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1" r:id="rId4"/>
    <p:sldId id="259" r:id="rId5"/>
    <p:sldId id="260" r:id="rId6"/>
    <p:sldId id="258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24" autoAdjust="0"/>
    <p:restoredTop sz="94660"/>
  </p:normalViewPr>
  <p:slideViewPr>
    <p:cSldViewPr>
      <p:cViewPr>
        <p:scale>
          <a:sx n="55" d="100"/>
          <a:sy n="55" d="100"/>
        </p:scale>
        <p:origin x="-1794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15/04/2025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15/04/2025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15/04/2025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15/04/2025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15/04/2025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15/04/2025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15/04/2025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15/04/2025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15/04/2025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15/04/2025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15/04/2025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BD994-A165-4DE5-86C0-2973DB142B73}" type="datetimeFigureOut">
              <a:rPr lang="fr-FR" smtClean="0"/>
              <a:pPr/>
              <a:t>15/04/2025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0" y="1"/>
            <a:ext cx="9144000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Activité finale</a:t>
            </a:r>
            <a:endParaRPr kumimoji="0" lang="fr-FR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Dans le cadre de l’évaluation finale du deuxième semestre, veuillez préparer un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avant-projet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portant sur un sujet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original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ou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déjà traité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qui s’inscrit dans l’un des champs d’étude des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Sciences du langage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(linguistique, sociolinguistique, psycholinguistique, analyse du discours…)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Consignes à respecter</a:t>
            </a:r>
            <a:endParaRPr lang="fr-FR" sz="1900" u="sng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L’avant projet ne doit pas dépasser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15pages. 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Respectez l’ensemble des éléments constitutifs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 l’avant-projet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fr-FR" sz="19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 p</a:t>
            </a:r>
            <a:r>
              <a:rPr kumimoji="0" lang="fr-FR" sz="19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assage introductif</a:t>
            </a:r>
            <a:r>
              <a:rPr kumimoji="0" lang="fr-FR" sz="1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abordant le fait linguistique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étudié</a:t>
            </a:r>
            <a:r>
              <a:rPr kumimoji="0" lang="fr-FR" sz="19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(l’objet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d’étude) ainsi que l’état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</a:t>
            </a:r>
            <a:r>
              <a:rPr kumimoji="0" lang="fr-FR" sz="19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l’art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/constat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c’est-à-dire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</a:t>
            </a:r>
            <a:r>
              <a:rPr kumimoji="0" lang="fr-FR" sz="19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qui a été fait et </a:t>
            </a:r>
            <a:r>
              <a:rPr lang="fr-FR" sz="1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reste à faire sur le sujet tout en </a:t>
            </a:r>
            <a:r>
              <a:rPr lang="fr-FR" sz="1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inscrivant </a:t>
            </a:r>
            <a:r>
              <a:rPr lang="fr-FR" sz="1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sujet dans son </a:t>
            </a:r>
            <a:r>
              <a:rPr lang="fr-FR" sz="1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champ </a:t>
            </a:r>
            <a:r>
              <a:rPr lang="fr-FR" sz="1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d’étude approprié, citer les travaux </a:t>
            </a:r>
            <a:r>
              <a:rPr lang="fr-FR" sz="1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antérieur, </a:t>
            </a:r>
            <a:r>
              <a:rPr lang="fr-FR" sz="19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etc</a:t>
            </a:r>
            <a:r>
              <a:rPr lang="fr-FR" sz="1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 </a:t>
            </a:r>
            <a:r>
              <a:rPr lang="fr-FR" sz="19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(3pts)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r-FR" sz="19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Une Problématique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(annoncer explicitement le sujet, présenter les motivations du choix, poser des questions (parmi lesquelles une question centrale), émettre des hypothèses.)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(6 pts)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r-FR" sz="19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Une </a:t>
            </a:r>
            <a:r>
              <a:rPr kumimoji="0" lang="fr-FR" sz="19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démarche du travail</a:t>
            </a:r>
            <a:r>
              <a:rPr kumimoji="0" lang="fr-FR" sz="1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comportant la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nature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du corpus envisagé pour l’analyse(questionnaires, entretiens, support papier, oral, audio, visuel..),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public visé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(locuteurs, étudiants, enseignants, politiciens, journalistes, internautes…), les concepts, notions, théories, la grille ou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model d’analyse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l’organisation du mémoire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 parties et chapitres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(structure globale du mémoire). </a:t>
            </a:r>
            <a:r>
              <a:rPr lang="fr-FR" sz="1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6pts)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Une bibliographie sélective (ouvrages, articles, thèses de doctorat, site internet)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(2pts)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 plan de travail provisoire annexé à la fin de l’avant projet. </a:t>
            </a:r>
            <a:r>
              <a:rPr lang="fr-FR" sz="19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(2pts)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Une page de garde comportant l’intitulé du sujet, nom et prénom de/des étudiant (s), l’année universitaire. </a:t>
            </a:r>
            <a:r>
              <a:rPr lang="fr-FR" sz="19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(1pts)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357166"/>
            <a:ext cx="835824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4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Normes de rédaction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Caractère de rédaction 12 (Times New Roman), interligne 1,5. </a:t>
            </a:r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citations en italique.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Pas de titres ou sous-titre.</a:t>
            </a: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références en bas de pages avec toutes les indications.</a:t>
            </a:r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L’avant projet doit être rédigé dans une langue </a:t>
            </a:r>
            <a:r>
              <a:rPr 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simple</a:t>
            </a: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soignée</a:t>
            </a: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dans un </a:t>
            </a:r>
            <a:r>
              <a:rPr lang="fr-FR" sz="2400" b="1" i="1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style personnel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(attention au plagiat !)</a:t>
            </a:r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NB</a:t>
            </a: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Les avant-projets comportant du plagiat (copier-coller) ne seront pas pris en compte et donc seront sanctionnés par la note éliminatoire ( 00/20) </a:t>
            </a:r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Vous êtes autorisés à travailler </a:t>
            </a:r>
            <a:r>
              <a:rPr lang="fr-FR" sz="2400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 binôme</a:t>
            </a: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Dernier délai pour l’envoi des travaux : </a:t>
            </a:r>
            <a:r>
              <a:rPr lang="fr-FR" sz="2400" b="1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20avril.2025</a:t>
            </a:r>
            <a:endParaRPr lang="fr-FR" sz="12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Prière d’envoyer les travaux à l’adresse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 </a:t>
            </a:r>
            <a:r>
              <a:rPr lang="fr-FR" sz="4000" b="1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a.bennoui@centre-univ-mila.dz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924810"/>
              </p:ext>
            </p:extLst>
          </p:nvPr>
        </p:nvGraphicFramePr>
        <p:xfrm>
          <a:off x="1" y="142853"/>
          <a:ext cx="9143999" cy="6822128"/>
        </p:xfrm>
        <a:graphic>
          <a:graphicData uri="http://schemas.openxmlformats.org/drawingml/2006/table">
            <a:tbl>
              <a:tblPr/>
              <a:tblGrid>
                <a:gridCol w="2340872"/>
                <a:gridCol w="4462288"/>
                <a:gridCol w="1170436"/>
                <a:gridCol w="1170403"/>
              </a:tblGrid>
              <a:tr h="439076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Introduction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(l’état des lieux du sujet/ le constat) 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l’état des lieux de la question/constat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01 pts</a:t>
                      </a: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03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9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Inscription du sujet dans son </a:t>
                      </a:r>
                      <a:r>
                        <a:rPr lang="fr-FR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champ </a:t>
                      </a: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d’étude approprié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01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489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Parler des travaux  antérieurs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01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67782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problématique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annoncer explicitement le sujet, présenter les motivations du choix, 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06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7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poser des questions (parmi lesquelles une question centrale),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489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émettre des hypothèses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48945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Démarche du travail 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Déterminer le type de corpus 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06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9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Signaler la grille d’analyse choisie 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489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l’organisation du mémoire par parties et chapitres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48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bibliographie sélective 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48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plan de travail provisoire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48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page de garde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01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2" y="34925"/>
            <a:ext cx="8713817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182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2014"/>
          <a:stretch>
            <a:fillRect/>
          </a:stretch>
        </p:blipFill>
        <p:spPr bwMode="auto">
          <a:xfrm>
            <a:off x="285720" y="0"/>
            <a:ext cx="8858280" cy="6500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767</TotalTime>
  <Words>235</Words>
  <Application>Microsoft Office PowerPoint</Application>
  <PresentationFormat>Affichage à l'écran (4:3)</PresentationFormat>
  <Paragraphs>64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Djelloul</dc:creator>
  <cp:lastModifiedBy>CSA</cp:lastModifiedBy>
  <cp:revision>24</cp:revision>
  <dcterms:created xsi:type="dcterms:W3CDTF">2020-09-28T11:58:37Z</dcterms:created>
  <dcterms:modified xsi:type="dcterms:W3CDTF">2025-04-15T09:52:50Z</dcterms:modified>
</cp:coreProperties>
</file>