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56" r:id="rId2"/>
    <p:sldId id="259" r:id="rId3"/>
    <p:sldId id="327" r:id="rId4"/>
    <p:sldId id="296" r:id="rId5"/>
    <p:sldId id="299" r:id="rId6"/>
    <p:sldId id="323" r:id="rId7"/>
    <p:sldId id="324" r:id="rId8"/>
    <p:sldId id="303" r:id="rId9"/>
    <p:sldId id="322" r:id="rId10"/>
    <p:sldId id="30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81620" autoAdjust="0"/>
  </p:normalViewPr>
  <p:slideViewPr>
    <p:cSldViewPr>
      <p:cViewPr>
        <p:scale>
          <a:sx n="62" d="100"/>
          <a:sy n="62" d="100"/>
        </p:scale>
        <p:origin x="-14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3260-8DBF-4B7E-B9FC-C10603634352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BCFF1-967D-4294-8701-E57D02E32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59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CFF1-967D-4294-8701-E57D02E321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9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CFF1-967D-4294-8701-E57D02E3216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6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CFF1-967D-4294-8701-E57D02E3216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5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BCFF1-967D-4294-8701-E57D02E3216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5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A0CEDB-3767-417B-89D0-3DA965F25FDD}" type="datetimeFigureOut">
              <a:rPr lang="fr-FR" smtClean="0"/>
              <a:t>06/11/2024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1B9F5B-565F-433D-A78A-C13A54CD44E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420888"/>
            <a:ext cx="81648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Ethics</a:t>
            </a:r>
            <a:r>
              <a:rPr lang="fr-FR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fr-FR" sz="48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Deontology</a:t>
            </a:r>
            <a:endParaRPr lang="fr-FR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07704" y="432503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000" dirty="0" smtClean="0"/>
              <a:t>الاخلاقيات و </a:t>
            </a:r>
            <a:r>
              <a:rPr lang="ar-DZ" sz="2000" dirty="0" err="1" smtClean="0"/>
              <a:t>الاداب</a:t>
            </a:r>
            <a:r>
              <a:rPr lang="ar-DZ" sz="2000" dirty="0" smtClean="0"/>
              <a:t> </a:t>
            </a:r>
            <a:r>
              <a:rPr lang="ar-DZ" sz="2000" dirty="0" err="1" smtClean="0"/>
              <a:t>الحامعية</a:t>
            </a:r>
            <a:r>
              <a:rPr lang="ar-DZ" sz="2000" dirty="0" smtClean="0"/>
              <a:t> 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38517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2893" y="4010983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Social </a:t>
            </a:r>
            <a:r>
              <a:rPr lang="fr-FR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partners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D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شركاء اجتماعيو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4384" y="4527896"/>
            <a:ext cx="272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unions </a:t>
            </a:r>
            <a:r>
              <a:rPr lang="ar-DZ" dirty="0">
                <a:latin typeface="Times New Roman" pitchFamily="18" charset="0"/>
                <a:cs typeface="Times New Roman" pitchFamily="18" charset="0"/>
              </a:rPr>
              <a:t>النقابة العمالية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619" y="5157192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unions </a:t>
            </a:r>
            <a:r>
              <a:rPr lang="ar-DZ" dirty="0">
                <a:latin typeface="Times New Roman" pitchFamily="18" charset="0"/>
                <a:cs typeface="Times New Roman" pitchFamily="18" charset="0"/>
              </a:rPr>
              <a:t>الاتحادات الطلابية 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275856" y="4693786"/>
            <a:ext cx="10081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3396722" y="5434191"/>
            <a:ext cx="10081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10722" y="1979664"/>
            <a:ext cx="6917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Club </a:t>
            </a:r>
            <a:r>
              <a:rPr lang="ar-DZ" sz="2000" dirty="0">
                <a:latin typeface="Times New Roman" pitchFamily="18" charset="0"/>
                <a:cs typeface="Times New Roman" pitchFamily="18" charset="0"/>
              </a:rPr>
              <a:t>النادي </a:t>
            </a:r>
            <a:r>
              <a:rPr lang="ar-DZ" sz="2000" dirty="0" smtClean="0">
                <a:latin typeface="Times New Roman" pitchFamily="18" charset="0"/>
                <a:cs typeface="Times New Roman" pitchFamily="18" charset="0"/>
              </a:rPr>
              <a:t>العلمي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practising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scientific and cultural activities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organised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by students within the Institution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and sports associations </a:t>
            </a:r>
            <a:r>
              <a:rPr lang="ar-DZ" sz="2000" dirty="0"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DZ" dirty="0"/>
              <a:t>لجمعيات الثقافية والرياضية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9592" y="836712"/>
            <a:ext cx="6335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Cultural and </a:t>
            </a:r>
            <a:r>
              <a:rPr lang="fr-FR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fr-F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الأنشطة الثقافية والرياضية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102610" y="2148967"/>
            <a:ext cx="10081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102610" y="2579828"/>
            <a:ext cx="100811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35" y="335368"/>
            <a:ext cx="1799026" cy="13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79" y="4381440"/>
            <a:ext cx="2213832" cy="8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3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871" y="836712"/>
            <a:ext cx="4020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Course Contents: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62880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Chapter 01.Fundamental concept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Distinction between the different concepts</a:t>
            </a:r>
          </a:p>
          <a:p>
            <a:r>
              <a:rPr lang="en-US" b="1" dirty="0"/>
              <a:t>Chapter 02.University franchise</a:t>
            </a:r>
          </a:p>
          <a:p>
            <a:r>
              <a:rPr lang="en-US" dirty="0"/>
              <a:t>Concept of university franchises</a:t>
            </a:r>
          </a:p>
          <a:p>
            <a:r>
              <a:rPr lang="en-US" dirty="0"/>
              <a:t>Actors of Campus University</a:t>
            </a:r>
          </a:p>
          <a:p>
            <a:r>
              <a:rPr lang="en-US" b="1" dirty="0"/>
              <a:t>Chapter03 University Charter of Ethics and Deontology </a:t>
            </a:r>
          </a:p>
          <a:p>
            <a:r>
              <a:rPr lang="en-US" dirty="0"/>
              <a:t>Right of student</a:t>
            </a:r>
          </a:p>
          <a:p>
            <a:r>
              <a:rPr lang="en-US" dirty="0"/>
              <a:t>Duties of student</a:t>
            </a:r>
          </a:p>
          <a:p>
            <a:r>
              <a:rPr lang="en-US" dirty="0"/>
              <a:t>Teacher’s rights</a:t>
            </a:r>
          </a:p>
          <a:p>
            <a:r>
              <a:rPr lang="en-US" dirty="0"/>
              <a:t>Obligation of the research professor</a:t>
            </a:r>
          </a:p>
          <a:p>
            <a:r>
              <a:rPr lang="en-US" dirty="0"/>
              <a:t>Obligation of administrative and technical staff</a:t>
            </a:r>
          </a:p>
          <a:p>
            <a:r>
              <a:rPr lang="en-US" b="1" dirty="0" smtClean="0"/>
              <a:t>Chapter 04.University </a:t>
            </a:r>
            <a:r>
              <a:rPr lang="en-US" b="1" dirty="0"/>
              <a:t>values</a:t>
            </a:r>
          </a:p>
          <a:p>
            <a:r>
              <a:rPr lang="en-US" dirty="0"/>
              <a:t>Social values</a:t>
            </a:r>
          </a:p>
          <a:p>
            <a:r>
              <a:rPr lang="en-US" dirty="0"/>
              <a:t>Community values</a:t>
            </a:r>
          </a:p>
          <a:p>
            <a:r>
              <a:rPr lang="en-US" dirty="0"/>
              <a:t>Professional </a:t>
            </a:r>
            <a:r>
              <a:rPr lang="en-US" dirty="0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1484784"/>
            <a:ext cx="216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Chaptre</a:t>
            </a:r>
            <a:r>
              <a:rPr lang="fr-FR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2</a:t>
            </a:r>
            <a:endParaRPr lang="fr-FR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624" y="3140968"/>
            <a:ext cx="576064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franchise</a:t>
            </a:r>
          </a:p>
        </p:txBody>
      </p:sp>
    </p:spTree>
    <p:extLst>
      <p:ext uri="{BB962C8B-B14F-4D97-AF65-F5344CB8AC3E}">
        <p14:creationId xmlns:p14="http://schemas.microsoft.com/office/powerpoint/2010/main" val="7139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73435"/>
            <a:ext cx="8200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university is an organization that provides higher learning to individuals and promotes knowledge and discovery.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6834" y="404664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267189"/>
            <a:ext cx="3663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fr-FR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3329"/>
            <a:ext cx="3384375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7" y="3550084"/>
            <a:ext cx="316388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71814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franchise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University?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38610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528" y="162880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university franchise is a concept that expresses the strengths of a university, and in which the security forces cannot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interfere without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prior approval from those responsible. This position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saved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law or custom,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concept expresses the sacred character of the university and respect for science and knowledge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concept of university franchises assumes that the university president is qualified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authorised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maintain order and security at the university.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36339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campus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 British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for a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situated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on one site,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accommodation,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facilities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leisure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It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derived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the Latin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campus,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"a flat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expanse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of land, plain,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field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6159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 the meaning of university campus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 </a:t>
            </a:r>
            <a:r>
              <a:rPr lang="ar-DZ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الحرم الجامعي</a:t>
            </a:r>
          </a:p>
          <a:p>
            <a:endParaRPr 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040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878" y="1873069"/>
            <a:ext cx="4007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/>
              <a:t>Building for </a:t>
            </a:r>
            <a:r>
              <a:rPr lang="fr-FR" sz="2000" dirty="0" err="1"/>
              <a:t>teaching</a:t>
            </a:r>
            <a:r>
              <a:rPr lang="fr-FR" sz="2000" dirty="0"/>
              <a:t> </a:t>
            </a:r>
            <a:r>
              <a:rPr lang="fr-FR" sz="2000" dirty="0" err="1"/>
              <a:t>events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2666878" y="2492896"/>
            <a:ext cx="4309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 err="1" smtClean="0"/>
              <a:t>Libraries</a:t>
            </a:r>
            <a:r>
              <a:rPr lang="fr-FR" sz="2000" dirty="0" smtClean="0"/>
              <a:t> and </a:t>
            </a:r>
            <a:r>
              <a:rPr lang="fr-FR" sz="2000" dirty="0" err="1" smtClean="0"/>
              <a:t>learning</a:t>
            </a:r>
            <a:r>
              <a:rPr lang="fr-FR" sz="2000" dirty="0" smtClean="0"/>
              <a:t> </a:t>
            </a:r>
            <a:r>
              <a:rPr lang="fr-FR" sz="2000" dirty="0" err="1" smtClean="0"/>
              <a:t>centers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3082857" y="3350184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/>
              <a:t>Administration building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4099" y="4973202"/>
            <a:ext cx="377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 err="1"/>
              <a:t>Dining</a:t>
            </a:r>
            <a:r>
              <a:rPr lang="fr-FR" sz="2000" dirty="0"/>
              <a:t> Hall and Cafeterias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8002" y="4233415"/>
            <a:ext cx="4310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/>
              <a:t>Sports and </a:t>
            </a:r>
            <a:r>
              <a:rPr lang="fr-FR" sz="2000" dirty="0" err="1"/>
              <a:t>recreation</a:t>
            </a:r>
            <a:r>
              <a:rPr lang="fr-FR" sz="2000" dirty="0"/>
              <a:t> </a:t>
            </a:r>
            <a:r>
              <a:rPr lang="fr-FR" sz="2000" dirty="0" err="1"/>
              <a:t>facilities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200212" y="307067"/>
            <a:ext cx="761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Definition: A campus refers to the physical grounds and buildings of a university or college.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3" y="4088985"/>
            <a:ext cx="1893349" cy="18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64077"/>
            <a:ext cx="2167637" cy="144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978" y="419977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campus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actors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الجهات الفاعلة في الحرم الجامعي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418" y="4631119"/>
            <a:ext cx="8235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special body made up of senior members of the teaching staff with a reputation for good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ethical standards. It guarantees compliance with university ethics and deontology,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862" y="2555776"/>
            <a:ext cx="4195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Directors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مجلس </a:t>
            </a:r>
            <a:r>
              <a:rPr lang="ar-D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الإدارة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353" y="820087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Rector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and the management staff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رئيس </a:t>
            </a:r>
            <a:r>
              <a:rPr lang="ar-DZ" dirty="0">
                <a:latin typeface="Times New Roman" pitchFamily="18" charset="0"/>
                <a:cs typeface="Times New Roman" pitchFamily="18" charset="0"/>
              </a:rPr>
              <a:t>الجامعة والطاقم</a:t>
            </a:r>
          </a:p>
          <a:p>
            <a:r>
              <a:rPr lang="ar-DZ" dirty="0">
                <a:latin typeface="Times New Roman" pitchFamily="18" charset="0"/>
                <a:cs typeface="Times New Roman" pitchFamily="18" charset="0"/>
              </a:rPr>
              <a:t>الإداري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vice-Presidents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Secretary General of the University, Deans of the Faculties, Directors of the Institutes, Vice-Deans, Vice-Directors, Secretaries General of the Faculties and Institutes, Heads of Departments, Deputy Heads of Departments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7544" y="30689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Comprises representatives of the State and elected officials from the university family and the major employment sectors.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353" y="436510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Ethics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Council </a:t>
            </a:r>
            <a:r>
              <a:rPr lang="ar-D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</a:t>
            </a:r>
            <a:r>
              <a:rPr lang="ar-DZ" sz="2000" b="1" dirty="0">
                <a:solidFill>
                  <a:srgbClr val="FF0000"/>
                </a:solidFill>
              </a:rPr>
              <a:t>جلس أخلاقيات الجامعة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9023" y="908720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Disciplinary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المجلس التأديبي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23" y="1628800"/>
            <a:ext cx="878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These bodies ensure that students comply with the general rules of discipline and that order is maintained on the premises of the University.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11560" y="2622509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Joint Commission </a:t>
            </a:r>
            <a:r>
              <a:rPr lang="ar-D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اللجنة المشتركة</a:t>
            </a:r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96733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These are committees responsible for considering all individual employee matters.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6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6536</TotalTime>
  <Words>485</Words>
  <Application>Microsoft Office PowerPoint</Application>
  <PresentationFormat>Affichage à l'écran (4:3)</PresentationFormat>
  <Paragraphs>62</Paragraphs>
  <Slides>10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pctronic</dc:creator>
  <cp:lastModifiedBy>pctronic</cp:lastModifiedBy>
  <cp:revision>192</cp:revision>
  <dcterms:created xsi:type="dcterms:W3CDTF">2022-12-15T11:19:27Z</dcterms:created>
  <dcterms:modified xsi:type="dcterms:W3CDTF">2024-11-07T18:20:20Z</dcterms:modified>
</cp:coreProperties>
</file>