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2"/>
  </p:notesMasterIdLst>
  <p:sldIdLst>
    <p:sldId id="256" r:id="rId2"/>
    <p:sldId id="259" r:id="rId3"/>
    <p:sldId id="327" r:id="rId4"/>
    <p:sldId id="296" r:id="rId5"/>
    <p:sldId id="299" r:id="rId6"/>
    <p:sldId id="323" r:id="rId7"/>
    <p:sldId id="324" r:id="rId8"/>
    <p:sldId id="303" r:id="rId9"/>
    <p:sldId id="322" r:id="rId10"/>
    <p:sldId id="301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5" autoAdjust="0"/>
    <p:restoredTop sz="81620" autoAdjust="0"/>
  </p:normalViewPr>
  <p:slideViewPr>
    <p:cSldViewPr>
      <p:cViewPr>
        <p:scale>
          <a:sx n="62" d="100"/>
          <a:sy n="62" d="100"/>
        </p:scale>
        <p:origin x="-140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03260-8DBF-4B7E-B9FC-C10603634352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BCFF1-967D-4294-8701-E57D02E321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59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BCFF1-967D-4294-8701-E57D02E3216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89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BCFF1-967D-4294-8701-E57D02E3216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863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BCFF1-967D-4294-8701-E57D02E3216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54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BCFF1-967D-4294-8701-E57D02E3216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57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FA0CEDB-3767-417B-89D0-3DA965F25FDD}" type="datetimeFigureOut">
              <a:rPr lang="fr-FR" smtClean="0"/>
              <a:t>06/11/2024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1B9F5B-565F-433D-A78A-C13A54CD44E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2420888"/>
            <a:ext cx="816480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r-FR" sz="48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Ethics</a:t>
            </a:r>
            <a:r>
              <a:rPr lang="fr-FR" sz="48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and </a:t>
            </a:r>
            <a:r>
              <a:rPr lang="fr-FR" sz="48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Deontology</a:t>
            </a:r>
            <a:endParaRPr lang="fr-FR" sz="48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907704" y="4325034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000" dirty="0" smtClean="0"/>
              <a:t>الاخلاقيات و </a:t>
            </a:r>
            <a:r>
              <a:rPr lang="ar-DZ" sz="2000" dirty="0" err="1" smtClean="0"/>
              <a:t>الاداب</a:t>
            </a:r>
            <a:r>
              <a:rPr lang="ar-DZ" sz="2000" dirty="0" smtClean="0"/>
              <a:t> </a:t>
            </a:r>
            <a:r>
              <a:rPr lang="ar-DZ" sz="2000" dirty="0" err="1" smtClean="0"/>
              <a:t>الحامعية</a:t>
            </a:r>
            <a:r>
              <a:rPr lang="ar-DZ" sz="2000" dirty="0" smtClean="0"/>
              <a:t> </a:t>
            </a: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338517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82893" y="4010983"/>
            <a:ext cx="3145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Social </a:t>
            </a:r>
            <a:r>
              <a:rPr lang="fr-FR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partners</a:t>
            </a:r>
            <a:r>
              <a:rPr lang="fr-FR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ar-D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شركاء اجتماعيو</a:t>
            </a:r>
            <a:endParaRPr lang="fr-F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14384" y="4527896"/>
            <a:ext cx="272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latin typeface="Times New Roman" pitchFamily="18" charset="0"/>
                <a:cs typeface="Times New Roman" pitchFamily="18" charset="0"/>
              </a:rPr>
              <a:t>Workers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'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unions </a:t>
            </a:r>
            <a:r>
              <a:rPr lang="ar-DZ" dirty="0">
                <a:latin typeface="Times New Roman" pitchFamily="18" charset="0"/>
                <a:cs typeface="Times New Roman" pitchFamily="18" charset="0"/>
              </a:rPr>
              <a:t>النقابة العمالية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9619" y="5157192"/>
            <a:ext cx="3063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unions </a:t>
            </a:r>
            <a:r>
              <a:rPr lang="ar-DZ" dirty="0">
                <a:latin typeface="Times New Roman" pitchFamily="18" charset="0"/>
                <a:cs typeface="Times New Roman" pitchFamily="18" charset="0"/>
              </a:rPr>
              <a:t>الاتحادات الطلابية :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3275856" y="4693786"/>
            <a:ext cx="1008112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>
            <a:off x="3396722" y="5434191"/>
            <a:ext cx="1008112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110722" y="1979664"/>
            <a:ext cx="6917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Club </a:t>
            </a:r>
            <a:r>
              <a:rPr lang="ar-DZ" sz="2000" dirty="0">
                <a:latin typeface="Times New Roman" pitchFamily="18" charset="0"/>
                <a:cs typeface="Times New Roman" pitchFamily="18" charset="0"/>
              </a:rPr>
              <a:t>النادي </a:t>
            </a:r>
            <a:r>
              <a:rPr lang="ar-DZ" sz="2000" dirty="0" smtClean="0">
                <a:latin typeface="Times New Roman" pitchFamily="18" charset="0"/>
                <a:cs typeface="Times New Roman" pitchFamily="18" charset="0"/>
              </a:rPr>
              <a:t>العلمي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practising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scientific and cultural activities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organised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by students within the Institution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Cultural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and sports associations </a:t>
            </a:r>
            <a:r>
              <a:rPr lang="ar-DZ" sz="2000" dirty="0">
                <a:latin typeface="Times New Roman" pitchFamily="18" charset="0"/>
                <a:cs typeface="Times New Roman" pitchFamily="18" charset="0"/>
              </a:rPr>
              <a:t>ا</a:t>
            </a:r>
            <a:r>
              <a:rPr lang="ar-DZ" dirty="0"/>
              <a:t>لجمعيات الثقافية والرياضية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99592" y="836712"/>
            <a:ext cx="6335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Cultural and </a:t>
            </a:r>
            <a:r>
              <a:rPr lang="fr-FR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sporting</a:t>
            </a:r>
            <a:r>
              <a:rPr lang="fr-F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activities</a:t>
            </a:r>
            <a:r>
              <a:rPr lang="fr-F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الأنشطة الثقافية والرياضية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102610" y="2148967"/>
            <a:ext cx="1008112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>
            <a:off x="102610" y="2579828"/>
            <a:ext cx="1008112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435" y="335368"/>
            <a:ext cx="1799026" cy="137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79" y="4381440"/>
            <a:ext cx="2213832" cy="80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32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7871" y="836712"/>
            <a:ext cx="4020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Course Contents:</a:t>
            </a:r>
          </a:p>
        </p:txBody>
      </p:sp>
      <p:sp>
        <p:nvSpPr>
          <p:cNvPr id="4" name="Rectangle 3"/>
          <p:cNvSpPr/>
          <p:nvPr/>
        </p:nvSpPr>
        <p:spPr>
          <a:xfrm>
            <a:off x="1115616" y="1628800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Chapter 01.Fundamental concept</a:t>
            </a:r>
          </a:p>
          <a:p>
            <a:r>
              <a:rPr lang="en-US" dirty="0"/>
              <a:t>Definition</a:t>
            </a:r>
          </a:p>
          <a:p>
            <a:r>
              <a:rPr lang="en-US" dirty="0"/>
              <a:t>Distinction between the different concepts</a:t>
            </a:r>
          </a:p>
          <a:p>
            <a:r>
              <a:rPr lang="en-US" b="1" dirty="0"/>
              <a:t>Chapter 02.University franchise</a:t>
            </a:r>
          </a:p>
          <a:p>
            <a:r>
              <a:rPr lang="en-US" dirty="0"/>
              <a:t>Concept of university franchises</a:t>
            </a:r>
          </a:p>
          <a:p>
            <a:r>
              <a:rPr lang="en-US" dirty="0"/>
              <a:t>Actors of Campus University</a:t>
            </a:r>
          </a:p>
          <a:p>
            <a:r>
              <a:rPr lang="en-US" b="1" dirty="0"/>
              <a:t>Chapter03 University Charter of Ethics and Deontology </a:t>
            </a:r>
          </a:p>
          <a:p>
            <a:r>
              <a:rPr lang="en-US" dirty="0"/>
              <a:t>Right of student</a:t>
            </a:r>
          </a:p>
          <a:p>
            <a:r>
              <a:rPr lang="en-US" dirty="0"/>
              <a:t>Duties of student</a:t>
            </a:r>
          </a:p>
          <a:p>
            <a:r>
              <a:rPr lang="en-US" dirty="0"/>
              <a:t>Teacher’s rights</a:t>
            </a:r>
          </a:p>
          <a:p>
            <a:r>
              <a:rPr lang="en-US" dirty="0"/>
              <a:t>Obligation of the research professor</a:t>
            </a:r>
          </a:p>
          <a:p>
            <a:r>
              <a:rPr lang="en-US" dirty="0"/>
              <a:t>Obligation of administrative and technical staff</a:t>
            </a:r>
          </a:p>
          <a:p>
            <a:r>
              <a:rPr lang="en-US" b="1" dirty="0" smtClean="0"/>
              <a:t>Chapter 04.University </a:t>
            </a:r>
            <a:r>
              <a:rPr lang="en-US" b="1" dirty="0"/>
              <a:t>values</a:t>
            </a:r>
          </a:p>
          <a:p>
            <a:r>
              <a:rPr lang="en-US" dirty="0"/>
              <a:t>Social values</a:t>
            </a:r>
          </a:p>
          <a:p>
            <a:r>
              <a:rPr lang="en-US" dirty="0"/>
              <a:t>Community values</a:t>
            </a:r>
          </a:p>
          <a:p>
            <a:r>
              <a:rPr lang="en-US" dirty="0"/>
              <a:t>Professional </a:t>
            </a:r>
            <a:r>
              <a:rPr lang="en-US" dirty="0" smtClean="0"/>
              <a:t>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0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1484784"/>
            <a:ext cx="2164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Chaptre</a:t>
            </a:r>
            <a:r>
              <a:rPr lang="fr-FR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2</a:t>
            </a:r>
            <a:endParaRPr lang="fr-FR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7624" y="3140968"/>
            <a:ext cx="576064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franchise</a:t>
            </a:r>
          </a:p>
        </p:txBody>
      </p:sp>
    </p:spTree>
    <p:extLst>
      <p:ext uri="{BB962C8B-B14F-4D97-AF65-F5344CB8AC3E}">
        <p14:creationId xmlns:p14="http://schemas.microsoft.com/office/powerpoint/2010/main" val="7139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873435"/>
            <a:ext cx="82004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university is an organization that provides higher learning to individuals and promotes knowledge and discovery.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6834" y="404664"/>
            <a:ext cx="27222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fr-F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1267189"/>
            <a:ext cx="36631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fr-FR" sz="3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3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fr-FR" sz="3200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3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03329"/>
            <a:ext cx="3384375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57" y="3550084"/>
            <a:ext cx="3163887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608" y="71814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franchise 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University?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386104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.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23528" y="1628800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university franchise is a concept that expresses the strengths of a university, and in which the security forces cannot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interfere without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prior approval from those responsible. This position 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saved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law or custom,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concept expresses the sacred character of the university and respect for science and knowledge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concept of university franchises assumes that the university president is qualified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authorised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to maintain order and security at the university.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136339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campus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 British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for a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situated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on one site,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accommodation,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teaching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facilities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leisure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activities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all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together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It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derived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the Latin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term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campus,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meaning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"a flat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expanse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of land, plain,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field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7584" y="615952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is the meaning of university campus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 </a:t>
            </a:r>
            <a:r>
              <a:rPr lang="ar-D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الحرم الجامعي</a:t>
            </a:r>
          </a:p>
          <a:p>
            <a:endParaRPr lang="fr-FR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040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6878" y="1873069"/>
            <a:ext cx="4007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000" dirty="0"/>
              <a:t>Building for </a:t>
            </a:r>
            <a:r>
              <a:rPr lang="fr-FR" sz="2000" dirty="0" err="1"/>
              <a:t>teaching</a:t>
            </a:r>
            <a:r>
              <a:rPr lang="fr-FR" sz="2000" dirty="0"/>
              <a:t> </a:t>
            </a:r>
            <a:r>
              <a:rPr lang="fr-FR" sz="2000" dirty="0" err="1"/>
              <a:t>events</a:t>
            </a:r>
            <a:endParaRPr lang="fr-FR" sz="2000" dirty="0"/>
          </a:p>
        </p:txBody>
      </p:sp>
      <p:sp>
        <p:nvSpPr>
          <p:cNvPr id="3" name="Rectangle 2"/>
          <p:cNvSpPr/>
          <p:nvPr/>
        </p:nvSpPr>
        <p:spPr>
          <a:xfrm>
            <a:off x="2666878" y="2492896"/>
            <a:ext cx="4309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000" dirty="0" err="1" smtClean="0"/>
              <a:t>Libraries</a:t>
            </a:r>
            <a:r>
              <a:rPr lang="fr-FR" sz="2000" dirty="0" smtClean="0"/>
              <a:t> and </a:t>
            </a:r>
            <a:r>
              <a:rPr lang="fr-FR" sz="2000" dirty="0" err="1" smtClean="0"/>
              <a:t>learning</a:t>
            </a:r>
            <a:r>
              <a:rPr lang="fr-FR" sz="2000" dirty="0" smtClean="0"/>
              <a:t> </a:t>
            </a:r>
            <a:r>
              <a:rPr lang="fr-FR" sz="2000" dirty="0" err="1" smtClean="0"/>
              <a:t>centers</a:t>
            </a:r>
            <a:r>
              <a:rPr lang="fr-FR" sz="2000" dirty="0" smtClean="0"/>
              <a:t>:</a:t>
            </a:r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3082857" y="3350184"/>
            <a:ext cx="3477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000" dirty="0"/>
              <a:t>Administration building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54099" y="4973202"/>
            <a:ext cx="3778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000" dirty="0" err="1"/>
              <a:t>Dining</a:t>
            </a:r>
            <a:r>
              <a:rPr lang="fr-FR" sz="2000" dirty="0"/>
              <a:t> Hall and Cafeterias</a:t>
            </a:r>
          </a:p>
        </p:txBody>
      </p:sp>
      <p:sp>
        <p:nvSpPr>
          <p:cNvPr id="6" name="Rectangle 5"/>
          <p:cNvSpPr/>
          <p:nvPr/>
        </p:nvSpPr>
        <p:spPr>
          <a:xfrm>
            <a:off x="2988002" y="4233415"/>
            <a:ext cx="4310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fr-FR" sz="2000" dirty="0"/>
              <a:t>Sports and </a:t>
            </a:r>
            <a:r>
              <a:rPr lang="fr-FR" sz="2000" dirty="0" err="1"/>
              <a:t>recreation</a:t>
            </a:r>
            <a:r>
              <a:rPr lang="fr-FR" sz="2000" dirty="0"/>
              <a:t> </a:t>
            </a:r>
            <a:r>
              <a:rPr lang="fr-FR" sz="2000" dirty="0" err="1"/>
              <a:t>facilities</a:t>
            </a:r>
            <a:endParaRPr lang="fr-FR" sz="2000" dirty="0"/>
          </a:p>
        </p:txBody>
      </p:sp>
      <p:sp>
        <p:nvSpPr>
          <p:cNvPr id="7" name="Rectangle 6"/>
          <p:cNvSpPr/>
          <p:nvPr/>
        </p:nvSpPr>
        <p:spPr>
          <a:xfrm>
            <a:off x="200212" y="307067"/>
            <a:ext cx="7612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Definition: A campus refers to the physical grounds and buildings of a university or college. It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includes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3" y="4088985"/>
            <a:ext cx="1893349" cy="189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864077"/>
            <a:ext cx="2167637" cy="144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8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5978" y="419977"/>
            <a:ext cx="6336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campus </a:t>
            </a:r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actors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الجهات الفاعلة في الحرم الجامعي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9418" y="4631119"/>
            <a:ext cx="8235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a special body made up of senior members of the teaching staff with a reputation for good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ethical standards. It guarantees compliance with university ethics and deontology,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3862" y="2555776"/>
            <a:ext cx="41955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Board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Directors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مجلس </a:t>
            </a:r>
            <a:r>
              <a:rPr lang="ar-D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الإدارة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2353" y="820087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Rector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of the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and the management staff </a:t>
            </a:r>
            <a:r>
              <a:rPr lang="ar-DZ" b="1" dirty="0">
                <a:latin typeface="Times New Roman" pitchFamily="18" charset="0"/>
                <a:cs typeface="Times New Roman" pitchFamily="18" charset="0"/>
              </a:rPr>
              <a:t>رئيس </a:t>
            </a:r>
            <a:r>
              <a:rPr lang="ar-DZ" dirty="0">
                <a:latin typeface="Times New Roman" pitchFamily="18" charset="0"/>
                <a:cs typeface="Times New Roman" pitchFamily="18" charset="0"/>
              </a:rPr>
              <a:t>الجامعة والطاقم</a:t>
            </a:r>
          </a:p>
          <a:p>
            <a:r>
              <a:rPr lang="ar-DZ" dirty="0">
                <a:latin typeface="Times New Roman" pitchFamily="18" charset="0"/>
                <a:cs typeface="Times New Roman" pitchFamily="18" charset="0"/>
              </a:rPr>
              <a:t>الإداري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vice-Presidents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Secretary General of the University, Deans of the Faculties, Directors of the Institutes, Vice-Deans, Vice-Directors, Secretaries General of the Faculties and Institutes, Heads of Departments, Deputy Heads of Departments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467544" y="306896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Comprises representatives of the State and elected officials from the university family and the major employment sectors.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2353" y="4365104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Ethics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Council </a:t>
            </a:r>
            <a:r>
              <a:rPr lang="ar-D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</a:t>
            </a:r>
            <a:r>
              <a:rPr lang="ar-DZ" sz="2000" b="1" dirty="0">
                <a:solidFill>
                  <a:srgbClr val="FF0000"/>
                </a:solidFill>
              </a:rPr>
              <a:t>جلس أخلاقيات الجامعة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9023" y="908720"/>
            <a:ext cx="3698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Disciplinary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council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المجلس التأديبي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2323" y="1628800"/>
            <a:ext cx="8780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These bodies ensure that students comply with the general rules of discipline and that order is maintained on the premises of the University.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11560" y="2622509"/>
            <a:ext cx="3873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Joint Commission </a:t>
            </a:r>
            <a:r>
              <a:rPr lang="ar-D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اللجنة المشتركة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2967335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These are committees responsible for considering all individual employee matters.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161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6536</TotalTime>
  <Words>485</Words>
  <Application>Microsoft Office PowerPoint</Application>
  <PresentationFormat>Affichage à l'écran (4:3)</PresentationFormat>
  <Paragraphs>62</Paragraphs>
  <Slides>10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Rotonde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pctronic</dc:creator>
  <cp:lastModifiedBy>pctronic</cp:lastModifiedBy>
  <cp:revision>192</cp:revision>
  <dcterms:created xsi:type="dcterms:W3CDTF">2022-12-15T11:19:27Z</dcterms:created>
  <dcterms:modified xsi:type="dcterms:W3CDTF">2024-11-07T18:20:20Z</dcterms:modified>
</cp:coreProperties>
</file>