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95" r:id="rId2"/>
    <p:sldId id="454" r:id="rId3"/>
    <p:sldId id="482" r:id="rId4"/>
    <p:sldId id="455" r:id="rId5"/>
    <p:sldId id="456" r:id="rId6"/>
    <p:sldId id="457" r:id="rId7"/>
    <p:sldId id="458" r:id="rId8"/>
    <p:sldId id="459" r:id="rId9"/>
    <p:sldId id="471" r:id="rId10"/>
    <p:sldId id="472" r:id="rId11"/>
    <p:sldId id="473" r:id="rId12"/>
    <p:sldId id="474" r:id="rId13"/>
    <p:sldId id="475" r:id="rId14"/>
    <p:sldId id="476" r:id="rId15"/>
    <p:sldId id="480" r:id="rId16"/>
    <p:sldId id="48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A2A2B-59F4-4D5D-9F06-47465B3F79A7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4F144-C5B9-431D-BF94-254BC9C1B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65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352267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90423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2222556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6659320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544090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9878773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5526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53371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47434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294261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25726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014610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5108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70799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41358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4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2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4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363200" cy="5334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5435600" cy="49530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248400" y="12954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248400" y="38481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844800" cy="1968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165600" y="6689726"/>
            <a:ext cx="3860800" cy="16827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9347200" y="6689726"/>
            <a:ext cx="2844800" cy="136525"/>
          </a:xfrm>
        </p:spPr>
        <p:txBody>
          <a:bodyPr/>
          <a:lstStyle>
            <a:lvl1pPr>
              <a:defRPr/>
            </a:lvl1pPr>
          </a:lstStyle>
          <a:p>
            <a:fld id="{4CD4DE37-A1C4-442D-B05C-51E56BBA110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14773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3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4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3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7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1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9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2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1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566B4-3A7E-418B-8705-D2F6B28AF4C1}" type="datetimeFigureOut">
              <a:rPr lang="en-US" smtClean="0"/>
              <a:t>10/4/2024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.merabet@centre-univ-mila.d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 bwMode="auto">
          <a:xfrm>
            <a:off x="145578" y="172278"/>
            <a:ext cx="11900846" cy="6528773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1" algn="just">
              <a:lnSpc>
                <a:spcPct val="150000"/>
              </a:lnSpc>
            </a:pPr>
            <a:endParaRPr lang="fr-FR" sz="28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1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00000A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Freeform 6"/>
          <p:cNvSpPr/>
          <p:nvPr/>
        </p:nvSpPr>
        <p:spPr>
          <a:xfrm>
            <a:off x="161190" y="172278"/>
            <a:ext cx="4187687" cy="6528773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2720" name="Text Box 16"/>
          <p:cNvSpPr txBox="1">
            <a:spLocks noChangeArrowheads="1"/>
          </p:cNvSpPr>
          <p:nvPr/>
        </p:nvSpPr>
        <p:spPr bwMode="auto">
          <a:xfrm>
            <a:off x="2316163" y="971551"/>
            <a:ext cx="1511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 dirty="0">
              <a:latin typeface="Verdana" pitchFamily="34" charset="0"/>
            </a:endParaRPr>
          </a:p>
        </p:txBody>
      </p:sp>
      <p:sp>
        <p:nvSpPr>
          <p:cNvPr id="72735" name="Text Box 31"/>
          <p:cNvSpPr txBox="1">
            <a:spLocks noChangeArrowheads="1"/>
          </p:cNvSpPr>
          <p:nvPr/>
        </p:nvSpPr>
        <p:spPr bwMode="auto">
          <a:xfrm>
            <a:off x="265042" y="404665"/>
            <a:ext cx="11781381" cy="220503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/>
            <a:r>
              <a:rPr lang="en-US" sz="2400" i="1" dirty="0">
                <a:latin typeface="Monotype Corsiva" pitchFamily="66" charset="0"/>
              </a:rPr>
              <a:t>Democratic and Popular Republic of Algeria</a:t>
            </a:r>
          </a:p>
          <a:p>
            <a:pPr algn="ctr"/>
            <a:r>
              <a:rPr lang="en-US" sz="2400" i="1" dirty="0">
                <a:latin typeface="Monotype Corsiva" pitchFamily="66" charset="0"/>
              </a:rPr>
              <a:t>Ministry of Higher Education and Scientific Research</a:t>
            </a:r>
          </a:p>
          <a:p>
            <a:r>
              <a:rPr lang="en-US" sz="2400" i="1" dirty="0" smtClean="0">
                <a:latin typeface="Monotype Corsiva" pitchFamily="66" charset="0"/>
              </a:rPr>
              <a:t>Mila University</a:t>
            </a:r>
            <a:endParaRPr lang="en-US" sz="2400" i="1" dirty="0">
              <a:latin typeface="Monotype Corsiva" pitchFamily="66" charset="0"/>
            </a:endParaRPr>
          </a:p>
          <a:p>
            <a:r>
              <a:rPr lang="en-US" sz="2400" i="1" dirty="0">
                <a:latin typeface="Monotype Corsiva" pitchFamily="66" charset="0"/>
              </a:rPr>
              <a:t>Institute of Mathematics and Computer Science - Computer Science Department</a:t>
            </a:r>
          </a:p>
          <a:p>
            <a:r>
              <a:rPr lang="en-US" sz="2400" i="1" dirty="0">
                <a:latin typeface="Monotype Corsiva" pitchFamily="66" charset="0"/>
              </a:rPr>
              <a:t>2nd Year Computer Science - Semester 3</a:t>
            </a:r>
          </a:p>
          <a:p>
            <a:endParaRPr lang="fr-FR" sz="2400" i="1" dirty="0">
              <a:latin typeface="Monotype Corsiva" pitchFamily="66" charset="0"/>
            </a:endParaRPr>
          </a:p>
        </p:txBody>
      </p:sp>
      <p:sp>
        <p:nvSpPr>
          <p:cNvPr id="72738" name="Rectangle 34"/>
          <p:cNvSpPr>
            <a:spLocks noChangeArrowheads="1"/>
          </p:cNvSpPr>
          <p:nvPr/>
        </p:nvSpPr>
        <p:spPr bwMode="auto">
          <a:xfrm>
            <a:off x="5241177" y="5411542"/>
            <a:ext cx="6805246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6600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fr-FR" sz="2000" dirty="0">
                <a:latin typeface="Monotype Corsiva" pitchFamily="66" charset="0"/>
              </a:rPr>
              <a:t>Module </a:t>
            </a:r>
            <a:r>
              <a:rPr lang="en-US" sz="2000" dirty="0" smtClean="0">
                <a:latin typeface="Monotype Corsiva" pitchFamily="66" charset="0"/>
              </a:rPr>
              <a:t>Supervisor</a:t>
            </a:r>
            <a:r>
              <a:rPr lang="fr-FR" sz="2000" dirty="0" smtClean="0">
                <a:latin typeface="Monotype Corsiva" pitchFamily="66" charset="0"/>
              </a:rPr>
              <a:t>: </a:t>
            </a:r>
          </a:p>
          <a:p>
            <a:r>
              <a:rPr lang="fr-FR" sz="2000" dirty="0" smtClean="0">
                <a:latin typeface="Monotype Corsiva" pitchFamily="66" charset="0"/>
              </a:rPr>
              <a:t>Mr Merabet Adil</a:t>
            </a:r>
          </a:p>
          <a:p>
            <a:r>
              <a:rPr lang="fr-FR" sz="2000" dirty="0">
                <a:latin typeface="Monotype Corsiva" pitchFamily="66" charset="0"/>
              </a:rPr>
              <a:t>Email : </a:t>
            </a:r>
            <a:r>
              <a:rPr lang="fr-FR" sz="2000" dirty="0" smtClean="0">
                <a:latin typeface="Monotype Corsiva" pitchFamily="66" charset="0"/>
                <a:hlinkClick r:id="rId2"/>
              </a:rPr>
              <a:t>a.merabet@centre-univ-mila.dz</a:t>
            </a:r>
            <a:endParaRPr lang="fr-FR" sz="2000" dirty="0" smtClean="0">
              <a:latin typeface="Monotype Corsiva" pitchFamily="66" charset="0"/>
            </a:endParaRPr>
          </a:p>
          <a:p>
            <a:r>
              <a:rPr lang="fr-FR" sz="2000" dirty="0">
                <a:latin typeface="Monotype Corsiva" pitchFamily="66" charset="0"/>
              </a:rPr>
              <a:t>https://elearning.centre-univ-mila.dz/a2024/course/view.php?id=331</a:t>
            </a:r>
          </a:p>
        </p:txBody>
      </p:sp>
      <p:sp>
        <p:nvSpPr>
          <p:cNvPr id="2" name="Rectangle 3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051962" y="3104435"/>
            <a:ext cx="10074113" cy="1377671"/>
            <a:chOff x="-472039" y="2837888"/>
            <a:chExt cx="10074113" cy="1377671"/>
          </a:xfrm>
        </p:grpSpPr>
        <p:sp>
          <p:nvSpPr>
            <p:cNvPr id="15" name="Rectangle 37"/>
            <p:cNvSpPr>
              <a:spLocks noChangeArrowheads="1"/>
            </p:cNvSpPr>
            <p:nvPr/>
          </p:nvSpPr>
          <p:spPr bwMode="auto">
            <a:xfrm>
              <a:off x="-32973" y="3140968"/>
              <a:ext cx="9144000" cy="70788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/>
              <a:r>
                <a:rPr lang="fr-FR" sz="4000" dirty="0">
                  <a:solidFill>
                    <a:srgbClr val="003300"/>
                  </a:solidFill>
                  <a:latin typeface="Copperplate Gothic Light" pitchFamily="34" charset="0"/>
                  <a:ea typeface="Calibri" pitchFamily="34" charset="0"/>
                  <a:cs typeface="Arial" pitchFamily="34" charset="0"/>
                </a:rPr>
                <a:t>Basics of Graph Theory</a:t>
              </a:r>
              <a:endParaRPr lang="fr-FR" sz="4000" dirty="0">
                <a:solidFill>
                  <a:srgbClr val="003300"/>
                </a:solidFill>
                <a:latin typeface="Arial" pitchFamily="34" charset="0"/>
              </a:endParaRPr>
            </a:p>
          </p:txBody>
        </p:sp>
        <p:grpSp>
          <p:nvGrpSpPr>
            <p:cNvPr id="6" name="Groupe 5"/>
            <p:cNvGrpSpPr/>
            <p:nvPr/>
          </p:nvGrpSpPr>
          <p:grpSpPr>
            <a:xfrm>
              <a:off x="-472039" y="2837888"/>
              <a:ext cx="10074113" cy="1377671"/>
              <a:chOff x="-472039" y="2837888"/>
              <a:chExt cx="10074113" cy="1377671"/>
            </a:xfrm>
          </p:grpSpPr>
          <p:cxnSp>
            <p:nvCxnSpPr>
              <p:cNvPr id="12" name="Connecteur droit 11"/>
              <p:cNvCxnSpPr>
                <a:cxnSpLocks/>
              </p:cNvCxnSpPr>
              <p:nvPr/>
            </p:nvCxnSpPr>
            <p:spPr>
              <a:xfrm>
                <a:off x="-420056" y="4215559"/>
                <a:ext cx="10022130" cy="0"/>
              </a:xfrm>
              <a:prstGeom prst="line">
                <a:avLst/>
              </a:prstGeom>
              <a:ln w="63500" cmpd="thinThick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/>
              <p:cNvCxnSpPr>
                <a:cxnSpLocks/>
              </p:cNvCxnSpPr>
              <p:nvPr/>
            </p:nvCxnSpPr>
            <p:spPr>
              <a:xfrm>
                <a:off x="-472039" y="2837888"/>
                <a:ext cx="10022130" cy="0"/>
              </a:xfrm>
              <a:prstGeom prst="line">
                <a:avLst/>
              </a:prstGeom>
              <a:ln w="63500" cmpd="thinThick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419343857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72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4625"/>
                            </p:stCondLst>
                            <p:childTnLst>
                              <p:par>
                                <p:cTn id="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625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5" grpId="0" animBg="1" autoUpdateAnimBg="0"/>
      <p:bldP spid="7273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  Finding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strongly connected component from a vertex 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1: Traverse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graph from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vertex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the direct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direction:</a:t>
            </a:r>
          </a:p>
          <a:p>
            <a:pPr algn="ctr"/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the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 X1 (groups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vertices accessible from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2: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Traverse the graph from a vertex </a:t>
            </a:r>
            <a:r>
              <a:rPr lang="en-US" sz="22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indirect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direction:</a:t>
            </a:r>
          </a:p>
          <a:p>
            <a:pPr algn="ctr"/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Create the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 set X2  (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groups the vertices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they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reach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3: The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intersection of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two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sets gives the vertices that both can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reach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are reachable from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intersection X= </a:t>
            </a:r>
            <a:r>
              <a:rPr lang="en-US" sz="22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X1 ∩X2 is therefore the strongly connected component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</a:t>
            </a:r>
            <a:r>
              <a:rPr lang="en-US" sz="22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contains v</a:t>
            </a:r>
            <a:endParaRPr lang="fr-FR" sz="22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0254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  Finding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strongly connected component from a vertex </a:t>
            </a:r>
            <a:r>
              <a:rPr lang="en-US" sz="2200" b="1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1</a:t>
            </a:r>
          </a:p>
          <a:p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  <a:endParaRPr lang="en-US" sz="22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+/-</a:t>
            </a:r>
          </a:p>
          <a:p>
            <a:pPr marL="1371600" lvl="2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all vertices not marked by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+/− :</a:t>
            </a:r>
          </a:p>
          <a:p>
            <a:pPr marL="2286000" lvl="4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X1 = Mark by +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 vertex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successor of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vertex marked by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2286000" lvl="4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X2 = Mark by −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 vertex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predecessor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 vertex marked by –</a:t>
            </a:r>
          </a:p>
          <a:p>
            <a:pPr marL="1371600" lvl="2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any vertex marked by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+/−</a:t>
            </a:r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1706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Example of finding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strongly connected component from a vertex </a:t>
            </a:r>
            <a:r>
              <a:rPr lang="en-US" sz="2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Beginning</a:t>
            </a:r>
            <a:endParaRPr lang="en-US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Mark </a:t>
            </a:r>
            <a:r>
              <a:rPr lang="en-US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+/-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all vertices not marked by </a:t>
            </a:r>
            <a:r>
              <a:rPr lang="en-US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+/− :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X1 = Mark by + </a:t>
            </a:r>
            <a:r>
              <a:rPr lang="en-US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 vertex </a:t>
            </a:r>
            <a:r>
              <a:rPr lang="en-US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successor of </a:t>
            </a:r>
            <a:r>
              <a:rPr lang="en-US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vertex marked by </a:t>
            </a:r>
            <a:r>
              <a:rPr lang="en-US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en-US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X2 = Mark by − </a:t>
            </a:r>
            <a:r>
              <a:rPr lang="en-US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 vertex </a:t>
            </a:r>
            <a:r>
              <a:rPr lang="en-US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predecessor </a:t>
            </a:r>
            <a:r>
              <a:rPr lang="en-US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a vertex marked by –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 any vertex marked by </a:t>
            </a:r>
            <a:r>
              <a:rPr lang="en-US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+/−</a:t>
            </a:r>
            <a:endParaRPr lang="en-US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1" name="Pictur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7747" y="3481754"/>
            <a:ext cx="8028340" cy="32192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5937266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strongly connected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 :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1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randomly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choose a vertex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determine, using the previous algorithm, the strongly connected component that contains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obtain the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first strongly connected component C1.</a:t>
            </a:r>
          </a:p>
          <a:p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2: among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vertices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 of C1, we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randomly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vertex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determine the strongly connected component that contains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obtain the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second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strongly connected component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C2.</a:t>
            </a:r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Step 3: we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repeat until all vertices belong to a strongly connected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component.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83124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strongly connected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 :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i="1" u="sng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 </a:t>
            </a:r>
            <a:r>
              <a:rPr lang="en-US" sz="2200" b="1" i="1" u="sng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200" b="1" i="1" u="sng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Input: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=(V, E)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graph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Output: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C={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C1,…,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CN } a set of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strongly connected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components.</a:t>
            </a:r>
          </a:p>
          <a:p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Intermediate variables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X':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subset of vertices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a vertex, </a:t>
            </a:r>
            <a:r>
              <a:rPr lang="en-US" sz="2200" b="1" i="1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 integer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Begin</a:t>
            </a:r>
            <a:endParaRPr lang="en-US" sz="22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X' 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← X ; i ← 1 ;</a:t>
            </a:r>
          </a:p>
          <a:p>
            <a:pPr lvl="1"/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 ( X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'</a:t>
            </a:r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≠ ∅ ) 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</a:p>
          <a:p>
            <a:pPr lvl="2"/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choose </a:t>
            </a:r>
            <a:r>
              <a:rPr lang="en" sz="2400" b="1" i="1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in X' ;</a:t>
            </a:r>
          </a:p>
          <a:p>
            <a:pPr lvl="2"/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Ci ← </a:t>
            </a:r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algo1_StronglyConnectedComponent(G,x 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endParaRPr lang="fr-FR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X' </a:t>
            </a:r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← X' – Ci ;</a:t>
            </a:r>
          </a:p>
          <a:p>
            <a:pPr lvl="2"/>
            <a:r>
              <a:rPr lang="en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 ← i + 1 ;</a:t>
            </a:r>
          </a:p>
          <a:p>
            <a:pPr lvl="1"/>
            <a:r>
              <a:rPr lang="en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EndWhile</a:t>
            </a:r>
            <a:endParaRPr lang="en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endParaRPr lang="en-US" sz="22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730506" y="4290391"/>
            <a:ext cx="0" cy="1554480"/>
          </a:xfrm>
          <a:prstGeom prst="line">
            <a:avLst/>
          </a:prstGeom>
          <a:ln w="28575">
            <a:prstDash val="sys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740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the Strong Components of a Digraph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        Example of finding all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strongly connected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 :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2" name="Picture 11"/>
          <p:cNvPicPr/>
          <p:nvPr/>
        </p:nvPicPr>
        <p:blipFill rotWithShape="1">
          <a:blip r:embed="rId3"/>
          <a:srcRect l="871" t="15345" r="30014" b="3027"/>
          <a:stretch/>
        </p:blipFill>
        <p:spPr bwMode="auto">
          <a:xfrm>
            <a:off x="1793632" y="2039816"/>
            <a:ext cx="8176846" cy="411639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75662829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5"/>
            </a:pP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Strong Components of a Digraph</a:t>
            </a:r>
            <a:endParaRPr lang="en-US" sz="3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        The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condensed graph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condensed graph </a:t>
            </a:r>
            <a:r>
              <a:rPr lang="en-US" sz="2200" dirty="0" err="1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Gc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digraph G is obtained by contracting all the arcs in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 strongly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 component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/>
            <a:r>
              <a:rPr lang="en-US" sz="2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Each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component strongly </a:t>
            </a:r>
            <a:r>
              <a:rPr lang="en-US" sz="22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 </a:t>
            </a:r>
            <a:r>
              <a:rPr lang="en-US" sz="2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 is </a:t>
            </a:r>
            <a:r>
              <a:rPr lang="en-US" sz="2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replaced by </a:t>
            </a:r>
            <a:r>
              <a:rPr lang="en-US" sz="2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vertex</a:t>
            </a:r>
            <a:endParaRPr lang="en-US" sz="2200" b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2" name="Picture 11"/>
          <p:cNvPicPr/>
          <p:nvPr/>
        </p:nvPicPr>
        <p:blipFill rotWithShape="1">
          <a:blip r:embed="rId3"/>
          <a:srcRect l="2027" t="15067" r="1506" b="4596"/>
          <a:stretch/>
        </p:blipFill>
        <p:spPr bwMode="auto">
          <a:xfrm>
            <a:off x="2474319" y="3429000"/>
            <a:ext cx="7091712" cy="248350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8963567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4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Walks, Trails, Paths, 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Circuits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Walks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walk in the graph G = (V, E) is a </a:t>
            </a:r>
            <a:r>
              <a:rPr lang="e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continuous </a:t>
            </a:r>
            <a:r>
              <a:rPr lang="e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sequence of edges connecting two </a:t>
            </a:r>
            <a:r>
              <a:rPr lang="e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vertices.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allowed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visit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vertex or go through an edge more than once.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the length of the walk</a:t>
            </a:r>
            <a:endParaRPr lang="en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xample: 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v2, e7, v5, e8, v1, e8, v5, e6, v4, e5, v4, e5,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v4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walk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Trails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 is a trail if any edge is traversed at most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once.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xample: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v1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e8, v5, e9, v1, e1, v2, e7, v5, e6, v4, e5, v4, e4,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v4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trail</a:t>
            </a:r>
          </a:p>
          <a:p>
            <a:pPr>
              <a:lnSpc>
                <a:spcPct val="150000"/>
              </a:lnSpc>
            </a:pPr>
            <a:r>
              <a:rPr lang="en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   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Paths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trail is a path if any vertex is visited at most once (except possibly the initial and terminal vertices when they are the same).</a:t>
            </a: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v2, e7, v5, e6, v4,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e3, v3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a 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path</a:t>
            </a:r>
          </a:p>
          <a:p>
            <a:pPr>
              <a:lnSpc>
                <a:spcPct val="150000"/>
              </a:lnSpc>
            </a:pPr>
            <a:r>
              <a:rPr lang="en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   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Circuits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closed path is a circuit (not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empty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initial vertex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the terminal vertex)</a:t>
            </a: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v2</a:t>
            </a:r>
            <a:r>
              <a:rPr lang="fr-FR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e7, v5, e6, v4, e3, v3, e2, </a:t>
            </a:r>
            <a:r>
              <a:rPr lang="fr-F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v2 </a:t>
            </a:r>
            <a:r>
              <a:rPr lang="fr-F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fr-FR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circuit</a:t>
            </a:r>
            <a:endParaRPr lang="en-US" sz="2200" b="1" i="1" dirty="0">
              <a:solidFill>
                <a:srgbClr val="00000A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22390" y="27384"/>
            <a:ext cx="4529033" cy="19772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211132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indent="-857250">
              <a:buFont typeface="+mj-lt"/>
              <a:buAutoNum type="romanUcPeriod" startAt="5"/>
            </a:pP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Subgraphs</a:t>
            </a:r>
            <a:r>
              <a:rPr lang="fr-FR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Spanning</a:t>
            </a:r>
            <a:r>
              <a:rPr lang="fr-FR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Subgraph, </a:t>
            </a:r>
            <a:r>
              <a:rPr lang="en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nduced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Subgraph 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ubgraphs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graph 𝐻(𝑉1, 𝐸1) is said to be a subgraph of a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𝐺(𝑉, 𝐸) if 𝑉1 ⊆ 𝑉 and 𝐸1 ⊆ 𝐸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Spanning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Subgraph 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graph 𝐻(𝑉1, 𝐸1) is said to be a spanning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subgraph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a graph 𝐺(𝑉, 𝐸) if 𝑉1 = 𝑉 and 𝐸1 ⊆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E.</a:t>
            </a:r>
          </a:p>
          <a:p>
            <a:endParaRPr lang="fr-FR" sz="2200" b="1" i="1" dirty="0" smtClean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200" b="1" i="1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3600" b="1" i="1" dirty="0" smtClean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      I</a:t>
            </a:r>
            <a:r>
              <a:rPr lang="en-US" sz="22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nduced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Subgraph 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subgraph that contains every allowable edge between its vertices is called an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induced subgraph</a:t>
            </a:r>
          </a:p>
          <a:p>
            <a:endParaRPr lang="fr-F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 subgraph is </a:t>
            </a:r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induced</a:t>
            </a:r>
            <a:r>
              <a:rPr lang="fr-FR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subgraph</a:t>
            </a:r>
            <a:r>
              <a:rPr lang="fr-F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b="1" i="1" dirty="0">
              <a:solidFill>
                <a:srgbClr val="00000A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2283" y="2968504"/>
            <a:ext cx="5430351" cy="144772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6060" y="4843269"/>
            <a:ext cx="5471380" cy="1690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62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6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Connection, Components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Undirected Graph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        Connection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 starting at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ending at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called an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u,v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walk. </a:t>
            </a: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connected if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u,v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walk in the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graph.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2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2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connected and </a:t>
            </a:r>
            <a:r>
              <a:rPr lang="en-US" sz="22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connected, then </a:t>
            </a:r>
            <a:r>
              <a:rPr lang="en-US" sz="22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2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also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there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u,v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walk and a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v,w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walk,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 there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also a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 err="1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u,w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walk. </a:t>
            </a:r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2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graph is connected if all the vertices are connected to each </a:t>
            </a:r>
            <a:r>
              <a:rPr lang="en-US" sz="22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</a:p>
          <a:p>
            <a:pPr algn="ctr"/>
            <a:endParaRPr lang="fr-FR" sz="2200" b="1" i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2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200" b="1" i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2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fr-FR" sz="2200" b="1" i="1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Example.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graph is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connected.</a:t>
            </a:r>
            <a:endParaRPr lang="en-US" sz="2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1129" y="3973390"/>
            <a:ext cx="2897065" cy="1372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9967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6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Connection, Components (Undirected Graph)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        Components</a:t>
            </a:r>
          </a:p>
          <a:p>
            <a:pPr lvl="0"/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subgraph G1 (not a null graph) of the graph G is a component of G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if: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G1 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connected,</a:t>
            </a:r>
            <a:endParaRPr lang="en-US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G1 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trivial (one single isolated vertex of G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G1 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not trivial and G1 is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subgraph 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induced by those edges of G that have one end vertex in G1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endParaRPr lang="fr-FR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 components of the same graph do not have any common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vertices</a:t>
            </a:r>
          </a:p>
          <a:p>
            <a:pPr lvl="0"/>
            <a:endParaRPr lang="fr-FR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fr-FR" sz="2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fr-FR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fr-FR" sz="2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fr-FR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fr-FR" sz="2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fr-FR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components of G are G1, G2, G3 and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G4.</a:t>
            </a:r>
            <a:endParaRPr lang="en-US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fr-FR" sz="2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9168" y="3930794"/>
            <a:ext cx="4392125" cy="2266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84309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7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Connection, Components</a:t>
            </a: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Directed Graph or digraph)</a:t>
            </a:r>
            <a:endParaRPr lang="en-US" sz="3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digraph 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formed by vertices connected by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arcs (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directed edges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endParaRPr lang="en-US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Connection 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Vertices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US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strongly connected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there is a directed 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u,v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and also a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directed 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v,u</a:t>
            </a:r>
            <a:r>
              <a:rPr lang="en-US" sz="2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 in 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Digraph G is strongly connected if every pair of vertices is </a:t>
            </a:r>
            <a:r>
              <a:rPr lang="en-US" sz="2200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strongly connected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convention, the trivial graph is strongly connected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fr-FR" sz="2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6247" y="4132970"/>
            <a:ext cx="3437023" cy="256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36854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7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Connection, Components (Directed Graph or digraph)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digraph 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formed by vertices connected by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arcs (</a:t>
            </a:r>
            <a:r>
              <a:rPr lang="en-US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directed edges </a:t>
            </a:r>
            <a:r>
              <a:rPr lang="en-US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/>
            <a:endParaRPr lang="en-US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      </a:t>
            </a:r>
            <a:r>
              <a:rPr lang="en-US" sz="2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endParaRPr lang="en-US" sz="22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-US" sz="22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200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strongly connected component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 of the digraph G is a directed subgraph of G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such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 H is strongly connected, but if we add any vertices or arcs to it,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then it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not strongly connected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anymore</a:t>
            </a:r>
          </a:p>
          <a:p>
            <a:endParaRPr lang="fr-FR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trongly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connected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not?</a:t>
            </a:r>
          </a:p>
          <a:p>
            <a:endParaRPr lang="fr-FR" sz="2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en-US" sz="2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977" y="3695546"/>
            <a:ext cx="5083234" cy="2113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649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7"/>
            </a:pP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Connection, Components (Directed Graph or digraph)</a:t>
            </a: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        Components</a:t>
            </a:r>
          </a:p>
          <a:p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strongly connected components are: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({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v1}, ∅), </a:t>
            </a:r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({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v2, v3, v4}, {e3, e4, e5}), </a:t>
            </a:r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({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v5}, ∅) and </a:t>
            </a:r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({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v6}, ∅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endParaRPr lang="fr-FR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 find the strongly connected components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of:</a:t>
            </a:r>
            <a:endParaRPr lang="en-US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5055" y="1546039"/>
            <a:ext cx="3123820" cy="2334062"/>
          </a:xfrm>
          <a:prstGeom prst="rect">
            <a:avLst/>
          </a:prstGeom>
        </p:spPr>
      </p:pic>
      <p:pic>
        <p:nvPicPr>
          <p:cNvPr id="13" name="Picture 12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716" y="4378570"/>
            <a:ext cx="4788500" cy="201331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32789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857250" lvl="0" indent="-857250">
              <a:buFont typeface="+mj-lt"/>
              <a:buAutoNum type="romanUcPeriod" startAt="8"/>
            </a:pPr>
            <a:r>
              <a:rPr lang="en-US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 </a:t>
            </a:r>
            <a:r>
              <a:rPr lang="en-US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Strong Components of a Digraph</a:t>
            </a:r>
            <a:endParaRPr lang="en-US" sz="3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en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Example </a:t>
            </a:r>
            <a:r>
              <a:rPr lang="en-US" sz="2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use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designing a communication </a:t>
            </a:r>
            <a:r>
              <a:rPr lang="en-US" sz="22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network</a:t>
            </a:r>
            <a:r>
              <a:rPr lang="en-US" sz="22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knowing whether the chosen configuration allows communication from any point to any other may be interesting. </a:t>
            </a:r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</a:t>
            </a:r>
            <a:r>
              <a:rPr lang="en-US" sz="2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way to check </a:t>
            </a:r>
            <a:r>
              <a:rPr lang="en-US" sz="2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to represent the network </a:t>
            </a:r>
            <a:r>
              <a:rPr lang="en-US" sz="2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graph and verify </a:t>
            </a:r>
            <a:r>
              <a:rPr lang="en-US" sz="2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strongly connected.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fr-FR" sz="22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" b="1" dirty="0">
                <a:solidFill>
                  <a:srgbClr val="770000"/>
                </a:solidFill>
                <a:latin typeface="Garamond" pitchFamily="18" charset="0"/>
              </a:rPr>
              <a:t>Basics of Graph Theory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57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59" name="Oval 53"/>
          <p:cNvSpPr>
            <a:spLocks noChangeArrowheads="1"/>
          </p:cNvSpPr>
          <p:nvPr/>
        </p:nvSpPr>
        <p:spPr bwMode="auto">
          <a:xfrm>
            <a:off x="866303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0" name="Oval 54"/>
          <p:cNvSpPr>
            <a:spLocks noChangeArrowheads="1"/>
          </p:cNvSpPr>
          <p:nvPr/>
        </p:nvSpPr>
        <p:spPr bwMode="auto">
          <a:xfrm>
            <a:off x="5059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1" name="Oval 55"/>
          <p:cNvSpPr>
            <a:spLocks noChangeArrowheads="1"/>
          </p:cNvSpPr>
          <p:nvPr/>
        </p:nvSpPr>
        <p:spPr bwMode="auto">
          <a:xfrm>
            <a:off x="1225078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2" name="Oval 58"/>
          <p:cNvSpPr>
            <a:spLocks noChangeArrowheads="1"/>
          </p:cNvSpPr>
          <p:nvPr/>
        </p:nvSpPr>
        <p:spPr bwMode="auto">
          <a:xfrm>
            <a:off x="1585441" y="156638"/>
            <a:ext cx="288925" cy="260350"/>
          </a:xfrm>
          <a:prstGeom prst="ellipse">
            <a:avLst/>
          </a:prstGeom>
          <a:gradFill>
            <a:gsLst>
              <a:gs pos="0">
                <a:srgbClr val="3A0000"/>
              </a:gs>
              <a:gs pos="80000">
                <a:srgbClr val="770000"/>
              </a:gs>
              <a:gs pos="100000">
                <a:srgbClr val="C000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66" name="Oval 51"/>
          <p:cNvSpPr>
            <a:spLocks noChangeArrowheads="1"/>
          </p:cNvSpPr>
          <p:nvPr/>
        </p:nvSpPr>
        <p:spPr bwMode="auto">
          <a:xfrm>
            <a:off x="145578" y="156638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2784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7071</TotalTime>
  <Words>1458</Words>
  <Application>Microsoft Office PowerPoint</Application>
  <PresentationFormat>Widescreen</PresentationFormat>
  <Paragraphs>212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7" baseType="lpstr">
      <vt:lpstr>Arial</vt:lpstr>
      <vt:lpstr>Calibri</vt:lpstr>
      <vt:lpstr>Calibri Light</vt:lpstr>
      <vt:lpstr>Copperplate Gothic Light</vt:lpstr>
      <vt:lpstr>Courier New</vt:lpstr>
      <vt:lpstr>Garamond</vt:lpstr>
      <vt:lpstr>Monotype Corsiva</vt:lpstr>
      <vt:lpstr>Times New Roman</vt:lpstr>
      <vt:lpstr>Verdana</vt:lpstr>
      <vt:lpstr>Wingdings</vt:lpstr>
      <vt:lpstr>Office Theme</vt:lpstr>
      <vt:lpstr>PowerPoint Presentation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  <vt:lpstr>Basics of Graph Theory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</dc:creator>
  <cp:lastModifiedBy>adel</cp:lastModifiedBy>
  <cp:revision>131</cp:revision>
  <dcterms:created xsi:type="dcterms:W3CDTF">2016-01-26T11:03:12Z</dcterms:created>
  <dcterms:modified xsi:type="dcterms:W3CDTF">2024-10-04T18:06:36Z</dcterms:modified>
</cp:coreProperties>
</file>