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86" r:id="rId3"/>
    <p:sldId id="257" r:id="rId4"/>
    <p:sldId id="290" r:id="rId5"/>
    <p:sldId id="284" r:id="rId6"/>
    <p:sldId id="258" r:id="rId7"/>
    <p:sldId id="260" r:id="rId8"/>
    <p:sldId id="259" r:id="rId9"/>
    <p:sldId id="270" r:id="rId10"/>
    <p:sldId id="271" r:id="rId11"/>
    <p:sldId id="272" r:id="rId12"/>
    <p:sldId id="273" r:id="rId13"/>
    <p:sldId id="283" r:id="rId14"/>
    <p:sldId id="282" r:id="rId15"/>
    <p:sldId id="289" r:id="rId16"/>
    <p:sldId id="285" r:id="rId17"/>
    <p:sldId id="269" r:id="rId18"/>
    <p:sldId id="276" r:id="rId19"/>
    <p:sldId id="277" r:id="rId20"/>
    <p:sldId id="278" r:id="rId21"/>
    <p:sldId id="287" r:id="rId22"/>
    <p:sldId id="279" r:id="rId23"/>
    <p:sldId id="280"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832B1-3BD1-4A47-A2F7-CEE3308D1400}" type="datetimeFigureOut">
              <a:rPr lang="fr-FR" smtClean="0"/>
              <a:t>09/12/2024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B4C44-FB7D-4F75-AB6C-A5B3E2DEDCC9}" type="slidenum">
              <a:rPr lang="fr-FR" smtClean="0"/>
              <a:t>‹N°›</a:t>
            </a:fld>
            <a:endParaRPr lang="fr-FR"/>
          </a:p>
        </p:txBody>
      </p:sp>
    </p:spTree>
    <p:extLst>
      <p:ext uri="{BB962C8B-B14F-4D97-AF65-F5344CB8AC3E}">
        <p14:creationId xmlns:p14="http://schemas.microsoft.com/office/powerpoint/2010/main" val="4146333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09/12/2024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6000"/>
            <a:lum/>
          </a:blip>
          <a:srcRect/>
          <a:stretch>
            <a:fillRect l="-11000" r="-11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09/12/2024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pic>
        <p:nvPicPr>
          <p:cNvPr id="1027" name="Picture 3" descr="C:\Users\Sara-Win7\Desktop\scool assignments\culture shock\cultureshock.jpg"/>
          <p:cNvPicPr>
            <a:picLocks noChangeAspect="1" noChangeArrowheads="1"/>
          </p:cNvPicPr>
          <p:nvPr/>
        </p:nvPicPr>
        <p:blipFill>
          <a:blip r:embed="rId2" cstate="print"/>
          <a:srcRect/>
          <a:stretch>
            <a:fillRect/>
          </a:stretch>
        </p:blipFill>
        <p:spPr bwMode="auto">
          <a:xfrm>
            <a:off x="-1143000" y="-381000"/>
            <a:ext cx="11430000" cy="7620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76664"/>
          </a:xfrm>
        </p:spPr>
        <p:txBody>
          <a:bodyPr>
            <a:normAutofit fontScale="92500" lnSpcReduction="20000"/>
          </a:bodyPr>
          <a:lstStyle/>
          <a:p>
            <a:r>
              <a:rPr lang="en-US" b="1" u="sng" dirty="0" smtClean="0">
                <a:solidFill>
                  <a:srgbClr val="008000"/>
                </a:solidFill>
                <a:latin typeface="Baskerville Old Face" pitchFamily="18" charset="0"/>
              </a:rPr>
              <a:t>STAGE 2: “Culture Shock”—</a:t>
            </a:r>
            <a:r>
              <a:rPr lang="en-US" b="1" dirty="0" smtClean="0">
                <a:latin typeface="Baskerville Old Face" pitchFamily="18" charset="0"/>
              </a:rPr>
              <a:t>Irritation/Hostility </a:t>
            </a:r>
          </a:p>
          <a:p>
            <a:pPr>
              <a:buNone/>
            </a:pPr>
            <a:endParaRPr lang="en-US" b="1" dirty="0" smtClean="0">
              <a:latin typeface="Baskerville Old Face" pitchFamily="18" charset="0"/>
            </a:endParaRPr>
          </a:p>
          <a:p>
            <a:r>
              <a:rPr lang="en-US" b="1" u="sng" dirty="0" smtClean="0">
                <a:solidFill>
                  <a:srgbClr val="FF0000"/>
                </a:solidFill>
                <a:latin typeface="Baskerville Old Face" pitchFamily="18" charset="0"/>
              </a:rPr>
              <a:t>Focus on the differences </a:t>
            </a:r>
            <a:r>
              <a:rPr lang="en-US" b="1" dirty="0" smtClean="0">
                <a:latin typeface="Baskerville Old Face" pitchFamily="18" charset="0"/>
              </a:rPr>
              <a:t>between the new culture and your culture (Small differences feel like major catastrophes). </a:t>
            </a:r>
          </a:p>
          <a:p>
            <a:r>
              <a:rPr lang="en-US" b="1" dirty="0" smtClean="0">
                <a:latin typeface="Baskerville Old Face" pitchFamily="18" charset="0"/>
              </a:rPr>
              <a:t>You become overly concerned with and stressed out by problems and </a:t>
            </a:r>
            <a:r>
              <a:rPr lang="en-US" b="1" u="sng" dirty="0" smtClean="0">
                <a:solidFill>
                  <a:srgbClr val="FF0000"/>
                </a:solidFill>
                <a:latin typeface="Baskerville Old Face" pitchFamily="18" charset="0"/>
              </a:rPr>
              <a:t>feel helpless and frustrated </a:t>
            </a:r>
            <a:r>
              <a:rPr lang="en-US" b="1" dirty="0" smtClean="0">
                <a:latin typeface="Baskerville Old Face" pitchFamily="18" charset="0"/>
              </a:rPr>
              <a:t>(the elevator in your dorm is constantly broken; you do not have hot water in the morning; you cannot access e-mail from your apartment, etc.). </a:t>
            </a:r>
          </a:p>
          <a:p>
            <a:r>
              <a:rPr lang="en-US" b="1" dirty="0" smtClean="0">
                <a:latin typeface="Baskerville Old Face" pitchFamily="18" charset="0"/>
              </a:rPr>
              <a:t> </a:t>
            </a:r>
            <a:r>
              <a:rPr lang="en-US" b="1" u="sng" dirty="0" smtClean="0">
                <a:solidFill>
                  <a:srgbClr val="FF0000"/>
                </a:solidFill>
                <a:latin typeface="Baskerville Old Face" pitchFamily="18" charset="0"/>
              </a:rPr>
              <a:t>Stereotypes and prejudices surface</a:t>
            </a:r>
            <a:r>
              <a:rPr lang="en-US" b="1" dirty="0" smtClean="0">
                <a:latin typeface="Baskerville Old Face" pitchFamily="18" charset="0"/>
              </a:rPr>
              <a:t>: you feel as if the host nationals are cold, unhelpful, snobbish. </a:t>
            </a:r>
          </a:p>
          <a:p>
            <a:r>
              <a:rPr lang="en-US" b="1" dirty="0" smtClean="0">
                <a:latin typeface="Baskerville Old Face" pitchFamily="18" charset="0"/>
              </a:rPr>
              <a:t> You </a:t>
            </a:r>
            <a:r>
              <a:rPr lang="en-US" b="1" u="sng" dirty="0" smtClean="0">
                <a:solidFill>
                  <a:srgbClr val="FF0000"/>
                </a:solidFill>
                <a:latin typeface="Baskerville Old Face" pitchFamily="18" charset="0"/>
              </a:rPr>
              <a:t>search out same-culture friends</a:t>
            </a:r>
            <a:r>
              <a:rPr lang="en-US" b="1" dirty="0" smtClean="0">
                <a:latin typeface="Baskerville Old Face" pitchFamily="18" charset="0"/>
              </a:rPr>
              <a:t>. </a:t>
            </a:r>
          </a:p>
          <a:p>
            <a:r>
              <a:rPr lang="en-US" b="1" dirty="0" smtClean="0">
                <a:latin typeface="Baskerville Old Face" pitchFamily="18" charset="0"/>
              </a:rPr>
              <a:t> You are </a:t>
            </a:r>
            <a:r>
              <a:rPr lang="en-US" b="1" u="sng" dirty="0" smtClean="0">
                <a:solidFill>
                  <a:srgbClr val="FF0000"/>
                </a:solidFill>
                <a:latin typeface="Baskerville Old Face" pitchFamily="18" charset="0"/>
              </a:rPr>
              <a:t>homesick</a:t>
            </a:r>
            <a:r>
              <a:rPr lang="en-US" b="1" dirty="0" smtClean="0">
                <a:latin typeface="Baskerville Old Face" pitchFamily="18" charset="0"/>
              </a:rPr>
              <a:t>. </a:t>
            </a:r>
            <a:endParaRPr lang="fr-FR" b="1" dirty="0">
              <a:latin typeface="Baskerville Old Fac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91264" cy="5721499"/>
          </a:xfrm>
        </p:spPr>
        <p:txBody>
          <a:bodyPr>
            <a:noAutofit/>
          </a:bodyPr>
          <a:lstStyle/>
          <a:p>
            <a:pPr>
              <a:buNone/>
            </a:pPr>
            <a:r>
              <a:rPr lang="en-US" sz="2800" b="1" u="sng" dirty="0" smtClean="0">
                <a:solidFill>
                  <a:srgbClr val="008000"/>
                </a:solidFill>
                <a:latin typeface="Baskerville Old Face" pitchFamily="18" charset="0"/>
              </a:rPr>
              <a:t>STAGE 3: Gradual Adjustment</a:t>
            </a:r>
          </a:p>
          <a:p>
            <a:r>
              <a:rPr lang="en-US" sz="2800" b="1" dirty="0" smtClean="0">
                <a:latin typeface="Baskerville Old Face" pitchFamily="18" charset="0"/>
              </a:rPr>
              <a:t> You are becoming more </a:t>
            </a:r>
            <a:r>
              <a:rPr lang="en-US" sz="2800" b="1" u="sng" dirty="0" smtClean="0">
                <a:solidFill>
                  <a:srgbClr val="FF0000"/>
                </a:solidFill>
                <a:latin typeface="Baskerville Old Face" pitchFamily="18" charset="0"/>
              </a:rPr>
              <a:t>familiar with the new culture </a:t>
            </a:r>
            <a:r>
              <a:rPr lang="en-US" sz="2800" b="1" dirty="0" smtClean="0">
                <a:latin typeface="Baskerville Old Face" pitchFamily="18" charset="0"/>
              </a:rPr>
              <a:t>and its “logic” and values  &amp; cultural cues become easier to read. </a:t>
            </a:r>
          </a:p>
          <a:p>
            <a:r>
              <a:rPr lang="en-US" sz="2800" b="1" dirty="0" smtClean="0">
                <a:latin typeface="Baskerville Old Face" pitchFamily="18" charset="0"/>
              </a:rPr>
              <a:t> You feel more </a:t>
            </a:r>
            <a:r>
              <a:rPr lang="en-US" sz="2800" b="1" u="sng" dirty="0" smtClean="0">
                <a:solidFill>
                  <a:srgbClr val="FF0000"/>
                </a:solidFill>
                <a:latin typeface="Baskerville Old Face" pitchFamily="18" charset="0"/>
              </a:rPr>
              <a:t>comfortable </a:t>
            </a:r>
            <a:r>
              <a:rPr lang="en-US" sz="2800" b="1" dirty="0" smtClean="0">
                <a:latin typeface="Baskerville Old Face" pitchFamily="18" charset="0"/>
              </a:rPr>
              <a:t>and </a:t>
            </a:r>
            <a:r>
              <a:rPr lang="en-US" sz="2800" b="1" u="sng" dirty="0" smtClean="0">
                <a:solidFill>
                  <a:srgbClr val="FF0000"/>
                </a:solidFill>
                <a:latin typeface="Baskerville Old Face" pitchFamily="18" charset="0"/>
              </a:rPr>
              <a:t>less isolated</a:t>
            </a:r>
            <a:r>
              <a:rPr lang="en-US" sz="2800" b="1" dirty="0" smtClean="0">
                <a:latin typeface="Baskerville Old Face" pitchFamily="18" charset="0"/>
              </a:rPr>
              <a:t>, and you even begin to prefer some aspects of the new culture to your home culture. </a:t>
            </a:r>
          </a:p>
          <a:p>
            <a:r>
              <a:rPr lang="en-US" sz="2800" b="1" dirty="0" smtClean="0">
                <a:latin typeface="Baskerville Old Face" pitchFamily="18" charset="0"/>
              </a:rPr>
              <a:t>You are </a:t>
            </a:r>
            <a:r>
              <a:rPr lang="en-US" sz="2800" b="1" u="sng" dirty="0" smtClean="0">
                <a:solidFill>
                  <a:srgbClr val="FF0000"/>
                </a:solidFill>
                <a:latin typeface="Baskerville Old Face" pitchFamily="18" charset="0"/>
              </a:rPr>
              <a:t>able to laugh at certain ways </a:t>
            </a:r>
            <a:r>
              <a:rPr lang="en-US" sz="2800" b="1" dirty="0" smtClean="0">
                <a:latin typeface="Baskerville Old Face" pitchFamily="18" charset="0"/>
              </a:rPr>
              <a:t>of doing things that previously just annoyed you. </a:t>
            </a:r>
          </a:p>
          <a:p>
            <a:r>
              <a:rPr lang="en-US" sz="2800" b="1" dirty="0" smtClean="0">
                <a:latin typeface="Baskerville Old Face" pitchFamily="18" charset="0"/>
              </a:rPr>
              <a:t>you can now enter a stage of </a:t>
            </a:r>
            <a:r>
              <a:rPr lang="en-US" sz="2800" b="1" u="sng" dirty="0" smtClean="0">
                <a:solidFill>
                  <a:srgbClr val="FF0000"/>
                </a:solidFill>
                <a:latin typeface="Baskerville Old Face" pitchFamily="18" charset="0"/>
              </a:rPr>
              <a:t>“deeper learning.” </a:t>
            </a:r>
            <a:r>
              <a:rPr lang="en-US" sz="2800" b="1" dirty="0" smtClean="0">
                <a:latin typeface="Baskerville Old Face" pitchFamily="18" charset="0"/>
              </a:rPr>
              <a:t>You begin to see a multitude of approaches to your life abroad and to question some of your assumptions about the world. This can be both exciting and unnerving.</a:t>
            </a:r>
            <a:endParaRPr lang="fr-FR" sz="2800" b="1" dirty="0">
              <a:latin typeface="Baskerville Old Face"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fontScale="92500"/>
          </a:bodyPr>
          <a:lstStyle/>
          <a:p>
            <a:r>
              <a:rPr lang="en-US" b="1" u="sng" dirty="0" smtClean="0">
                <a:solidFill>
                  <a:srgbClr val="008000"/>
                </a:solidFill>
                <a:latin typeface="Baskerville Old Face" pitchFamily="18" charset="0"/>
              </a:rPr>
              <a:t>STAGE 4: “Feeling at Home”—</a:t>
            </a:r>
            <a:r>
              <a:rPr lang="en-US" b="1" dirty="0" smtClean="0">
                <a:latin typeface="Baskerville Old Face" pitchFamily="18" charset="0"/>
              </a:rPr>
              <a:t>Adaptation and Biculturalism </a:t>
            </a:r>
          </a:p>
          <a:p>
            <a:r>
              <a:rPr lang="en-US" b="1" dirty="0" smtClean="0">
                <a:latin typeface="Baskerville Old Face" pitchFamily="18" charset="0"/>
              </a:rPr>
              <a:t>The “new” culture is no longer new; instead, the “foreign” country you live in now </a:t>
            </a:r>
            <a:r>
              <a:rPr lang="en-US" b="1" u="sng" dirty="0" smtClean="0">
                <a:solidFill>
                  <a:srgbClr val="FF0000"/>
                </a:solidFill>
                <a:latin typeface="Baskerville Old Face" pitchFamily="18" charset="0"/>
              </a:rPr>
              <a:t>feels like another home</a:t>
            </a:r>
            <a:r>
              <a:rPr lang="en-US" b="1" dirty="0" smtClean="0">
                <a:latin typeface="Baskerville Old Face" pitchFamily="18" charset="0"/>
              </a:rPr>
              <a:t>. </a:t>
            </a:r>
          </a:p>
          <a:p>
            <a:r>
              <a:rPr lang="en-US" b="1" dirty="0" smtClean="0">
                <a:latin typeface="Baskerville Old Face" pitchFamily="18" charset="0"/>
              </a:rPr>
              <a:t> The aspects of the culture that are different from your own </a:t>
            </a:r>
            <a:r>
              <a:rPr lang="en-US" b="1" u="sng" dirty="0" smtClean="0">
                <a:solidFill>
                  <a:srgbClr val="FF0000"/>
                </a:solidFill>
                <a:latin typeface="Baskerville Old Face" pitchFamily="18" charset="0"/>
              </a:rPr>
              <a:t>no longer affect you in a negative way</a:t>
            </a:r>
            <a:r>
              <a:rPr lang="en-US" b="1" dirty="0" smtClean="0">
                <a:latin typeface="Baskerville Old Face" pitchFamily="18" charset="0"/>
              </a:rPr>
              <a:t>. You are able to live and work to your full potential. </a:t>
            </a:r>
          </a:p>
          <a:p>
            <a:r>
              <a:rPr lang="en-US" b="1" dirty="0" smtClean="0">
                <a:latin typeface="Baskerville Old Face" pitchFamily="18" charset="0"/>
              </a:rPr>
              <a:t>Just like your home culture, you </a:t>
            </a:r>
            <a:r>
              <a:rPr lang="en-US" b="1" u="sng" dirty="0" smtClean="0">
                <a:solidFill>
                  <a:srgbClr val="FF0000"/>
                </a:solidFill>
                <a:latin typeface="Baskerville Old Face" pitchFamily="18" charset="0"/>
              </a:rPr>
              <a:t>appreciate certain aspects </a:t>
            </a:r>
            <a:r>
              <a:rPr lang="en-US" b="1" dirty="0" smtClean="0">
                <a:latin typeface="Baskerville Old Face" pitchFamily="18" charset="0"/>
              </a:rPr>
              <a:t>of the foreign culture and are critical of others</a:t>
            </a:r>
            <a:endParaRPr lang="fr-FR" b="1" dirty="0">
              <a:latin typeface="Baskerville Old Face"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a:bodyPr>
          <a:lstStyle/>
          <a:p>
            <a:r>
              <a:rPr lang="fr-FR" sz="3600" b="1" dirty="0" smtClean="0">
                <a:solidFill>
                  <a:srgbClr val="FF0000"/>
                </a:solidFill>
                <a:latin typeface="Baskerville Old Face" pitchFamily="18" charset="0"/>
              </a:rPr>
              <a:t>Reverse/</a:t>
            </a:r>
            <a:r>
              <a:rPr lang="fr-FR" sz="3600" b="1" dirty="0" err="1" smtClean="0">
                <a:solidFill>
                  <a:srgbClr val="FF0000"/>
                </a:solidFill>
                <a:latin typeface="Baskerville Old Face" pitchFamily="18" charset="0"/>
              </a:rPr>
              <a:t>Re</a:t>
            </a:r>
            <a:r>
              <a:rPr lang="fr-FR" sz="3600" b="1" dirty="0" smtClean="0">
                <a:solidFill>
                  <a:srgbClr val="FF0000"/>
                </a:solidFill>
                <a:latin typeface="Baskerville Old Face" pitchFamily="18" charset="0"/>
              </a:rPr>
              <a:t>-entry Culture </a:t>
            </a:r>
            <a:r>
              <a:rPr lang="fr-FR" sz="3600" b="1" dirty="0" err="1" smtClean="0">
                <a:solidFill>
                  <a:srgbClr val="FF0000"/>
                </a:solidFill>
                <a:latin typeface="Baskerville Old Face" pitchFamily="18" charset="0"/>
              </a:rPr>
              <a:t>Shock</a:t>
            </a:r>
            <a:endParaRPr lang="fr-FR" sz="3600" b="1" dirty="0">
              <a:solidFill>
                <a:srgbClr val="FF0000"/>
              </a:solidFill>
              <a:latin typeface="Baskerville Old Face" pitchFamily="18" charset="0"/>
            </a:endParaRPr>
          </a:p>
        </p:txBody>
      </p:sp>
      <p:sp>
        <p:nvSpPr>
          <p:cNvPr id="3" name="Espace réservé du contenu 2"/>
          <p:cNvSpPr>
            <a:spLocks noGrp="1"/>
          </p:cNvSpPr>
          <p:nvPr>
            <p:ph idx="1"/>
          </p:nvPr>
        </p:nvSpPr>
        <p:spPr>
          <a:xfrm>
            <a:off x="457200" y="764704"/>
            <a:ext cx="8229600" cy="5688632"/>
          </a:xfrm>
        </p:spPr>
        <p:txBody>
          <a:bodyPr>
            <a:normAutofit fontScale="77500" lnSpcReduction="20000"/>
          </a:bodyPr>
          <a:lstStyle/>
          <a:p>
            <a:endParaRPr lang="fr-FR" dirty="0" smtClean="0"/>
          </a:p>
          <a:p>
            <a:r>
              <a:rPr lang="en-US" b="1" dirty="0" smtClean="0">
                <a:latin typeface="Times New Roman" pitchFamily="18" charset="0"/>
                <a:cs typeface="Times New Roman" pitchFamily="18" charset="0"/>
              </a:rPr>
              <a:t> </a:t>
            </a:r>
            <a:r>
              <a:rPr lang="en-US" b="1" i="1" dirty="0" smtClean="0">
                <a:latin typeface="Times New Roman" pitchFamily="18" charset="0"/>
                <a:cs typeface="Times New Roman" pitchFamily="18" charset="0"/>
              </a:rPr>
              <a:t>“</a:t>
            </a:r>
            <a:r>
              <a:rPr lang="en-US" sz="3900" b="1" i="1" dirty="0" smtClean="0">
                <a:latin typeface="Times New Roman" pitchFamily="18" charset="0"/>
                <a:cs typeface="Times New Roman" pitchFamily="18" charset="0"/>
              </a:rPr>
              <a:t>Culture shock is the expected confrontation with the </a:t>
            </a:r>
            <a:r>
              <a:rPr lang="en-US" sz="3900" b="1" i="1" dirty="0" smtClean="0">
                <a:solidFill>
                  <a:srgbClr val="FF0000"/>
                </a:solidFill>
                <a:latin typeface="Times New Roman" pitchFamily="18" charset="0"/>
                <a:cs typeface="Times New Roman" pitchFamily="18" charset="0"/>
              </a:rPr>
              <a:t>unfamiliar</a:t>
            </a:r>
            <a:r>
              <a:rPr lang="en-US" sz="3900" b="1" i="1" dirty="0" smtClean="0">
                <a:latin typeface="Times New Roman" pitchFamily="18" charset="0"/>
                <a:cs typeface="Times New Roman" pitchFamily="18" charset="0"/>
              </a:rPr>
              <a:t>. Reentry shock is the unexpected confrontation with the</a:t>
            </a:r>
            <a:r>
              <a:rPr lang="en-US" sz="3900" b="1" i="1" dirty="0" smtClean="0">
                <a:solidFill>
                  <a:srgbClr val="FF0000"/>
                </a:solidFill>
                <a:latin typeface="Times New Roman" pitchFamily="18" charset="0"/>
                <a:cs typeface="Times New Roman" pitchFamily="18" charset="0"/>
              </a:rPr>
              <a:t> familiar</a:t>
            </a:r>
            <a:r>
              <a:rPr lang="en-US" sz="3900" b="1" i="1" dirty="0" smtClean="0">
                <a:latin typeface="Times New Roman" pitchFamily="18" charset="0"/>
                <a:cs typeface="Times New Roman" pitchFamily="18" charset="0"/>
              </a:rPr>
              <a:t>.” – M. Paige </a:t>
            </a:r>
          </a:p>
          <a:p>
            <a:r>
              <a:rPr lang="en-US" sz="3900" b="1" dirty="0" smtClean="0">
                <a:latin typeface="Baskerville Old Face" pitchFamily="18" charset="0"/>
              </a:rPr>
              <a:t>Reverse culture shock, also called re-entry shock, is the term used to describe the </a:t>
            </a:r>
            <a:r>
              <a:rPr lang="en-US" sz="3900" b="1" dirty="0" smtClean="0">
                <a:solidFill>
                  <a:srgbClr val="C00000"/>
                </a:solidFill>
                <a:latin typeface="Baskerville Old Face" pitchFamily="18" charset="0"/>
              </a:rPr>
              <a:t>disorientation and adaptation that occur when one is trying to readjust to his/her own culture </a:t>
            </a:r>
            <a:r>
              <a:rPr lang="en-US" sz="3900" b="1" dirty="0" smtClean="0">
                <a:latin typeface="Baskerville Old Face" pitchFamily="18" charset="0"/>
              </a:rPr>
              <a:t>after spending an extended period of time in a different culture. Usually occurs because:</a:t>
            </a:r>
          </a:p>
          <a:p>
            <a:r>
              <a:rPr lang="en-US" sz="3900" b="1" u="sng" dirty="0" smtClean="0">
                <a:solidFill>
                  <a:srgbClr val="C00000"/>
                </a:solidFill>
                <a:latin typeface="Baskerville Old Face" pitchFamily="18" charset="0"/>
              </a:rPr>
              <a:t>People and places </a:t>
            </a:r>
            <a:r>
              <a:rPr lang="en-US" sz="3900" b="1" dirty="0" smtClean="0">
                <a:latin typeface="Baskerville Old Face" pitchFamily="18" charset="0"/>
              </a:rPr>
              <a:t>in your home country have changed or </a:t>
            </a:r>
            <a:r>
              <a:rPr lang="en-US" sz="3900" b="1" u="sng" dirty="0" smtClean="0">
                <a:solidFill>
                  <a:srgbClr val="C00000"/>
                </a:solidFill>
                <a:latin typeface="Baskerville Old Face" pitchFamily="18" charset="0"/>
              </a:rPr>
              <a:t>You</a:t>
            </a:r>
            <a:r>
              <a:rPr lang="en-US" sz="3900" b="1" dirty="0" smtClean="0">
                <a:solidFill>
                  <a:srgbClr val="C00000"/>
                </a:solidFill>
                <a:latin typeface="Baskerville Old Face" pitchFamily="18" charset="0"/>
              </a:rPr>
              <a:t> </a:t>
            </a:r>
            <a:r>
              <a:rPr lang="en-US" sz="3900" b="1" dirty="0" smtClean="0">
                <a:latin typeface="Baskerville Old Face" pitchFamily="18" charset="0"/>
              </a:rPr>
              <a:t>have changed and see things differently now.</a:t>
            </a:r>
            <a:endParaRPr lang="fr-FR" sz="3900" b="1" dirty="0">
              <a:latin typeface="Baskerville Old Face"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descr="C:\Users\Sara-Win7\Desktop\scool assignments\culture shock\culture_shock.jpg"/>
          <p:cNvPicPr>
            <a:picLocks noGrp="1" noChangeAspect="1" noChangeArrowheads="1"/>
          </p:cNvPicPr>
          <p:nvPr>
            <p:ph idx="1"/>
          </p:nvPr>
        </p:nvPicPr>
        <p:blipFill>
          <a:blip r:embed="rId2" cstate="print"/>
          <a:srcRect/>
          <a:stretch>
            <a:fillRect/>
          </a:stretch>
        </p:blipFill>
        <p:spPr bwMode="auto">
          <a:xfrm>
            <a:off x="0" y="0"/>
            <a:ext cx="9190302" cy="6858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692696"/>
            <a:ext cx="7859216" cy="5433467"/>
          </a:xfrm>
        </p:spPr>
        <p:txBody>
          <a:bodyPr>
            <a:normAutofit lnSpcReduction="10000"/>
          </a:bodyPr>
          <a:lstStyle/>
          <a:p>
            <a:pPr algn="ctr">
              <a:buNone/>
            </a:pPr>
            <a:r>
              <a:rPr lang="en-US" b="1" dirty="0" smtClean="0">
                <a:solidFill>
                  <a:srgbClr val="FF0000"/>
                </a:solidFill>
                <a:latin typeface="Times New Roman" pitchFamily="18" charset="0"/>
                <a:cs typeface="Times New Roman" pitchFamily="18" charset="0"/>
              </a:rPr>
              <a:t>Explanations for Cross-Cultural Maladjustment </a:t>
            </a:r>
          </a:p>
          <a:p>
            <a:r>
              <a:rPr lang="en-US" b="1" dirty="0" smtClean="0">
                <a:latin typeface="Times New Roman" pitchFamily="18" charset="0"/>
                <a:cs typeface="Times New Roman" pitchFamily="18" charset="0"/>
              </a:rPr>
              <a:t>The Similarity-Attraction Hypothesis (Byrne, 1969)</a:t>
            </a:r>
          </a:p>
          <a:p>
            <a:r>
              <a:rPr lang="en-US" b="1" dirty="0" smtClean="0">
                <a:latin typeface="Times New Roman" pitchFamily="18" charset="0"/>
                <a:cs typeface="Times New Roman" pitchFamily="18" charset="0"/>
              </a:rPr>
              <a:t>The Culture-Distance Hypothesis.</a:t>
            </a:r>
          </a:p>
          <a:p>
            <a:r>
              <a:rPr lang="en-US" b="1" dirty="0" smtClean="0">
                <a:latin typeface="Times New Roman" pitchFamily="18" charset="0"/>
                <a:cs typeface="Times New Roman" pitchFamily="18" charset="0"/>
              </a:rPr>
              <a:t>Social Categorization (Abrams and Hogg, 1990)</a:t>
            </a:r>
          </a:p>
          <a:p>
            <a:r>
              <a:rPr lang="en-US" b="1" dirty="0" smtClean="0">
                <a:latin typeface="Times New Roman" pitchFamily="18" charset="0"/>
                <a:cs typeface="Times New Roman" pitchFamily="18" charset="0"/>
              </a:rPr>
              <a:t>Primary Socialization (</a:t>
            </a:r>
            <a:r>
              <a:rPr lang="en-US" b="1" dirty="0" err="1" smtClean="0">
                <a:latin typeface="Times New Roman" pitchFamily="18" charset="0"/>
                <a:cs typeface="Times New Roman" pitchFamily="18" charset="0"/>
              </a:rPr>
              <a:t>Deaux</a:t>
            </a:r>
            <a:r>
              <a:rPr lang="en-US" b="1" dirty="0" smtClean="0">
                <a:latin typeface="Times New Roman" pitchFamily="18" charset="0"/>
                <a:cs typeface="Times New Roman" pitchFamily="18" charset="0"/>
              </a:rPr>
              <a:t>, 1976)</a:t>
            </a:r>
          </a:p>
          <a:p>
            <a:r>
              <a:rPr lang="en-US" b="1" dirty="0" smtClean="0">
                <a:latin typeface="Times New Roman" pitchFamily="18" charset="0"/>
                <a:cs typeface="Times New Roman" pitchFamily="18" charset="0"/>
              </a:rPr>
              <a:t>Cultural Syndromes.</a:t>
            </a:r>
          </a:p>
          <a:p>
            <a:r>
              <a:rPr lang="en-US" b="1" dirty="0" smtClean="0">
                <a:latin typeface="Times New Roman" pitchFamily="18" charset="0"/>
                <a:cs typeface="Times New Roman" pitchFamily="18" charset="0"/>
              </a:rPr>
              <a:t>Ethnocentrism</a:t>
            </a:r>
            <a:endParaRPr lang="fr-FR" b="1" dirty="0" smtClean="0">
              <a:latin typeface="Times New Roman" pitchFamily="18" charset="0"/>
              <a:cs typeface="Times New Roman" pitchFamily="18" charset="0"/>
            </a:endParaRPr>
          </a:p>
          <a:p>
            <a:endParaRPr lang="fr-FR" b="1"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endParaRPr lang="fr-F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91264" cy="6192688"/>
          </a:xfrm>
        </p:spPr>
        <p:txBody>
          <a:bodyPr>
            <a:normAutofit/>
          </a:bodyPr>
          <a:lstStyle/>
          <a:p>
            <a:r>
              <a:rPr lang="en-US" sz="3600" b="1" dirty="0" smtClean="0">
                <a:solidFill>
                  <a:srgbClr val="FF0000"/>
                </a:solidFill>
                <a:latin typeface="Baskerville Old Face" pitchFamily="18" charset="0"/>
              </a:rPr>
              <a:t>Common Symptoms of Culture Shock: </a:t>
            </a:r>
          </a:p>
          <a:p>
            <a:pPr>
              <a:buNone/>
            </a:pPr>
            <a:r>
              <a:rPr lang="en-US" sz="2600" b="1" dirty="0" smtClean="0">
                <a:latin typeface="Times New Roman" pitchFamily="18" charset="0"/>
                <a:cs typeface="Times New Roman" pitchFamily="18" charset="0"/>
              </a:rPr>
              <a:t> Feeling very angry over minor inconveniences.</a:t>
            </a:r>
          </a:p>
          <a:p>
            <a:pPr>
              <a:buNone/>
            </a:pPr>
            <a:r>
              <a:rPr lang="en-US" sz="2600" b="1" dirty="0" smtClean="0">
                <a:latin typeface="Times New Roman" pitchFamily="18" charset="0"/>
                <a:cs typeface="Times New Roman" pitchFamily="18" charset="0"/>
              </a:rPr>
              <a:t> Withdrawal from people who are different from you. </a:t>
            </a:r>
          </a:p>
          <a:p>
            <a:pPr>
              <a:buNone/>
            </a:pPr>
            <a:r>
              <a:rPr lang="en-US" sz="2600" b="1" dirty="0" smtClean="0">
                <a:latin typeface="Times New Roman" pitchFamily="18" charset="0"/>
                <a:cs typeface="Times New Roman" pitchFamily="18" charset="0"/>
              </a:rPr>
              <a:t> Extreme homesickness.</a:t>
            </a:r>
          </a:p>
          <a:p>
            <a:pPr>
              <a:buNone/>
            </a:pPr>
            <a:r>
              <a:rPr lang="en-US" sz="2600" b="1" dirty="0" smtClean="0">
                <a:latin typeface="Times New Roman" pitchFamily="18" charset="0"/>
                <a:cs typeface="Times New Roman" pitchFamily="18" charset="0"/>
              </a:rPr>
              <a:t> Sudden intense feeling of loyalty to own culture. </a:t>
            </a:r>
          </a:p>
          <a:p>
            <a:pPr>
              <a:buNone/>
            </a:pPr>
            <a:r>
              <a:rPr lang="en-US" sz="2600" b="1" dirty="0" smtClean="0">
                <a:latin typeface="Times New Roman" pitchFamily="18" charset="0"/>
                <a:cs typeface="Times New Roman" pitchFamily="18" charset="0"/>
              </a:rPr>
              <a:t> Overeating or loss of appetite. </a:t>
            </a:r>
          </a:p>
          <a:p>
            <a:pPr>
              <a:buNone/>
            </a:pPr>
            <a:r>
              <a:rPr lang="en-US" sz="2600" b="1" dirty="0" smtClean="0">
                <a:latin typeface="Times New Roman" pitchFamily="18" charset="0"/>
                <a:cs typeface="Times New Roman" pitchFamily="18" charset="0"/>
              </a:rPr>
              <a:t> Boredom.</a:t>
            </a:r>
          </a:p>
          <a:p>
            <a:pPr>
              <a:buNone/>
            </a:pPr>
            <a:r>
              <a:rPr lang="en-US" sz="2600" b="1" dirty="0" smtClean="0">
                <a:latin typeface="Times New Roman" pitchFamily="18" charset="0"/>
                <a:cs typeface="Times New Roman" pitchFamily="18" charset="0"/>
              </a:rPr>
              <a:t> Excessive amounts of sleep, or inability to sleep. </a:t>
            </a:r>
          </a:p>
          <a:p>
            <a:pPr>
              <a:buNone/>
            </a:pPr>
            <a:r>
              <a:rPr lang="en-US" sz="2600" b="1" dirty="0" smtClean="0">
                <a:latin typeface="Times New Roman" pitchFamily="18" charset="0"/>
                <a:cs typeface="Times New Roman" pitchFamily="18" charset="0"/>
              </a:rPr>
              <a:t> Headaches, Upset stomach, Physical pain, Sadness, loneliness, depression. </a:t>
            </a:r>
          </a:p>
          <a:p>
            <a:pPr>
              <a:buNone/>
            </a:pPr>
            <a:r>
              <a:rPr lang="en-US" sz="2600" b="1" dirty="0" smtClean="0">
                <a:latin typeface="Times New Roman" pitchFamily="18" charset="0"/>
                <a:cs typeface="Times New Roman" pitchFamily="18" charset="0"/>
              </a:rPr>
              <a:t> Loss of ability to work or study effectively.</a:t>
            </a:r>
          </a:p>
          <a:p>
            <a:pPr>
              <a:buNone/>
            </a:pPr>
            <a:r>
              <a:rPr lang="en-US" sz="2600" b="1" dirty="0" smtClean="0">
                <a:latin typeface="Times New Roman" pitchFamily="18" charset="0"/>
                <a:cs typeface="Times New Roman" pitchFamily="18" charset="0"/>
              </a:rPr>
              <a:t> Exaggerated cleanliness.</a:t>
            </a:r>
            <a:endParaRPr lang="en-US" sz="26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20688"/>
            <a:ext cx="8229600" cy="1143000"/>
          </a:xfrm>
        </p:spPr>
        <p:txBody>
          <a:bodyPr>
            <a:normAutofit/>
          </a:bodyPr>
          <a:lstStyle/>
          <a:p>
            <a:r>
              <a:rPr lang="en-US" sz="3600" b="1" dirty="0" smtClean="0">
                <a:solidFill>
                  <a:srgbClr val="FF0000"/>
                </a:solidFill>
                <a:latin typeface="Baskerville Old Face" pitchFamily="18" charset="0"/>
              </a:rPr>
              <a:t>Strategies for Coping with Cultural Stress </a:t>
            </a:r>
            <a:endParaRPr lang="fr-FR" sz="3600" b="1" dirty="0">
              <a:solidFill>
                <a:srgbClr val="FF0000"/>
              </a:solidFill>
              <a:latin typeface="Baskerville Old Face" pitchFamily="18" charset="0"/>
            </a:endParaRPr>
          </a:p>
        </p:txBody>
      </p:sp>
      <p:sp>
        <p:nvSpPr>
          <p:cNvPr id="3" name="Espace réservé du contenu 2"/>
          <p:cNvSpPr>
            <a:spLocks noGrp="1"/>
          </p:cNvSpPr>
          <p:nvPr>
            <p:ph idx="1"/>
          </p:nvPr>
        </p:nvSpPr>
        <p:spPr>
          <a:xfrm>
            <a:off x="467544" y="2060849"/>
            <a:ext cx="8229600" cy="3240360"/>
          </a:xfrm>
        </p:spPr>
        <p:txBody>
          <a:bodyPr>
            <a:normAutofit/>
          </a:bodyPr>
          <a:lstStyle/>
          <a:p>
            <a:pPr algn="ctr"/>
            <a:r>
              <a:rPr lang="fr-FR" sz="4000" b="1" dirty="0" err="1" smtClean="0">
                <a:latin typeface="Baskerville Old Face" pitchFamily="18" charset="0"/>
              </a:rPr>
              <a:t>Personal</a:t>
            </a:r>
            <a:r>
              <a:rPr lang="fr-FR" sz="4000" b="1" dirty="0" smtClean="0">
                <a:latin typeface="Baskerville Old Face" pitchFamily="18" charset="0"/>
              </a:rPr>
              <a:t> Supports.</a:t>
            </a:r>
          </a:p>
          <a:p>
            <a:pPr algn="ctr"/>
            <a:r>
              <a:rPr lang="fr-FR" sz="4000" b="1" dirty="0" smtClean="0">
                <a:latin typeface="Baskerville Old Face" pitchFamily="18" charset="0"/>
              </a:rPr>
              <a:t>Social Supports.</a:t>
            </a:r>
          </a:p>
          <a:p>
            <a:pPr algn="ctr"/>
            <a:r>
              <a:rPr lang="fr-FR" sz="4000" b="1" dirty="0" err="1" smtClean="0">
                <a:latin typeface="Baskerville Old Face" pitchFamily="18" charset="0"/>
              </a:rPr>
              <a:t>Physical</a:t>
            </a:r>
            <a:r>
              <a:rPr lang="fr-FR" sz="4000" b="1" dirty="0" smtClean="0">
                <a:latin typeface="Baskerville Old Face" pitchFamily="18" charset="0"/>
              </a:rPr>
              <a:t> Supports.</a:t>
            </a:r>
            <a:endParaRPr lang="fr-FR" sz="4000" b="1" dirty="0">
              <a:latin typeface="Baskerville Old Face"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6664"/>
          </a:xfrm>
        </p:spPr>
        <p:txBody>
          <a:bodyPr>
            <a:normAutofit lnSpcReduction="10000"/>
          </a:bodyPr>
          <a:lstStyle/>
          <a:p>
            <a:r>
              <a:rPr lang="en-US" b="1" u="sng" dirty="0" smtClean="0">
                <a:solidFill>
                  <a:srgbClr val="008000"/>
                </a:solidFill>
                <a:latin typeface="Baskerville Old Face" pitchFamily="18" charset="0"/>
              </a:rPr>
              <a:t>Personal Supports: </a:t>
            </a:r>
          </a:p>
          <a:p>
            <a:pPr>
              <a:buNone/>
            </a:pPr>
            <a:r>
              <a:rPr lang="en-US" b="1" dirty="0" smtClean="0">
                <a:latin typeface="Baskerville Old Face" pitchFamily="18" charset="0"/>
              </a:rPr>
              <a:t>(Ways of Thinking and Feeling )</a:t>
            </a:r>
          </a:p>
          <a:p>
            <a:pPr>
              <a:buFontTx/>
              <a:buChar char="-"/>
            </a:pPr>
            <a:r>
              <a:rPr lang="en-US" b="1" dirty="0" smtClean="0">
                <a:solidFill>
                  <a:srgbClr val="FF0000"/>
                </a:solidFill>
                <a:latin typeface="Baskerville Old Face" pitchFamily="18" charset="0"/>
              </a:rPr>
              <a:t>Understand the stages of cultural adjustment</a:t>
            </a:r>
            <a:r>
              <a:rPr lang="en-US" b="1" dirty="0" smtClean="0">
                <a:latin typeface="Baskerville Old Face" pitchFamily="18" charset="0"/>
              </a:rPr>
              <a:t>.</a:t>
            </a:r>
          </a:p>
          <a:p>
            <a:pPr>
              <a:buFontTx/>
              <a:buChar char="-"/>
            </a:pPr>
            <a:r>
              <a:rPr lang="en-US" b="1" dirty="0" smtClean="0">
                <a:latin typeface="Baskerville Old Face" pitchFamily="18" charset="0"/>
              </a:rPr>
              <a:t>Analyze your situations and reactions; </a:t>
            </a:r>
            <a:r>
              <a:rPr lang="en-US" b="1" dirty="0" smtClean="0">
                <a:solidFill>
                  <a:srgbClr val="FF0000"/>
                </a:solidFill>
                <a:latin typeface="Baskerville Old Face" pitchFamily="18" charset="0"/>
              </a:rPr>
              <a:t>be flexible; tolerate ambiguity; expect things to be different</a:t>
            </a:r>
            <a:r>
              <a:rPr lang="en-US" b="1" dirty="0" smtClean="0">
                <a:latin typeface="Baskerville Old Face" pitchFamily="18" charset="0"/>
              </a:rPr>
              <a:t>. </a:t>
            </a:r>
          </a:p>
          <a:p>
            <a:pPr>
              <a:buFontTx/>
              <a:buChar char="-"/>
            </a:pPr>
            <a:r>
              <a:rPr lang="en-US" b="1" dirty="0" smtClean="0">
                <a:solidFill>
                  <a:srgbClr val="FF0000"/>
                </a:solidFill>
                <a:latin typeface="Baskerville Old Face" pitchFamily="18" charset="0"/>
              </a:rPr>
              <a:t> Be patient; </a:t>
            </a:r>
            <a:r>
              <a:rPr lang="en-US" b="1" dirty="0" smtClean="0">
                <a:latin typeface="Baskerville Old Face" pitchFamily="18" charset="0"/>
              </a:rPr>
              <a:t>don’t try to understand everything immediately.</a:t>
            </a:r>
          </a:p>
          <a:p>
            <a:pPr>
              <a:buFontTx/>
              <a:buChar char="-"/>
            </a:pPr>
            <a:r>
              <a:rPr lang="en-US" b="1" dirty="0" smtClean="0">
                <a:latin typeface="Baskerville Old Face" pitchFamily="18" charset="0"/>
              </a:rPr>
              <a:t>identify what helps you </a:t>
            </a:r>
            <a:r>
              <a:rPr lang="en-US" b="1" dirty="0" smtClean="0">
                <a:solidFill>
                  <a:srgbClr val="FF0000"/>
                </a:solidFill>
                <a:latin typeface="Baskerville Old Face" pitchFamily="18" charset="0"/>
              </a:rPr>
              <a:t>manage stress</a:t>
            </a:r>
            <a:r>
              <a:rPr lang="en-US" b="1" dirty="0" smtClean="0">
                <a:latin typeface="Baskerville Old Face" pitchFamily="18" charset="0"/>
              </a:rPr>
              <a:t>. </a:t>
            </a:r>
          </a:p>
          <a:p>
            <a:pPr>
              <a:buFontTx/>
              <a:buChar char="-"/>
            </a:pPr>
            <a:r>
              <a:rPr lang="en-US" b="1" dirty="0" smtClean="0">
                <a:latin typeface="Baskerville Old Face" pitchFamily="18" charset="0"/>
              </a:rPr>
              <a:t> Identify ways of </a:t>
            </a:r>
            <a:r>
              <a:rPr lang="en-US" b="1" dirty="0" smtClean="0">
                <a:solidFill>
                  <a:srgbClr val="FF0000"/>
                </a:solidFill>
                <a:latin typeface="Baskerville Old Face" pitchFamily="18" charset="0"/>
              </a:rPr>
              <a:t>thinking positively</a:t>
            </a:r>
            <a:r>
              <a:rPr lang="en-US" b="1" dirty="0" smtClean="0">
                <a:latin typeface="Baskerville Old Face" pitchFamily="18" charset="0"/>
              </a:rPr>
              <a:t>; foster your sense of humor; don’t take things too seriously; give yourself permission to fail.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r>
              <a:rPr lang="en-US" b="1" u="sng" dirty="0" smtClean="0">
                <a:solidFill>
                  <a:srgbClr val="008000"/>
                </a:solidFill>
                <a:latin typeface="Baskerville Old Face" pitchFamily="18" charset="0"/>
              </a:rPr>
              <a:t>Social Supports :</a:t>
            </a:r>
          </a:p>
          <a:p>
            <a:pPr>
              <a:buFontTx/>
              <a:buChar char="-"/>
            </a:pPr>
            <a:r>
              <a:rPr lang="en-US" b="1" dirty="0" smtClean="0">
                <a:solidFill>
                  <a:srgbClr val="FF0000"/>
                </a:solidFill>
                <a:latin typeface="Baskerville Old Face" pitchFamily="18" charset="0"/>
              </a:rPr>
              <a:t>Identify your sources of support </a:t>
            </a:r>
            <a:r>
              <a:rPr lang="en-US" b="1" dirty="0" smtClean="0">
                <a:latin typeface="Baskerville Old Face" pitchFamily="18" charset="0"/>
              </a:rPr>
              <a:t>(program staff, other participants, friends and family at home, academic advisers, etc.) and the types of support that each can best offer. </a:t>
            </a:r>
          </a:p>
          <a:p>
            <a:pPr>
              <a:buFontTx/>
              <a:buChar char="-"/>
            </a:pPr>
            <a:r>
              <a:rPr lang="en-US" b="1" dirty="0" smtClean="0">
                <a:latin typeface="Baskerville Old Face" pitchFamily="18" charset="0"/>
              </a:rPr>
              <a:t> Plan in advance how you will </a:t>
            </a:r>
            <a:r>
              <a:rPr lang="en-US" b="1" dirty="0" smtClean="0">
                <a:solidFill>
                  <a:srgbClr val="FF0000"/>
                </a:solidFill>
                <a:latin typeface="Baskerville Old Face" pitchFamily="18" charset="0"/>
              </a:rPr>
              <a:t>keep in contact with family and friends </a:t>
            </a:r>
            <a:r>
              <a:rPr lang="en-US" b="1" dirty="0" smtClean="0">
                <a:latin typeface="Baskerville Old Face" pitchFamily="18" charset="0"/>
              </a:rPr>
              <a:t>at home. </a:t>
            </a:r>
          </a:p>
          <a:p>
            <a:pPr>
              <a:buFontTx/>
              <a:buChar char="-"/>
            </a:pPr>
            <a:r>
              <a:rPr lang="en-US" b="1" dirty="0" smtClean="0">
                <a:solidFill>
                  <a:srgbClr val="FF0000"/>
                </a:solidFill>
                <a:latin typeface="Baskerville Old Face" pitchFamily="18" charset="0"/>
              </a:rPr>
              <a:t> Don’t isolate yourself! </a:t>
            </a:r>
            <a:r>
              <a:rPr lang="en-US" b="1" dirty="0" smtClean="0">
                <a:latin typeface="Baskerville Old Face" pitchFamily="18" charset="0"/>
              </a:rPr>
              <a:t>Seek out friends and groups that share your interests and can facilitate your participation in social circles. </a:t>
            </a:r>
            <a:endParaRPr lang="fr-FR" b="1" dirty="0">
              <a:latin typeface="Baskerville Old Face"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62500" lnSpcReduction="20000"/>
          </a:bodyPr>
          <a:lstStyle/>
          <a:p>
            <a:pPr>
              <a:buNone/>
            </a:pPr>
            <a:endParaRPr lang="en-US" dirty="0" smtClean="0"/>
          </a:p>
          <a:p>
            <a:pPr algn="ctr">
              <a:buNone/>
            </a:pPr>
            <a:r>
              <a:rPr lang="en-US" sz="4600" b="1" dirty="0" smtClean="0">
                <a:solidFill>
                  <a:srgbClr val="FF0000"/>
                </a:solidFill>
                <a:latin typeface="Times New Roman" pitchFamily="18" charset="0"/>
                <a:cs typeface="Times New Roman" pitchFamily="18" charset="0"/>
              </a:rPr>
              <a:t>Introduction</a:t>
            </a:r>
            <a:endParaRPr lang="en-US" sz="2600" b="1" dirty="0" smtClean="0">
              <a:solidFill>
                <a:srgbClr val="FF0000"/>
              </a:solidFill>
              <a:latin typeface="Times New Roman" pitchFamily="18" charset="0"/>
              <a:cs typeface="Times New Roman" pitchFamily="18" charset="0"/>
            </a:endParaRPr>
          </a:p>
          <a:p>
            <a:pPr algn="ctr">
              <a:buNone/>
            </a:pPr>
            <a:endParaRPr lang="en-US" sz="1800" b="1" dirty="0" smtClean="0">
              <a:latin typeface="Times New Roman" pitchFamily="18" charset="0"/>
              <a:cs typeface="Times New Roman" pitchFamily="18" charset="0"/>
            </a:endParaRPr>
          </a:p>
          <a:p>
            <a:pPr algn="ctr">
              <a:lnSpc>
                <a:spcPct val="120000"/>
              </a:lnSpc>
              <a:buNone/>
            </a:pPr>
            <a:r>
              <a:rPr lang="en-US" sz="4000" b="1" dirty="0" smtClean="0">
                <a:latin typeface="Times New Roman" pitchFamily="18" charset="0"/>
                <a:cs typeface="Times New Roman" pitchFamily="18" charset="0"/>
              </a:rPr>
              <a:t>Whenever someone travels overseas they are like "</a:t>
            </a:r>
            <a:r>
              <a:rPr lang="en-US" sz="4000" b="1" dirty="0" smtClean="0">
                <a:solidFill>
                  <a:srgbClr val="008000"/>
                </a:solidFill>
                <a:latin typeface="Times New Roman" pitchFamily="18" charset="0"/>
                <a:cs typeface="Times New Roman" pitchFamily="18" charset="0"/>
              </a:rPr>
              <a:t>a fish out of water.</a:t>
            </a:r>
            <a:r>
              <a:rPr lang="en-US" sz="4000" b="1" dirty="0" smtClean="0">
                <a:latin typeface="Times New Roman" pitchFamily="18" charset="0"/>
                <a:cs typeface="Times New Roman" pitchFamily="18" charset="0"/>
              </a:rPr>
              <a:t>" Like the fish, they have been swimming in </a:t>
            </a:r>
            <a:r>
              <a:rPr lang="en-US" sz="4000" b="1" dirty="0" smtClean="0">
                <a:solidFill>
                  <a:srgbClr val="002060"/>
                </a:solidFill>
                <a:latin typeface="Times New Roman" pitchFamily="18" charset="0"/>
                <a:cs typeface="Times New Roman" pitchFamily="18" charset="0"/>
              </a:rPr>
              <a:t>their own culture</a:t>
            </a:r>
            <a:r>
              <a:rPr lang="en-US" sz="4000" b="1" dirty="0" smtClean="0">
                <a:latin typeface="Times New Roman" pitchFamily="18" charset="0"/>
                <a:cs typeface="Times New Roman" pitchFamily="18" charset="0"/>
              </a:rPr>
              <a:t> all their lives. A fish doesn't think about what water it is in. Likewise, we often do not think too much about the culture we are raised in. </a:t>
            </a:r>
            <a:r>
              <a:rPr lang="en-US" sz="4000" b="1" dirty="0" smtClean="0">
                <a:solidFill>
                  <a:srgbClr val="C00000"/>
                </a:solidFill>
                <a:latin typeface="Times New Roman" pitchFamily="18" charset="0"/>
                <a:cs typeface="Times New Roman" pitchFamily="18" charset="0"/>
              </a:rPr>
              <a:t>Our culture helps to shape our identity</a:t>
            </a:r>
            <a:r>
              <a:rPr lang="en-US" sz="4000" b="1" dirty="0" smtClean="0">
                <a:latin typeface="Times New Roman" pitchFamily="18" charset="0"/>
                <a:cs typeface="Times New Roman" pitchFamily="18" charset="0"/>
              </a:rPr>
              <a:t>. Many of the </a:t>
            </a:r>
            <a:r>
              <a:rPr lang="en-US" sz="4000" b="1" dirty="0" smtClean="0">
                <a:solidFill>
                  <a:srgbClr val="C00000"/>
                </a:solidFill>
                <a:latin typeface="Times New Roman" pitchFamily="18" charset="0"/>
                <a:cs typeface="Times New Roman" pitchFamily="18" charset="0"/>
              </a:rPr>
              <a:t>cues </a:t>
            </a:r>
            <a:r>
              <a:rPr lang="en-US" sz="4000" b="1" dirty="0" smtClean="0">
                <a:latin typeface="Times New Roman" pitchFamily="18" charset="0"/>
                <a:cs typeface="Times New Roman" pitchFamily="18" charset="0"/>
              </a:rPr>
              <a:t>of interpersonal communication (body language, words, facial expressions, tone of voice, idioms, slang) are different in different cultures. One of the reasons that we feel like a fish out of water when we enter a new culture, is that </a:t>
            </a:r>
            <a:r>
              <a:rPr lang="en-US" sz="4000" b="1" dirty="0" smtClean="0">
                <a:solidFill>
                  <a:srgbClr val="FF0000"/>
                </a:solidFill>
                <a:latin typeface="Times New Roman" pitchFamily="18" charset="0"/>
                <a:cs typeface="Times New Roman" pitchFamily="18" charset="0"/>
              </a:rPr>
              <a:t>we do not know all of the cues </a:t>
            </a:r>
            <a:r>
              <a:rPr lang="en-US" sz="4000" b="1" dirty="0" smtClean="0">
                <a:latin typeface="Times New Roman" pitchFamily="18" charset="0"/>
                <a:cs typeface="Times New Roman" pitchFamily="18" charset="0"/>
              </a:rPr>
              <a:t>that are used in the new culture.</a:t>
            </a:r>
            <a:endParaRPr lang="fr-FR"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760640"/>
          </a:xfrm>
        </p:spPr>
        <p:txBody>
          <a:bodyPr>
            <a:normAutofit lnSpcReduction="10000"/>
          </a:bodyPr>
          <a:lstStyle/>
          <a:p>
            <a:r>
              <a:rPr lang="en-US" b="1" u="sng" dirty="0" smtClean="0">
                <a:solidFill>
                  <a:srgbClr val="008000"/>
                </a:solidFill>
                <a:latin typeface="Baskerville Old Face" pitchFamily="18" charset="0"/>
              </a:rPr>
              <a:t>Physical Supports :</a:t>
            </a:r>
          </a:p>
          <a:p>
            <a:pPr>
              <a:buNone/>
            </a:pPr>
            <a:r>
              <a:rPr lang="en-US" b="1" dirty="0" smtClean="0">
                <a:latin typeface="Baskerville Old Face" pitchFamily="18" charset="0"/>
              </a:rPr>
              <a:t> - </a:t>
            </a:r>
            <a:r>
              <a:rPr lang="en-US" b="1" dirty="0" smtClean="0">
                <a:solidFill>
                  <a:srgbClr val="FF0000"/>
                </a:solidFill>
                <a:latin typeface="Baskerville Old Face" pitchFamily="18" charset="0"/>
              </a:rPr>
              <a:t>Eat in a healthy way </a:t>
            </a:r>
            <a:r>
              <a:rPr lang="en-US" b="1" dirty="0" smtClean="0">
                <a:latin typeface="Baskerville Old Face" pitchFamily="18" charset="0"/>
              </a:rPr>
              <a:t>and get plenty of rest. </a:t>
            </a:r>
          </a:p>
          <a:p>
            <a:pPr>
              <a:buNone/>
            </a:pPr>
            <a:r>
              <a:rPr lang="en-US" b="1" dirty="0" smtClean="0">
                <a:latin typeface="Baskerville Old Face" pitchFamily="18" charset="0"/>
              </a:rPr>
              <a:t> - </a:t>
            </a:r>
            <a:r>
              <a:rPr lang="en-US" b="1" dirty="0" smtClean="0">
                <a:solidFill>
                  <a:srgbClr val="FF0000"/>
                </a:solidFill>
                <a:latin typeface="Baskerville Old Face" pitchFamily="18" charset="0"/>
              </a:rPr>
              <a:t>Identify any problems </a:t>
            </a:r>
            <a:r>
              <a:rPr lang="en-US" b="1" dirty="0" smtClean="0">
                <a:latin typeface="Baskerville Old Face" pitchFamily="18" charset="0"/>
              </a:rPr>
              <a:t>(e.g. excessive consumption of alcohol, binge eating) and make plans to manage them. </a:t>
            </a:r>
          </a:p>
          <a:p>
            <a:pPr>
              <a:buFontTx/>
              <a:buChar char="-"/>
            </a:pPr>
            <a:r>
              <a:rPr lang="en-US" b="1" dirty="0" smtClean="0">
                <a:latin typeface="Baskerville Old Face" pitchFamily="18" charset="0"/>
              </a:rPr>
              <a:t>Find safe and fun ways to </a:t>
            </a:r>
            <a:r>
              <a:rPr lang="en-US" b="1" dirty="0" smtClean="0">
                <a:solidFill>
                  <a:srgbClr val="FF0000"/>
                </a:solidFill>
                <a:latin typeface="Baskerville Old Face" pitchFamily="18" charset="0"/>
              </a:rPr>
              <a:t>exercise </a:t>
            </a:r>
            <a:r>
              <a:rPr lang="en-US" b="1" dirty="0" smtClean="0">
                <a:latin typeface="Baskerville Old Face" pitchFamily="18" charset="0"/>
              </a:rPr>
              <a:t>on a regular basis. </a:t>
            </a:r>
          </a:p>
          <a:p>
            <a:pPr>
              <a:buFontTx/>
              <a:buChar char="-"/>
            </a:pPr>
            <a:r>
              <a:rPr lang="en-US" b="1" dirty="0" smtClean="0">
                <a:latin typeface="Baskerville Old Face" pitchFamily="18" charset="0"/>
              </a:rPr>
              <a:t> Bring a sufficient </a:t>
            </a:r>
            <a:r>
              <a:rPr lang="en-US" b="1" dirty="0" smtClean="0">
                <a:solidFill>
                  <a:srgbClr val="FF0000"/>
                </a:solidFill>
                <a:latin typeface="Baskerville Old Face" pitchFamily="18" charset="0"/>
              </a:rPr>
              <a:t>supply of necessary medications </a:t>
            </a:r>
            <a:r>
              <a:rPr lang="en-US" b="1" dirty="0" smtClean="0">
                <a:latin typeface="Baskerville Old Face" pitchFamily="18" charset="0"/>
              </a:rPr>
              <a:t>from home. </a:t>
            </a:r>
          </a:p>
          <a:p>
            <a:pPr>
              <a:buFontTx/>
              <a:buChar char="-"/>
            </a:pPr>
            <a:r>
              <a:rPr lang="en-US" b="1" dirty="0" smtClean="0">
                <a:latin typeface="Baskerville Old Face" pitchFamily="18" charset="0"/>
              </a:rPr>
              <a:t>- Don’t forget to bring  your “can’t live without items”!</a:t>
            </a:r>
            <a:endParaRPr lang="fr-FR" b="1" dirty="0">
              <a:latin typeface="Baskerville Old Face"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algn="ctr">
              <a:buNone/>
            </a:pPr>
            <a:r>
              <a:rPr lang="en-US" b="1" dirty="0" smtClean="0">
                <a:solidFill>
                  <a:srgbClr val="FF0000"/>
                </a:solidFill>
                <a:latin typeface="Times New Roman" pitchFamily="18" charset="0"/>
                <a:cs typeface="Times New Roman" pitchFamily="18" charset="0"/>
              </a:rPr>
              <a:t>Conclusion</a:t>
            </a:r>
          </a:p>
          <a:p>
            <a:pPr algn="ctr">
              <a:buNone/>
            </a:pPr>
            <a:r>
              <a:rPr lang="en-US" sz="2800" b="1" dirty="0" smtClean="0">
                <a:latin typeface="Times New Roman" pitchFamily="18" charset="0"/>
                <a:cs typeface="Times New Roman" pitchFamily="18" charset="0"/>
              </a:rPr>
              <a:t>Though the stages of culture shock that have been presented in the U curve and the W curve have been widely used and accepted for the last five decades, they were most commonly criticized on two regards: </a:t>
            </a:r>
          </a:p>
          <a:p>
            <a:pPr algn="ctr">
              <a:buFontTx/>
              <a:buChar char="-"/>
            </a:pPr>
            <a:r>
              <a:rPr lang="en-US" sz="2800" b="1" dirty="0" smtClean="0">
                <a:latin typeface="Times New Roman" pitchFamily="18" charset="0"/>
                <a:cs typeface="Times New Roman" pitchFamily="18" charset="0"/>
              </a:rPr>
              <a:t>The lack of empirical research to back it.</a:t>
            </a:r>
          </a:p>
          <a:p>
            <a:pPr algn="ctr">
              <a:buFontTx/>
              <a:buChar char="-"/>
            </a:pPr>
            <a:r>
              <a:rPr lang="en-US" sz="2800" b="1" dirty="0" smtClean="0">
                <a:latin typeface="Times New Roman" pitchFamily="18" charset="0"/>
                <a:cs typeface="Times New Roman" pitchFamily="18" charset="0"/>
              </a:rPr>
              <a:t>The rigidness of the timeline and stages provided  ( no room for diversity).</a:t>
            </a:r>
          </a:p>
          <a:p>
            <a:pPr algn="ctr">
              <a:buFontTx/>
              <a:buChar char="-"/>
            </a:pPr>
            <a:endParaRPr lang="en-US" sz="2800" b="1" dirty="0" smtClean="0">
              <a:latin typeface="Times New Roman" pitchFamily="18" charset="0"/>
              <a:cs typeface="Times New Roman" pitchFamily="18" charset="0"/>
            </a:endParaRPr>
          </a:p>
          <a:p>
            <a:pPr algn="ctr">
              <a:buNone/>
            </a:pPr>
            <a:endParaRPr lang="en-US" sz="2800" b="1" dirty="0" smtClean="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94122"/>
          </a:xfrm>
        </p:spPr>
        <p:txBody>
          <a:bodyPr/>
          <a:lstStyle/>
          <a:p>
            <a:r>
              <a:rPr lang="fr-FR" b="1" dirty="0" smtClean="0">
                <a:solidFill>
                  <a:srgbClr val="FF0000"/>
                </a:solidFill>
                <a:latin typeface="Baskerville Old Face" pitchFamily="18" charset="0"/>
              </a:rPr>
              <a:t>Culture </a:t>
            </a:r>
            <a:r>
              <a:rPr lang="fr-FR" b="1" dirty="0" err="1" smtClean="0">
                <a:solidFill>
                  <a:srgbClr val="FF0000"/>
                </a:solidFill>
                <a:latin typeface="Baskerville Old Face" pitchFamily="18" charset="0"/>
              </a:rPr>
              <a:t>Shock</a:t>
            </a:r>
            <a:r>
              <a:rPr lang="fr-FR" b="1" dirty="0" smtClean="0">
                <a:solidFill>
                  <a:srgbClr val="FF0000"/>
                </a:solidFill>
                <a:latin typeface="Baskerville Old Face" pitchFamily="18" charset="0"/>
              </a:rPr>
              <a:t> Instances</a:t>
            </a:r>
            <a:endParaRPr lang="fr-FR" b="1" dirty="0">
              <a:solidFill>
                <a:srgbClr val="FF0000"/>
              </a:solidFill>
              <a:latin typeface="Baskerville Old Face" pitchFamily="18" charset="0"/>
            </a:endParaRPr>
          </a:p>
        </p:txBody>
      </p:sp>
      <p:sp>
        <p:nvSpPr>
          <p:cNvPr id="3" name="Espace réservé du contenu 2"/>
          <p:cNvSpPr>
            <a:spLocks noGrp="1"/>
          </p:cNvSpPr>
          <p:nvPr>
            <p:ph idx="1"/>
          </p:nvPr>
        </p:nvSpPr>
        <p:spPr>
          <a:xfrm>
            <a:off x="457200" y="1268760"/>
            <a:ext cx="8229600" cy="4785395"/>
          </a:xfrm>
        </p:spPr>
        <p:txBody>
          <a:bodyPr>
            <a:normAutofit fontScale="92500" lnSpcReduction="10000"/>
          </a:bodyPr>
          <a:lstStyle/>
          <a:p>
            <a:pPr lvl="0"/>
            <a:r>
              <a:rPr lang="en-US" b="1" dirty="0" smtClean="0">
                <a:latin typeface="Baskerville Old Face" pitchFamily="18" charset="0"/>
              </a:rPr>
              <a:t>A student in my class told us the story of his family's first night in America. They were from China, and moved into a house on October 31st, more commonly known as Halloween. They had never heard of this American holiday.</a:t>
            </a:r>
            <a:r>
              <a:rPr lang="fr-FR" b="1" dirty="0" smtClean="0">
                <a:latin typeface="Baskerville Old Face" pitchFamily="18" charset="0"/>
              </a:rPr>
              <a:t> </a:t>
            </a:r>
            <a:r>
              <a:rPr lang="en-US" b="1" dirty="0" smtClean="0">
                <a:latin typeface="Baskerville Old Face" pitchFamily="18" charset="0"/>
              </a:rPr>
              <a:t>The entire evening there were people dressed up in crazy costumes coming to their door and ringing the door bell, and the family had no idea why. He said they spent much of the night huddled together under a table with all the lights off in the house, completely terrified.</a:t>
            </a:r>
            <a:endParaRPr lang="fr-FR" b="1" dirty="0" smtClean="0">
              <a:latin typeface="Baskerville Old Face" pitchFamily="18" charset="0"/>
            </a:endParaRP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48672"/>
          </a:xfrm>
        </p:spPr>
        <p:txBody>
          <a:bodyPr>
            <a:normAutofit fontScale="92500" lnSpcReduction="20000"/>
          </a:bodyPr>
          <a:lstStyle/>
          <a:p>
            <a:pPr lvl="0"/>
            <a:r>
              <a:rPr lang="en-US" b="1" dirty="0" smtClean="0">
                <a:latin typeface="Baskerville Old Face" pitchFamily="18" charset="0"/>
              </a:rPr>
              <a:t>My uncle had just immigrated to upstate NY in the late 70's. He and some other Turkish friends were desperately homesick, and longing for his </a:t>
            </a:r>
            <a:r>
              <a:rPr lang="en-US" b="1" dirty="0" err="1" smtClean="0">
                <a:latin typeface="Baskerville Old Face" pitchFamily="18" charset="0"/>
              </a:rPr>
              <a:t>halla's</a:t>
            </a:r>
            <a:r>
              <a:rPr lang="en-US" b="1" dirty="0" smtClean="0">
                <a:latin typeface="Baskerville Old Face" pitchFamily="18" charset="0"/>
              </a:rPr>
              <a:t> famous </a:t>
            </a:r>
            <a:r>
              <a:rPr lang="en-US" b="1" dirty="0" err="1" smtClean="0">
                <a:latin typeface="Baskerville Old Face" pitchFamily="18" charset="0"/>
              </a:rPr>
              <a:t>Sarma</a:t>
            </a:r>
            <a:r>
              <a:rPr lang="en-US" b="1" dirty="0" smtClean="0">
                <a:latin typeface="Baskerville Old Face" pitchFamily="18" charset="0"/>
              </a:rPr>
              <a:t> (stuffed grape leaves). They were driving down the road on some back roads and they saw an abandoned winery and a field of grape leaves! They immediately pulled over and started gathering as many leaves as they could so they could make </a:t>
            </a:r>
            <a:r>
              <a:rPr lang="en-US" b="1" dirty="0" err="1" smtClean="0">
                <a:latin typeface="Baskerville Old Face" pitchFamily="18" charset="0"/>
              </a:rPr>
              <a:t>sarma</a:t>
            </a:r>
            <a:r>
              <a:rPr lang="en-US" b="1" dirty="0" smtClean="0">
                <a:latin typeface="Baskerville Old Face" pitchFamily="18" charset="0"/>
              </a:rPr>
              <a:t> that night. Not 15 minutes later multiple squad cars pulled up and cops came rushing out with guns drawn. Turns out an old lady had reported that a bunch of </a:t>
            </a:r>
            <a:r>
              <a:rPr lang="en-US" b="1" dirty="0" err="1" smtClean="0">
                <a:latin typeface="Baskerville Old Face" pitchFamily="18" charset="0"/>
              </a:rPr>
              <a:t>mexicans</a:t>
            </a:r>
            <a:r>
              <a:rPr lang="en-US" b="1" dirty="0" smtClean="0">
                <a:latin typeface="Baskerville Old Face" pitchFamily="18" charset="0"/>
              </a:rPr>
              <a:t> were in a field off of the road harvesting marijuana plants. Apparently the cops were nearly crying with laughter once they figured out what was actually going on. My uncle and his friends... not so much.</a:t>
            </a:r>
            <a:endParaRPr lang="fr-FR" b="1" dirty="0" smtClean="0">
              <a:latin typeface="Baskerville Old Face" pitchFamily="18" charset="0"/>
            </a:endParaRP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04664"/>
            <a:ext cx="8640960" cy="5976664"/>
          </a:xfrm>
        </p:spPr>
        <p:txBody>
          <a:bodyPr>
            <a:noAutofit/>
          </a:bodyPr>
          <a:lstStyle/>
          <a:p>
            <a:pPr algn="ctr">
              <a:buNone/>
            </a:pPr>
            <a:r>
              <a:rPr lang="fr-FR" sz="2800" b="1" dirty="0" err="1" smtClean="0">
                <a:solidFill>
                  <a:srgbClr val="FF0000"/>
                </a:solidFill>
                <a:latin typeface="Baskerville Old Face" pitchFamily="18" charset="0"/>
              </a:rPr>
              <a:t>What</a:t>
            </a:r>
            <a:r>
              <a:rPr lang="fr-FR" sz="2800" b="1" dirty="0" smtClean="0">
                <a:solidFill>
                  <a:srgbClr val="FF0000"/>
                </a:solidFill>
                <a:latin typeface="Baskerville Old Face" pitchFamily="18" charset="0"/>
              </a:rPr>
              <a:t> </a:t>
            </a:r>
            <a:r>
              <a:rPr lang="fr-FR" sz="2800" b="1" dirty="0" err="1" smtClean="0">
                <a:solidFill>
                  <a:srgbClr val="FF0000"/>
                </a:solidFill>
                <a:latin typeface="Baskerville Old Face" pitchFamily="18" charset="0"/>
              </a:rPr>
              <a:t>is</a:t>
            </a:r>
            <a:r>
              <a:rPr lang="fr-FR" sz="2800" b="1" dirty="0" smtClean="0">
                <a:solidFill>
                  <a:srgbClr val="FF0000"/>
                </a:solidFill>
                <a:latin typeface="Baskerville Old Face" pitchFamily="18" charset="0"/>
              </a:rPr>
              <a:t> Culture </a:t>
            </a:r>
            <a:r>
              <a:rPr lang="fr-FR" sz="2800" b="1" dirty="0" err="1" smtClean="0">
                <a:solidFill>
                  <a:srgbClr val="FF0000"/>
                </a:solidFill>
                <a:latin typeface="Baskerville Old Face" pitchFamily="18" charset="0"/>
              </a:rPr>
              <a:t>Shock</a:t>
            </a:r>
            <a:r>
              <a:rPr lang="fr-FR" sz="2800" b="1" dirty="0" smtClean="0">
                <a:solidFill>
                  <a:srgbClr val="FF0000"/>
                </a:solidFill>
                <a:latin typeface="Baskerville Old Face" pitchFamily="18" charset="0"/>
              </a:rPr>
              <a:t>?</a:t>
            </a:r>
            <a:endParaRPr lang="fr-FR" sz="1000" b="1" dirty="0" smtClean="0">
              <a:solidFill>
                <a:srgbClr val="FF0000"/>
              </a:solidFill>
              <a:latin typeface="Baskerville Old Face" pitchFamily="18" charset="0"/>
            </a:endParaRPr>
          </a:p>
          <a:p>
            <a:pPr algn="ctr">
              <a:buNone/>
            </a:pPr>
            <a:endParaRPr lang="fr-FR" sz="900" b="1" dirty="0" smtClean="0">
              <a:solidFill>
                <a:srgbClr val="FF0000"/>
              </a:solidFill>
              <a:latin typeface="Baskerville Old Face" pitchFamily="18" charset="0"/>
            </a:endParaRPr>
          </a:p>
          <a:p>
            <a:pPr>
              <a:buNone/>
            </a:pPr>
            <a:r>
              <a:rPr lang="fr-FR" sz="2800" b="1" dirty="0" smtClean="0">
                <a:latin typeface="Times New Roman" pitchFamily="18" charset="0"/>
                <a:cs typeface="Times New Roman" pitchFamily="18" charset="0"/>
              </a:rPr>
              <a:t>The </a:t>
            </a:r>
            <a:r>
              <a:rPr lang="fr-FR" sz="2800" b="1" dirty="0" err="1" smtClean="0">
                <a:latin typeface="Times New Roman" pitchFamily="18" charset="0"/>
                <a:cs typeface="Times New Roman" pitchFamily="18" charset="0"/>
              </a:rPr>
              <a:t>term</a:t>
            </a:r>
            <a:r>
              <a:rPr lang="fr-FR" sz="2800" b="1" dirty="0" smtClean="0">
                <a:latin typeface="Times New Roman" pitchFamily="18" charset="0"/>
                <a:cs typeface="Times New Roman" pitchFamily="18" charset="0"/>
              </a:rPr>
              <a:t> “culture </a:t>
            </a:r>
            <a:r>
              <a:rPr lang="fr-FR" sz="2800" b="1" dirty="0" err="1" smtClean="0">
                <a:latin typeface="Times New Roman" pitchFamily="18" charset="0"/>
                <a:cs typeface="Times New Roman" pitchFamily="18" charset="0"/>
              </a:rPr>
              <a:t>shock</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was</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introduced</a:t>
            </a:r>
            <a:r>
              <a:rPr lang="fr-FR" sz="2800" b="1" dirty="0" smtClean="0">
                <a:latin typeface="Times New Roman" pitchFamily="18" charset="0"/>
                <a:cs typeface="Times New Roman" pitchFamily="18" charset="0"/>
              </a:rPr>
              <a:t> in the </a:t>
            </a:r>
            <a:r>
              <a:rPr lang="fr-FR" sz="2800" b="1" dirty="0" err="1" smtClean="0">
                <a:latin typeface="Times New Roman" pitchFamily="18" charset="0"/>
                <a:cs typeface="Times New Roman" pitchFamily="18" charset="0"/>
              </a:rPr>
              <a:t>mid</a:t>
            </a:r>
            <a:r>
              <a:rPr lang="fr-FR" sz="2800" b="1" dirty="0" smtClean="0">
                <a:latin typeface="Times New Roman" pitchFamily="18" charset="0"/>
                <a:cs typeface="Times New Roman" pitchFamily="18" charset="0"/>
              </a:rPr>
              <a:t> 1950s, </a:t>
            </a:r>
            <a:r>
              <a:rPr lang="fr-FR" sz="2800" b="1" dirty="0" err="1" smtClean="0">
                <a:latin typeface="Times New Roman" pitchFamily="18" charset="0"/>
                <a:cs typeface="Times New Roman" pitchFamily="18" charset="0"/>
              </a:rPr>
              <a:t>with</a:t>
            </a:r>
            <a:r>
              <a:rPr lang="fr-FR" sz="2800" b="1" dirty="0" smtClean="0">
                <a:latin typeface="Times New Roman" pitchFamily="18" charset="0"/>
                <a:cs typeface="Times New Roman" pitchFamily="18" charset="0"/>
              </a:rPr>
              <a:t> </a:t>
            </a:r>
            <a:r>
              <a:rPr lang="fr-FR" sz="2800" b="1" dirty="0" smtClean="0">
                <a:solidFill>
                  <a:srgbClr val="FF0000"/>
                </a:solidFill>
                <a:latin typeface="Times New Roman" pitchFamily="18" charset="0"/>
                <a:cs typeface="Times New Roman" pitchFamily="18" charset="0"/>
              </a:rPr>
              <a:t>Cora </a:t>
            </a:r>
            <a:r>
              <a:rPr lang="fr-FR" sz="2800" b="1" dirty="0" err="1" smtClean="0">
                <a:solidFill>
                  <a:srgbClr val="FF0000"/>
                </a:solidFill>
                <a:latin typeface="Times New Roman" pitchFamily="18" charset="0"/>
                <a:cs typeface="Times New Roman" pitchFamily="18" charset="0"/>
              </a:rPr>
              <a:t>DuBois</a:t>
            </a:r>
            <a:r>
              <a:rPr lang="fr-FR" sz="2800" b="1" dirty="0" smtClean="0">
                <a:solidFill>
                  <a:srgbClr val="FF0000"/>
                </a:solidFill>
                <a:latin typeface="Times New Roman" pitchFamily="18" charset="0"/>
                <a:cs typeface="Times New Roman" pitchFamily="18" charset="0"/>
              </a:rPr>
              <a:t> </a:t>
            </a:r>
            <a:r>
              <a:rPr lang="fr-FR" sz="2800" b="1" dirty="0" smtClean="0">
                <a:latin typeface="Times New Roman" pitchFamily="18" charset="0"/>
                <a:cs typeface="Times New Roman" pitchFamily="18" charset="0"/>
              </a:rPr>
              <a:t>and </a:t>
            </a:r>
            <a:r>
              <a:rPr lang="fr-FR" sz="2800" b="1" dirty="0" err="1" smtClean="0">
                <a:solidFill>
                  <a:srgbClr val="FF0000"/>
                </a:solidFill>
                <a:latin typeface="Times New Roman" pitchFamily="18" charset="0"/>
                <a:cs typeface="Times New Roman" pitchFamily="18" charset="0"/>
              </a:rPr>
              <a:t>Kalervo</a:t>
            </a:r>
            <a:r>
              <a:rPr lang="fr-FR" sz="2800" b="1" dirty="0" smtClean="0">
                <a:solidFill>
                  <a:srgbClr val="FF0000"/>
                </a:solidFill>
                <a:latin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Oberg</a:t>
            </a:r>
            <a:r>
              <a:rPr lang="fr-FR" sz="2800" b="1" dirty="0" smtClean="0">
                <a:solidFill>
                  <a:srgbClr val="FF0000"/>
                </a:solidFill>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playing</a:t>
            </a:r>
            <a:r>
              <a:rPr lang="fr-FR" sz="2800" b="1" dirty="0" smtClean="0">
                <a:latin typeface="Times New Roman" pitchFamily="18" charset="0"/>
                <a:cs typeface="Times New Roman" pitchFamily="18" charset="0"/>
              </a:rPr>
              <a:t> an important </a:t>
            </a:r>
            <a:r>
              <a:rPr lang="fr-FR" sz="2800" b="1" dirty="0" err="1" smtClean="0">
                <a:latin typeface="Times New Roman" pitchFamily="18" charset="0"/>
                <a:cs typeface="Times New Roman" pitchFamily="18" charset="0"/>
              </a:rPr>
              <a:t>role</a:t>
            </a:r>
            <a:r>
              <a:rPr lang="fr-FR" sz="2800" b="1" dirty="0" smtClean="0">
                <a:latin typeface="Times New Roman" pitchFamily="18" charset="0"/>
                <a:cs typeface="Times New Roman" pitchFamily="18" charset="0"/>
              </a:rPr>
              <a:t> in </a:t>
            </a:r>
            <a:r>
              <a:rPr lang="fr-FR" sz="2800" b="1" dirty="0" err="1" smtClean="0">
                <a:latin typeface="Times New Roman" pitchFamily="18" charset="0"/>
                <a:cs typeface="Times New Roman" pitchFamily="18" charset="0"/>
              </a:rPr>
              <a:t>its</a:t>
            </a:r>
            <a:r>
              <a:rPr lang="fr-FR" sz="2800" b="1" dirty="0" smtClean="0">
                <a:latin typeface="Times New Roman" pitchFamily="18" charset="0"/>
                <a:cs typeface="Times New Roman" pitchFamily="18" charset="0"/>
              </a:rPr>
              <a:t> recognition and </a:t>
            </a:r>
            <a:r>
              <a:rPr lang="fr-FR" sz="2800" b="1" dirty="0" err="1" smtClean="0">
                <a:latin typeface="Times New Roman" pitchFamily="18" charset="0"/>
                <a:cs typeface="Times New Roman" pitchFamily="18" charset="0"/>
              </a:rPr>
              <a:t>explanation</a:t>
            </a:r>
            <a:r>
              <a:rPr lang="fr-FR" sz="2800" b="1" dirty="0" smtClean="0">
                <a:latin typeface="Times New Roman" pitchFamily="18" charset="0"/>
                <a:cs typeface="Times New Roman" pitchFamily="18" charset="0"/>
              </a:rPr>
              <a:t>. </a:t>
            </a:r>
            <a:endParaRPr lang="fr-FR" sz="2800" b="1" u="sng" dirty="0" smtClean="0">
              <a:solidFill>
                <a:srgbClr val="008000"/>
              </a:solidFill>
              <a:latin typeface="Times New Roman" pitchFamily="18" charset="0"/>
              <a:cs typeface="Times New Roman" pitchFamily="18" charset="0"/>
            </a:endParaRPr>
          </a:p>
          <a:p>
            <a:pPr>
              <a:buNone/>
            </a:pPr>
            <a:r>
              <a:rPr lang="fr-FR" b="1" dirty="0" smtClean="0">
                <a:latin typeface="Baskerville Old Face" pitchFamily="18" charset="0"/>
              </a:rPr>
              <a:t>  </a:t>
            </a:r>
            <a:r>
              <a:rPr lang="fr-FR" sz="2800" b="1" dirty="0" smtClean="0">
                <a:latin typeface="Times New Roman" pitchFamily="18" charset="0"/>
                <a:cs typeface="Times New Roman" pitchFamily="18" charset="0"/>
              </a:rPr>
              <a:t>It </a:t>
            </a:r>
            <a:r>
              <a:rPr lang="fr-FR" sz="2800" b="1" dirty="0" err="1" smtClean="0">
                <a:latin typeface="Times New Roman" pitchFamily="18" charset="0"/>
                <a:cs typeface="Times New Roman" pitchFamily="18" charset="0"/>
              </a:rPr>
              <a:t>refers</a:t>
            </a:r>
            <a:r>
              <a:rPr lang="fr-FR" sz="2800" b="1" dirty="0" smtClean="0">
                <a:latin typeface="Times New Roman" pitchFamily="18" charset="0"/>
                <a:cs typeface="Times New Roman" pitchFamily="18" charset="0"/>
              </a:rPr>
              <a:t> to the feelings and </a:t>
            </a:r>
            <a:r>
              <a:rPr lang="fr-FR" sz="2800" b="1" dirty="0" err="1" smtClean="0">
                <a:latin typeface="Times New Roman" pitchFamily="18" charset="0"/>
                <a:cs typeface="Times New Roman" pitchFamily="18" charset="0"/>
              </a:rPr>
              <a:t>fears</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that</a:t>
            </a:r>
            <a:r>
              <a:rPr lang="fr-FR" sz="2800" b="1" dirty="0" smtClean="0">
                <a:latin typeface="Times New Roman" pitchFamily="18" charset="0"/>
                <a:cs typeface="Times New Roman" pitchFamily="18" charset="0"/>
              </a:rPr>
              <a:t> are </a:t>
            </a:r>
            <a:r>
              <a:rPr lang="fr-FR" sz="2800" b="1" dirty="0" err="1" smtClean="0">
                <a:latin typeface="Times New Roman" pitchFamily="18" charset="0"/>
                <a:cs typeface="Times New Roman" pitchFamily="18" charset="0"/>
              </a:rPr>
              <a:t>experienced</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after</a:t>
            </a:r>
            <a:r>
              <a:rPr lang="fr-FR" sz="2800" b="1" dirty="0" smtClean="0">
                <a:latin typeface="Times New Roman" pitchFamily="18" charset="0"/>
                <a:cs typeface="Times New Roman" pitchFamily="18" charset="0"/>
              </a:rPr>
              <a:t> a move to a </a:t>
            </a:r>
            <a:r>
              <a:rPr lang="fr-FR" sz="2800" b="1" dirty="0" err="1" smtClean="0">
                <a:solidFill>
                  <a:srgbClr val="FF0000"/>
                </a:solidFill>
                <a:latin typeface="Times New Roman" pitchFamily="18" charset="0"/>
                <a:cs typeface="Times New Roman" pitchFamily="18" charset="0"/>
              </a:rPr>
              <a:t>foreign</a:t>
            </a:r>
            <a:r>
              <a:rPr lang="fr-FR" sz="2800" b="1" dirty="0" smtClean="0">
                <a:solidFill>
                  <a:srgbClr val="FF0000"/>
                </a:solidFill>
                <a:latin typeface="Times New Roman" pitchFamily="18" charset="0"/>
                <a:cs typeface="Times New Roman" pitchFamily="18" charset="0"/>
              </a:rPr>
              <a:t> </a:t>
            </a:r>
            <a:r>
              <a:rPr lang="fr-FR" sz="2800" b="1" dirty="0" err="1" smtClean="0">
                <a:solidFill>
                  <a:srgbClr val="FF0000"/>
                </a:solidFill>
                <a:latin typeface="Times New Roman" pitchFamily="18" charset="0"/>
                <a:cs typeface="Times New Roman" pitchFamily="18" charset="0"/>
              </a:rPr>
              <a:t>environment</a:t>
            </a:r>
            <a:r>
              <a:rPr lang="fr-FR" sz="2800" b="1" dirty="0" smtClean="0">
                <a:solidFill>
                  <a:srgbClr val="FF0000"/>
                </a:solidFill>
                <a:latin typeface="Times New Roman" pitchFamily="18" charset="0"/>
                <a:cs typeface="Times New Roman" pitchFamily="18" charset="0"/>
              </a:rPr>
              <a:t>,</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where</a:t>
            </a:r>
            <a:r>
              <a:rPr lang="fr-FR" sz="2800" b="1" dirty="0" smtClean="0">
                <a:latin typeface="Times New Roman" pitchFamily="18" charset="0"/>
                <a:cs typeface="Times New Roman" pitchFamily="18" charset="0"/>
              </a:rPr>
              <a:t> the </a:t>
            </a:r>
            <a:r>
              <a:rPr lang="fr-FR" sz="2800" b="1" dirty="0" err="1" smtClean="0">
                <a:latin typeface="Times New Roman" pitchFamily="18" charset="0"/>
                <a:cs typeface="Times New Roman" pitchFamily="18" charset="0"/>
              </a:rPr>
              <a:t>known</a:t>
            </a:r>
            <a:r>
              <a:rPr lang="fr-FR" sz="2800" b="1" dirty="0" smtClean="0">
                <a:latin typeface="Times New Roman" pitchFamily="18" charset="0"/>
                <a:cs typeface="Times New Roman" pitchFamily="18" charset="0"/>
              </a:rPr>
              <a:t> </a:t>
            </a:r>
            <a:r>
              <a:rPr lang="fr-FR" sz="2800" b="1" dirty="0" err="1" smtClean="0">
                <a:latin typeface="Times New Roman" pitchFamily="18" charset="0"/>
                <a:cs typeface="Times New Roman" pitchFamily="18" charset="0"/>
              </a:rPr>
              <a:t>behaviours</a:t>
            </a:r>
            <a:r>
              <a:rPr lang="fr-FR" sz="2800" b="1" dirty="0" smtClean="0">
                <a:latin typeface="Times New Roman" pitchFamily="18" charset="0"/>
                <a:cs typeface="Times New Roman" pitchFamily="18" charset="0"/>
              </a:rPr>
              <a:t> and </a:t>
            </a:r>
            <a:r>
              <a:rPr lang="fr-FR" sz="2800" b="1" dirty="0" err="1" smtClean="0">
                <a:latin typeface="Times New Roman" pitchFamily="18" charset="0"/>
                <a:cs typeface="Times New Roman" pitchFamily="18" charset="0"/>
              </a:rPr>
              <a:t>norms</a:t>
            </a:r>
            <a:r>
              <a:rPr lang="fr-FR" sz="2800" b="1" dirty="0" smtClean="0">
                <a:latin typeface="Times New Roman" pitchFamily="18" charset="0"/>
                <a:cs typeface="Times New Roman" pitchFamily="18" charset="0"/>
              </a:rPr>
              <a:t> no longer </a:t>
            </a:r>
            <a:r>
              <a:rPr lang="fr-FR" sz="2800" b="1" dirty="0" err="1" smtClean="0">
                <a:latin typeface="Times New Roman" pitchFamily="18" charset="0"/>
                <a:cs typeface="Times New Roman" pitchFamily="18" charset="0"/>
              </a:rPr>
              <a:t>apply</a:t>
            </a:r>
            <a:r>
              <a:rPr lang="fr-FR" sz="2800" b="1" dirty="0" smtClean="0">
                <a:latin typeface="Times New Roman" pitchFamily="18" charset="0"/>
                <a:cs typeface="Times New Roman" pitchFamily="18" charset="0"/>
              </a:rPr>
              <a:t>. </a:t>
            </a:r>
          </a:p>
          <a:p>
            <a:pPr>
              <a:buNone/>
            </a:pPr>
            <a:r>
              <a:rPr lang="fr-FR" b="1" i="1" u="sng" dirty="0" smtClean="0">
                <a:latin typeface="Baskerville Old Face" pitchFamily="18" charset="0"/>
              </a:rPr>
              <a:t>K. </a:t>
            </a:r>
            <a:r>
              <a:rPr lang="fr-FR" b="1" i="1" u="sng" dirty="0" err="1" smtClean="0">
                <a:latin typeface="Baskerville Old Face" pitchFamily="18" charset="0"/>
              </a:rPr>
              <a:t>Oberg</a:t>
            </a:r>
            <a:r>
              <a:rPr lang="fr-FR" b="1" i="1" u="sng" dirty="0" smtClean="0">
                <a:latin typeface="Baskerville Old Face" pitchFamily="18" charset="0"/>
              </a:rPr>
              <a:t> (1960)  </a:t>
            </a:r>
            <a:r>
              <a:rPr lang="fr-FR" b="1" dirty="0" err="1" smtClean="0">
                <a:latin typeface="Baskerville Old Face" pitchFamily="18" charset="0"/>
              </a:rPr>
              <a:t>Popularized</a:t>
            </a:r>
            <a:r>
              <a:rPr lang="fr-FR" b="1" dirty="0" smtClean="0">
                <a:latin typeface="Baskerville Old Face" pitchFamily="18" charset="0"/>
              </a:rPr>
              <a:t> the </a:t>
            </a:r>
            <a:r>
              <a:rPr lang="fr-FR" b="1" dirty="0" err="1" smtClean="0">
                <a:latin typeface="Baskerville Old Face" pitchFamily="18" charset="0"/>
              </a:rPr>
              <a:t>term</a:t>
            </a:r>
            <a:r>
              <a:rPr lang="fr-FR" b="1" dirty="0" smtClean="0">
                <a:latin typeface="Baskerville Old Face" pitchFamily="18" charset="0"/>
              </a:rPr>
              <a:t> </a:t>
            </a:r>
            <a:r>
              <a:rPr lang="fr-FR" b="1" i="1" dirty="0" smtClean="0">
                <a:latin typeface="Baskerville Old Face" pitchFamily="18" charset="0"/>
              </a:rPr>
              <a:t>culture </a:t>
            </a:r>
            <a:r>
              <a:rPr lang="fr-FR" b="1" i="1" dirty="0" err="1" smtClean="0">
                <a:latin typeface="Baskerville Old Face" pitchFamily="18" charset="0"/>
              </a:rPr>
              <a:t>shock</a:t>
            </a:r>
            <a:r>
              <a:rPr lang="fr-FR" b="1" i="1" dirty="0" smtClean="0">
                <a:latin typeface="Baskerville Old Face" pitchFamily="18" charset="0"/>
              </a:rPr>
              <a:t> </a:t>
            </a:r>
            <a:r>
              <a:rPr lang="fr-FR" b="1" dirty="0" smtClean="0">
                <a:latin typeface="Baskerville Old Face" pitchFamily="18" charset="0"/>
              </a:rPr>
              <a:t>as the “</a:t>
            </a:r>
            <a:r>
              <a:rPr lang="fr-FR" b="1" dirty="0" err="1" smtClean="0">
                <a:latin typeface="Baskerville Old Face" pitchFamily="18" charset="0"/>
              </a:rPr>
              <a:t>anxiety</a:t>
            </a:r>
            <a:r>
              <a:rPr lang="fr-FR" b="1" dirty="0" smtClean="0">
                <a:latin typeface="Baskerville Old Face" pitchFamily="18" charset="0"/>
              </a:rPr>
              <a:t> </a:t>
            </a:r>
            <a:r>
              <a:rPr lang="fr-FR" b="1" dirty="0" err="1" smtClean="0">
                <a:latin typeface="Baskerville Old Face" pitchFamily="18" charset="0"/>
              </a:rPr>
              <a:t>that</a:t>
            </a:r>
            <a:r>
              <a:rPr lang="fr-FR" b="1" dirty="0" smtClean="0">
                <a:latin typeface="Baskerville Old Face" pitchFamily="18" charset="0"/>
              </a:rPr>
              <a:t> </a:t>
            </a:r>
            <a:r>
              <a:rPr lang="fr-FR" b="1" dirty="0" err="1" smtClean="0">
                <a:latin typeface="Baskerville Old Face" pitchFamily="18" charset="0"/>
              </a:rPr>
              <a:t>results</a:t>
            </a:r>
            <a:r>
              <a:rPr lang="fr-FR" b="1" dirty="0" smtClean="0">
                <a:latin typeface="Baskerville Old Face" pitchFamily="18" charset="0"/>
              </a:rPr>
              <a:t> </a:t>
            </a:r>
            <a:r>
              <a:rPr lang="fr-FR" b="1" dirty="0" err="1" smtClean="0">
                <a:latin typeface="Baskerville Old Face" pitchFamily="18" charset="0"/>
              </a:rPr>
              <a:t>from</a:t>
            </a:r>
            <a:r>
              <a:rPr lang="fr-FR" b="1" dirty="0" smtClean="0">
                <a:latin typeface="Baskerville Old Face" pitchFamily="18" charset="0"/>
              </a:rPr>
              <a:t> </a:t>
            </a:r>
            <a:r>
              <a:rPr lang="fr-FR" b="1" dirty="0" err="1" smtClean="0">
                <a:latin typeface="Baskerville Old Face" pitchFamily="18" charset="0"/>
              </a:rPr>
              <a:t>losing</a:t>
            </a:r>
            <a:r>
              <a:rPr lang="fr-FR" b="1" dirty="0" smtClean="0">
                <a:latin typeface="Baskerville Old Face" pitchFamily="18" charset="0"/>
              </a:rPr>
              <a:t> all of </a:t>
            </a:r>
            <a:r>
              <a:rPr lang="fr-FR" b="1" dirty="0" err="1" smtClean="0">
                <a:latin typeface="Baskerville Old Face" pitchFamily="18" charset="0"/>
              </a:rPr>
              <a:t>our</a:t>
            </a:r>
            <a:r>
              <a:rPr lang="fr-FR" b="1" dirty="0" smtClean="0">
                <a:latin typeface="Baskerville Old Face" pitchFamily="18" charset="0"/>
              </a:rPr>
              <a:t> </a:t>
            </a:r>
            <a:r>
              <a:rPr lang="fr-FR" b="1" dirty="0" err="1" smtClean="0">
                <a:latin typeface="Baskerville Old Face" pitchFamily="18" charset="0"/>
              </a:rPr>
              <a:t>familiar</a:t>
            </a:r>
            <a:r>
              <a:rPr lang="fr-FR" b="1" dirty="0" smtClean="0">
                <a:latin typeface="Baskerville Old Face" pitchFamily="18" charset="0"/>
              </a:rPr>
              <a:t> </a:t>
            </a:r>
            <a:r>
              <a:rPr lang="fr-FR" b="1" dirty="0" err="1" smtClean="0">
                <a:solidFill>
                  <a:srgbClr val="FF0000"/>
                </a:solidFill>
                <a:latin typeface="Baskerville Old Face" pitchFamily="18" charset="0"/>
              </a:rPr>
              <a:t>signs</a:t>
            </a:r>
            <a:r>
              <a:rPr lang="fr-FR" b="1" dirty="0" smtClean="0">
                <a:latin typeface="Baskerville Old Face" pitchFamily="18" charset="0"/>
              </a:rPr>
              <a:t> and </a:t>
            </a:r>
            <a:r>
              <a:rPr lang="fr-FR" b="1" dirty="0" err="1" smtClean="0">
                <a:solidFill>
                  <a:srgbClr val="FF0000"/>
                </a:solidFill>
                <a:latin typeface="Baskerville Old Face" pitchFamily="18" charset="0"/>
              </a:rPr>
              <a:t>symbols</a:t>
            </a:r>
            <a:r>
              <a:rPr lang="fr-FR" b="1" dirty="0" smtClean="0">
                <a:latin typeface="Baskerville Old Face" pitchFamily="18" charset="0"/>
              </a:rPr>
              <a:t> of </a:t>
            </a:r>
            <a:r>
              <a:rPr lang="fr-FR" b="1" dirty="0" smtClean="0">
                <a:solidFill>
                  <a:srgbClr val="FF0000"/>
                </a:solidFill>
                <a:latin typeface="Baskerville Old Face" pitchFamily="18" charset="0"/>
              </a:rPr>
              <a:t>social intercourse</a:t>
            </a:r>
            <a:r>
              <a:rPr lang="fr-FR" b="1" dirty="0" smtClean="0">
                <a:latin typeface="Baskerville Old Face" pitchFamily="18" charset="0"/>
              </a:rPr>
              <a:t>”</a:t>
            </a:r>
            <a:endParaRPr lang="fr-FR"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40768"/>
            <a:ext cx="8229600" cy="4785395"/>
          </a:xfrm>
        </p:spPr>
        <p:txBody>
          <a:bodyPr/>
          <a:lstStyle/>
          <a:p>
            <a:r>
              <a:rPr lang="en-US" b="1" dirty="0" smtClean="0">
                <a:solidFill>
                  <a:srgbClr val="FF0000"/>
                </a:solidFill>
                <a:latin typeface="Times New Roman" pitchFamily="18" charset="0"/>
                <a:cs typeface="Times New Roman" pitchFamily="18" charset="0"/>
              </a:rPr>
              <a:t>These signs or cues </a:t>
            </a:r>
            <a:r>
              <a:rPr lang="en-US" b="1" dirty="0" smtClean="0">
                <a:latin typeface="Times New Roman" pitchFamily="18" charset="0"/>
                <a:cs typeface="Times New Roman" pitchFamily="18" charset="0"/>
              </a:rPr>
              <a:t>include the thousand and one ways in which we orient ourselves to the situations of daily life: when to shake hands and what to say when we meet people, when and how to give tips, how to give orders to servants, how to make purchases, when to accept and when to refuse invitations, when to take statements seriously and when not.</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3074" name="Picture 2" descr="C:\Users\Sara-Win7\Desktop\scool assignments\culture shock\Bt5AxmBIQAAP7Ui.jpg"/>
          <p:cNvPicPr>
            <a:picLocks noGrp="1" noChangeAspect="1" noChangeArrowheads="1"/>
          </p:cNvPicPr>
          <p:nvPr>
            <p:ph idx="1"/>
          </p:nvPr>
        </p:nvPicPr>
        <p:blipFill>
          <a:blip r:embed="rId2" cstate="print"/>
          <a:srcRect/>
          <a:stretch>
            <a:fillRect/>
          </a:stretch>
        </p:blipFill>
        <p:spPr bwMode="auto">
          <a:xfrm>
            <a:off x="0" y="0"/>
            <a:ext cx="9251120" cy="6858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91264" cy="5721499"/>
          </a:xfrm>
        </p:spPr>
        <p:txBody>
          <a:bodyPr/>
          <a:lstStyle/>
          <a:p>
            <a:pPr algn="ctr">
              <a:buNone/>
            </a:pPr>
            <a:r>
              <a:rPr lang="en-US" b="1" dirty="0" smtClean="0">
                <a:solidFill>
                  <a:srgbClr val="FF0000"/>
                </a:solidFill>
                <a:latin typeface="Baskerville Old Face" pitchFamily="18" charset="0"/>
              </a:rPr>
              <a:t>Who is at risk of Culture </a:t>
            </a:r>
            <a:r>
              <a:rPr lang="en-US" b="1" dirty="0" err="1" smtClean="0">
                <a:solidFill>
                  <a:srgbClr val="FF0000"/>
                </a:solidFill>
                <a:latin typeface="Baskerville Old Face" pitchFamily="18" charset="0"/>
              </a:rPr>
              <a:t>Shcock</a:t>
            </a:r>
            <a:r>
              <a:rPr lang="en-US" b="1" dirty="0" smtClean="0">
                <a:solidFill>
                  <a:srgbClr val="FF0000"/>
                </a:solidFill>
                <a:latin typeface="Baskerville Old Face" pitchFamily="18" charset="0"/>
              </a:rPr>
              <a:t>?</a:t>
            </a:r>
          </a:p>
          <a:p>
            <a:pPr algn="ctr">
              <a:buNone/>
            </a:pPr>
            <a:r>
              <a:rPr lang="en-US" sz="2400" b="1" dirty="0" smtClean="0">
                <a:solidFill>
                  <a:schemeClr val="tx1">
                    <a:lumMod val="50000"/>
                    <a:lumOff val="50000"/>
                  </a:schemeClr>
                </a:solidFill>
                <a:latin typeface="Baskerville Old Face" pitchFamily="18" charset="0"/>
              </a:rPr>
              <a:t>(Types of inter-cultural contact)</a:t>
            </a:r>
          </a:p>
          <a:p>
            <a:pPr>
              <a:buFont typeface="Arial" charset="0"/>
              <a:buChar char="•"/>
            </a:pPr>
            <a:r>
              <a:rPr lang="en-US" sz="2800" b="1" u="sng" dirty="0" smtClean="0">
                <a:solidFill>
                  <a:srgbClr val="008000"/>
                </a:solidFill>
                <a:latin typeface="Baskerville Old Face" pitchFamily="18" charset="0"/>
              </a:rPr>
              <a:t>Tourists</a:t>
            </a:r>
            <a:r>
              <a:rPr lang="en-US" sz="2800" b="1" dirty="0" smtClean="0">
                <a:solidFill>
                  <a:srgbClr val="008000"/>
                </a:solidFill>
                <a:latin typeface="Baskerville Old Face" pitchFamily="18" charset="0"/>
              </a:rPr>
              <a:t>:     </a:t>
            </a:r>
            <a:r>
              <a:rPr lang="en-US" sz="2800" b="1" dirty="0" smtClean="0">
                <a:latin typeface="Baskerville Old Face" pitchFamily="18" charset="0"/>
              </a:rPr>
              <a:t>less than 6 months period</a:t>
            </a:r>
          </a:p>
          <a:p>
            <a:pPr>
              <a:buNone/>
            </a:pPr>
            <a:r>
              <a:rPr lang="en-US" sz="2800" b="1" dirty="0" smtClean="0">
                <a:latin typeface="Baskerville Old Face" pitchFamily="18" charset="0"/>
              </a:rPr>
              <a:t>		- </a:t>
            </a:r>
            <a:r>
              <a:rPr lang="en-US" sz="2800" b="1" dirty="0" err="1" smtClean="0">
                <a:latin typeface="Baskerville Old Face" pitchFamily="18" charset="0"/>
              </a:rPr>
              <a:t>Volentary</a:t>
            </a:r>
            <a:r>
              <a:rPr lang="en-US" sz="2800" b="1" dirty="0" smtClean="0">
                <a:latin typeface="Baskerville Old Face" pitchFamily="18" charset="0"/>
              </a:rPr>
              <a:t> relocation.</a:t>
            </a:r>
          </a:p>
          <a:p>
            <a:pPr>
              <a:buNone/>
            </a:pPr>
            <a:r>
              <a:rPr lang="en-US" sz="2800" b="1" dirty="0" smtClean="0">
                <a:latin typeface="Baskerville Old Face" pitchFamily="18" charset="0"/>
              </a:rPr>
              <a:t>		- Recreational purposes.</a:t>
            </a:r>
          </a:p>
          <a:p>
            <a:pPr>
              <a:buNone/>
            </a:pPr>
            <a:r>
              <a:rPr lang="en-US" sz="2800" b="1" dirty="0" smtClean="0">
                <a:latin typeface="Baskerville Old Face" pitchFamily="18" charset="0"/>
              </a:rPr>
              <a:t>		- Superficial contact with the hosting culture.</a:t>
            </a:r>
          </a:p>
          <a:p>
            <a:pPr>
              <a:buFont typeface="Arial" charset="0"/>
              <a:buChar char="•"/>
            </a:pPr>
            <a:r>
              <a:rPr lang="en-US" sz="2800" b="1" u="sng" dirty="0" smtClean="0">
                <a:solidFill>
                  <a:srgbClr val="008000"/>
                </a:solidFill>
                <a:latin typeface="Baskerville Old Face" pitchFamily="18" charset="0"/>
              </a:rPr>
              <a:t>Sojourners</a:t>
            </a:r>
            <a:r>
              <a:rPr lang="en-US" sz="2800" b="1" dirty="0" smtClean="0">
                <a:solidFill>
                  <a:srgbClr val="008000"/>
                </a:solidFill>
                <a:latin typeface="Baskerville Old Face" pitchFamily="18" charset="0"/>
              </a:rPr>
              <a:t>:   </a:t>
            </a:r>
            <a:r>
              <a:rPr lang="en-US" sz="2800" b="1" dirty="0" smtClean="0">
                <a:latin typeface="Baskerville Old Face" pitchFamily="18" charset="0"/>
              </a:rPr>
              <a:t>6 months to 5 years period.</a:t>
            </a:r>
          </a:p>
          <a:p>
            <a:pPr lvl="2">
              <a:buNone/>
            </a:pPr>
            <a:r>
              <a:rPr lang="en-US" sz="2800" b="1" dirty="0" smtClean="0">
                <a:latin typeface="Baskerville Old Face" pitchFamily="18" charset="0"/>
              </a:rPr>
              <a:t>- </a:t>
            </a:r>
            <a:r>
              <a:rPr lang="en-US" sz="2800" b="1" dirty="0" err="1" smtClean="0">
                <a:latin typeface="Baskerville Old Face" pitchFamily="18" charset="0"/>
              </a:rPr>
              <a:t>Volentary</a:t>
            </a:r>
            <a:r>
              <a:rPr lang="en-US" sz="2800" b="1" dirty="0" smtClean="0">
                <a:latin typeface="Baskerville Old Face" pitchFamily="18" charset="0"/>
              </a:rPr>
              <a:t> relocation.</a:t>
            </a:r>
          </a:p>
          <a:p>
            <a:pPr lvl="2">
              <a:buNone/>
            </a:pPr>
            <a:r>
              <a:rPr lang="en-US" sz="2800" b="1" dirty="0" smtClean="0">
                <a:latin typeface="Baskerville Old Face" pitchFamily="18" charset="0"/>
              </a:rPr>
              <a:t>- For academic or professional Purposes.</a:t>
            </a:r>
          </a:p>
          <a:p>
            <a:pPr lvl="2">
              <a:buNone/>
            </a:pPr>
            <a:r>
              <a:rPr lang="en-US" sz="2800" b="1" dirty="0" smtClean="0">
                <a:latin typeface="Baskerville Old Face" pitchFamily="18" charset="0"/>
              </a:rPr>
              <a:t>- Includes foreign exchange students &amp; international </a:t>
            </a:r>
            <a:r>
              <a:rPr lang="en-US" sz="2800" b="1" dirty="0" err="1" smtClean="0">
                <a:latin typeface="Baskerville Old Face" pitchFamily="18" charset="0"/>
              </a:rPr>
              <a:t>buisness</a:t>
            </a:r>
            <a:r>
              <a:rPr lang="en-US" sz="2800" b="1" dirty="0" smtClean="0">
                <a:latin typeface="Baskerville Old Face" pitchFamily="18" charset="0"/>
              </a:rPr>
              <a:t> people.</a:t>
            </a:r>
          </a:p>
          <a:p>
            <a:pPr>
              <a:buFont typeface="Arial" charset="0"/>
              <a:buChar char="•"/>
            </a:pPr>
            <a:endParaRPr lang="fr-FR" sz="2400" dirty="0">
              <a:latin typeface="Agency FB"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r>
              <a:rPr lang="fr-FR" b="1" u="sng" dirty="0" smtClean="0">
                <a:solidFill>
                  <a:srgbClr val="008000"/>
                </a:solidFill>
                <a:latin typeface="Baskerville Old Face" pitchFamily="18" charset="0"/>
              </a:rPr>
              <a:t>Immigrants: </a:t>
            </a:r>
            <a:r>
              <a:rPr lang="fr-FR" b="1" dirty="0" err="1" smtClean="0">
                <a:latin typeface="Baskerville Old Face" pitchFamily="18" charset="0"/>
              </a:rPr>
              <a:t>Relatively</a:t>
            </a:r>
            <a:r>
              <a:rPr lang="fr-FR" b="1" dirty="0" smtClean="0">
                <a:latin typeface="Baskerville Old Face" pitchFamily="18" charset="0"/>
              </a:rPr>
              <a:t> permanant </a:t>
            </a:r>
            <a:r>
              <a:rPr lang="fr-FR" b="1" dirty="0" err="1" smtClean="0">
                <a:latin typeface="Baskerville Old Face" pitchFamily="18" charset="0"/>
              </a:rPr>
              <a:t>residence</a:t>
            </a:r>
            <a:endParaRPr lang="fr-FR" b="1" dirty="0" smtClean="0">
              <a:latin typeface="Baskerville Old Face" pitchFamily="18" charset="0"/>
            </a:endParaRPr>
          </a:p>
          <a:p>
            <a:pPr>
              <a:buNone/>
            </a:pPr>
            <a:r>
              <a:rPr lang="fr-FR" b="1" dirty="0" smtClean="0">
                <a:latin typeface="Baskerville Old Face" pitchFamily="18" charset="0"/>
              </a:rPr>
              <a:t>		- </a:t>
            </a:r>
            <a:r>
              <a:rPr lang="fr-FR" b="1" dirty="0" err="1" smtClean="0">
                <a:latin typeface="Baskerville Old Face" pitchFamily="18" charset="0"/>
              </a:rPr>
              <a:t>Volentary</a:t>
            </a:r>
            <a:r>
              <a:rPr lang="fr-FR" b="1" dirty="0" smtClean="0">
                <a:latin typeface="Baskerville Old Face" pitchFamily="18" charset="0"/>
              </a:rPr>
              <a:t> relocation. </a:t>
            </a:r>
          </a:p>
          <a:p>
            <a:pPr>
              <a:buNone/>
            </a:pPr>
            <a:r>
              <a:rPr lang="fr-FR" b="1" dirty="0" smtClean="0">
                <a:latin typeface="Baskerville Old Face" pitchFamily="18" charset="0"/>
              </a:rPr>
              <a:t>		- </a:t>
            </a:r>
            <a:r>
              <a:rPr lang="fr-FR" b="1" dirty="0" err="1" smtClean="0">
                <a:latin typeface="Baskerville Old Face" pitchFamily="18" charset="0"/>
              </a:rPr>
              <a:t>Economical</a:t>
            </a:r>
            <a:r>
              <a:rPr lang="fr-FR" b="1" dirty="0" smtClean="0">
                <a:latin typeface="Baskerville Old Face" pitchFamily="18" charset="0"/>
              </a:rPr>
              <a:t>/</a:t>
            </a:r>
            <a:r>
              <a:rPr lang="fr-FR" b="1" dirty="0" err="1" smtClean="0">
                <a:latin typeface="Baskerville Old Face" pitchFamily="18" charset="0"/>
              </a:rPr>
              <a:t>political</a:t>
            </a:r>
            <a:r>
              <a:rPr lang="fr-FR" b="1" dirty="0" smtClean="0">
                <a:latin typeface="Baskerville Old Face" pitchFamily="18" charset="0"/>
              </a:rPr>
              <a:t> </a:t>
            </a:r>
            <a:r>
              <a:rPr lang="fr-FR" b="1" dirty="0" err="1" smtClean="0">
                <a:latin typeface="Baskerville Old Face" pitchFamily="18" charset="0"/>
              </a:rPr>
              <a:t>reasons</a:t>
            </a:r>
            <a:r>
              <a:rPr lang="fr-FR" b="1" dirty="0" smtClean="0">
                <a:latin typeface="Baskerville Old Face" pitchFamily="18" charset="0"/>
              </a:rPr>
              <a:t>. </a:t>
            </a:r>
          </a:p>
          <a:p>
            <a:pPr>
              <a:buNone/>
            </a:pPr>
            <a:r>
              <a:rPr lang="fr-FR" b="1" dirty="0" smtClean="0">
                <a:latin typeface="Baskerville Old Face" pitchFamily="18" charset="0"/>
              </a:rPr>
              <a:t>		- </a:t>
            </a:r>
            <a:r>
              <a:rPr lang="fr-FR" b="1" dirty="0" err="1" smtClean="0">
                <a:latin typeface="Baskerville Old Face" pitchFamily="18" charset="0"/>
              </a:rPr>
              <a:t>Include</a:t>
            </a:r>
            <a:r>
              <a:rPr lang="fr-FR" b="1" dirty="0" smtClean="0">
                <a:latin typeface="Baskerville Old Face" pitchFamily="18" charset="0"/>
              </a:rPr>
              <a:t> </a:t>
            </a:r>
            <a:r>
              <a:rPr lang="fr-FR" b="1" dirty="0" err="1" smtClean="0">
                <a:latin typeface="Baskerville Old Face" pitchFamily="18" charset="0"/>
              </a:rPr>
              <a:t>legal</a:t>
            </a:r>
            <a:r>
              <a:rPr lang="fr-FR" b="1" dirty="0" smtClean="0">
                <a:latin typeface="Baskerville Old Face" pitchFamily="18" charset="0"/>
              </a:rPr>
              <a:t> &amp; </a:t>
            </a:r>
            <a:r>
              <a:rPr lang="fr-FR" b="1" dirty="0" err="1" smtClean="0">
                <a:latin typeface="Baskerville Old Face" pitchFamily="18" charset="0"/>
              </a:rPr>
              <a:t>illegal</a:t>
            </a:r>
            <a:r>
              <a:rPr lang="fr-FR" b="1" dirty="0" smtClean="0">
                <a:latin typeface="Baskerville Old Face" pitchFamily="18" charset="0"/>
              </a:rPr>
              <a:t> immigrants.</a:t>
            </a:r>
            <a:endParaRPr lang="fr-FR" sz="1800" b="1" dirty="0" smtClean="0">
              <a:latin typeface="Baskerville Old Face" pitchFamily="18" charset="0"/>
            </a:endParaRPr>
          </a:p>
          <a:p>
            <a:pPr>
              <a:buNone/>
            </a:pPr>
            <a:endParaRPr lang="fr-FR" sz="1800" b="1" dirty="0" smtClean="0">
              <a:latin typeface="Baskerville Old Face" pitchFamily="18" charset="0"/>
            </a:endParaRPr>
          </a:p>
          <a:p>
            <a:pPr>
              <a:buFont typeface="Arial" charset="0"/>
              <a:buChar char="•"/>
            </a:pPr>
            <a:r>
              <a:rPr lang="fr-FR" b="1" u="sng" dirty="0" smtClean="0">
                <a:solidFill>
                  <a:srgbClr val="008000"/>
                </a:solidFill>
                <a:latin typeface="Baskerville Old Face" pitchFamily="18" charset="0"/>
              </a:rPr>
              <a:t>Refugies: </a:t>
            </a:r>
            <a:r>
              <a:rPr lang="fr-FR" b="1" dirty="0" err="1" smtClean="0">
                <a:latin typeface="Baskerville Old Face" pitchFamily="18" charset="0"/>
              </a:rPr>
              <a:t>Relatively</a:t>
            </a:r>
            <a:r>
              <a:rPr lang="fr-FR" b="1" dirty="0" smtClean="0">
                <a:latin typeface="Baskerville Old Face" pitchFamily="18" charset="0"/>
              </a:rPr>
              <a:t> permanant </a:t>
            </a:r>
            <a:r>
              <a:rPr lang="fr-FR" b="1" dirty="0" err="1" smtClean="0">
                <a:latin typeface="Baskerville Old Face" pitchFamily="18" charset="0"/>
              </a:rPr>
              <a:t>residence</a:t>
            </a:r>
            <a:endParaRPr lang="fr-FR" b="1" dirty="0" smtClean="0">
              <a:latin typeface="Baskerville Old Face" pitchFamily="18" charset="0"/>
            </a:endParaRPr>
          </a:p>
          <a:p>
            <a:pPr lvl="2">
              <a:buNone/>
            </a:pPr>
            <a:r>
              <a:rPr lang="fr-FR" b="1" dirty="0" smtClean="0">
                <a:latin typeface="Baskerville Old Face" pitchFamily="18" charset="0"/>
              </a:rPr>
              <a:t>- </a:t>
            </a:r>
            <a:r>
              <a:rPr lang="fr-FR" sz="3200" b="1" dirty="0" err="1" smtClean="0">
                <a:latin typeface="Baskerville Old Face" pitchFamily="18" charset="0"/>
              </a:rPr>
              <a:t>Involentary</a:t>
            </a:r>
            <a:r>
              <a:rPr lang="fr-FR" sz="3200" b="1" dirty="0" smtClean="0">
                <a:latin typeface="Baskerville Old Face" pitchFamily="18" charset="0"/>
              </a:rPr>
              <a:t> relocation.</a:t>
            </a:r>
          </a:p>
          <a:p>
            <a:pPr lvl="2">
              <a:buNone/>
            </a:pPr>
            <a:r>
              <a:rPr lang="fr-FR" sz="3200" b="1" dirty="0" smtClean="0">
                <a:latin typeface="Baskerville Old Face" pitchFamily="18" charset="0"/>
              </a:rPr>
              <a:t>- </a:t>
            </a:r>
            <a:r>
              <a:rPr lang="fr-FR" sz="3200" b="1" dirty="0" err="1" smtClean="0">
                <a:latin typeface="Baskerville Old Face" pitchFamily="18" charset="0"/>
              </a:rPr>
              <a:t>Caused</a:t>
            </a:r>
            <a:r>
              <a:rPr lang="fr-FR" sz="3200" b="1" dirty="0" smtClean="0">
                <a:latin typeface="Baskerville Old Face" pitchFamily="18" charset="0"/>
              </a:rPr>
              <a:t> by: </a:t>
            </a:r>
            <a:r>
              <a:rPr lang="en-US" sz="3200" b="1" dirty="0" smtClean="0">
                <a:latin typeface="Baskerville Old Face" pitchFamily="18" charset="0"/>
              </a:rPr>
              <a:t>pre-migration trauma including civil war, genocide, famine, imprisonment. </a:t>
            </a:r>
            <a:endParaRPr lang="fr-FR" sz="3200" b="1" dirty="0" smtClean="0">
              <a:latin typeface="Baskerville Old Face" pitchFamily="18" charset="0"/>
            </a:endParaRPr>
          </a:p>
          <a:p>
            <a:pPr lvl="2">
              <a:buNone/>
            </a:pPr>
            <a:r>
              <a:rPr lang="fr-FR" b="1" dirty="0" smtClean="0">
                <a:latin typeface="Baskerville Old Face" pitchFamily="18" charset="0"/>
              </a:rPr>
              <a:t>- </a:t>
            </a:r>
            <a:r>
              <a:rPr lang="fr-FR" sz="2800" b="1" dirty="0" smtClean="0">
                <a:latin typeface="Baskerville Old Face" pitchFamily="18" charset="0"/>
              </a:rPr>
              <a:t>May </a:t>
            </a:r>
            <a:r>
              <a:rPr lang="fr-FR" sz="2800" b="1" dirty="0" err="1" smtClean="0">
                <a:latin typeface="Baskerville Old Face" pitchFamily="18" charset="0"/>
              </a:rPr>
              <a:t>be</a:t>
            </a:r>
            <a:r>
              <a:rPr lang="fr-FR" sz="2800" b="1" dirty="0" smtClean="0">
                <a:latin typeface="Baskerville Old Face" pitchFamily="18" charset="0"/>
              </a:rPr>
              <a:t> permanant or </a:t>
            </a:r>
            <a:r>
              <a:rPr lang="fr-FR" sz="2800" b="1" dirty="0" err="1" smtClean="0">
                <a:latin typeface="Baskerville Old Face" pitchFamily="18" charset="0"/>
              </a:rPr>
              <a:t>temporary</a:t>
            </a:r>
            <a:r>
              <a:rPr lang="fr-FR" sz="2800" b="1" dirty="0" smtClean="0">
                <a:latin typeface="Baskerville Old Face" pitchFamily="18" charset="0"/>
              </a:rPr>
              <a:t>.</a:t>
            </a:r>
            <a:endParaRPr lang="fr-FR" b="1" dirty="0" smtClean="0">
              <a:latin typeface="Baskerville Old Face" pitchFamily="18" charset="0"/>
            </a:endParaRPr>
          </a:p>
          <a:p>
            <a:pPr>
              <a:buNone/>
            </a:pPr>
            <a:endParaRPr lang="fr-FR" dirty="0">
              <a:latin typeface="Baskerville Old Fac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fontScale="92500"/>
          </a:bodyPr>
          <a:lstStyle/>
          <a:p>
            <a:pPr algn="ctr">
              <a:buNone/>
            </a:pPr>
            <a:r>
              <a:rPr lang="fr-FR" sz="3600" b="1" dirty="0" err="1" smtClean="0">
                <a:solidFill>
                  <a:srgbClr val="FF0000"/>
                </a:solidFill>
                <a:latin typeface="Baskerville Old Face" pitchFamily="18" charset="0"/>
              </a:rPr>
              <a:t>Where</a:t>
            </a:r>
            <a:r>
              <a:rPr lang="fr-FR" sz="3600" b="1" dirty="0" smtClean="0">
                <a:solidFill>
                  <a:srgbClr val="FF0000"/>
                </a:solidFill>
                <a:latin typeface="Baskerville Old Face" pitchFamily="18" charset="0"/>
              </a:rPr>
              <a:t> </a:t>
            </a:r>
            <a:r>
              <a:rPr lang="fr-FR" sz="3600" b="1" dirty="0" err="1" smtClean="0">
                <a:solidFill>
                  <a:srgbClr val="FF0000"/>
                </a:solidFill>
                <a:latin typeface="Baskerville Old Face" pitchFamily="18" charset="0"/>
              </a:rPr>
              <a:t>does</a:t>
            </a:r>
            <a:r>
              <a:rPr lang="fr-FR" sz="3600" b="1" dirty="0" smtClean="0">
                <a:solidFill>
                  <a:srgbClr val="FF0000"/>
                </a:solidFill>
                <a:latin typeface="Baskerville Old Face" pitchFamily="18" charset="0"/>
              </a:rPr>
              <a:t> Culture </a:t>
            </a:r>
            <a:r>
              <a:rPr lang="fr-FR" sz="3600" b="1" dirty="0" err="1" smtClean="0">
                <a:solidFill>
                  <a:srgbClr val="FF0000"/>
                </a:solidFill>
                <a:latin typeface="Baskerville Old Face" pitchFamily="18" charset="0"/>
              </a:rPr>
              <a:t>shock</a:t>
            </a:r>
            <a:r>
              <a:rPr lang="fr-FR" sz="3600" b="1" dirty="0" smtClean="0">
                <a:solidFill>
                  <a:srgbClr val="FF0000"/>
                </a:solidFill>
                <a:latin typeface="Baskerville Old Face" pitchFamily="18" charset="0"/>
              </a:rPr>
              <a:t> </a:t>
            </a:r>
            <a:r>
              <a:rPr lang="fr-FR" sz="3600" b="1" dirty="0" err="1" smtClean="0">
                <a:solidFill>
                  <a:srgbClr val="FF0000"/>
                </a:solidFill>
                <a:latin typeface="Baskerville Old Face" pitchFamily="18" charset="0"/>
              </a:rPr>
              <a:t>Occure</a:t>
            </a:r>
            <a:r>
              <a:rPr lang="fr-FR" sz="3600" b="1" dirty="0" smtClean="0">
                <a:solidFill>
                  <a:srgbClr val="FF0000"/>
                </a:solidFill>
                <a:latin typeface="Baskerville Old Face" pitchFamily="18" charset="0"/>
              </a:rPr>
              <a:t>?</a:t>
            </a:r>
          </a:p>
          <a:p>
            <a:pPr algn="ctr">
              <a:buNone/>
            </a:pPr>
            <a:r>
              <a:rPr lang="fr-FR" sz="2800" b="1" dirty="0" smtClean="0">
                <a:solidFill>
                  <a:schemeClr val="tx1">
                    <a:lumMod val="50000"/>
                    <a:lumOff val="50000"/>
                  </a:schemeClr>
                </a:solidFill>
                <a:latin typeface="Baskerville Old Face" pitchFamily="18" charset="0"/>
              </a:rPr>
              <a:t>Types of </a:t>
            </a:r>
            <a:r>
              <a:rPr lang="fr-FR" sz="2800" b="1" dirty="0" err="1" smtClean="0">
                <a:solidFill>
                  <a:schemeClr val="tx1">
                    <a:lumMod val="50000"/>
                    <a:lumOff val="50000"/>
                  </a:schemeClr>
                </a:solidFill>
                <a:latin typeface="Baskerville Old Face" pitchFamily="18" charset="0"/>
              </a:rPr>
              <a:t>Intercultural</a:t>
            </a:r>
            <a:r>
              <a:rPr lang="fr-FR" sz="2800" b="1" dirty="0" smtClean="0">
                <a:solidFill>
                  <a:schemeClr val="tx1">
                    <a:lumMod val="50000"/>
                    <a:lumOff val="50000"/>
                  </a:schemeClr>
                </a:solidFill>
                <a:latin typeface="Baskerville Old Face" pitchFamily="18" charset="0"/>
              </a:rPr>
              <a:t> Contact</a:t>
            </a:r>
            <a:endParaRPr lang="fr-FR" b="1" dirty="0" smtClean="0">
              <a:solidFill>
                <a:srgbClr val="FF0000"/>
              </a:solidFill>
              <a:latin typeface="Baskerville Old Face" pitchFamily="18" charset="0"/>
            </a:endParaRPr>
          </a:p>
          <a:p>
            <a:r>
              <a:rPr lang="fr-FR" b="1" u="sng" dirty="0" smtClean="0">
                <a:solidFill>
                  <a:srgbClr val="008000"/>
                </a:solidFill>
                <a:latin typeface="Baskerville Old Face" pitchFamily="18" charset="0"/>
              </a:rPr>
              <a:t>Inter-society Contact:</a:t>
            </a:r>
          </a:p>
          <a:p>
            <a:pPr>
              <a:buNone/>
            </a:pPr>
            <a:r>
              <a:rPr lang="en-US" sz="3000" b="1" dirty="0" err="1" smtClean="0">
                <a:latin typeface="Baskerville Old Face" pitchFamily="18" charset="0"/>
              </a:rPr>
              <a:t>Occures</a:t>
            </a:r>
            <a:r>
              <a:rPr lang="en-US" sz="3000" b="1" dirty="0" smtClean="0">
                <a:latin typeface="Baskerville Old Face" pitchFamily="18" charset="0"/>
              </a:rPr>
              <a:t> among the residents of a culturally diverse nation or society. E.g. a US residence may experience culture shock just by visiting China Town.</a:t>
            </a:r>
            <a:endParaRPr lang="fr-FR" sz="3000" b="1" u="sng" dirty="0" smtClean="0">
              <a:solidFill>
                <a:srgbClr val="008000"/>
              </a:solidFill>
              <a:latin typeface="Baskerville Old Face" pitchFamily="18" charset="0"/>
            </a:endParaRPr>
          </a:p>
          <a:p>
            <a:r>
              <a:rPr lang="fr-FR" b="1" u="sng" dirty="0" smtClean="0">
                <a:solidFill>
                  <a:srgbClr val="008000"/>
                </a:solidFill>
                <a:latin typeface="Baskerville Old Face" pitchFamily="18" charset="0"/>
              </a:rPr>
              <a:t>Intra-Society Contact:</a:t>
            </a:r>
          </a:p>
          <a:p>
            <a:pPr>
              <a:buNone/>
            </a:pPr>
            <a:r>
              <a:rPr lang="en-US" b="1" dirty="0" smtClean="0">
                <a:latin typeface="Baskerville Old Face" pitchFamily="18" charset="0"/>
              </a:rPr>
              <a:t>Takes place when a person from one society travels to another country with a particular objective in mind; for example, to work, play, study, exploit, convert, or provide assistance. </a:t>
            </a:r>
            <a:endParaRPr lang="fr-FR" b="1" u="sng" dirty="0" smtClean="0">
              <a:solidFill>
                <a:srgbClr val="008000"/>
              </a:solidFill>
              <a:latin typeface="Baskerville Old Face" pitchFamily="18" charset="0"/>
            </a:endParaRPr>
          </a:p>
          <a:p>
            <a:pPr>
              <a:buNone/>
            </a:pPr>
            <a:endParaRPr lang="fr-FR" b="1" dirty="0">
              <a:solidFill>
                <a:srgbClr val="008000"/>
              </a:solidFill>
              <a:latin typeface="Baskerville Old Fac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rmAutofit/>
          </a:bodyPr>
          <a:lstStyle/>
          <a:p>
            <a:r>
              <a:rPr lang="en-US" sz="3600" b="1" dirty="0" smtClean="0">
                <a:solidFill>
                  <a:srgbClr val="FF0000"/>
                </a:solidFill>
                <a:latin typeface="Baskerville Old Face" pitchFamily="18" charset="0"/>
              </a:rPr>
              <a:t>Stages of Cultural Adjustment</a:t>
            </a:r>
            <a:endParaRPr lang="fr-FR" sz="3600" b="1" dirty="0">
              <a:solidFill>
                <a:srgbClr val="FF0000"/>
              </a:solidFill>
              <a:latin typeface="Baskerville Old Face" pitchFamily="18" charset="0"/>
            </a:endParaRPr>
          </a:p>
        </p:txBody>
      </p:sp>
      <p:sp>
        <p:nvSpPr>
          <p:cNvPr id="3" name="Espace réservé du contenu 2"/>
          <p:cNvSpPr>
            <a:spLocks noGrp="1"/>
          </p:cNvSpPr>
          <p:nvPr>
            <p:ph idx="1"/>
          </p:nvPr>
        </p:nvSpPr>
        <p:spPr>
          <a:xfrm>
            <a:off x="457200" y="1124744"/>
            <a:ext cx="8229600" cy="5328592"/>
          </a:xfrm>
        </p:spPr>
        <p:txBody>
          <a:bodyPr>
            <a:normAutofit fontScale="92500" lnSpcReduction="10000"/>
          </a:bodyPr>
          <a:lstStyle/>
          <a:p>
            <a:pPr>
              <a:buNone/>
            </a:pPr>
            <a:r>
              <a:rPr lang="en-US" b="1" u="sng" dirty="0" smtClean="0">
                <a:solidFill>
                  <a:srgbClr val="008000"/>
                </a:solidFill>
                <a:latin typeface="Baskerville Old Face" pitchFamily="18" charset="0"/>
              </a:rPr>
              <a:t>STAGE 1: “The Honeymoon Stage” </a:t>
            </a:r>
            <a:r>
              <a:rPr lang="en-US" b="1" dirty="0" smtClean="0">
                <a:latin typeface="Baskerville Old Face" pitchFamily="18" charset="0"/>
              </a:rPr>
              <a:t>Initial Euphoria/Excitement </a:t>
            </a:r>
          </a:p>
          <a:p>
            <a:r>
              <a:rPr lang="en-US" b="1" dirty="0" smtClean="0">
                <a:solidFill>
                  <a:srgbClr val="FF0000"/>
                </a:solidFill>
                <a:latin typeface="Baskerville Old Face" pitchFamily="18" charset="0"/>
              </a:rPr>
              <a:t> </a:t>
            </a:r>
            <a:r>
              <a:rPr lang="en-US" b="1" u="sng" dirty="0" smtClean="0">
                <a:solidFill>
                  <a:srgbClr val="FF0000"/>
                </a:solidFill>
                <a:latin typeface="Baskerville Old Face" pitchFamily="18" charset="0"/>
              </a:rPr>
              <a:t>Excitement </a:t>
            </a:r>
            <a:r>
              <a:rPr lang="en-US" b="1" dirty="0" smtClean="0">
                <a:latin typeface="Baskerville Old Face" pitchFamily="18" charset="0"/>
              </a:rPr>
              <a:t>with new sounds, sights, smells. </a:t>
            </a:r>
          </a:p>
          <a:p>
            <a:r>
              <a:rPr lang="en-US" b="1" dirty="0" smtClean="0">
                <a:latin typeface="Baskerville Old Face" pitchFamily="18" charset="0"/>
              </a:rPr>
              <a:t> </a:t>
            </a:r>
            <a:r>
              <a:rPr lang="en-US" b="1" u="sng" dirty="0" smtClean="0">
                <a:solidFill>
                  <a:srgbClr val="FF0000"/>
                </a:solidFill>
                <a:latin typeface="Baskerville Old Face" pitchFamily="18" charset="0"/>
              </a:rPr>
              <a:t>Superficial involvement </a:t>
            </a:r>
            <a:r>
              <a:rPr lang="en-US" b="1" dirty="0" smtClean="0">
                <a:latin typeface="Baskerville Old Face" pitchFamily="18" charset="0"/>
              </a:rPr>
              <a:t>in the host culture (like a tourist). </a:t>
            </a:r>
          </a:p>
          <a:p>
            <a:r>
              <a:rPr lang="en-US" b="1" u="sng" dirty="0" smtClean="0">
                <a:latin typeface="Baskerville Old Face" pitchFamily="18" charset="0"/>
              </a:rPr>
              <a:t> </a:t>
            </a:r>
            <a:r>
              <a:rPr lang="en-US" b="1" u="sng" dirty="0" smtClean="0">
                <a:solidFill>
                  <a:srgbClr val="FF0000"/>
                </a:solidFill>
                <a:latin typeface="Baskerville Old Face" pitchFamily="18" charset="0"/>
              </a:rPr>
              <a:t>Intrigue</a:t>
            </a:r>
            <a:r>
              <a:rPr lang="en-US" b="1" u="sng" dirty="0" smtClean="0">
                <a:latin typeface="Baskerville Old Face" pitchFamily="18" charset="0"/>
              </a:rPr>
              <a:t> </a:t>
            </a:r>
            <a:r>
              <a:rPr lang="en-US" b="1" dirty="0" smtClean="0">
                <a:latin typeface="Baskerville Old Face" pitchFamily="18" charset="0"/>
              </a:rPr>
              <a:t>with both similarities and differences between the new culture and your home culture. </a:t>
            </a:r>
          </a:p>
          <a:p>
            <a:r>
              <a:rPr lang="en-US" b="1" dirty="0" smtClean="0">
                <a:latin typeface="Baskerville Old Face" pitchFamily="18" charset="0"/>
              </a:rPr>
              <a:t> Lots of </a:t>
            </a:r>
            <a:r>
              <a:rPr lang="en-US" b="1" u="sng" dirty="0" smtClean="0">
                <a:solidFill>
                  <a:srgbClr val="FF0000"/>
                </a:solidFill>
                <a:latin typeface="Baskerville Old Face" pitchFamily="18" charset="0"/>
              </a:rPr>
              <a:t>interest in learning</a:t>
            </a:r>
            <a:r>
              <a:rPr lang="en-US" b="1" dirty="0" smtClean="0">
                <a:latin typeface="Baskerville Old Face" pitchFamily="18" charset="0"/>
              </a:rPr>
              <a:t>, very motivated and cooperative. </a:t>
            </a:r>
          </a:p>
          <a:p>
            <a:r>
              <a:rPr lang="en-US" b="1" dirty="0" smtClean="0">
                <a:latin typeface="Baskerville Old Face" pitchFamily="18" charset="0"/>
              </a:rPr>
              <a:t>You feel as if you will be able to handle anything—“I am not going to have any problems adjusting!”</a:t>
            </a:r>
            <a:endParaRPr lang="fr-FR" b="1" dirty="0">
              <a:latin typeface="Baskerville Old Face"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TotalTime>
  <Words>1578</Words>
  <Application>Microsoft Office PowerPoint</Application>
  <PresentationFormat>Affichage à l'écran (4:3)</PresentationFormat>
  <Paragraphs>112</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Stages of Cultural Adjustment</vt:lpstr>
      <vt:lpstr>Présentation PowerPoint</vt:lpstr>
      <vt:lpstr>Présentation PowerPoint</vt:lpstr>
      <vt:lpstr>Présentation PowerPoint</vt:lpstr>
      <vt:lpstr>Reverse/Re-entry Culture Shock</vt:lpstr>
      <vt:lpstr>Présentation PowerPoint</vt:lpstr>
      <vt:lpstr>Présentation PowerPoint</vt:lpstr>
      <vt:lpstr>Présentation PowerPoint</vt:lpstr>
      <vt:lpstr>Strategies for Coping with Cultural Stress </vt:lpstr>
      <vt:lpstr>Présentation PowerPoint</vt:lpstr>
      <vt:lpstr>Présentation PowerPoint</vt:lpstr>
      <vt:lpstr>Présentation PowerPoint</vt:lpstr>
      <vt:lpstr>Présentation PowerPoint</vt:lpstr>
      <vt:lpstr>Culture Shock Instances</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kamy daniells</dc:creator>
  <cp:lastModifiedBy>OneClick</cp:lastModifiedBy>
  <cp:revision>115</cp:revision>
  <dcterms:created xsi:type="dcterms:W3CDTF">2016-11-27T09:09:51Z</dcterms:created>
  <dcterms:modified xsi:type="dcterms:W3CDTF">2024-12-09T18:52:01Z</dcterms:modified>
</cp:coreProperties>
</file>