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5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70" r:id="rId15"/>
    <p:sldId id="450" r:id="rId16"/>
    <p:sldId id="451" r:id="rId17"/>
    <p:sldId id="452" r:id="rId18"/>
    <p:sldId id="371" r:id="rId19"/>
    <p:sldId id="373" r:id="rId20"/>
    <p:sldId id="375" r:id="rId21"/>
    <p:sldId id="377" r:id="rId22"/>
    <p:sldId id="379" r:id="rId23"/>
    <p:sldId id="381" r:id="rId24"/>
    <p:sldId id="453" r:id="rId25"/>
    <p:sldId id="456" r:id="rId26"/>
    <p:sldId id="454" r:id="rId27"/>
    <p:sldId id="457" r:id="rId28"/>
    <p:sldId id="455" r:id="rId29"/>
    <p:sldId id="388" r:id="rId30"/>
    <p:sldId id="458" r:id="rId31"/>
    <p:sldId id="460" r:id="rId32"/>
    <p:sldId id="4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A2A2B-59F4-4D5D-9F06-47465B3F79A7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4F144-C5B9-431D-BF94-254BC9C1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99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07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37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56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51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061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68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96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51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695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4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049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087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153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026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649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522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803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513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3348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588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49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563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193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16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25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64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05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38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17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AD4C2-D584-4A11-B95A-6DBFF6B63C2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027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363200" cy="5334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435600" cy="4953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248400" y="1295400"/>
            <a:ext cx="5435600" cy="2400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248400" y="3848100"/>
            <a:ext cx="5435600" cy="2400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9347200" y="6689726"/>
            <a:ext cx="2844800" cy="136525"/>
          </a:xfrm>
        </p:spPr>
        <p:txBody>
          <a:bodyPr/>
          <a:lstStyle>
            <a:lvl1pPr>
              <a:defRPr/>
            </a:lvl1pPr>
          </a:lstStyle>
          <a:p>
            <a:fld id="{4CD4DE37-A1C4-442D-B05C-51E56BBA11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1477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3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4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566B4-3A7E-418B-8705-D2F6B28AF4C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B9CE-0C2B-4D46-8E07-9BA3BC52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merabet@centre-univ-mila.d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45578" y="172278"/>
            <a:ext cx="11900846" cy="65287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161190" y="172278"/>
            <a:ext cx="4187687" cy="6528773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2316163" y="971551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dirty="0">
              <a:latin typeface="Verdana" pitchFamily="34" charset="0"/>
            </a:endParaRP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265042" y="404665"/>
            <a:ext cx="11781381" cy="220503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400" i="1" dirty="0">
                <a:latin typeface="Monotype Corsiva" pitchFamily="66" charset="0"/>
              </a:rPr>
              <a:t>Democratic and Popular Republic of Algeria</a:t>
            </a:r>
          </a:p>
          <a:p>
            <a:pPr algn="ctr"/>
            <a:r>
              <a:rPr lang="en-US" sz="2400" i="1" dirty="0">
                <a:latin typeface="Monotype Corsiva" pitchFamily="66" charset="0"/>
              </a:rPr>
              <a:t>Ministry of Higher Education and Scientific Research</a:t>
            </a:r>
          </a:p>
          <a:p>
            <a:r>
              <a:rPr lang="en-US" sz="2400" i="1" dirty="0" smtClean="0">
                <a:latin typeface="Monotype Corsiva" pitchFamily="66" charset="0"/>
              </a:rPr>
              <a:t>Mila University</a:t>
            </a:r>
            <a:endParaRPr lang="en-US" sz="2400" i="1" dirty="0">
              <a:latin typeface="Monotype Corsiva" pitchFamily="66" charset="0"/>
            </a:endParaRPr>
          </a:p>
          <a:p>
            <a:r>
              <a:rPr lang="en-US" sz="2400" i="1" dirty="0">
                <a:latin typeface="Monotype Corsiva" pitchFamily="66" charset="0"/>
              </a:rPr>
              <a:t>Institute of Mathematics and Computer Science - Computer Science Department</a:t>
            </a:r>
          </a:p>
          <a:p>
            <a:r>
              <a:rPr lang="en-US" sz="2400" i="1" dirty="0">
                <a:latin typeface="Monotype Corsiva" pitchFamily="66" charset="0"/>
              </a:rPr>
              <a:t>2nd Year Computer Science - Semester 3</a:t>
            </a:r>
          </a:p>
          <a:p>
            <a:endParaRPr lang="fr-FR" sz="2400" i="1" dirty="0">
              <a:latin typeface="Monotype Corsiva" pitchFamily="66" charset="0"/>
            </a:endParaRPr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5241177" y="5411542"/>
            <a:ext cx="680524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66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000" dirty="0">
                <a:latin typeface="Monotype Corsiva" pitchFamily="66" charset="0"/>
              </a:rPr>
              <a:t>Module </a:t>
            </a:r>
            <a:r>
              <a:rPr lang="en-US" sz="2000" dirty="0" smtClean="0">
                <a:latin typeface="Monotype Corsiva" pitchFamily="66" charset="0"/>
              </a:rPr>
              <a:t>Supervisor</a:t>
            </a:r>
            <a:r>
              <a:rPr lang="fr-FR" sz="2000" dirty="0" smtClean="0">
                <a:latin typeface="Monotype Corsiva" pitchFamily="66" charset="0"/>
              </a:rPr>
              <a:t>: </a:t>
            </a:r>
          </a:p>
          <a:p>
            <a:r>
              <a:rPr lang="fr-FR" sz="2000" dirty="0" smtClean="0">
                <a:latin typeface="Monotype Corsiva" pitchFamily="66" charset="0"/>
              </a:rPr>
              <a:t>Mr Merabet Adil</a:t>
            </a:r>
          </a:p>
          <a:p>
            <a:r>
              <a:rPr lang="fr-FR" sz="2000" dirty="0">
                <a:latin typeface="Monotype Corsiva" pitchFamily="66" charset="0"/>
              </a:rPr>
              <a:t>Email : </a:t>
            </a:r>
            <a:r>
              <a:rPr lang="fr-FR" sz="2000" dirty="0" smtClean="0">
                <a:latin typeface="Monotype Corsiva" pitchFamily="66" charset="0"/>
                <a:hlinkClick r:id="rId2"/>
              </a:rPr>
              <a:t>a.merabet@centre-univ-mila.dz</a:t>
            </a:r>
            <a:endParaRPr lang="fr-FR" sz="2000" dirty="0" smtClean="0">
              <a:latin typeface="Monotype Corsiva" pitchFamily="66" charset="0"/>
            </a:endParaRPr>
          </a:p>
          <a:p>
            <a:r>
              <a:rPr lang="fr-FR" sz="2000" dirty="0">
                <a:latin typeface="Monotype Corsiva" pitchFamily="66" charset="0"/>
              </a:rPr>
              <a:t>https://elearning.centre-univ-mila.dz/a2024/course/view.php?id=331</a:t>
            </a:r>
          </a:p>
        </p:txBody>
      </p:sp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051962" y="3104435"/>
            <a:ext cx="10074113" cy="1377671"/>
            <a:chOff x="-472039" y="2837888"/>
            <a:chExt cx="10074113" cy="1377671"/>
          </a:xfrm>
        </p:grpSpPr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-32973" y="3140968"/>
              <a:ext cx="91440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lang="fr-FR" sz="4000" dirty="0" smtClean="0">
                  <a:solidFill>
                    <a:srgbClr val="003300"/>
                  </a:solidFill>
                  <a:latin typeface="Copperplate Gothic Light" pitchFamily="34" charset="0"/>
                  <a:ea typeface="Calibri" pitchFamily="34" charset="0"/>
                  <a:cs typeface="Arial" pitchFamily="34" charset="0"/>
                </a:rPr>
                <a:t>Théorie des Graphes</a:t>
              </a:r>
              <a:endParaRPr lang="fr-FR" sz="4000" dirty="0">
                <a:solidFill>
                  <a:srgbClr val="003300"/>
                </a:solidFill>
                <a:latin typeface="Arial" pitchFamily="34" charset="0"/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-472039" y="2837888"/>
              <a:ext cx="10074113" cy="1377671"/>
              <a:chOff x="-472039" y="2837888"/>
              <a:chExt cx="10074113" cy="1377671"/>
            </a:xfrm>
          </p:grpSpPr>
          <p:cxnSp>
            <p:nvCxnSpPr>
              <p:cNvPr id="12" name="Connecteur droit 11"/>
              <p:cNvCxnSpPr>
                <a:cxnSpLocks/>
              </p:cNvCxnSpPr>
              <p:nvPr/>
            </p:nvCxnSpPr>
            <p:spPr>
              <a:xfrm>
                <a:off x="-420056" y="4215559"/>
                <a:ext cx="10022130" cy="0"/>
              </a:xfrm>
              <a:prstGeom prst="line">
                <a:avLst/>
              </a:prstGeom>
              <a:ln w="63500" cmpd="thinThick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>
                <a:cxnSpLocks/>
              </p:cNvCxnSpPr>
              <p:nvPr/>
            </p:nvCxnSpPr>
            <p:spPr>
              <a:xfrm>
                <a:off x="-472039" y="2837888"/>
                <a:ext cx="10022130" cy="0"/>
              </a:xfrm>
              <a:prstGeom prst="line">
                <a:avLst/>
              </a:prstGeom>
              <a:ln w="63500" cmpd="thinThick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93438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625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625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5" grpId="0" animBg="1" autoUpdateAnimBg="0"/>
      <p:bldP spid="727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</a:pPr>
            <a:r>
              <a:rPr lang="en" sz="32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Graphs therefore constitute a </a:t>
            </a:r>
            <a:r>
              <a:rPr lang="en" sz="32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" sz="32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" sz="32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thinking.</a:t>
            </a:r>
          </a:p>
          <a:p>
            <a:pPr lvl="1" algn="ctr">
              <a:lnSpc>
                <a:spcPct val="150000"/>
              </a:lnSpc>
            </a:pP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it possible to model and solve a wide variety of problems.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6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to some problems: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34" y="2545942"/>
            <a:ext cx="7550151" cy="29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8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to some problems: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5128" name="Picture 8" descr="https://www.enseignement.polytechnique.fr/informatique/ARCHIVES/IF/03/pi/devillers/devillers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57" y="2095277"/>
            <a:ext cx="5158546" cy="40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53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to some problems: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3" y="1935643"/>
            <a:ext cx="5437454" cy="4673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80" y="2209673"/>
            <a:ext cx="4698609" cy="38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56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 to some problems: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9218" name="Picture 2" descr="https://www.shoptab.net/blog/wp-content/uploads/2011/02/Facebook-Open-Graph-ShopT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2" y="2431066"/>
            <a:ext cx="4576805" cy="33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upport.content.office.net/en-us/media/c85d2e43-ba2a-43eb-af8f-b2af9651a60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37" y="2366439"/>
            <a:ext cx="7246951" cy="34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10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</a:pPr>
            <a:r>
              <a:rPr lang="en-US" sz="32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32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concepts and definitions</a:t>
            </a:r>
            <a:endParaRPr lang="en-US" sz="3200" b="1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2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1506335" y="27384"/>
            <a:ext cx="5604411" cy="6858001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Font typeface="+mj-lt"/>
              <a:buAutoNum type="romanUcPeriod" startAt="2"/>
            </a:pPr>
            <a:r>
              <a:rPr lang="e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Definitions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is formed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vertices and,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vertices.</a:t>
            </a:r>
          </a:p>
          <a:p>
            <a:pPr lvl="0"/>
            <a:endParaRPr lang="en-US" sz="24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700" y="2119886"/>
            <a:ext cx="4103457" cy="28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1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1506335" y="27384"/>
            <a:ext cx="5604411" cy="6858001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Font typeface="+mj-lt"/>
              <a:buAutoNum type="romanUcPeriod" startAt="2"/>
            </a:pPr>
            <a:r>
              <a:rPr lang="e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Definitions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is a pair of sets (V, E), where V is the set of vertices and E is the set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edges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formed by pairs of vertices.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( X ; U )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{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is the set of vertices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{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is the set of arcs.</a:t>
            </a:r>
          </a:p>
          <a:p>
            <a:pPr lvl="0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78" y="3107097"/>
            <a:ext cx="3703329" cy="2287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91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1506335" y="27384"/>
            <a:ext cx="5604411" cy="6858001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Font typeface="+mj-lt"/>
              <a:buAutoNum type="romanUcPeriod" startAt="2"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Definitions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contains two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information: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given by the summits.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given by the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edges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vertices.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2" name="Picture 2" descr="https://support.content.office.net/en-us/media/c85d2e43-ba2a-43eb-af8f-b2af9651a60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86" y="3908511"/>
            <a:ext cx="5306230" cy="25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126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Font typeface="+mj-lt"/>
              <a:buAutoNum type="romanUcPeriod" startAt="2"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Mathematically </a:t>
            </a:r>
            <a:r>
              <a:rPr lang="en-US" sz="20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Representation                     Graphic Representation</a:t>
            </a:r>
            <a:endParaRPr lang="fr-FR" sz="20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41" y="1935644"/>
            <a:ext cx="8769228" cy="47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81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lvl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</a:pPr>
            <a:r>
              <a:rPr lang="en" sz="40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  <a:endParaRPr lang="en-US" sz="40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theory is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vast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field, constantly evolving.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theory allows us to represent a complex set of objects by expressing </a:t>
            </a:r>
            <a:r>
              <a:rPr lang="en" sz="28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relationships between the </a:t>
            </a:r>
            <a:r>
              <a:rPr lang="en" sz="2800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04582" y="5152289"/>
            <a:ext cx="6482470" cy="703387"/>
            <a:chOff x="2504582" y="5152289"/>
            <a:chExt cx="6482470" cy="703387"/>
          </a:xfrm>
        </p:grpSpPr>
        <p:grpSp>
          <p:nvGrpSpPr>
            <p:cNvPr id="5" name="Group 4"/>
            <p:cNvGrpSpPr/>
            <p:nvPr/>
          </p:nvGrpSpPr>
          <p:grpSpPr>
            <a:xfrm>
              <a:off x="2504582" y="5292968"/>
              <a:ext cx="6482470" cy="562708"/>
              <a:chOff x="2155623" y="4475284"/>
              <a:chExt cx="6482470" cy="56270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2155623" y="4475285"/>
                <a:ext cx="1800915" cy="56270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Object 1</a:t>
                </a: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837178" y="4475284"/>
                <a:ext cx="1800915" cy="56270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Object 2</a:t>
                </a:r>
                <a:endParaRPr lang="en-US" dirty="0"/>
              </a:p>
            </p:txBody>
          </p:sp>
          <p:cxnSp>
            <p:nvCxnSpPr>
              <p:cNvPr id="4" name="Straight Connector 3"/>
              <p:cNvCxnSpPr>
                <a:stCxn id="2" idx="6"/>
                <a:endCxn id="14" idx="2"/>
              </p:cNvCxnSpPr>
              <p:nvPr/>
            </p:nvCxnSpPr>
            <p:spPr>
              <a:xfrm flipV="1">
                <a:off x="3956538" y="4756638"/>
                <a:ext cx="2880640" cy="1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4693059" y="5152289"/>
              <a:ext cx="2262357" cy="4659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" i="1" dirty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" i="1" dirty="0" smtClean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relationship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892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1506335" y="27384"/>
            <a:ext cx="5604411" cy="6858001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Font typeface="+mj-lt"/>
              <a:buAutoNum type="romanUcPeriod" startAt="2"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2"/>
            </a:pPr>
            <a:r>
              <a:rPr lang="e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Arcs and Edges </a:t>
            </a:r>
          </a:p>
          <a:p>
            <a:pPr marL="514350" indent="-514350">
              <a:buAutoNum type="arabicPeriod" startAt="2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pair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edge, if 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related to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related to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of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not important in the couple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Thus,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arc (oriented edge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an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in relation with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necessarily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in relation with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of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 in the couple (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≠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355" y="1740868"/>
            <a:ext cx="3954162" cy="977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355" y="5723618"/>
            <a:ext cx="3954163" cy="97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619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Font typeface="+mj-lt"/>
              <a:buAutoNum type="romanUcPeriod" startAt="2"/>
            </a:pPr>
            <a:r>
              <a:rPr lang="e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rabicPeriod" startAt="2"/>
            </a:pPr>
            <a:r>
              <a:rPr lang="e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Arcs </a:t>
            </a:r>
            <a:r>
              <a:rPr lang="e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Edges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can always be transformed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arcs 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arc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 vertex</a:t>
            </a:r>
            <a:r>
              <a:rPr lang="en" sz="2800" b="1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end,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en-US" sz="28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r>
              <a:rPr lang="en" sz="28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" sz="2800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" sz="2800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The arc </a:t>
            </a:r>
            <a:r>
              <a:rPr lang="en" sz="2800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starts from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arrives at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 is an arc whose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r>
              <a:rPr lang="en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 to its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terminal vertex</a:t>
            </a:r>
            <a:r>
              <a:rPr lang="en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example: ( </a:t>
            </a:r>
            <a:r>
              <a:rPr lang="en" sz="2800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a loop.</a:t>
            </a: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623" y="2567062"/>
            <a:ext cx="8696325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532" y="5429820"/>
            <a:ext cx="1100787" cy="12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231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Font typeface="+mj-lt"/>
              <a:buAutoNum type="romanUcPeriod" startAt="2"/>
            </a:pPr>
            <a:r>
              <a:rPr lang="e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concepts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" sz="28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    Directed Graph and Undirected Graph </a:t>
            </a:r>
            <a:r>
              <a:rPr lang="en" sz="28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50000"/>
              </a:lnSpc>
            </a:pPr>
            <a:endParaRPr lang="en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47" y="2084030"/>
            <a:ext cx="5605078" cy="3895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43" y="2084029"/>
            <a:ext cx="5526354" cy="38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772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AutoNum type="romanUcPeriod" startAt="3"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 of a </a:t>
            </a:r>
            <a: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adjacency matrix</a:t>
            </a:r>
            <a:endParaRPr lang="en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incidence matrix</a:t>
            </a:r>
            <a:endParaRPr lang="en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adjacency list</a:t>
            </a: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2133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145578" y="690039"/>
                <a:ext cx="11900846" cy="6011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57250" lvl="0" indent="-857250">
                  <a:buAutoNum type="romanUcPeriod" startAt="3"/>
                </a:pPr>
                <a:r>
                  <a:rPr lang="e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Representations of a graph</a:t>
                </a:r>
              </a:p>
              <a:p>
                <a:pPr lvl="0"/>
                <a:r>
                  <a:rPr lang="en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  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adjacency matrix</a:t>
                </a:r>
              </a:p>
              <a:p>
                <a:pPr marL="457200" indent="-4572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 is an n ⸼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matrix D = (</a:t>
                </a:r>
                <a:r>
                  <a:rPr lang="e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is 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number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vertices,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= |X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en-US" sz="2800" dirty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</a:pPr>
                <a:r>
                  <a:rPr lang="e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number of edges between </a:t>
                </a:r>
                <a:r>
                  <a:rPr lang="e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:pPr lvl="1"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(Each </a:t>
                </a:r>
                <a:r>
                  <a:rPr lang="en-US" sz="24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row </a:t>
                </a:r>
                <a:r>
                  <a:rPr lang="en-US" sz="24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column of the </a:t>
                </a:r>
                <a:r>
                  <a:rPr lang="en-US" sz="24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matrix represents a vertex)</a:t>
                </a:r>
                <a:endParaRPr lang="en-US" sz="2400" dirty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matrix D is symmetric,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fr-FR" sz="2800" b="0" i="1" smtClean="0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fr-FR" sz="2800" b="0" i="1" smtClean="0">
                        <a:solidFill>
                          <a:srgbClr val="00000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00000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fr-FR" sz="2800" b="0" dirty="0" smtClean="0">
                  <a:solidFill>
                    <a:srgbClr val="0000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Memory space used: </a:t>
                </a:r>
                <a:r>
                  <a:rPr lang="e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" sz="28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fr-FR" sz="2800" b="0" dirty="0" smtClean="0">
                  <a:solidFill>
                    <a:srgbClr val="0000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fr-FR" sz="2800" dirty="0" smtClean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578" y="690039"/>
                <a:ext cx="11900846" cy="6011012"/>
              </a:xfrm>
              <a:prstGeom prst="rect">
                <a:avLst/>
              </a:prstGeom>
              <a:blipFill>
                <a:blip r:embed="rId3"/>
                <a:stretch>
                  <a:fillRect l="-1331" t="-151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334" y="4197292"/>
            <a:ext cx="5838090" cy="25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498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AutoNum type="romanUcPeriod" startAt="3"/>
            </a:pPr>
            <a: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 of a graph</a:t>
            </a:r>
          </a:p>
          <a:p>
            <a:pPr lvl="0"/>
            <a:r>
              <a:rPr lang="e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adjacency matrix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adjacency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matrix of a directed graph G is D = (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number of arcs that come out of vertex 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go into vertex 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077" y="4174728"/>
            <a:ext cx="5903347" cy="25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536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145578" y="690039"/>
                <a:ext cx="11900846" cy="6011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57250" lvl="0" indent="-857250">
                  <a:buAutoNum type="romanUcPeriod" startAt="3"/>
                </a:pPr>
                <a:r>
                  <a:rPr lang="e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Representations of a graph</a:t>
                </a:r>
              </a:p>
              <a:p>
                <a:pPr lvl="0"/>
                <a:r>
                  <a:rPr lang="e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incidence matrix</a:t>
                </a:r>
              </a:p>
              <a:p>
                <a:pPr marL="457200" lvl="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It is an n × m matrix A = (a</a:t>
                </a:r>
                <a:r>
                  <a:rPr lang="en" sz="28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:r>
                  <a:rPr lang="en-US" sz="2800" b="1" i="1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number of vertices and </a:t>
                </a:r>
                <a:r>
                  <a:rPr lang="en-US" sz="2800" b="1" i="1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the number of edges. Where: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" sz="2800" i="1" smtClean="0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" sz="2800" i="1" smtClean="0">
                                <a:solidFill>
                                  <a:srgbClr val="00000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1     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an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end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vertex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fr-FR" sz="2800" b="0" i="1" baseline="-25000" dirty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0  </m:t>
                            </m:r>
                            <m:r>
                              <m:rPr>
                                <m:nor/>
                              </m:rPr>
                              <a:rPr lang="fr-FR" sz="2800" b="0" i="1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          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otherwise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fr-FR" sz="2800" dirty="0" smtClean="0">
                  <a:solidFill>
                    <a:srgbClr val="0000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Memory </a:t>
                </a:r>
                <a:r>
                  <a:rPr lang="e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used: n × m,</a:t>
                </a:r>
              </a:p>
              <a:p>
                <a:pPr marL="1371600" lvl="2" indent="-4572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fr-FR" sz="2800" dirty="0">
                  <a:solidFill>
                    <a:srgbClr val="00000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578" y="690039"/>
                <a:ext cx="11900846" cy="6011012"/>
              </a:xfrm>
              <a:prstGeom prst="rect">
                <a:avLst/>
              </a:prstGeom>
              <a:blipFill>
                <a:blip r:embed="rId3"/>
                <a:stretch>
                  <a:fillRect l="-1331" t="-151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530" y="4206721"/>
            <a:ext cx="6743701" cy="23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5750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145578" y="690039"/>
                <a:ext cx="11900846" cy="6011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57250" lvl="0" indent="-857250">
                  <a:buAutoNum type="romanUcPeriod" startAt="3"/>
                </a:pPr>
                <a:r>
                  <a:rPr lang="en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Representations of a graph</a:t>
                </a:r>
              </a:p>
              <a:p>
                <a:pPr lvl="0"/>
                <a:r>
                  <a:rPr lang="e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incidence matrix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adjacency matrix of a directed graph G is 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= (a</a:t>
                </a:r>
                <a:r>
                  <a:rPr lang="en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lvl="0"/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" sz="2800" i="1" smtClean="0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" sz="2800" i="1" smtClean="0">
                                <a:solidFill>
                                  <a:srgbClr val="00000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fr-FR" sz="2800" b="0" i="1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  <m:r>
                              <m:rPr>
                                <m:nor/>
                              </m:rPr>
                              <a:rPr lang="fr-FR" sz="2800" b="0" i="1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0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the</m:t>
                            </m:r>
                            <m:r>
                              <m:rPr>
                                <m:nor/>
                              </m:rPr>
                              <a:rPr lang="fr-FR" sz="2800" i="0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0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initial</m:t>
                            </m:r>
                            <m:r>
                              <m:rPr>
                                <m:nor/>
                              </m:rPr>
                              <a:rPr lang="fr-FR" sz="2800" i="0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vertex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fr-FR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fr-FR" sz="2800" i="1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1     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the</m:t>
                            </m:r>
                            <m:r>
                              <m:rPr>
                                <m:nor/>
                              </m:rPr>
                              <a:rPr lang="fr-FR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0" dirty="0" smtClean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terminal</m:t>
                            </m:r>
                            <m:r>
                              <m:rPr>
                                <m:nor/>
                              </m:rPr>
                              <a:rPr lang="fr-FR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vertex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fr-FR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  <m:r>
                              <m:rPr>
                                <m:nor/>
                              </m:rPr>
                              <a:rPr lang="en" sz="2800" i="1" baseline="-25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FR" sz="2800" i="1" dirty="0">
                                <a:solidFill>
                                  <a:srgbClr val="00000A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a:rPr lang="fr-FR" sz="2800" b="0" i="1" dirty="0" smtClean="0">
                                <a:solidFill>
                                  <a:srgbClr val="00000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0       </m:t>
                            </m:r>
                            <m:r>
                              <a:rPr lang="fr-FR" sz="2800" b="0" i="1" dirty="0" smtClean="0">
                                <a:solidFill>
                                  <a:srgbClr val="00000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𝑜𝑡h𝑒𝑟𝑤𝑖𝑠𝑒</m:t>
                            </m:r>
                            <m:r>
                              <a:rPr lang="fr-FR" sz="2800" b="0" i="1" smtClean="0">
                                <a:solidFill>
                                  <a:srgbClr val="00000A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fr-FR" sz="2800" dirty="0">
                  <a:solidFill>
                    <a:srgbClr val="00000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578" y="690039"/>
                <a:ext cx="11900846" cy="6011012"/>
              </a:xfrm>
              <a:prstGeom prst="rect">
                <a:avLst/>
              </a:prstGeom>
              <a:blipFill>
                <a:blip r:embed="rId3"/>
                <a:stretch>
                  <a:fillRect l="-1331" t="-1518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286" y="4018085"/>
            <a:ext cx="8838436" cy="26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78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0" lvl="0" indent="-857250">
              <a:buAutoNum type="romanUcPeriod" startAt="3"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 of a </a:t>
            </a:r>
            <a:r>
              <a:rPr lang="e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</a:p>
          <a:p>
            <a:pPr lvl="0"/>
            <a:r>
              <a:rPr lang="e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adjacency list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vertex is associated with a list of its adjacent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vertices, it is a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 of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lists or an array of lists.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i pointing to the linked list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fr-FR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fr-FR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significantly more efficient in terms of memory occupied than the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previous representations (we </a:t>
            </a: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code the arcs actually present in the </a:t>
            </a:r>
            <a:r>
              <a:rPr lang="en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Easy to add or remove vertices and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edges, </a:t>
            </a:r>
            <a:endParaRPr lang="en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458" y="3000068"/>
            <a:ext cx="6685086" cy="20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5598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1506335" y="27384"/>
            <a:ext cx="5604411" cy="6858001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the following terminologies: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vertices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end vertices of the edge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(u, v</a:t>
            </a:r>
            <a:r>
              <a:rPr lang="en-US" sz="28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i="1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Edges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have the same end vertices are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of the form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(v, v)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with no edges (i.e. E is empty) is empty.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with no </a:t>
            </a:r>
            <a:r>
              <a:rPr lang="en-US" sz="2800" dirty="0" err="1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vetices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(i.e. V and E are empty) is a null graph.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with only one vertex is </a:t>
            </a:r>
            <a:r>
              <a:rPr lang="en-US" sz="2800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trivial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contains every possible edge between all the vertices is called a </a:t>
            </a:r>
            <a:r>
              <a:rPr lang="en-US" sz="28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graph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complete graph with </a:t>
            </a:r>
            <a:r>
              <a:rPr lang="en-US" sz="2800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vertices is denoted as </a:t>
            </a:r>
            <a:r>
              <a:rPr lang="en-US" sz="28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" sz="28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43" y="6034891"/>
            <a:ext cx="4502960" cy="8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162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55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lvl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</a:pPr>
            <a:r>
              <a:rPr lang="en" sz="40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  <a:endParaRPr lang="en-US" sz="40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Graphs (and therefore graph theory) are used in many fields. </a:t>
            </a:r>
            <a:endParaRPr lang="en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examples:</a:t>
            </a:r>
            <a:endParaRPr lang="en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transport networks </a:t>
            </a:r>
            <a:r>
              <a:rPr lang="e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fixed telephone network,</a:t>
            </a: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GSM</a:t>
            </a:r>
            <a:r>
              <a:rPr lang="e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3G</a:t>
            </a:r>
            <a:r>
              <a:rPr lang="en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4G</a:t>
            </a:r>
            <a:endParaRPr lang="fr-FR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en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fr-FR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4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55" y="650186"/>
            <a:ext cx="8322292" cy="58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4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1506335" y="27384"/>
            <a:ext cx="5604411" cy="6858001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145578" y="690039"/>
                <a:ext cx="11900846" cy="6011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i="1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 the following terminologies:</a:t>
                </a: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8"/>
                </a:pP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Edges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are adjacent if they share a common end vertex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8"/>
                </a:pPr>
                <a:endParaRPr lang="en-US" sz="2800" dirty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8"/>
                </a:pP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Two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vertices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28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fr-FR" sz="28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are adjacent if they are connected by an </a:t>
                </a: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edge</a:t>
                </a: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8"/>
                </a:pPr>
                <a:endParaRPr lang="fr-FR" sz="2800" dirty="0" smtClean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8"/>
                </a:pPr>
                <a:endParaRPr lang="fr-FR" sz="2800" dirty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8"/>
                </a:pPr>
                <a:r>
                  <a:rPr lang="en-US" sz="2800" dirty="0" smtClean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b="1" i="1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order</a:t>
                </a:r>
                <a:r>
                  <a:rPr lang="en-US" sz="2800" dirty="0">
                    <a:solidFill>
                      <a:srgbClr val="00000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a graph is the number of vertices in that graph.</a:t>
                </a:r>
              </a:p>
              <a:p>
                <a:pPr lvl="1" algn="just">
                  <a:lnSpc>
                    <a:spcPct val="150000"/>
                  </a:lnSpc>
                </a:pPr>
                <a:endParaRPr lang="en-US" sz="2800" dirty="0" smtClean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</a:pPr>
                <a:endParaRPr lang="en-US" sz="2800" dirty="0">
                  <a:solidFill>
                    <a:srgbClr val="00000A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</a:pPr>
                <a:endParaRPr lang="fr-FR" sz="2800" dirty="0">
                  <a:solidFill>
                    <a:srgbClr val="00000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578" y="690039"/>
                <a:ext cx="11900846" cy="6011012"/>
              </a:xfrm>
              <a:prstGeom prst="rect">
                <a:avLst/>
              </a:prstGeom>
              <a:blipFill>
                <a:blip r:embed="rId3"/>
                <a:stretch>
                  <a:fillRect l="-10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382" y="1935643"/>
            <a:ext cx="2995238" cy="897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280" y="3259883"/>
            <a:ext cx="2265441" cy="8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5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1506335" y="27384"/>
            <a:ext cx="5604411" cy="6858001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the following terminologies</a:t>
            </a:r>
            <a:r>
              <a:rPr lang="en-US" sz="28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2800" i="1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11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vertex </a:t>
            </a:r>
            <a:r>
              <a:rPr lang="en-US" sz="2800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d(v</a:t>
            </a:r>
            <a:r>
              <a:rPr lang="en-US" sz="2800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 the number of edges with </a:t>
            </a:r>
            <a:r>
              <a:rPr lang="en-US" sz="2800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an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 vertex.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(by convention</a:t>
            </a:r>
            <a:r>
              <a:rPr lang="en-US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 count a loop twice and parallel edges contribute </a:t>
            </a:r>
            <a:r>
              <a:rPr lang="en-US" sz="24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separately)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vertex </a:t>
            </a:r>
            <a:r>
              <a:rPr lang="en-US" sz="2800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in</a:t>
            </a:r>
            <a:r>
              <a:rPr lang="fr-FR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directed</a:t>
            </a:r>
            <a:r>
              <a:rPr lang="fr-FR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graph, </a:t>
            </a:r>
          </a:p>
          <a:p>
            <a:pPr algn="just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d</a:t>
            </a:r>
            <a:r>
              <a:rPr lang="e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Out-degree: (t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number of edges that point from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vertex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In-degree (the number of edges that point to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vertex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= 2,       d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= 1,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= 3       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= 2,       d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=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    d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= 5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4370" r="3548" b="3461"/>
          <a:stretch/>
        </p:blipFill>
        <p:spPr bwMode="auto">
          <a:xfrm>
            <a:off x="6172200" y="4633546"/>
            <a:ext cx="5736396" cy="2067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12504"/>
          <a:stretch/>
        </p:blipFill>
        <p:spPr>
          <a:xfrm>
            <a:off x="9144000" y="0"/>
            <a:ext cx="2444980" cy="21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03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1506335" y="27384"/>
            <a:ext cx="5604411" cy="6858001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the following terminologies: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13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pendant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vertex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vertex whose degree is 1.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13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that has a pendant vertex as an end vertex is a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pendant edge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13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isolated vertex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vertex whose degree is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13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degree of a graph is the maximum degree of all its vertices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13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is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it has no parallel edges or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13"/>
            </a:pP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contrast to a simple graph,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multigraph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graph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allows multiple edges between the same pair of </a:t>
            </a:r>
            <a:r>
              <a:rPr lang="en-US" sz="28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vertices, or contains loops.</a:t>
            </a:r>
            <a:endParaRPr lang="en-US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8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24" y="156638"/>
            <a:ext cx="3092469" cy="191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585" y="5141059"/>
            <a:ext cx="2813537" cy="15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4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lvl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</a:pPr>
            <a:r>
              <a:rPr lang="en" sz="40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  <a:endParaRPr lang="en-US" sz="40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Graphs (and therefore graph theory) are used in many fields. </a:t>
            </a:r>
            <a:endParaRPr lang="en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examples:</a:t>
            </a:r>
            <a:endParaRPr lang="en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transport networks 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Road </a:t>
            </a:r>
            <a:r>
              <a:rPr lang="e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 networks,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760" y="27384"/>
            <a:ext cx="6302212" cy="66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28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0" marR="0" lvl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</a:pPr>
            <a:r>
              <a:rPr lang="en" sz="40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  <a:endParaRPr lang="en-US" sz="40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Graphs (and therefore graph theory) are used in many fields. </a:t>
            </a:r>
            <a:endParaRPr lang="en" sz="280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examples: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transport networks 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Road transport networks,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Electronic </a:t>
            </a:r>
            <a:r>
              <a:rPr lang="e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circuits,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472" y="156638"/>
            <a:ext cx="7858464" cy="65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6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r>
              <a:rPr lang="en" sz="28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" sz="28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28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road transport problem</a:t>
            </a: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we get from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 </a:t>
            </a:r>
            <a:r>
              <a:rPr lang="en" sz="2800" b="1" u="sng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" sz="28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 </a:t>
            </a:r>
            <a:r>
              <a:rPr lang="en" sz="2800" b="1" u="sng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" sz="28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quickly as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possible?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Knowing the duration of the following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trips:</a:t>
            </a:r>
            <a:endParaRPr lang="en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Users take 4 hours to travel from city A to city N.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users 9 hours to travel </a:t>
            </a:r>
            <a:r>
              <a:rPr lang="en" sz="24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city A to city M.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users 12 hours to travel from city A to city L.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Traveling from city </a:t>
            </a:r>
            <a:r>
              <a:rPr lang="en-US" sz="24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city </a:t>
            </a:r>
            <a:r>
              <a:rPr lang="en-US" sz="24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takes users 4 hours 30 minutes</a:t>
            </a:r>
            <a:r>
              <a:rPr lang="en" sz="24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" sz="24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users 4 hours and 30 minutes to travel from City C to City G.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Users take 1 hour and 15 minutes to travel from city L to city G.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Traveling from city M to city L takes users 2 hours and 30 minutes</a:t>
            </a:r>
            <a:r>
              <a:rPr lang="en" sz="24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" sz="24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Users take 2 hours to travel from city N to city D.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takes users 7 hours to travel from city N to city L.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Users take 1 hour to travel from city D to city C.</a:t>
            </a:r>
          </a:p>
          <a:p>
            <a:pPr lvl="1" algn="just">
              <a:lnSpc>
                <a:spcPct val="150000"/>
              </a:lnSpc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49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r>
              <a:rPr lang="en" sz="28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" sz="28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28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road transport problem</a:t>
            </a: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you get from city </a:t>
            </a:r>
            <a:r>
              <a:rPr lang="en" sz="2800" b="1" u="sng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city </a:t>
            </a:r>
            <a:r>
              <a:rPr lang="en" sz="2800" b="1" u="sng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" sz="28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quickly as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possible?</a:t>
            </a:r>
            <a:endParaRPr lang="en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3200" i="1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" sz="2400" b="1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easier to explain the </a:t>
            </a:r>
            <a:r>
              <a:rPr lang="en" sz="2400" b="1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" sz="2400" b="1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" sz="2400" b="1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" sz="2400" b="1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graph,</a:t>
            </a:r>
          </a:p>
          <a:p>
            <a:pPr lvl="1">
              <a:lnSpc>
                <a:spcPct val="150000"/>
              </a:lnSpc>
            </a:pPr>
            <a:r>
              <a:rPr lang="en" sz="2400" b="1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" sz="2400" b="1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picture is worth a thousand </a:t>
            </a:r>
            <a:r>
              <a:rPr lang="en" sz="2400" b="1" i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" sz="24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000" b="1" i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 dessin vaut mieux qu’un bon </a:t>
            </a:r>
            <a:r>
              <a:rPr lang="fr-FR" sz="20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discours</a:t>
            </a:r>
            <a:r>
              <a:rPr lang="fr-FR" sz="2400" b="1" i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400" b="1" i="1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50000"/>
              </a:lnSpc>
            </a:pPr>
            <a:endParaRPr lang="en" sz="3200" b="1" i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33C59B-9683-472A-8B07-E204625EB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" b="7706"/>
          <a:stretch/>
        </p:blipFill>
        <p:spPr bwMode="auto">
          <a:xfrm>
            <a:off x="1709737" y="2119956"/>
            <a:ext cx="8772525" cy="30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04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r>
              <a:rPr lang="en" sz="28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" sz="28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2800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Königsberg bridge problem (Euler)</a:t>
            </a: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question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someone follow a route such that he crosses each bridge once and only once?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10176" r="7365" b="3801"/>
          <a:stretch/>
        </p:blipFill>
        <p:spPr bwMode="auto">
          <a:xfrm>
            <a:off x="2524836" y="2703087"/>
            <a:ext cx="6651421" cy="3561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500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/>
          <p:cNvSpPr/>
          <p:nvPr/>
        </p:nvSpPr>
        <p:spPr>
          <a:xfrm rot="5400000">
            <a:off x="5473199" y="-3921814"/>
            <a:ext cx="1245604" cy="9144000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5578" y="690039"/>
            <a:ext cx="11900846" cy="60110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just">
              <a:lnSpc>
                <a:spcPct val="150000"/>
              </a:lnSpc>
            </a:pPr>
            <a:r>
              <a:rPr lang="en" sz="2800" b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Königsberg bridge problem (Euler)</a:t>
            </a:r>
          </a:p>
          <a:p>
            <a:pPr lvl="1" algn="just">
              <a:lnSpc>
                <a:spcPct val="150000"/>
              </a:lnSpc>
            </a:pP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question </a:t>
            </a:r>
            <a:r>
              <a:rPr lang="en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: </a:t>
            </a:r>
            <a:r>
              <a:rPr lang="en" sz="2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someone follow a route such that he crosses each bridge once and only once?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623" y="27384"/>
            <a:ext cx="9315013" cy="533400"/>
          </a:xfrm>
        </p:spPr>
        <p:txBody>
          <a:bodyPr>
            <a:normAutofit fontScale="90000"/>
          </a:bodyPr>
          <a:lstStyle/>
          <a:p>
            <a:r>
              <a:rPr lang="en" b="1" dirty="0">
                <a:solidFill>
                  <a:srgbClr val="770000"/>
                </a:solidFill>
                <a:latin typeface="Garamond" pitchFamily="18" charset="0"/>
              </a:rPr>
              <a:t>Basics of Graph Theory</a:t>
            </a:r>
            <a:endParaRPr lang="en-US" b="1" dirty="0">
              <a:solidFill>
                <a:srgbClr val="770000"/>
              </a:solidFill>
              <a:latin typeface="Garamond" pitchFamily="18" charset="0"/>
            </a:endParaRPr>
          </a:p>
        </p:txBody>
      </p:sp>
      <p:sp>
        <p:nvSpPr>
          <p:cNvPr id="57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866303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5059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1225078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2" name="Oval 58"/>
          <p:cNvSpPr>
            <a:spLocks noChangeArrowheads="1"/>
          </p:cNvSpPr>
          <p:nvPr/>
        </p:nvSpPr>
        <p:spPr bwMode="auto">
          <a:xfrm>
            <a:off x="1585441" y="156638"/>
            <a:ext cx="288925" cy="260350"/>
          </a:xfrm>
          <a:prstGeom prst="ellipse">
            <a:avLst/>
          </a:prstGeom>
          <a:gradFill>
            <a:gsLst>
              <a:gs pos="0">
                <a:srgbClr val="3A0000"/>
              </a:gs>
              <a:gs pos="80000">
                <a:srgbClr val="770000"/>
              </a:gs>
              <a:gs pos="100000">
                <a:srgbClr val="C000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sp>
        <p:nvSpPr>
          <p:cNvPr id="66" name="Oval 51"/>
          <p:cNvSpPr>
            <a:spLocks noChangeArrowheads="1"/>
          </p:cNvSpPr>
          <p:nvPr/>
        </p:nvSpPr>
        <p:spPr bwMode="auto">
          <a:xfrm>
            <a:off x="145578" y="156638"/>
            <a:ext cx="288925" cy="260350"/>
          </a:xfrm>
          <a:prstGeom prst="ellipse">
            <a:avLst/>
          </a:prstGeom>
          <a:gradFill>
            <a:gsLst>
              <a:gs pos="0">
                <a:srgbClr val="003300"/>
              </a:gs>
              <a:gs pos="85000">
                <a:srgbClr val="009900"/>
              </a:gs>
            </a:gsLst>
          </a:gra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rtl="1"/>
            <a:endParaRPr lang="fr-FR" i="1" dirty="0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50" y="3123676"/>
            <a:ext cx="8310009" cy="27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142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1777</Words>
  <Application>Microsoft Office PowerPoint</Application>
  <PresentationFormat>Widescreen</PresentationFormat>
  <Paragraphs>289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Copperplate Gothic Light</vt:lpstr>
      <vt:lpstr>Garamond</vt:lpstr>
      <vt:lpstr>Monotype Corsiva</vt:lpstr>
      <vt:lpstr>Times New Roman</vt:lpstr>
      <vt:lpstr>Verdana</vt:lpstr>
      <vt:lpstr>Wingdings</vt:lpstr>
      <vt:lpstr>Office Theme</vt:lpstr>
      <vt:lpstr>PowerPoint Presentation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  <vt:lpstr>Basics of Graph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</dc:creator>
  <cp:lastModifiedBy>adel</cp:lastModifiedBy>
  <cp:revision>108</cp:revision>
  <dcterms:created xsi:type="dcterms:W3CDTF">2016-01-26T11:03:12Z</dcterms:created>
  <dcterms:modified xsi:type="dcterms:W3CDTF">2024-09-29T10:16:34Z</dcterms:modified>
</cp:coreProperties>
</file>