
<file path=[Content_Types].xml><?xml version="1.0" encoding="utf-8"?>
<Types xmlns="http://schemas.openxmlformats.org/package/2006/content-types">
  <Default Extension="jfif" ContentType="image/jpeg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  <p:sldMasterId id="2147483672" r:id="rId3"/>
  </p:sld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Ginfo" initials="S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632" autoAdjust="0"/>
    <p:restoredTop sz="94660"/>
  </p:normalViewPr>
  <p:slideViewPr>
    <p:cSldViewPr snapToGrid="0">
      <p:cViewPr varScale="1">
        <p:scale>
          <a:sx n="68" d="100"/>
          <a:sy n="68" d="100"/>
        </p:scale>
        <p:origin x="834" y="4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commentAuthors" Target="commentAuthor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viewProps" Target="viewProps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9730907-9A46-1D09-1D02-057F53B5DBB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6D028BA7-D382-199C-747E-272687BD3A4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F6BCA61-31DA-23F8-82E2-5750D7D75D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1D759E-A8F3-48B7-8412-7897689AD6A3}" type="datetimeFigureOut">
              <a:rPr lang="fr-FR" smtClean="0"/>
              <a:t>30/11/2024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848E1B8-9EF7-3BDB-FCBF-0C8963C1C8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DA0E36E-05EE-E33F-FD0C-1AB06723BB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0AA8E-34FC-4286-8BB0-0C46FEC4F96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785617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AB3B15B-D0F4-CEFB-4F29-71D58BBD7D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10C4C4DF-FFCF-5F9B-C90D-91B239E7190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D46B22C-74AF-E01F-6008-30F4315210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1D759E-A8F3-48B7-8412-7897689AD6A3}" type="datetimeFigureOut">
              <a:rPr lang="fr-FR" smtClean="0"/>
              <a:t>30/11/2024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A68AB1B-10A6-8E09-F1CC-3D272E90EF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D115A54-E2B0-BDA6-2EB9-C2AC1324C7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0AA8E-34FC-4286-8BB0-0C46FEC4F96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876106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5DF51E8E-1843-F63E-BC49-BB7E005C846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8EDAB970-9980-8100-7B15-C167EB6059F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FAB4CB8-957E-EE6E-7209-D9662F88EF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1D759E-A8F3-48B7-8412-7897689AD6A3}" type="datetimeFigureOut">
              <a:rPr lang="fr-FR" smtClean="0"/>
              <a:t>30/11/2024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8239A4A-D7D5-AA16-0737-252FF7F08E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B799448D-F66E-D848-FEDF-2B34617CAD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0AA8E-34FC-4286-8BB0-0C46FEC4F96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038093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FF1E0FB-633D-CC13-F6C9-06C2E5FD2E4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56749545-5A9C-F857-10E9-C5D8D559450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6A27D03-9EC7-2F8B-4D86-A96A363062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82E867-82B6-43A6-9D2A-751EFAED21A5}" type="datetimeFigureOut">
              <a:rPr lang="fr-FR" smtClean="0"/>
              <a:t>30/11/2024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C8FC6A3-E6C0-376C-2DEE-CEEC9645A9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AD7971E-2B78-9B1A-831C-E4DA19B080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E917A7-198A-4832-9D28-945F8E2B5E8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7302083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25F9AEA-618A-8B36-57D4-F287D4C467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48079B8-7949-4B30-8A44-A5249FD54D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AA0E281-91F8-E4BD-05D6-8378487176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82E867-82B6-43A6-9D2A-751EFAED21A5}" type="datetimeFigureOut">
              <a:rPr lang="fr-FR" smtClean="0"/>
              <a:t>30/11/2024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2D97455-9E05-6682-FA2C-532927D027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17C006C-E956-1E07-86D3-C084A47EBF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E917A7-198A-4832-9D28-945F8E2B5E8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310134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0C3B295-6542-F8C8-E91C-80C1E96A57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F19B2861-E7CC-98A8-EC98-AA4332C8418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9013CAA-506E-6628-2488-C50005A8A4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82E867-82B6-43A6-9D2A-751EFAED21A5}" type="datetimeFigureOut">
              <a:rPr lang="fr-FR" smtClean="0"/>
              <a:t>30/11/2024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543DC29-4C73-D143-7DA6-EB3C192238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93E3256-EDCC-4899-70A7-AB630BDDF7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E917A7-198A-4832-9D28-945F8E2B5E8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9169413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E6C2598-B4E2-3FCA-327C-DFF1CE4A40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220921F-107F-DCB5-C9C0-0667F471FA1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5D77BE0E-6305-3801-5C71-AA37DFA2F78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2362C524-79AD-7F46-95AB-BFE002C006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82E867-82B6-43A6-9D2A-751EFAED21A5}" type="datetimeFigureOut">
              <a:rPr lang="fr-FR" smtClean="0"/>
              <a:t>30/11/2024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CFBC4B3B-56BF-4E52-0351-76A13DA23F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EE8A6849-E26F-71B9-E506-36658FB7BA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E917A7-198A-4832-9D28-945F8E2B5E8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2460316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1202FD0-E9BB-A859-4AAD-E622BE0B2E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F4761313-2BE7-D9EC-E372-073D0A58271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77A78A0A-A762-9397-719E-577FF71F4D1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7AA189A3-7D29-5D8B-37EF-A74D7AF80C1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63E041AC-ED3E-D64B-A404-70DB99EAF62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66222D90-79AF-F4F2-C6AA-B6FEB56810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82E867-82B6-43A6-9D2A-751EFAED21A5}" type="datetimeFigureOut">
              <a:rPr lang="fr-FR" smtClean="0"/>
              <a:t>30/11/2024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D88AF4DB-AD71-5FDB-81A7-851736FC59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3F308267-FDAE-33AF-86F6-CF8F2418B9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E917A7-198A-4832-9D28-945F8E2B5E8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1416269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014A6A5-2921-50CD-70FB-06F8561065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84DC0D1A-8ABD-0C1F-71C1-DAF7E7D99F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82E867-82B6-43A6-9D2A-751EFAED21A5}" type="datetimeFigureOut">
              <a:rPr lang="fr-FR" smtClean="0"/>
              <a:t>30/11/2024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F260AB18-ADF5-FE4F-48C3-224ABAD90A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26AB59CE-4262-59D3-511A-1F17371433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E917A7-198A-4832-9D28-945F8E2B5E8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3684225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C121EB0A-299F-DB40-CE87-53764874C2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82E867-82B6-43A6-9D2A-751EFAED21A5}" type="datetimeFigureOut">
              <a:rPr lang="fr-FR" smtClean="0"/>
              <a:t>30/11/2024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D65F1246-7AC3-B262-0FE9-92A80DA0CD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DB652454-BAF3-8A73-9115-2A6AC9734B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E917A7-198A-4832-9D28-945F8E2B5E8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6600731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44CFFB9-685D-2D91-EA19-CA1BBD8349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8143E25-3101-FEB7-128E-55E6CC072A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EA8DFAE2-AD27-DEE0-4FD9-2DFE9570654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EF56389A-4C8A-2744-1E5E-4199FEC6AE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82E867-82B6-43A6-9D2A-751EFAED21A5}" type="datetimeFigureOut">
              <a:rPr lang="fr-FR" smtClean="0"/>
              <a:t>30/11/2024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79DE4F66-CA46-AF96-4042-7F33B05C9E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C85C94D6-47C0-3E7E-72C3-F673C0B892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E917A7-198A-4832-9D28-945F8E2B5E8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631738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520B133-51A3-D8E6-5592-6B5D2F2817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0805C5F-8B80-303C-6AEE-3AC4A68E272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FAB894B-6275-EAD0-8A56-59E94C0B92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1D759E-A8F3-48B7-8412-7897689AD6A3}" type="datetimeFigureOut">
              <a:rPr lang="fr-FR" smtClean="0"/>
              <a:t>30/11/2024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75B1903-D4F4-5B9D-E687-7ECF8BEBED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E85DF76-9935-6201-E2A0-19A5DF435F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0AA8E-34FC-4286-8BB0-0C46FEC4F96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1331253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22D3AC2-E951-1E4F-C6A5-3443CD197C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425C546C-E7BC-3F7E-BED6-E12885D17E9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18356211-6BA9-A32A-C799-5E2A5F20BED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DEE8609F-8C13-6D07-8EBE-DE07BFC7B5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82E867-82B6-43A6-9D2A-751EFAED21A5}" type="datetimeFigureOut">
              <a:rPr lang="fr-FR" smtClean="0"/>
              <a:t>30/11/2024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82D26034-37A5-D72D-7F73-D473DA6A6E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6714ED4C-B6CA-6FD5-A481-F816A7220D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E917A7-198A-4832-9D28-945F8E2B5E8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7797059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32B228D-B02A-5F6B-1AA4-E9A4F92900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5B891CC0-F6D2-0DA4-78E5-8A6BAC879F7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069BE7E-43C4-959C-5BF7-21E3C6EC77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82E867-82B6-43A6-9D2A-751EFAED21A5}" type="datetimeFigureOut">
              <a:rPr lang="fr-FR" smtClean="0"/>
              <a:t>30/11/2024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ECB5CA7-8A80-8379-43A8-740AAFAAC2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C91516E-D183-B7DC-EBE7-C094475387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E917A7-198A-4832-9D28-945F8E2B5E8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7822652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1B0C52F5-954F-990D-E9B7-0950B55C3EB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9B898925-E695-2564-5FDF-96CA057BF19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06C7735-77A5-91F2-937D-8FF7D8F0D9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82E867-82B6-43A6-9D2A-751EFAED21A5}" type="datetimeFigureOut">
              <a:rPr lang="fr-FR" smtClean="0"/>
              <a:t>30/11/2024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AA28778-D4A7-CA1F-8134-1E3A6CCCD6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E073CB5-6E6A-E39F-D4F8-7035976078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E917A7-198A-4832-9D28-945F8E2B5E8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8757674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8F843F5-919F-B33B-EF21-8F98792CB91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38555D2D-5396-972E-67E2-973ADA1BA13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28F0103-811E-0FB9-5CDA-53492C22E0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FA9883-59A9-48D4-8B05-FBDFDAED03C1}" type="datetimeFigureOut">
              <a:rPr lang="fr-FR" smtClean="0"/>
              <a:t>30/11/2024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F7C6C90-B177-FF07-1D82-34F971FB9A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CA99A00-75AD-0A25-C022-489B980FFC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A2FEA0-54DB-4FF3-BF4B-B158E36F980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9964498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CB35DC0-8D2A-C1FB-7805-6BE2F76CE9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CD8FD75-C857-3804-A2A6-A326204CBCB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557B778-E5F5-244D-7709-270BFA487A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FA9883-59A9-48D4-8B05-FBDFDAED03C1}" type="datetimeFigureOut">
              <a:rPr lang="fr-FR" smtClean="0"/>
              <a:t>30/11/2024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E12914D-CFD7-BF0F-885D-16D45752F1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EE6ABA7-9468-90F1-C2EF-1F20357766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A2FEA0-54DB-4FF3-BF4B-B158E36F980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1197899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B7C9C74-2C3D-8A91-2F34-A423DA6EA9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1F5C18B6-0D69-A6F6-FBBD-50DA90254A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3E72640-B93D-C6C8-E5AD-B1EA0CBCEB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FA9883-59A9-48D4-8B05-FBDFDAED03C1}" type="datetimeFigureOut">
              <a:rPr lang="fr-FR" smtClean="0"/>
              <a:t>30/11/2024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342731F-ADDC-621F-ACA1-DA9FFC5000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1049FAD-5345-C7D4-7369-879D0BB5FF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A2FEA0-54DB-4FF3-BF4B-B158E36F980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3427564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9172AAC-F154-D5E8-C7BD-F7E33D020E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5463325-3584-356A-CAA3-39BCD7AE9C6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2EED3895-D7F9-95C6-6EDB-8EE2CE03A4F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368A2BD6-DF6E-C5DC-539D-075C9D4777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FA9883-59A9-48D4-8B05-FBDFDAED03C1}" type="datetimeFigureOut">
              <a:rPr lang="fr-FR" smtClean="0"/>
              <a:t>30/11/2024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E4AD029B-DB02-2D16-13CA-B49AF4D456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2659A0C9-0476-EE2F-3FD2-53060F99A6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A2FEA0-54DB-4FF3-BF4B-B158E36F980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5058060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96932E8-3183-CCFA-FA30-BC3CA2BD0D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3C6A8FC-4AA6-353C-E6B3-3BE5424092E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5B9866D5-6997-40A3-6644-7A1390B5753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06741715-675C-0E3C-18E5-0E58DE11C70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8AB8FF17-A9BA-DB40-FC38-0E1DB8A7E37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FFBDD110-5270-4A5E-16C3-18592B16DE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FA9883-59A9-48D4-8B05-FBDFDAED03C1}" type="datetimeFigureOut">
              <a:rPr lang="fr-FR" smtClean="0"/>
              <a:t>30/11/2024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E2CC260F-B216-30BA-5445-66D2B868C7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9C0B7F54-7134-BA40-F29C-AABF35BF33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A2FEA0-54DB-4FF3-BF4B-B158E36F980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2965487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9A6D878-C5C5-85FB-9056-523C741D50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C55089CA-B6D9-B1A5-229A-A8CE390802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FA9883-59A9-48D4-8B05-FBDFDAED03C1}" type="datetimeFigureOut">
              <a:rPr lang="fr-FR" smtClean="0"/>
              <a:t>30/11/2024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E789B443-F71F-310E-02E7-33C8396CBD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1BE86DA3-399B-846B-35D6-349ED9C346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A2FEA0-54DB-4FF3-BF4B-B158E36F980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77838450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BB11A2AE-A782-044B-DA3B-4C02215A20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FA9883-59A9-48D4-8B05-FBDFDAED03C1}" type="datetimeFigureOut">
              <a:rPr lang="fr-FR" smtClean="0"/>
              <a:t>30/11/2024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91CEA515-1D08-B4F8-6728-CE473EF8CB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7CBE7E53-4F12-F56C-E3CF-27605CE350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A2FEA0-54DB-4FF3-BF4B-B158E36F980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468691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6E7D255-2E3A-7068-F1CB-6C5002D99E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E05610F-4435-58EB-4A35-AD05E32BCEF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F4E397D-85F4-D78D-A25C-46CD1D9466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1D759E-A8F3-48B7-8412-7897689AD6A3}" type="datetimeFigureOut">
              <a:rPr lang="fr-FR" smtClean="0"/>
              <a:t>30/11/2024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56E307A-6294-F077-B134-E5EA688CD7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94737D3-4293-8ECD-3B54-D34828FB9C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0AA8E-34FC-4286-8BB0-0C46FEC4F96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694789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7C9E28F-85FB-26D6-F286-A45F49E0A5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2B4FCE8-8F5E-5D91-F0CD-2190071997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A2312CA0-7E9D-2AC1-7752-9BC28B7965A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80229122-B634-019D-5B97-6C82A6561A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FA9883-59A9-48D4-8B05-FBDFDAED03C1}" type="datetimeFigureOut">
              <a:rPr lang="fr-FR" smtClean="0"/>
              <a:t>30/11/2024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D35536F5-F0AD-8B21-B92D-10A5A81AFA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B4ACCD92-81F7-0173-F308-8728A0F693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A2FEA0-54DB-4FF3-BF4B-B158E36F980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54591915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0F26684-406D-BAD4-ECB3-7A16364C63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26B1522F-6C05-F56D-9477-1E951D4877A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FBBE7089-E0EF-C69B-0209-4D91FDB5EFC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EEB051FE-1D90-2B15-3E28-883D36FC35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FA9883-59A9-48D4-8B05-FBDFDAED03C1}" type="datetimeFigureOut">
              <a:rPr lang="fr-FR" smtClean="0"/>
              <a:t>30/11/2024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43409EE1-5318-E089-E84E-6C00242684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12D51389-9725-408F-2545-D9B070D75C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A2FEA0-54DB-4FF3-BF4B-B158E36F980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97128707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EC7122D-1AD3-FC3C-8DA3-2BB37216EB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2DDA2B5B-4AAA-B578-5115-4FAA19AFF39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5BB1CCE-F233-62B9-04BA-749AE71D79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FA9883-59A9-48D4-8B05-FBDFDAED03C1}" type="datetimeFigureOut">
              <a:rPr lang="fr-FR" smtClean="0"/>
              <a:t>30/11/2024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0BD610A-D750-144D-8E1B-96D5BB20CA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2FCD984-F9E4-52D5-BDDF-F1BAF9F763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A2FEA0-54DB-4FF3-BF4B-B158E36F980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70423344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A2C1E71D-EA4B-166E-8BC3-EB9F0EDB003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FBBC6825-F0D2-48C1-66E8-A71312C4BFB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AC31DFA-DAEE-5AC5-9C1A-0338FD6726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FA9883-59A9-48D4-8B05-FBDFDAED03C1}" type="datetimeFigureOut">
              <a:rPr lang="fr-FR" smtClean="0"/>
              <a:t>30/11/2024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123ED5A-CBF1-894B-8A56-834BCB77D8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CAFC270-FDF9-9667-E1BD-487E467EA4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A2FEA0-54DB-4FF3-BF4B-B158E36F980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07446322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952B942-474C-ACC6-D2F4-A9EEC7A4AD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EFCE71D4-CE04-B92D-5D5C-0AB7C1DCAF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FA9883-59A9-48D4-8B05-FBDFDAED03C1}" type="datetimeFigureOut">
              <a:rPr lang="fr-FR" smtClean="0"/>
              <a:t>30/11/2024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11B54FAD-745D-6B42-2493-BFD90FD9F4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72AE57E3-C9FC-2A32-7141-6EB67B7F64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A2FEA0-54DB-4FF3-BF4B-B158E36F980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790360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E9963E6-150A-C9E7-2E9F-A68561419A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A6FF469-F0F4-5AC2-4ABB-AE0FB143278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2DA934AE-74F2-7D29-C81B-0CEF88F5C47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E48A482B-C48B-2314-A6A4-FCA4FDBFDC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1D759E-A8F3-48B7-8412-7897689AD6A3}" type="datetimeFigureOut">
              <a:rPr lang="fr-FR" smtClean="0"/>
              <a:t>30/11/2024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D689830B-B550-094D-D567-96EBA1CD35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8686C74D-520F-4F03-E957-3E2B110A8F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0AA8E-34FC-4286-8BB0-0C46FEC4F96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110989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21BB0F9-4010-3815-E294-C62FD0CFD2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DF5640E-E19F-BA0F-BDB1-3075C41FC82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EC58AE97-EE7B-8919-B0C5-1FB743DEB02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0E17F198-DD5B-2FBA-65E6-33EAF75C4F7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C327CB7F-3009-C04F-26B3-A8E73E4DC82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0491A7F4-2BB4-AF9C-1831-654D7D8490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1D759E-A8F3-48B7-8412-7897689AD6A3}" type="datetimeFigureOut">
              <a:rPr lang="fr-FR" smtClean="0"/>
              <a:t>30/11/2024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FAD98ACB-9B7C-4FAE-C10E-1D1DDE1E57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6E8F142D-DFF7-B2B3-C773-7A80C0339F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0AA8E-34FC-4286-8BB0-0C46FEC4F96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006570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0458DA6-2B46-04DF-EF3F-84C2628E8E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00D8E865-ACE2-E21C-94BB-674A723B6F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1D759E-A8F3-48B7-8412-7897689AD6A3}" type="datetimeFigureOut">
              <a:rPr lang="fr-FR" smtClean="0"/>
              <a:t>30/11/2024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4D30044D-3057-1921-CD9A-E0FA1FF76F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F6DE50A3-BAC2-227D-E909-D7BD55C145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0AA8E-34FC-4286-8BB0-0C46FEC4F96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539337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6897126C-5A85-F4AD-A265-B9DD4F435D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1D759E-A8F3-48B7-8412-7897689AD6A3}" type="datetimeFigureOut">
              <a:rPr lang="fr-FR" smtClean="0"/>
              <a:t>30/11/2024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880ADAFE-8B1C-382A-D361-63B42E6FF6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A9102A01-B540-5CAB-4D88-850FC70D84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0AA8E-34FC-4286-8BB0-0C46FEC4F96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152897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CA17B51-C159-77A9-4334-80FD9CC90D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2CB60E6-157A-7247-0ADF-0F66D43E93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35FC2047-D09F-E6EF-5AC4-939575B8590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AFB52E5D-2103-5AF4-931A-8CC2A0DFF3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1D759E-A8F3-48B7-8412-7897689AD6A3}" type="datetimeFigureOut">
              <a:rPr lang="fr-FR" smtClean="0"/>
              <a:t>30/11/2024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BE858039-F362-7E7B-353F-A25D2EB17A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939C54DB-FE56-6CEF-EF23-4A0CBAE9C5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0AA8E-34FC-4286-8BB0-0C46FEC4F96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570704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64BCF67-3125-F463-4392-C0E40A4917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C1F58F16-E42E-8D95-BAAC-7AE2B8BC429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A7802B38-6888-B1D5-4737-D916919BDB6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09EA5FD6-6C76-C05F-AAB9-912118D534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1D759E-A8F3-48B7-8412-7897689AD6A3}" type="datetimeFigureOut">
              <a:rPr lang="fr-FR" smtClean="0"/>
              <a:t>30/11/2024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D76135E4-F0E6-7327-E4C3-37140D5FE3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F60D3845-9C12-0787-AFDF-F17C156841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0AA8E-34FC-4286-8BB0-0C46FEC4F96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99130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slideLayout" Target="../slideLayouts/slideLayout34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68CB21AA-3E6D-9E87-763A-3D8A840275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F1E9E09A-8A30-9087-8A8D-74DBB383B17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7F67BCA-44DC-7268-0583-12EEA066A07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1D759E-A8F3-48B7-8412-7897689AD6A3}" type="datetimeFigureOut">
              <a:rPr lang="fr-FR" smtClean="0"/>
              <a:t>30/11/2024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2A0531E-80EE-D1CE-ED8A-70D8A58C8B9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C6A0F20-250A-D2AD-20E5-FA58646135A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C0AA8E-34FC-4286-8BB0-0C46FEC4F96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904503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579334FD-05AC-EE18-B26E-4EA279A6B9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10BCC8AC-6BE1-0E5E-0FC9-CDE7F295AB8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B12FA5E-967D-3044-33F0-AA91006E0D1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82E867-82B6-43A6-9D2A-751EFAED21A5}" type="datetimeFigureOut">
              <a:rPr lang="fr-FR" smtClean="0"/>
              <a:t>30/11/2024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6A56FA8-2840-8E98-5973-F8024C0FD0C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FCEFF4C-6A19-3086-257A-E710AC4A495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E917A7-198A-4832-9D28-945F8E2B5E8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926370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48EFF47D-B818-57C3-4C02-670C69A727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403CD61B-CA82-A6C2-7326-10DA024C43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877A18F-590B-AF59-47CF-BE555F37E46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FA9883-59A9-48D4-8B05-FBDFDAED03C1}" type="datetimeFigureOut">
              <a:rPr lang="fr-FR" smtClean="0"/>
              <a:t>30/11/2024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496C7E9-7DDF-7314-1574-9FDAA1FD261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B6A171E-D5C6-128A-57EE-81E76439F78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A2FEA0-54DB-4FF3-BF4B-B158E36F980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595903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fif"/><Relationship Id="rId2" Type="http://schemas.openxmlformats.org/officeDocument/2006/relationships/image" Target="../media/image2.jfi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fif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7.jpg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jfi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>
            <a:extLst>
              <a:ext uri="{FF2B5EF4-FFF2-40B4-BE49-F238E27FC236}">
                <a16:creationId xmlns:a16="http://schemas.microsoft.com/office/drawing/2014/main" id="{7DBF4B3E-AD0A-55A1-2FB8-9F56A1FDECD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re 1">
            <a:extLst>
              <a:ext uri="{FF2B5EF4-FFF2-40B4-BE49-F238E27FC236}">
                <a16:creationId xmlns:a16="http://schemas.microsoft.com/office/drawing/2014/main" id="{F68A348A-0D25-6CBD-6532-6DE6354D476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031459" y="1854202"/>
            <a:ext cx="1636540" cy="1212556"/>
          </a:xfrm>
        </p:spPr>
        <p:txBody>
          <a:bodyPr>
            <a:normAutofit/>
          </a:bodyPr>
          <a:lstStyle/>
          <a:p>
            <a:r>
              <a:rPr lang="en-US" sz="800" dirty="0"/>
              <a:t>.</a:t>
            </a:r>
            <a:endParaRPr lang="fr-FR" sz="800" dirty="0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ADB656F4-DA96-C194-216C-1AA6AC618D1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 flipH="1">
            <a:off x="604910" y="4488302"/>
            <a:ext cx="2025747" cy="1799956"/>
          </a:xfrm>
        </p:spPr>
        <p:txBody>
          <a:bodyPr>
            <a:normAutofit/>
          </a:bodyPr>
          <a:lstStyle/>
          <a:p>
            <a:r>
              <a:rPr lang="en-US" sz="800" dirty="0"/>
              <a:t>.</a:t>
            </a:r>
            <a:endParaRPr lang="fr-FR" sz="800" dirty="0"/>
          </a:p>
        </p:txBody>
      </p:sp>
      <p:sp>
        <p:nvSpPr>
          <p:cNvPr id="5" name="Organigramme : Terminateur 4">
            <a:extLst>
              <a:ext uri="{FF2B5EF4-FFF2-40B4-BE49-F238E27FC236}">
                <a16:creationId xmlns:a16="http://schemas.microsoft.com/office/drawing/2014/main" id="{4EE3F966-8636-BD19-D65B-004444EAA4F0}"/>
              </a:ext>
            </a:extLst>
          </p:cNvPr>
          <p:cNvSpPr/>
          <p:nvPr/>
        </p:nvSpPr>
        <p:spPr>
          <a:xfrm>
            <a:off x="1938997" y="3271352"/>
            <a:ext cx="8314006" cy="1039782"/>
          </a:xfrm>
          <a:prstGeom prst="flowChartTerminator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48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شركة جونسون</a:t>
            </a:r>
            <a:endParaRPr lang="fr-FR" sz="4800" b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215703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rganigramme : Connecteur 1">
            <a:extLst>
              <a:ext uri="{FF2B5EF4-FFF2-40B4-BE49-F238E27FC236}">
                <a16:creationId xmlns:a16="http://schemas.microsoft.com/office/drawing/2014/main" id="{604B5B10-AEB7-399F-E64C-2150C9898ED4}"/>
              </a:ext>
            </a:extLst>
          </p:cNvPr>
          <p:cNvSpPr/>
          <p:nvPr/>
        </p:nvSpPr>
        <p:spPr>
          <a:xfrm>
            <a:off x="813439" y="1022720"/>
            <a:ext cx="3896752" cy="3910820"/>
          </a:xfrm>
          <a:prstGeom prst="flowChartConnector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DZ" sz="4800" dirty="0">
                <a:latin typeface="+mj-lt"/>
              </a:rPr>
              <a:t>المحتوى</a:t>
            </a:r>
            <a:endParaRPr lang="fr-FR" sz="4800" dirty="0">
              <a:latin typeface="+mj-lt"/>
            </a:endParaRPr>
          </a:p>
        </p:txBody>
      </p:sp>
      <p:sp>
        <p:nvSpPr>
          <p:cNvPr id="3" name="Organigramme : Terminateur 2">
            <a:extLst>
              <a:ext uri="{FF2B5EF4-FFF2-40B4-BE49-F238E27FC236}">
                <a16:creationId xmlns:a16="http://schemas.microsoft.com/office/drawing/2014/main" id="{440DBEAD-AB16-BF51-1AF9-AD9098E2E717}"/>
              </a:ext>
            </a:extLst>
          </p:cNvPr>
          <p:cNvSpPr/>
          <p:nvPr/>
        </p:nvSpPr>
        <p:spPr>
          <a:xfrm>
            <a:off x="5957701" y="369674"/>
            <a:ext cx="4246841" cy="523220"/>
          </a:xfrm>
          <a:prstGeom prst="flowChartTerminator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342900" indent="-342900" algn="ctr">
              <a:buFont typeface="+mj-lt"/>
              <a:buAutoNum type="arabicPeriod"/>
            </a:pPr>
            <a:endParaRPr lang="fr-FR" dirty="0"/>
          </a:p>
        </p:txBody>
      </p:sp>
      <p:sp>
        <p:nvSpPr>
          <p:cNvPr id="4" name="Organigramme : Terminateur 3">
            <a:extLst>
              <a:ext uri="{FF2B5EF4-FFF2-40B4-BE49-F238E27FC236}">
                <a16:creationId xmlns:a16="http://schemas.microsoft.com/office/drawing/2014/main" id="{A05C4FA0-50BE-5535-8058-FC2C2685FB9B}"/>
              </a:ext>
            </a:extLst>
          </p:cNvPr>
          <p:cNvSpPr/>
          <p:nvPr/>
        </p:nvSpPr>
        <p:spPr>
          <a:xfrm>
            <a:off x="6632686" y="1242439"/>
            <a:ext cx="3896751" cy="576776"/>
          </a:xfrm>
          <a:prstGeom prst="flowChartTerminator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Organigramme : Terminateur 4">
            <a:extLst>
              <a:ext uri="{FF2B5EF4-FFF2-40B4-BE49-F238E27FC236}">
                <a16:creationId xmlns:a16="http://schemas.microsoft.com/office/drawing/2014/main" id="{50B71E16-B881-A504-ECA9-27A8517B03A8}"/>
              </a:ext>
            </a:extLst>
          </p:cNvPr>
          <p:cNvSpPr/>
          <p:nvPr/>
        </p:nvSpPr>
        <p:spPr>
          <a:xfrm>
            <a:off x="6881454" y="2056819"/>
            <a:ext cx="3896751" cy="679324"/>
          </a:xfrm>
          <a:prstGeom prst="flowChartTerminator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457200" indent="-457200" algn="ctr" rtl="1">
              <a:buFont typeface="+mj-lt"/>
              <a:buAutoNum type="arabicPeriod" startAt="3"/>
            </a:pPr>
            <a:r>
              <a:rPr lang="ar-DZ" sz="20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ar-DZ" sz="2400" b="1" dirty="0">
                <a:solidFill>
                  <a:prstClr val="black">
                    <a:lumMod val="65000"/>
                    <a:lumOff val="35000"/>
                  </a:prstClr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الابتكار و البحث و التطوير</a:t>
            </a:r>
            <a:r>
              <a:rPr lang="en-US" sz="2400" b="1" dirty="0">
                <a:solidFill>
                  <a:prstClr val="black">
                    <a:lumMod val="65000"/>
                    <a:lumOff val="35000"/>
                  </a:prstClr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 (R&amp;D)</a:t>
            </a:r>
            <a:endParaRPr lang="en-US" sz="2000" dirty="0"/>
          </a:p>
          <a:p>
            <a:pPr marL="457200" indent="-457200" algn="ctr" rtl="1">
              <a:buFont typeface="+mj-lt"/>
              <a:buAutoNum type="arabicPeriod" startAt="3"/>
            </a:pPr>
            <a:endParaRPr lang="fr-FR" sz="20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6" name="Organigramme : Terminateur 5">
            <a:extLst>
              <a:ext uri="{FF2B5EF4-FFF2-40B4-BE49-F238E27FC236}">
                <a16:creationId xmlns:a16="http://schemas.microsoft.com/office/drawing/2014/main" id="{842D752D-004E-4BB3-63DE-BF5795DDF083}"/>
              </a:ext>
            </a:extLst>
          </p:cNvPr>
          <p:cNvSpPr/>
          <p:nvPr/>
        </p:nvSpPr>
        <p:spPr>
          <a:xfrm>
            <a:off x="7245350" y="3132323"/>
            <a:ext cx="3896751" cy="576776"/>
          </a:xfrm>
          <a:prstGeom prst="flowChartTerminator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914400" lvl="1" indent="-457200" algn="ctr" rtl="1">
              <a:buFont typeface="+mj-lt"/>
              <a:buAutoNum type="arabicPeriod" startAt="4"/>
            </a:pPr>
            <a:r>
              <a:rPr lang="ar-DZ" sz="28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التاثير</a:t>
            </a:r>
            <a:r>
              <a:rPr lang="ar-DZ" sz="2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العالمي و الإنجازات البارزة</a:t>
            </a:r>
            <a:endParaRPr lang="fr-FR" sz="2800" b="1" dirty="0">
              <a:solidFill>
                <a:schemeClr val="tx1">
                  <a:lumMod val="65000"/>
                  <a:lumOff val="35000"/>
                </a:schemeClr>
              </a:solidFill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7" name="Organigramme : Terminateur 6">
            <a:extLst>
              <a:ext uri="{FF2B5EF4-FFF2-40B4-BE49-F238E27FC236}">
                <a16:creationId xmlns:a16="http://schemas.microsoft.com/office/drawing/2014/main" id="{1A8ACC80-6CD5-E812-70D5-CB18831A6F93}"/>
              </a:ext>
            </a:extLst>
          </p:cNvPr>
          <p:cNvSpPr/>
          <p:nvPr/>
        </p:nvSpPr>
        <p:spPr>
          <a:xfrm>
            <a:off x="6858677" y="3946702"/>
            <a:ext cx="3896751" cy="576776"/>
          </a:xfrm>
          <a:prstGeom prst="flowChartTerminator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57200" indent="-457200" algn="ctr" rtl="1">
              <a:buFont typeface="+mj-lt"/>
              <a:buAutoNum type="arabicPeriod" startAt="5"/>
            </a:pPr>
            <a:r>
              <a:rPr lang="ar-DZ" sz="2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التحديات و الازمات القانونية</a:t>
            </a:r>
            <a:endParaRPr lang="fr-FR" sz="2800" b="1" dirty="0">
              <a:solidFill>
                <a:schemeClr val="tx1">
                  <a:lumMod val="65000"/>
                  <a:lumOff val="35000"/>
                </a:schemeClr>
              </a:solidFill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8" name="Organigramme : Terminateur 7">
            <a:extLst>
              <a:ext uri="{FF2B5EF4-FFF2-40B4-BE49-F238E27FC236}">
                <a16:creationId xmlns:a16="http://schemas.microsoft.com/office/drawing/2014/main" id="{2D4123DF-9D86-DBF6-733E-303794CA1B3C}"/>
              </a:ext>
            </a:extLst>
          </p:cNvPr>
          <p:cNvSpPr/>
          <p:nvPr/>
        </p:nvSpPr>
        <p:spPr>
          <a:xfrm>
            <a:off x="6881453" y="4919659"/>
            <a:ext cx="3896752" cy="576776"/>
          </a:xfrm>
          <a:prstGeom prst="flowChartTerminator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914400" lvl="1" indent="-457200" algn="ctr" rtl="1">
              <a:buFont typeface="+mj-lt"/>
              <a:buAutoNum type="arabicPeriod" startAt="6"/>
            </a:pPr>
            <a:r>
              <a:rPr lang="ar-DZ" sz="2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التطلعات المستقبلية للشركة</a:t>
            </a:r>
            <a:endParaRPr lang="fr-FR" sz="2800" b="1" dirty="0">
              <a:solidFill>
                <a:schemeClr val="tx1">
                  <a:lumMod val="65000"/>
                  <a:lumOff val="35000"/>
                </a:schemeClr>
              </a:solidFill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658F58A2-65E3-2CBE-80FE-1429F1254583}"/>
              </a:ext>
            </a:extLst>
          </p:cNvPr>
          <p:cNvSpPr txBox="1"/>
          <p:nvPr/>
        </p:nvSpPr>
        <p:spPr>
          <a:xfrm>
            <a:off x="7237753" y="384223"/>
            <a:ext cx="296678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257300" lvl="2" indent="-342900" algn="r" rtl="1">
              <a:buFont typeface="+mj-lt"/>
              <a:buAutoNum type="arabicPeriod"/>
            </a:pPr>
            <a:r>
              <a:rPr lang="ar-DZ" sz="2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المقدمة</a:t>
            </a:r>
            <a:endParaRPr lang="fr-FR" sz="2800" b="1" dirty="0">
              <a:solidFill>
                <a:schemeClr val="tx1">
                  <a:lumMod val="65000"/>
                  <a:lumOff val="35000"/>
                </a:schemeClr>
              </a:solidFill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BC7BF510-1BC8-D8E0-9095-A89D5CB3CA30}"/>
              </a:ext>
            </a:extLst>
          </p:cNvPr>
          <p:cNvSpPr txBox="1"/>
          <p:nvPr/>
        </p:nvSpPr>
        <p:spPr>
          <a:xfrm>
            <a:off x="6626180" y="1347143"/>
            <a:ext cx="36291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r" rtl="1">
              <a:buFont typeface="+mj-lt"/>
              <a:buAutoNum type="arabicPeriod" startAt="2"/>
            </a:pPr>
            <a:r>
              <a:rPr lang="ar-DZ" sz="2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مجالات العمل الرئيسية</a:t>
            </a:r>
            <a:endParaRPr lang="fr-FR" sz="2800" b="1" dirty="0">
              <a:solidFill>
                <a:schemeClr val="tx1">
                  <a:lumMod val="65000"/>
                  <a:lumOff val="35000"/>
                </a:schemeClr>
              </a:solidFill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15" name="Arc 14">
            <a:extLst>
              <a:ext uri="{FF2B5EF4-FFF2-40B4-BE49-F238E27FC236}">
                <a16:creationId xmlns:a16="http://schemas.microsoft.com/office/drawing/2014/main" id="{E3968A02-BAEF-A2ED-EF31-2F4103EE1290}"/>
              </a:ext>
            </a:extLst>
          </p:cNvPr>
          <p:cNvSpPr/>
          <p:nvPr/>
        </p:nvSpPr>
        <p:spPr>
          <a:xfrm rot="2407527">
            <a:off x="36193" y="454135"/>
            <a:ext cx="4827564" cy="5738966"/>
          </a:xfrm>
          <a:prstGeom prst="arc">
            <a:avLst/>
          </a:prstGeom>
          <a:ln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6" name="Organigramme : Connecteur 15">
            <a:extLst>
              <a:ext uri="{FF2B5EF4-FFF2-40B4-BE49-F238E27FC236}">
                <a16:creationId xmlns:a16="http://schemas.microsoft.com/office/drawing/2014/main" id="{6C9A5691-9F49-FBEC-A629-D50ECC39CB75}"/>
              </a:ext>
            </a:extLst>
          </p:cNvPr>
          <p:cNvSpPr/>
          <p:nvPr/>
        </p:nvSpPr>
        <p:spPr>
          <a:xfrm>
            <a:off x="4705215" y="1649285"/>
            <a:ext cx="255261" cy="296288"/>
          </a:xfrm>
          <a:prstGeom prst="flowChartConnector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7" name="Organigramme : Connecteur 16">
            <a:extLst>
              <a:ext uri="{FF2B5EF4-FFF2-40B4-BE49-F238E27FC236}">
                <a16:creationId xmlns:a16="http://schemas.microsoft.com/office/drawing/2014/main" id="{7BAFB3E5-AC01-A547-883E-4DB889253F94}"/>
              </a:ext>
            </a:extLst>
          </p:cNvPr>
          <p:cNvSpPr/>
          <p:nvPr/>
        </p:nvSpPr>
        <p:spPr>
          <a:xfrm>
            <a:off x="4458098" y="1260664"/>
            <a:ext cx="275491" cy="290223"/>
          </a:xfrm>
          <a:prstGeom prst="flowChartConnector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8" name="Organigramme : Connecteur 17">
            <a:extLst>
              <a:ext uri="{FF2B5EF4-FFF2-40B4-BE49-F238E27FC236}">
                <a16:creationId xmlns:a16="http://schemas.microsoft.com/office/drawing/2014/main" id="{ED7A52D7-602C-1381-656D-90E10B0DA198}"/>
              </a:ext>
            </a:extLst>
          </p:cNvPr>
          <p:cNvSpPr/>
          <p:nvPr/>
        </p:nvSpPr>
        <p:spPr>
          <a:xfrm>
            <a:off x="4875504" y="2248493"/>
            <a:ext cx="275491" cy="269919"/>
          </a:xfrm>
          <a:prstGeom prst="flowChartConnector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9" name="Organigramme : Connecteur 18">
            <a:extLst>
              <a:ext uri="{FF2B5EF4-FFF2-40B4-BE49-F238E27FC236}">
                <a16:creationId xmlns:a16="http://schemas.microsoft.com/office/drawing/2014/main" id="{DFC6B666-6ED5-1F44-D636-B1AA0F25E107}"/>
              </a:ext>
            </a:extLst>
          </p:cNvPr>
          <p:cNvSpPr/>
          <p:nvPr/>
        </p:nvSpPr>
        <p:spPr>
          <a:xfrm>
            <a:off x="4932512" y="2777964"/>
            <a:ext cx="275491" cy="269919"/>
          </a:xfrm>
          <a:prstGeom prst="flowChartConnector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0" name="Organigramme : Connecteur 19">
            <a:extLst>
              <a:ext uri="{FF2B5EF4-FFF2-40B4-BE49-F238E27FC236}">
                <a16:creationId xmlns:a16="http://schemas.microsoft.com/office/drawing/2014/main" id="{82F08649-14B1-DFEF-CF7B-9225E65660F5}"/>
              </a:ext>
            </a:extLst>
          </p:cNvPr>
          <p:cNvSpPr/>
          <p:nvPr/>
        </p:nvSpPr>
        <p:spPr>
          <a:xfrm>
            <a:off x="4837821" y="3452199"/>
            <a:ext cx="275491" cy="290222"/>
          </a:xfrm>
          <a:prstGeom prst="flowChartConnector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1" name="Organigramme : Connecteur 20">
            <a:extLst>
              <a:ext uri="{FF2B5EF4-FFF2-40B4-BE49-F238E27FC236}">
                <a16:creationId xmlns:a16="http://schemas.microsoft.com/office/drawing/2014/main" id="{48CC220E-CDDC-4967-2BE8-E5E9E6B52F20}"/>
              </a:ext>
            </a:extLst>
          </p:cNvPr>
          <p:cNvSpPr/>
          <p:nvPr/>
        </p:nvSpPr>
        <p:spPr>
          <a:xfrm>
            <a:off x="4634377" y="3939217"/>
            <a:ext cx="275491" cy="290224"/>
          </a:xfrm>
          <a:prstGeom prst="flowChartConnector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25" name="Connecteur droit 24">
            <a:extLst>
              <a:ext uri="{FF2B5EF4-FFF2-40B4-BE49-F238E27FC236}">
                <a16:creationId xmlns:a16="http://schemas.microsoft.com/office/drawing/2014/main" id="{2DDEFECE-C72B-A70C-C085-AF05CA1E4A82}"/>
              </a:ext>
            </a:extLst>
          </p:cNvPr>
          <p:cNvCxnSpPr>
            <a:cxnSpLocks/>
            <a:stCxn id="16" idx="6"/>
          </p:cNvCxnSpPr>
          <p:nvPr/>
        </p:nvCxnSpPr>
        <p:spPr>
          <a:xfrm flipV="1">
            <a:off x="4960476" y="1794398"/>
            <a:ext cx="621443" cy="3031"/>
          </a:xfrm>
          <a:prstGeom prst="line">
            <a:avLst/>
          </a:prstGeom>
          <a:ln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Connecteur droit 26">
            <a:extLst>
              <a:ext uri="{FF2B5EF4-FFF2-40B4-BE49-F238E27FC236}">
                <a16:creationId xmlns:a16="http://schemas.microsoft.com/office/drawing/2014/main" id="{0D6E248C-43A2-0419-2CCE-19D22FEA6921}"/>
              </a:ext>
            </a:extLst>
          </p:cNvPr>
          <p:cNvCxnSpPr/>
          <p:nvPr/>
        </p:nvCxnSpPr>
        <p:spPr>
          <a:xfrm>
            <a:off x="5150995" y="2364763"/>
            <a:ext cx="601214" cy="0"/>
          </a:xfrm>
          <a:prstGeom prst="line">
            <a:avLst/>
          </a:prstGeom>
          <a:ln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Connecteur droit 27">
            <a:extLst>
              <a:ext uri="{FF2B5EF4-FFF2-40B4-BE49-F238E27FC236}">
                <a16:creationId xmlns:a16="http://schemas.microsoft.com/office/drawing/2014/main" id="{36D5D15A-A46E-4A52-38EF-754777B41F6E}"/>
              </a:ext>
            </a:extLst>
          </p:cNvPr>
          <p:cNvCxnSpPr/>
          <p:nvPr/>
        </p:nvCxnSpPr>
        <p:spPr>
          <a:xfrm>
            <a:off x="5208003" y="2912923"/>
            <a:ext cx="601214" cy="0"/>
          </a:xfrm>
          <a:prstGeom prst="line">
            <a:avLst/>
          </a:prstGeom>
          <a:ln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Connecteur droit 28">
            <a:extLst>
              <a:ext uri="{FF2B5EF4-FFF2-40B4-BE49-F238E27FC236}">
                <a16:creationId xmlns:a16="http://schemas.microsoft.com/office/drawing/2014/main" id="{CD9AE376-2CDC-2D0C-60E9-E69632925D20}"/>
              </a:ext>
            </a:extLst>
          </p:cNvPr>
          <p:cNvCxnSpPr/>
          <p:nvPr/>
        </p:nvCxnSpPr>
        <p:spPr>
          <a:xfrm>
            <a:off x="5089497" y="3597310"/>
            <a:ext cx="601214" cy="0"/>
          </a:xfrm>
          <a:prstGeom prst="line">
            <a:avLst/>
          </a:prstGeom>
          <a:ln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Connecteur droit 29">
            <a:extLst>
              <a:ext uri="{FF2B5EF4-FFF2-40B4-BE49-F238E27FC236}">
                <a16:creationId xmlns:a16="http://schemas.microsoft.com/office/drawing/2014/main" id="{1979BFD8-BED8-935B-1B24-3DE85D10C091}"/>
              </a:ext>
            </a:extLst>
          </p:cNvPr>
          <p:cNvCxnSpPr/>
          <p:nvPr/>
        </p:nvCxnSpPr>
        <p:spPr>
          <a:xfrm>
            <a:off x="4907396" y="4116415"/>
            <a:ext cx="601214" cy="0"/>
          </a:xfrm>
          <a:prstGeom prst="line">
            <a:avLst/>
          </a:prstGeom>
          <a:ln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Connecteur droit avec flèche 31">
            <a:extLst>
              <a:ext uri="{FF2B5EF4-FFF2-40B4-BE49-F238E27FC236}">
                <a16:creationId xmlns:a16="http://schemas.microsoft.com/office/drawing/2014/main" id="{E9BF7F95-FC9C-BED9-7C07-246B41A4391E}"/>
              </a:ext>
            </a:extLst>
          </p:cNvPr>
          <p:cNvCxnSpPr>
            <a:cxnSpLocks/>
          </p:cNvCxnSpPr>
          <p:nvPr/>
        </p:nvCxnSpPr>
        <p:spPr>
          <a:xfrm flipV="1">
            <a:off x="5247693" y="901501"/>
            <a:ext cx="710008" cy="439762"/>
          </a:xfrm>
          <a:prstGeom prst="straightConnector1">
            <a:avLst/>
          </a:prstGeom>
          <a:ln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Connecteur droit avec flèche 33">
            <a:extLst>
              <a:ext uri="{FF2B5EF4-FFF2-40B4-BE49-F238E27FC236}">
                <a16:creationId xmlns:a16="http://schemas.microsoft.com/office/drawing/2014/main" id="{2439A14B-684E-1B0B-8669-7E3B27CBB357}"/>
              </a:ext>
            </a:extLst>
          </p:cNvPr>
          <p:cNvCxnSpPr>
            <a:cxnSpLocks/>
          </p:cNvCxnSpPr>
          <p:nvPr/>
        </p:nvCxnSpPr>
        <p:spPr>
          <a:xfrm flipV="1">
            <a:off x="5578383" y="1573921"/>
            <a:ext cx="877253" cy="223432"/>
          </a:xfrm>
          <a:prstGeom prst="straightConnector1">
            <a:avLst/>
          </a:prstGeom>
          <a:ln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Connecteur droit avec flèche 36">
            <a:extLst>
              <a:ext uri="{FF2B5EF4-FFF2-40B4-BE49-F238E27FC236}">
                <a16:creationId xmlns:a16="http://schemas.microsoft.com/office/drawing/2014/main" id="{75DCCE36-6366-AC29-E6FC-5B74632EB2C9}"/>
              </a:ext>
            </a:extLst>
          </p:cNvPr>
          <p:cNvCxnSpPr>
            <a:cxnSpLocks/>
          </p:cNvCxnSpPr>
          <p:nvPr/>
        </p:nvCxnSpPr>
        <p:spPr>
          <a:xfrm>
            <a:off x="5752209" y="2363860"/>
            <a:ext cx="1026732" cy="81322"/>
          </a:xfrm>
          <a:prstGeom prst="straightConnector1">
            <a:avLst/>
          </a:prstGeom>
          <a:ln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Connecteur droit avec flèche 38">
            <a:extLst>
              <a:ext uri="{FF2B5EF4-FFF2-40B4-BE49-F238E27FC236}">
                <a16:creationId xmlns:a16="http://schemas.microsoft.com/office/drawing/2014/main" id="{E7D73E89-4CB9-CACC-4A91-3C15047FC73C}"/>
              </a:ext>
            </a:extLst>
          </p:cNvPr>
          <p:cNvCxnSpPr>
            <a:cxnSpLocks/>
          </p:cNvCxnSpPr>
          <p:nvPr/>
        </p:nvCxnSpPr>
        <p:spPr>
          <a:xfrm>
            <a:off x="5803029" y="2913641"/>
            <a:ext cx="1065236" cy="246697"/>
          </a:xfrm>
          <a:prstGeom prst="straightConnector1">
            <a:avLst/>
          </a:prstGeom>
          <a:ln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Connecteur droit avec flèche 41">
            <a:extLst>
              <a:ext uri="{FF2B5EF4-FFF2-40B4-BE49-F238E27FC236}">
                <a16:creationId xmlns:a16="http://schemas.microsoft.com/office/drawing/2014/main" id="{3AC55530-94E5-7874-ABF6-9AAECFEB214C}"/>
              </a:ext>
            </a:extLst>
          </p:cNvPr>
          <p:cNvCxnSpPr>
            <a:cxnSpLocks/>
          </p:cNvCxnSpPr>
          <p:nvPr/>
        </p:nvCxnSpPr>
        <p:spPr>
          <a:xfrm>
            <a:off x="5663650" y="3585940"/>
            <a:ext cx="962530" cy="307117"/>
          </a:xfrm>
          <a:prstGeom prst="straightConnector1">
            <a:avLst/>
          </a:prstGeom>
          <a:ln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Connecteur droit avec flèche 49">
            <a:extLst>
              <a:ext uri="{FF2B5EF4-FFF2-40B4-BE49-F238E27FC236}">
                <a16:creationId xmlns:a16="http://schemas.microsoft.com/office/drawing/2014/main" id="{F9F8342A-70DF-684C-B00D-A2C7D83D8FF5}"/>
              </a:ext>
            </a:extLst>
          </p:cNvPr>
          <p:cNvCxnSpPr>
            <a:cxnSpLocks/>
          </p:cNvCxnSpPr>
          <p:nvPr/>
        </p:nvCxnSpPr>
        <p:spPr>
          <a:xfrm>
            <a:off x="5508610" y="4107434"/>
            <a:ext cx="914790" cy="705793"/>
          </a:xfrm>
          <a:prstGeom prst="straightConnector1">
            <a:avLst/>
          </a:prstGeom>
          <a:ln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Organigramme : Terminateur 10">
            <a:extLst>
              <a:ext uri="{FF2B5EF4-FFF2-40B4-BE49-F238E27FC236}">
                <a16:creationId xmlns:a16="http://schemas.microsoft.com/office/drawing/2014/main" id="{EA1E9AB9-1EA5-3D46-A94F-6984CCED1CAA}"/>
              </a:ext>
            </a:extLst>
          </p:cNvPr>
          <p:cNvSpPr/>
          <p:nvPr/>
        </p:nvSpPr>
        <p:spPr>
          <a:xfrm>
            <a:off x="6334657" y="5714298"/>
            <a:ext cx="4256883" cy="618977"/>
          </a:xfrm>
          <a:prstGeom prst="flowChartTerminator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40000"/>
                <a:lumOff val="60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4" name="Organigramme : Connecteur 43">
            <a:extLst>
              <a:ext uri="{FF2B5EF4-FFF2-40B4-BE49-F238E27FC236}">
                <a16:creationId xmlns:a16="http://schemas.microsoft.com/office/drawing/2014/main" id="{34BED86B-063D-942D-46F4-52F07BC80665}"/>
              </a:ext>
            </a:extLst>
          </p:cNvPr>
          <p:cNvSpPr/>
          <p:nvPr/>
        </p:nvSpPr>
        <p:spPr>
          <a:xfrm>
            <a:off x="4382953" y="4426237"/>
            <a:ext cx="303601" cy="297300"/>
          </a:xfrm>
          <a:prstGeom prst="flowChartConnector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46" name="Connecteur droit 45">
            <a:extLst>
              <a:ext uri="{FF2B5EF4-FFF2-40B4-BE49-F238E27FC236}">
                <a16:creationId xmlns:a16="http://schemas.microsoft.com/office/drawing/2014/main" id="{9E566896-D1C8-AC95-56A4-47B5D7D4C55F}"/>
              </a:ext>
            </a:extLst>
          </p:cNvPr>
          <p:cNvCxnSpPr>
            <a:cxnSpLocks/>
          </p:cNvCxnSpPr>
          <p:nvPr/>
        </p:nvCxnSpPr>
        <p:spPr>
          <a:xfrm>
            <a:off x="4672500" y="4571580"/>
            <a:ext cx="705659" cy="0"/>
          </a:xfrm>
          <a:prstGeom prst="line">
            <a:avLst/>
          </a:prstGeom>
          <a:ln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Connecteur droit avec flèche 51">
            <a:extLst>
              <a:ext uri="{FF2B5EF4-FFF2-40B4-BE49-F238E27FC236}">
                <a16:creationId xmlns:a16="http://schemas.microsoft.com/office/drawing/2014/main" id="{0CF54DA4-18F6-6508-C38F-6799F6F76129}"/>
              </a:ext>
            </a:extLst>
          </p:cNvPr>
          <p:cNvCxnSpPr/>
          <p:nvPr/>
        </p:nvCxnSpPr>
        <p:spPr>
          <a:xfrm>
            <a:off x="5378117" y="4574887"/>
            <a:ext cx="552086" cy="894979"/>
          </a:xfrm>
          <a:prstGeom prst="straightConnector1">
            <a:avLst/>
          </a:prstGeom>
          <a:ln>
            <a:solidFill>
              <a:schemeClr val="accent6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ZoneTexte 53">
            <a:extLst>
              <a:ext uri="{FF2B5EF4-FFF2-40B4-BE49-F238E27FC236}">
                <a16:creationId xmlns:a16="http://schemas.microsoft.com/office/drawing/2014/main" id="{A4C24346-E3F0-0007-5DB4-8BE4B521C6D0}"/>
              </a:ext>
            </a:extLst>
          </p:cNvPr>
          <p:cNvSpPr txBox="1"/>
          <p:nvPr/>
        </p:nvSpPr>
        <p:spPr>
          <a:xfrm>
            <a:off x="6334657" y="5793360"/>
            <a:ext cx="32146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r" rtl="1">
              <a:buFont typeface="+mj-lt"/>
              <a:buAutoNum type="arabicPeriod" startAt="7"/>
            </a:pPr>
            <a:r>
              <a:rPr lang="ar-DZ" sz="2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الخاتمة</a:t>
            </a:r>
            <a:endParaRPr lang="fr-FR" sz="2800" b="1" dirty="0">
              <a:solidFill>
                <a:schemeClr val="tx1">
                  <a:lumMod val="65000"/>
                  <a:lumOff val="35000"/>
                </a:schemeClr>
              </a:solidFill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cxnSp>
        <p:nvCxnSpPr>
          <p:cNvPr id="31" name="Connecteur droit 30">
            <a:extLst>
              <a:ext uri="{FF2B5EF4-FFF2-40B4-BE49-F238E27FC236}">
                <a16:creationId xmlns:a16="http://schemas.microsoft.com/office/drawing/2014/main" id="{855D2893-0E3E-57F4-D747-BCAD7EDB33BC}"/>
              </a:ext>
            </a:extLst>
          </p:cNvPr>
          <p:cNvCxnSpPr>
            <a:cxnSpLocks/>
            <a:stCxn id="17" idx="6"/>
          </p:cNvCxnSpPr>
          <p:nvPr/>
        </p:nvCxnSpPr>
        <p:spPr>
          <a:xfrm flipV="1">
            <a:off x="4733589" y="1335927"/>
            <a:ext cx="537608" cy="69849"/>
          </a:xfrm>
          <a:prstGeom prst="line">
            <a:avLst/>
          </a:prstGeom>
          <a:ln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Organigramme : Connecteur 13"/>
          <p:cNvSpPr/>
          <p:nvPr/>
        </p:nvSpPr>
        <p:spPr>
          <a:xfrm>
            <a:off x="4239491" y="1056469"/>
            <a:ext cx="110837" cy="129826"/>
          </a:xfrm>
          <a:prstGeom prst="flowChartConnector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Organigramme : Connecteur 21"/>
          <p:cNvSpPr/>
          <p:nvPr/>
        </p:nvSpPr>
        <p:spPr>
          <a:xfrm>
            <a:off x="4253346" y="4797674"/>
            <a:ext cx="96982" cy="135866"/>
          </a:xfrm>
          <a:prstGeom prst="flowChartConnector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80798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0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1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82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3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8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9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5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6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>
                      <p:stCondLst>
                        <p:cond delay="indefinite"/>
                      </p:stCondLst>
                      <p:childTnLst>
                        <p:par>
                          <p:cTn id="135" fill="hold">
                            <p:stCondLst>
                              <p:cond delay="0"/>
                            </p:stCondLst>
                            <p:childTnLst>
                              <p:par>
                                <p:cTn id="13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9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>
                      <p:stCondLst>
                        <p:cond delay="indefinite"/>
                      </p:stCondLst>
                      <p:childTnLst>
                        <p:par>
                          <p:cTn id="141" fill="hold">
                            <p:stCondLst>
                              <p:cond delay="0"/>
                            </p:stCondLst>
                            <p:childTnLst>
                              <p:par>
                                <p:cTn id="14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4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>
                      <p:stCondLst>
                        <p:cond delay="indefinite"/>
                      </p:stCondLst>
                      <p:childTnLst>
                        <p:par>
                          <p:cTn id="146" fill="hold">
                            <p:stCondLst>
                              <p:cond delay="0"/>
                            </p:stCondLst>
                            <p:childTnLst>
                              <p:par>
                                <p:cTn id="14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9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0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1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2" fill="hold">
                      <p:stCondLst>
                        <p:cond delay="indefinite"/>
                      </p:stCondLst>
                      <p:childTnLst>
                        <p:par>
                          <p:cTn id="153" fill="hold">
                            <p:stCondLst>
                              <p:cond delay="0"/>
                            </p:stCondLst>
                            <p:childTnLst>
                              <p:par>
                                <p:cTn id="15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6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7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8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>
                      <p:stCondLst>
                        <p:cond delay="indefinite"/>
                      </p:stCondLst>
                      <p:childTnLst>
                        <p:par>
                          <p:cTn id="160" fill="hold">
                            <p:stCondLst>
                              <p:cond delay="0"/>
                            </p:stCondLst>
                            <p:childTnLst>
                              <p:par>
                                <p:cTn id="16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5" fill="hold">
                      <p:stCondLst>
                        <p:cond delay="indefinite"/>
                      </p:stCondLst>
                      <p:childTnLst>
                        <p:par>
                          <p:cTn id="166" fill="hold">
                            <p:stCondLst>
                              <p:cond delay="0"/>
                            </p:stCondLst>
                            <p:childTnLst>
                              <p:par>
                                <p:cTn id="16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9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0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1" fill="hold">
                      <p:stCondLst>
                        <p:cond delay="indefinite"/>
                      </p:stCondLst>
                      <p:childTnLst>
                        <p:par>
                          <p:cTn id="172" fill="hold">
                            <p:stCondLst>
                              <p:cond delay="0"/>
                            </p:stCondLst>
                            <p:childTnLst>
                              <p:par>
                                <p:cTn id="17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5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6" fill="hold">
                      <p:stCondLst>
                        <p:cond delay="indefinite"/>
                      </p:stCondLst>
                      <p:childTnLst>
                        <p:par>
                          <p:cTn id="177" fill="hold">
                            <p:stCondLst>
                              <p:cond delay="0"/>
                            </p:stCondLst>
                            <p:childTnLst>
                              <p:par>
                                <p:cTn id="17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0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1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2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3" fill="hold">
                      <p:stCondLst>
                        <p:cond delay="indefinite"/>
                      </p:stCondLst>
                      <p:childTnLst>
                        <p:par>
                          <p:cTn id="184" fill="hold">
                            <p:stCondLst>
                              <p:cond delay="0"/>
                            </p:stCondLst>
                            <p:childTnLst>
                              <p:par>
                                <p:cTn id="18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7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8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9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0" fill="hold">
                      <p:stCondLst>
                        <p:cond delay="indefinite"/>
                      </p:stCondLst>
                      <p:childTnLst>
                        <p:par>
                          <p:cTn id="191" fill="hold">
                            <p:stCondLst>
                              <p:cond delay="0"/>
                            </p:stCondLst>
                            <p:childTnLst>
                              <p:par>
                                <p:cTn id="19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6" fill="hold">
                      <p:stCondLst>
                        <p:cond delay="indefinite"/>
                      </p:stCondLst>
                      <p:childTnLst>
                        <p:par>
                          <p:cTn id="197" fill="hold">
                            <p:stCondLst>
                              <p:cond delay="0"/>
                            </p:stCondLst>
                            <p:childTnLst>
                              <p:par>
                                <p:cTn id="19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0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1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2" fill="hold">
                      <p:stCondLst>
                        <p:cond delay="indefinite"/>
                      </p:stCondLst>
                      <p:childTnLst>
                        <p:par>
                          <p:cTn id="203" fill="hold">
                            <p:stCondLst>
                              <p:cond delay="0"/>
                            </p:stCondLst>
                            <p:childTnLst>
                              <p:par>
                                <p:cTn id="204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06" dur="2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7" fill="hold">
                      <p:stCondLst>
                        <p:cond delay="indefinite"/>
                      </p:stCondLst>
                      <p:childTnLst>
                        <p:par>
                          <p:cTn id="208" fill="hold">
                            <p:stCondLst>
                              <p:cond delay="0"/>
                            </p:stCondLst>
                            <p:childTnLst>
                              <p:par>
                                <p:cTn id="20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1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2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3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4" fill="hold">
                      <p:stCondLst>
                        <p:cond delay="indefinite"/>
                      </p:stCondLst>
                      <p:childTnLst>
                        <p:par>
                          <p:cTn id="215" fill="hold">
                            <p:stCondLst>
                              <p:cond delay="0"/>
                            </p:stCondLst>
                            <p:childTnLst>
                              <p:par>
                                <p:cTn id="21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8" dur="1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9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0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1" fill="hold">
                      <p:stCondLst>
                        <p:cond delay="indefinite"/>
                      </p:stCondLst>
                      <p:childTnLst>
                        <p:par>
                          <p:cTn id="222" fill="hold">
                            <p:stCondLst>
                              <p:cond delay="0"/>
                            </p:stCondLst>
                            <p:childTnLst>
                              <p:par>
                                <p:cTn id="2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7" fill="hold">
                      <p:stCondLst>
                        <p:cond delay="indefinite"/>
                      </p:stCondLst>
                      <p:childTnLst>
                        <p:par>
                          <p:cTn id="228" fill="hold">
                            <p:stCondLst>
                              <p:cond delay="0"/>
                            </p:stCondLst>
                            <p:childTnLst>
                              <p:par>
                                <p:cTn id="2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1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2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3" fill="hold">
                      <p:stCondLst>
                        <p:cond delay="indefinite"/>
                      </p:stCondLst>
                      <p:childTnLst>
                        <p:par>
                          <p:cTn id="234" fill="hold">
                            <p:stCondLst>
                              <p:cond delay="0"/>
                            </p:stCondLst>
                            <p:childTnLst>
                              <p:par>
                                <p:cTn id="23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37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8" fill="hold">
                      <p:stCondLst>
                        <p:cond delay="indefinite"/>
                      </p:stCondLst>
                      <p:childTnLst>
                        <p:par>
                          <p:cTn id="239" fill="hold">
                            <p:stCondLst>
                              <p:cond delay="0"/>
                            </p:stCondLst>
                            <p:childTnLst>
                              <p:par>
                                <p:cTn id="24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42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5" grpId="0" animBg="1"/>
      <p:bldP spid="6" grpId="0" animBg="1"/>
      <p:bldP spid="7" grpId="0" animBg="1"/>
      <p:bldP spid="8" grpId="0" animBg="1"/>
      <p:bldP spid="9" grpId="0"/>
      <p:bldP spid="10" grpId="0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11" grpId="0" animBg="1"/>
      <p:bldP spid="44" grpId="0" animBg="1"/>
      <p:bldP spid="54" grpId="0"/>
      <p:bldP spid="14" grpId="0" animBg="1"/>
      <p:bldP spid="2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 7">
            <a:extLst>
              <a:ext uri="{FF2B5EF4-FFF2-40B4-BE49-F238E27FC236}">
                <a16:creationId xmlns:a16="http://schemas.microsoft.com/office/drawing/2014/main" id="{27BBB816-AD84-A6BA-8F83-A1162139502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96948"/>
            <a:ext cx="4582771" cy="323799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0" name="ZoneTexte 9">
            <a:extLst>
              <a:ext uri="{FF2B5EF4-FFF2-40B4-BE49-F238E27FC236}">
                <a16:creationId xmlns:a16="http://schemas.microsoft.com/office/drawing/2014/main" id="{00E63A14-4F5D-6469-5FCE-6ED7CA8729E1}"/>
              </a:ext>
            </a:extLst>
          </p:cNvPr>
          <p:cNvSpPr txBox="1"/>
          <p:nvPr/>
        </p:nvSpPr>
        <p:spPr>
          <a:xfrm>
            <a:off x="4748634" y="0"/>
            <a:ext cx="7310511" cy="30880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r" rtl="1">
              <a:buFont typeface="+mj-lt"/>
              <a:buAutoNum type="arabicPeriod"/>
            </a:pPr>
            <a:r>
              <a:rPr lang="ar-DZ" sz="3600" b="1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مقدمة :</a:t>
            </a:r>
          </a:p>
          <a:p>
            <a:pPr algn="r" rtl="1">
              <a:lnSpc>
                <a:spcPct val="150000"/>
              </a:lnSpc>
            </a:pPr>
            <a:r>
              <a:rPr lang="ar-DZ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شركة جونسون اند جونسون احد اكثر الشركات الرائدة عالميا في مجال الأدوية منذ تأسيسها, تتمتع هذه الشركة بسمعة قوية بسبب تركيزها على تصنيع و تطوير الأدوية المبتكرة و جودتها التي تهدف </a:t>
            </a:r>
            <a:r>
              <a:rPr lang="ar-DZ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لىتحسين</a:t>
            </a:r>
            <a:r>
              <a:rPr lang="ar-DZ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صحة الافراد و علاج مختلف الأمراض في أكثر من 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175 </a:t>
            </a:r>
            <a:r>
              <a:rPr lang="ar-DZ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دولة حول العالم . تقدم هذه الشركة مجموعة من الادوية في عدة مجالات مثل الأمراض المزمنة , السرطان...</a:t>
            </a:r>
          </a:p>
          <a:p>
            <a:pPr algn="r" rtl="1">
              <a:lnSpc>
                <a:spcPct val="150000"/>
              </a:lnSpc>
            </a:pPr>
            <a:r>
              <a:rPr lang="ar-DZ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تعتبر هذه الشركة من اكثر الأسماء الموثوقة في </a:t>
            </a:r>
            <a:r>
              <a:rPr lang="ar-DZ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مجال</a:t>
            </a:r>
            <a:r>
              <a:rPr lang="ar-DZ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صناعة الأدوية لمساهمتها في تحسين الرعاية الصحية حول العالم</a:t>
            </a:r>
            <a:r>
              <a:rPr lang="en-US" sz="1600" b="1">
                <a:solidFill>
                  <a:schemeClr val="accent1">
                    <a:lumMod val="50000"/>
                  </a:schemeClr>
                </a:solidFill>
                <a:latin typeface="+mj-lt"/>
                <a:cs typeface="Arial" panose="020B0604020202020204" pitchFamily="34" charset="0"/>
              </a:rPr>
              <a:t>.</a:t>
            </a:r>
            <a:endParaRPr lang="ar-DZ" sz="1600" b="1" dirty="0">
              <a:solidFill>
                <a:schemeClr val="accent1">
                  <a:lumMod val="50000"/>
                </a:schemeClr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id="{A38E24E0-F388-D00C-0BB9-3FD16546735F}"/>
              </a:ext>
            </a:extLst>
          </p:cNvPr>
          <p:cNvSpPr txBox="1"/>
          <p:nvPr/>
        </p:nvSpPr>
        <p:spPr>
          <a:xfrm>
            <a:off x="-228380" y="3695833"/>
            <a:ext cx="7788812" cy="33650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42950" lvl="1" indent="-285750" algn="r" rtl="1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ar-DZ" b="1" u="sng" dirty="0">
                <a:solidFill>
                  <a:schemeClr val="accent1">
                    <a:lumMod val="50000"/>
                  </a:schemeClr>
                </a:solidFill>
                <a:latin typeface="+mj-lt"/>
              </a:rPr>
              <a:t>بطاقة تعريفية عن شركة : </a:t>
            </a:r>
          </a:p>
          <a:p>
            <a:pPr lvl="1" algn="r" rtl="1">
              <a:lnSpc>
                <a:spcPct val="150000"/>
              </a:lnSpc>
            </a:pPr>
            <a:r>
              <a:rPr lang="ar-DZ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تأسست شركة جونسون اند جونسون على  يد روبرت, جيمس, و ادوارد جونسون في عام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1886</a:t>
            </a:r>
            <a:r>
              <a:rPr lang="ar-DZ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,في مدينة </a:t>
            </a:r>
            <a:r>
              <a:rPr lang="ar-DZ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نيوبرونزويك</a:t>
            </a:r>
            <a:r>
              <a:rPr lang="ar-DZ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بولاية نيوجيرسي الأمريكية .</a:t>
            </a:r>
          </a:p>
          <a:p>
            <a:pPr lvl="1" algn="r" rtl="1">
              <a:lnSpc>
                <a:spcPct val="150000"/>
              </a:lnSpc>
            </a:pPr>
            <a:r>
              <a:rPr lang="ar-DZ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-انطلقت الشركة في البداية في تصنيع الضمادات و الأدوات الجراحية لتشمل بعد ذلك الأدوية و منتجات العناية الشخصية.</a:t>
            </a:r>
          </a:p>
          <a:p>
            <a:pPr lvl="1" algn="r" rtl="1">
              <a:lnSpc>
                <a:spcPct val="150000"/>
              </a:lnSpc>
            </a:pPr>
            <a:r>
              <a:rPr lang="ar-DZ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تعتبر من اكبر شركات في مجال الصحة بحيث تضم حوالي 150,000 موظف في اكثر من 175 دولة حول العالم.</a:t>
            </a:r>
          </a:p>
          <a:p>
            <a:pPr marL="742950" lvl="1" indent="-285750" algn="r" rtl="1">
              <a:lnSpc>
                <a:spcPct val="150000"/>
              </a:lnSpc>
              <a:buFontTx/>
              <a:buChar char="-"/>
            </a:pPr>
            <a:endParaRPr lang="ar-DZ" dirty="0"/>
          </a:p>
        </p:txBody>
      </p:sp>
      <p:pic>
        <p:nvPicPr>
          <p:cNvPr id="16" name="Image 15">
            <a:extLst>
              <a:ext uri="{FF2B5EF4-FFF2-40B4-BE49-F238E27FC236}">
                <a16:creationId xmlns:a16="http://schemas.microsoft.com/office/drawing/2014/main" id="{92E7A7C4-A6A7-AAC3-E5CE-2D2376519B1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02657" y="3210496"/>
            <a:ext cx="4856487" cy="336502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24252174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lèche : chevron 5">
            <a:extLst>
              <a:ext uri="{FF2B5EF4-FFF2-40B4-BE49-F238E27FC236}">
                <a16:creationId xmlns:a16="http://schemas.microsoft.com/office/drawing/2014/main" id="{EC9E2D4D-D00F-B65D-D30D-47B13DA72026}"/>
              </a:ext>
            </a:extLst>
          </p:cNvPr>
          <p:cNvSpPr/>
          <p:nvPr/>
        </p:nvSpPr>
        <p:spPr>
          <a:xfrm rot="5400000">
            <a:off x="10719581" y="1471038"/>
            <a:ext cx="1336432" cy="745590"/>
          </a:xfrm>
          <a:prstGeom prst="chevron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7" name="Flèche : chevron 6">
            <a:extLst>
              <a:ext uri="{FF2B5EF4-FFF2-40B4-BE49-F238E27FC236}">
                <a16:creationId xmlns:a16="http://schemas.microsoft.com/office/drawing/2014/main" id="{23744096-F4C6-EDB6-F2AF-F9838AB4F962}"/>
              </a:ext>
            </a:extLst>
          </p:cNvPr>
          <p:cNvSpPr/>
          <p:nvPr/>
        </p:nvSpPr>
        <p:spPr>
          <a:xfrm rot="5400000">
            <a:off x="10719581" y="3255395"/>
            <a:ext cx="1336433" cy="745589"/>
          </a:xfrm>
          <a:prstGeom prst="chevron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8" name="Flèche : chevron 7">
            <a:extLst>
              <a:ext uri="{FF2B5EF4-FFF2-40B4-BE49-F238E27FC236}">
                <a16:creationId xmlns:a16="http://schemas.microsoft.com/office/drawing/2014/main" id="{D5A028B6-39BC-B245-5061-910C957DF872}"/>
              </a:ext>
            </a:extLst>
          </p:cNvPr>
          <p:cNvSpPr/>
          <p:nvPr/>
        </p:nvSpPr>
        <p:spPr>
          <a:xfrm rot="5400000">
            <a:off x="10719580" y="5060856"/>
            <a:ext cx="1336434" cy="745589"/>
          </a:xfrm>
          <a:prstGeom prst="chevron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B3296430-75CE-2744-9C7F-B39AB269607A}"/>
              </a:ext>
            </a:extLst>
          </p:cNvPr>
          <p:cNvSpPr txBox="1"/>
          <p:nvPr/>
        </p:nvSpPr>
        <p:spPr>
          <a:xfrm>
            <a:off x="11211950" y="1656861"/>
            <a:ext cx="74558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1</a:t>
            </a:r>
            <a:endParaRPr lang="fr-FR" sz="32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78E0CEDD-06A2-37EC-3F72-DCB7F0B7AA03}"/>
              </a:ext>
            </a:extLst>
          </p:cNvPr>
          <p:cNvSpPr txBox="1"/>
          <p:nvPr/>
        </p:nvSpPr>
        <p:spPr>
          <a:xfrm>
            <a:off x="11183814" y="3429000"/>
            <a:ext cx="54864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2</a:t>
            </a:r>
            <a:endParaRPr lang="fr-FR" sz="32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81D9E810-1DBC-69A8-477E-5CD4F2098AF8}"/>
              </a:ext>
            </a:extLst>
          </p:cNvPr>
          <p:cNvSpPr txBox="1"/>
          <p:nvPr/>
        </p:nvSpPr>
        <p:spPr>
          <a:xfrm>
            <a:off x="11211950" y="5201139"/>
            <a:ext cx="54864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3</a:t>
            </a:r>
            <a:endParaRPr lang="fr-FR" sz="32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D4CBD9BF-A623-3F99-7F7E-B57FBCE1FF36}"/>
              </a:ext>
            </a:extLst>
          </p:cNvPr>
          <p:cNvSpPr txBox="1"/>
          <p:nvPr/>
        </p:nvSpPr>
        <p:spPr>
          <a:xfrm>
            <a:off x="2278964" y="294772"/>
            <a:ext cx="873603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000500" lvl="8" indent="-342900" algn="r" rtl="1">
              <a:buFont typeface="+mj-lt"/>
              <a:buAutoNum type="arabicPeriod" startAt="2"/>
            </a:pPr>
            <a:r>
              <a:rPr lang="ar-DZ" sz="3600" b="1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مجالات العمل الرئيسية </a:t>
            </a:r>
            <a:r>
              <a:rPr lang="ar-DZ" sz="36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:</a:t>
            </a:r>
            <a:endParaRPr lang="fr-FR" sz="3600" dirty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id="{A26E85CB-7E7E-9CE1-057D-D50ACC188493}"/>
              </a:ext>
            </a:extLst>
          </p:cNvPr>
          <p:cNvSpPr txBox="1"/>
          <p:nvPr/>
        </p:nvSpPr>
        <p:spPr>
          <a:xfrm>
            <a:off x="3953022" y="1257469"/>
            <a:ext cx="6963506" cy="1327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>
              <a:lnSpc>
                <a:spcPct val="150000"/>
              </a:lnSpc>
            </a:pPr>
            <a:r>
              <a:rPr lang="ar-DZ" b="1" dirty="0"/>
              <a:t>الأدوية</a:t>
            </a:r>
            <a:r>
              <a:rPr lang="fr-FR" b="1" dirty="0"/>
              <a:t>(Pharmaceuticals)</a:t>
            </a:r>
            <a:r>
              <a:rPr lang="ar-DZ" b="1" dirty="0"/>
              <a:t> : </a:t>
            </a:r>
            <a:r>
              <a:rPr lang="ar-DZ" dirty="0">
                <a:latin typeface="Arial" panose="020B0604020202020204" pitchFamily="34" charset="0"/>
                <a:cs typeface="Arial" panose="020B0604020202020204" pitchFamily="34" charset="0"/>
              </a:rPr>
              <a:t>تعمل الشركة على البحث و التطوير في مجالات عديدة مثل: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Zytiga</a:t>
            </a:r>
            <a:r>
              <a:rPr lang="ar-DZ" dirty="0">
                <a:latin typeface="Arial" panose="020B0604020202020204" pitchFamily="34" charset="0"/>
                <a:cs typeface="Arial" panose="020B0604020202020204" pitchFamily="34" charset="0"/>
              </a:rPr>
              <a:t> لعلاج الأورام السرطانية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ar-DZ" dirty="0">
                <a:latin typeface="Arial" panose="020B0604020202020204" pitchFamily="34" charset="0"/>
                <a:cs typeface="Arial" panose="020B0604020202020204" pitchFamily="34" charset="0"/>
              </a:rPr>
              <a:t>, و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Remicade</a:t>
            </a:r>
            <a:r>
              <a:rPr lang="ar-DZ" dirty="0">
                <a:latin typeface="Arial" panose="020B0604020202020204" pitchFamily="34" charset="0"/>
                <a:cs typeface="Arial" panose="020B0604020202020204" pitchFamily="34" charset="0"/>
              </a:rPr>
              <a:t> لعلاج الامراض المناعية.</a:t>
            </a:r>
            <a:r>
              <a:rPr lang="fr-FR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r" rtl="1">
              <a:lnSpc>
                <a:spcPct val="150000"/>
              </a:lnSpc>
            </a:pPr>
            <a:r>
              <a:rPr lang="ar-DZ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fr-FR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0D4FBA2D-052F-8B68-4E2E-CD773F6728C6}"/>
              </a:ext>
            </a:extLst>
          </p:cNvPr>
          <p:cNvSpPr txBox="1"/>
          <p:nvPr/>
        </p:nvSpPr>
        <p:spPr>
          <a:xfrm>
            <a:off x="4023361" y="3166524"/>
            <a:ext cx="696350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DZ" b="1" dirty="0"/>
              <a:t>الأجهزة الطبية </a:t>
            </a:r>
            <a:r>
              <a:rPr lang="en-US" b="1" dirty="0"/>
              <a:t>(Medical Devices)</a:t>
            </a:r>
            <a:r>
              <a:rPr lang="ar-DZ" dirty="0"/>
              <a:t> : </a:t>
            </a:r>
            <a:r>
              <a:rPr lang="ar-DZ" dirty="0">
                <a:latin typeface="Arial" panose="020B0604020202020204" pitchFamily="34" charset="0"/>
                <a:cs typeface="Arial" panose="020B0604020202020204" pitchFamily="34" charset="0"/>
              </a:rPr>
              <a:t>تقدم الشركة تقنيات متقدمة و أجهزة طبية لدعم الجراحين و الأطباء في علاج المرضى كجهاز تصوير القلب و علاج اضطراباته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Biosense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Webster)</a:t>
            </a:r>
            <a:r>
              <a:rPr lang="ar-DZ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fr-F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ZoneTexte 16">
            <a:extLst>
              <a:ext uri="{FF2B5EF4-FFF2-40B4-BE49-F238E27FC236}">
                <a16:creationId xmlns:a16="http://schemas.microsoft.com/office/drawing/2014/main" id="{A1BAC5A6-1635-D54E-3E4F-45BFAE36C32F}"/>
              </a:ext>
            </a:extLst>
          </p:cNvPr>
          <p:cNvSpPr txBox="1"/>
          <p:nvPr/>
        </p:nvSpPr>
        <p:spPr>
          <a:xfrm>
            <a:off x="4220308" y="5004402"/>
            <a:ext cx="66962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DZ" b="1" dirty="0"/>
              <a:t>العناية الشخصية </a:t>
            </a:r>
            <a:r>
              <a:rPr lang="en-US" b="1" dirty="0"/>
              <a:t>( Personal Health)</a:t>
            </a:r>
            <a:r>
              <a:rPr lang="ar-DZ" dirty="0"/>
              <a:t>: توفر الشركة للمستهلك منتجات للعناية بنظافته و صحته الشخصية مثل منظف جونسون.</a:t>
            </a:r>
            <a:endParaRPr lang="fr-FR" dirty="0"/>
          </a:p>
        </p:txBody>
      </p:sp>
      <p:pic>
        <p:nvPicPr>
          <p:cNvPr id="19" name="Image 18">
            <a:extLst>
              <a:ext uri="{FF2B5EF4-FFF2-40B4-BE49-F238E27FC236}">
                <a16:creationId xmlns:a16="http://schemas.microsoft.com/office/drawing/2014/main" id="{C50D78A0-C8B6-9914-8987-DC824853339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33380" y="1345982"/>
            <a:ext cx="1889981" cy="141566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23" name="Image 22">
            <a:extLst>
              <a:ext uri="{FF2B5EF4-FFF2-40B4-BE49-F238E27FC236}">
                <a16:creationId xmlns:a16="http://schemas.microsoft.com/office/drawing/2014/main" id="{35507AC2-C266-FA50-83B0-B1D94BEE7E2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8711" y="2916557"/>
            <a:ext cx="3691597" cy="1951103"/>
          </a:xfrm>
          <a:prstGeom prst="rect">
            <a:avLst/>
          </a:prstGeom>
        </p:spPr>
      </p:pic>
      <p:pic>
        <p:nvPicPr>
          <p:cNvPr id="25" name="Image 24">
            <a:extLst>
              <a:ext uri="{FF2B5EF4-FFF2-40B4-BE49-F238E27FC236}">
                <a16:creationId xmlns:a16="http://schemas.microsoft.com/office/drawing/2014/main" id="{696181EE-7037-D56E-1858-73AE76D002B9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809" y="0"/>
            <a:ext cx="1845432" cy="199624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27" name="Image 26">
            <a:extLst>
              <a:ext uri="{FF2B5EF4-FFF2-40B4-BE49-F238E27FC236}">
                <a16:creationId xmlns:a16="http://schemas.microsoft.com/office/drawing/2014/main" id="{3CAC484B-A5B5-7F8F-BA62-0CEE9ABDCD0D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810" y="5198755"/>
            <a:ext cx="4232542" cy="158628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5515619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A652ABBE-4D82-878A-1AFC-5EAA1B0E21ED}"/>
              </a:ext>
            </a:extLst>
          </p:cNvPr>
          <p:cNvSpPr txBox="1"/>
          <p:nvPr/>
        </p:nvSpPr>
        <p:spPr>
          <a:xfrm>
            <a:off x="218364" y="252484"/>
            <a:ext cx="1158694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r" rtl="1">
              <a:buFont typeface="+mj-lt"/>
              <a:buAutoNum type="arabicPeriod" startAt="3"/>
            </a:pPr>
            <a:r>
              <a:rPr lang="ar-DZ" sz="3600" b="1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الابتكار و البحث و التطوير</a:t>
            </a:r>
            <a:r>
              <a:rPr lang="en-US" sz="3600" b="1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(R&amp;D)</a:t>
            </a:r>
            <a:r>
              <a:rPr lang="ar-DZ" sz="3600" b="1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 : 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DE59C3DA-CAE3-F498-0590-039504DA0F2F}"/>
              </a:ext>
            </a:extLst>
          </p:cNvPr>
          <p:cNvSpPr txBox="1"/>
          <p:nvPr/>
        </p:nvSpPr>
        <p:spPr>
          <a:xfrm>
            <a:off x="878006" y="978049"/>
            <a:ext cx="10699845" cy="16158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>
              <a:lnSpc>
                <a:spcPct val="150000"/>
              </a:lnSpc>
            </a:pPr>
            <a:r>
              <a:rPr lang="ar-D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            شركة جونسون اند جونسون تستثمر بشكل كبير في البحث و التطوير لتعزيز الابتكار في صناعة الأدوية. تركز أيضا على تطوير ادوية مبتكرة في مجالات مثل الأورام, الامراض المناعية, الامراض العصبية, و الامراض المعدية. باستخدام تقنيات متقدمة مثل العلاج الجيني, العلاج الخلوية الادوية البيولوجية.</a:t>
            </a:r>
          </a:p>
          <a:p>
            <a:pPr algn="r" rtl="1"/>
            <a:endParaRPr lang="ar-DZ" dirty="0"/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9D72A176-5DA4-19EE-C640-3EE4BF45012A}"/>
              </a:ext>
            </a:extLst>
          </p:cNvPr>
          <p:cNvSpPr txBox="1"/>
          <p:nvPr/>
        </p:nvSpPr>
        <p:spPr>
          <a:xfrm>
            <a:off x="6332561" y="2550561"/>
            <a:ext cx="5245290" cy="38318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r" rtl="1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ar-DZ" sz="2400" b="1" dirty="0" err="1">
                <a:solidFill>
                  <a:schemeClr val="accent1">
                    <a:lumMod val="50000"/>
                  </a:schemeClr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اسراتيجيات</a:t>
            </a:r>
            <a:r>
              <a:rPr lang="ar-DZ" sz="2400" b="1" dirty="0">
                <a:solidFill>
                  <a:schemeClr val="accent1">
                    <a:lumMod val="50000"/>
                  </a:schemeClr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الابتكار</a:t>
            </a:r>
            <a:r>
              <a:rPr lang="ar-DZ" dirty="0">
                <a:solidFill>
                  <a:schemeClr val="accent1">
                    <a:lumMod val="50000"/>
                  </a:schemeClr>
                </a:solidFill>
              </a:rPr>
              <a:t>: </a:t>
            </a:r>
            <a:r>
              <a:rPr lang="ar-D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تشمل</a:t>
            </a:r>
            <a:r>
              <a:rPr lang="ar-DZ" dirty="0"/>
              <a:t> :</a:t>
            </a:r>
          </a:p>
          <a:p>
            <a:pPr algn="r" rtl="1">
              <a:lnSpc>
                <a:spcPct val="150000"/>
              </a:lnSpc>
            </a:pPr>
            <a:r>
              <a:rPr lang="ar-DZ" dirty="0"/>
              <a:t>  </a:t>
            </a:r>
            <a:r>
              <a:rPr lang="ar-DZ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الذكاء الاصطناعي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(AI)</a:t>
            </a:r>
            <a:r>
              <a:rPr lang="ar-DZ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: لتحليل البيانات السرسرية و العلمية.</a:t>
            </a:r>
          </a:p>
          <a:p>
            <a:pPr algn="r" rtl="1">
              <a:lnSpc>
                <a:spcPct val="150000"/>
              </a:lnSpc>
            </a:pPr>
            <a:r>
              <a:rPr lang="ar-DZ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- التقنيات </a:t>
            </a:r>
            <a:r>
              <a:rPr lang="ar-DZ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ااحديثة</a:t>
            </a:r>
            <a:r>
              <a:rPr lang="ar-DZ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مثل التعلم الآلي و البيانات الضخمة لتسريع اكتشاف الادوية.</a:t>
            </a:r>
          </a:p>
          <a:p>
            <a:pPr algn="r" rtl="1">
              <a:lnSpc>
                <a:spcPct val="150000"/>
              </a:lnSpc>
            </a:pPr>
            <a:r>
              <a:rPr lang="ar-DZ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- الشراكات الاستراتيجية: مع الجامعات و الشركات الناشئة لدعم الابتكار.</a:t>
            </a:r>
          </a:p>
          <a:p>
            <a:pPr algn="r" rtl="1">
              <a:lnSpc>
                <a:spcPct val="150000"/>
              </a:lnSpc>
            </a:pPr>
            <a:r>
              <a:rPr lang="ar-DZ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- مراكز بحث عالمية: لتطوير حلول طبية مبتكرة في مختلف الأسواق.</a:t>
            </a:r>
          </a:p>
          <a:p>
            <a:pPr algn="r" rtl="1"/>
            <a:endParaRPr lang="fr-FR" dirty="0"/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1230D26D-B196-F7A7-3DCC-5A5BEB1AE4D2}"/>
              </a:ext>
            </a:extLst>
          </p:cNvPr>
          <p:cNvSpPr txBox="1"/>
          <p:nvPr/>
        </p:nvSpPr>
        <p:spPr>
          <a:xfrm>
            <a:off x="648268" y="2796221"/>
            <a:ext cx="5363570" cy="21813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42950" lvl="1" indent="-285750" algn="r" rtl="1">
              <a:buFont typeface="Arial" panose="020B0604020202020204" pitchFamily="34" charset="0"/>
              <a:buChar char="•"/>
            </a:pPr>
            <a:r>
              <a:rPr lang="ar-DZ" sz="2400" b="1" dirty="0">
                <a:solidFill>
                  <a:schemeClr val="accent1">
                    <a:lumMod val="50000"/>
                  </a:schemeClr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اهداف البحث و التطوير:</a:t>
            </a:r>
          </a:p>
          <a:p>
            <a:pPr algn="r" rtl="1">
              <a:lnSpc>
                <a:spcPct val="150000"/>
              </a:lnSpc>
            </a:pPr>
            <a:r>
              <a:rPr lang="ar-DZ" sz="20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  </a:t>
            </a:r>
            <a:r>
              <a:rPr lang="ar-DZ" dirty="0">
                <a:solidFill>
                  <a:schemeClr val="tx1">
                    <a:lumMod val="75000"/>
                    <a:lumOff val="25000"/>
                  </a:schemeClr>
                </a:solidFill>
                <a:latin typeface="Arabic Typesetting" panose="03020402040406030203" pitchFamily="66" charset="-78"/>
              </a:rPr>
              <a:t>- تطوير علاجات فعالة </a:t>
            </a:r>
            <a:r>
              <a:rPr lang="ar-DZ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abic Typesetting" panose="03020402040406030203" pitchFamily="66" charset="-78"/>
              </a:rPr>
              <a:t>للامراض</a:t>
            </a:r>
            <a:r>
              <a:rPr lang="ar-DZ" dirty="0">
                <a:solidFill>
                  <a:schemeClr val="tx1">
                    <a:lumMod val="75000"/>
                    <a:lumOff val="25000"/>
                  </a:schemeClr>
                </a:solidFill>
                <a:latin typeface="Arabic Typesetting" panose="03020402040406030203" pitchFamily="66" charset="-78"/>
              </a:rPr>
              <a:t> المستعصية مثل السرطان, الاكتئاب, و الامراض المناعية .</a:t>
            </a:r>
          </a:p>
          <a:p>
            <a:pPr algn="r" rtl="1">
              <a:lnSpc>
                <a:spcPct val="150000"/>
              </a:lnSpc>
            </a:pPr>
            <a:r>
              <a:rPr lang="ar-DZ" dirty="0">
                <a:solidFill>
                  <a:schemeClr val="tx1">
                    <a:lumMod val="75000"/>
                    <a:lumOff val="25000"/>
                  </a:schemeClr>
                </a:solidFill>
                <a:latin typeface="Arabic Typesetting" panose="03020402040406030203" pitchFamily="66" charset="-78"/>
              </a:rPr>
              <a:t>  - التركيز على تحسين العلاجات من خلال استخدام تقنيات طبية متقدمة لتحسين نتائج العلاج و تقليل الآثار الجانبية.</a:t>
            </a:r>
            <a:endParaRPr lang="fr-FR" dirty="0">
              <a:solidFill>
                <a:schemeClr val="tx1">
                  <a:lumMod val="75000"/>
                  <a:lumOff val="25000"/>
                </a:schemeClr>
              </a:solidFill>
              <a:latin typeface="Arabic Typesetting" panose="03020402040406030203" pitchFamily="66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40903727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>
            <a:extLst>
              <a:ext uri="{FF2B5EF4-FFF2-40B4-BE49-F238E27FC236}">
                <a16:creationId xmlns:a16="http://schemas.microsoft.com/office/drawing/2014/main" id="{4D49B076-8E5B-FD13-E3E6-15752BC61E65}"/>
              </a:ext>
            </a:extLst>
          </p:cNvPr>
          <p:cNvSpPr txBox="1"/>
          <p:nvPr/>
        </p:nvSpPr>
        <p:spPr>
          <a:xfrm>
            <a:off x="254758" y="218365"/>
            <a:ext cx="11682484" cy="11144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r" rtl="1">
              <a:buFont typeface="+mj-lt"/>
              <a:buAutoNum type="arabicPeriod" startAt="4"/>
            </a:pPr>
            <a:r>
              <a:rPr lang="ar-DZ" sz="3600" b="1" dirty="0" err="1"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التاثير</a:t>
            </a:r>
            <a:r>
              <a:rPr lang="ar-DZ" sz="3600" b="1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العالمي و الإنجازات البارزة </a:t>
            </a:r>
            <a:r>
              <a:rPr lang="ar-DZ" sz="2800" b="1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:</a:t>
            </a:r>
          </a:p>
          <a:p>
            <a:pPr algn="r" rtl="1">
              <a:lnSpc>
                <a:spcPct val="200000"/>
              </a:lnSpc>
            </a:pPr>
            <a:r>
              <a:rPr lang="ar-DZ" dirty="0">
                <a:latin typeface="Arabic Typesetting" panose="03020402040406030203" pitchFamily="66" charset="-78"/>
              </a:rPr>
              <a:t>                 شركة جونسون اند جونسون حققت تأثيرا عالميا كبيرا من خلال إنجازات بارزة في مجالات الرعاية الصحية . أبرز هذه الإنجازات تشمل :</a:t>
            </a: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BEC94704-A4B2-766B-B54E-172CABA888F6}"/>
              </a:ext>
            </a:extLst>
          </p:cNvPr>
          <p:cNvSpPr txBox="1"/>
          <p:nvPr/>
        </p:nvSpPr>
        <p:spPr>
          <a:xfrm>
            <a:off x="7083188" y="1678674"/>
            <a:ext cx="4694830" cy="41857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00100" lvl="1" indent="-342900" algn="r" rtl="1">
              <a:buFont typeface="Arial" panose="020B0604020202020204" pitchFamily="34" charset="0"/>
              <a:buChar char="•"/>
            </a:pPr>
            <a:r>
              <a:rPr lang="ar-DZ" sz="2000" b="1" dirty="0">
                <a:solidFill>
                  <a:schemeClr val="accent1">
                    <a:lumMod val="50000"/>
                  </a:schemeClr>
                </a:solidFill>
              </a:rPr>
              <a:t>التأثير العالمي:</a:t>
            </a:r>
          </a:p>
          <a:p>
            <a:pPr algn="r" rtl="1">
              <a:lnSpc>
                <a:spcPct val="200000"/>
              </a:lnSpc>
            </a:pPr>
            <a:r>
              <a:rPr lang="ar-DZ" sz="2000" b="1" dirty="0"/>
              <a:t>  </a:t>
            </a:r>
            <a:r>
              <a:rPr lang="ar-DZ" dirty="0">
                <a:latin typeface="Arial" panose="020B0604020202020204" pitchFamily="34" charset="0"/>
                <a:cs typeface="Arial" panose="020B0604020202020204" pitchFamily="34" charset="0"/>
              </a:rPr>
              <a:t>- توسيع الوصول الى الرعاية الصحية : تعمل الشركة في اكثر من 175 دولة و تقدم حلولا صحية مبتكرة للأسواق العالمية, بما في ذلك الدول النامية .</a:t>
            </a:r>
          </a:p>
          <a:p>
            <a:pPr algn="r" rtl="1">
              <a:lnSpc>
                <a:spcPct val="200000"/>
              </a:lnSpc>
            </a:pPr>
            <a:r>
              <a:rPr lang="ar-DZ" b="1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ar-DZ" dirty="0">
                <a:latin typeface="Arial" panose="020B0604020202020204" pitchFamily="34" charset="0"/>
                <a:cs typeface="Arial" panose="020B0604020202020204" pitchFamily="34" charset="0"/>
              </a:rPr>
              <a:t>- الاستدامة و المسؤولية الاجتماعية : تركز الشركة على تحسين الوصول الى الرعاية الصحية عبر المبادرات العالمية مثل توفير ادوية ميسورة التكلفة و مكافحة الأمراض المعدية.</a:t>
            </a:r>
            <a:r>
              <a:rPr lang="ar-DZ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r" rtl="1"/>
            <a:endParaRPr lang="fr-FR" dirty="0"/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ABB9BF3E-03BB-BC89-6480-7AE7DE0C2B58}"/>
              </a:ext>
            </a:extLst>
          </p:cNvPr>
          <p:cNvSpPr txBox="1"/>
          <p:nvPr/>
        </p:nvSpPr>
        <p:spPr>
          <a:xfrm>
            <a:off x="254758" y="1678674"/>
            <a:ext cx="5950424" cy="48142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r" rtl="1">
              <a:buFont typeface="Arial" panose="020B0604020202020204" pitchFamily="34" charset="0"/>
              <a:buChar char="•"/>
            </a:pPr>
            <a:r>
              <a:rPr lang="ar-DZ" sz="2000" b="1" dirty="0">
                <a:solidFill>
                  <a:schemeClr val="accent1">
                    <a:lumMod val="50000"/>
                  </a:schemeClr>
                </a:solidFill>
              </a:rPr>
              <a:t>الإنجازات البارزة </a:t>
            </a:r>
            <a:r>
              <a:rPr lang="ar-DZ" sz="2400" b="1" dirty="0">
                <a:solidFill>
                  <a:schemeClr val="accent1">
                    <a:lumMod val="50000"/>
                  </a:schemeClr>
                </a:solidFill>
              </a:rPr>
              <a:t>: </a:t>
            </a:r>
          </a:p>
          <a:p>
            <a:pPr algn="r" rtl="1">
              <a:lnSpc>
                <a:spcPct val="200000"/>
              </a:lnSpc>
            </a:pPr>
            <a:r>
              <a:rPr lang="ar-DZ" dirty="0"/>
              <a:t>  </a:t>
            </a:r>
            <a:r>
              <a:rPr lang="ar-DZ" dirty="0">
                <a:latin typeface="Arial" panose="020B0604020202020204" pitchFamily="34" charset="0"/>
                <a:cs typeface="Arial" panose="020B0604020202020204" pitchFamily="34" charset="0"/>
              </a:rPr>
              <a:t>- تطوير أدوية رائدة: قدمت الشركة أدوية مبتكرة مثل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Imbruvica</a:t>
            </a:r>
            <a:r>
              <a:rPr lang="ar-DZ" dirty="0">
                <a:latin typeface="Arial" panose="020B0604020202020204" pitchFamily="34" charset="0"/>
                <a:cs typeface="Arial" panose="020B0604020202020204" pitchFamily="34" charset="0"/>
              </a:rPr>
              <a:t> لعلاج السرطان , و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Stelara</a:t>
            </a:r>
            <a:r>
              <a:rPr lang="ar-DZ" dirty="0">
                <a:latin typeface="Arial" panose="020B0604020202020204" pitchFamily="34" charset="0"/>
                <a:cs typeface="Arial" panose="020B0604020202020204" pitchFamily="34" charset="0"/>
              </a:rPr>
              <a:t> لعلاج الامراض المناعية , و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Spravato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ar-DZ" dirty="0">
                <a:latin typeface="Arial" panose="020B0604020202020204" pitchFamily="34" charset="0"/>
                <a:cs typeface="Arial" panose="020B0604020202020204" pitchFamily="34" charset="0"/>
              </a:rPr>
              <a:t> لعلاج الاكتئاب المقاوم العلاج.</a:t>
            </a:r>
          </a:p>
          <a:p>
            <a:pPr algn="r" rtl="1">
              <a:lnSpc>
                <a:spcPct val="200000"/>
              </a:lnSpc>
            </a:pPr>
            <a:r>
              <a:rPr lang="ar-DZ" dirty="0">
                <a:latin typeface="Arial" panose="020B0604020202020204" pitchFamily="34" charset="0"/>
                <a:cs typeface="Arial" panose="020B0604020202020204" pitchFamily="34" charset="0"/>
              </a:rPr>
              <a:t>  - الابتكار في العلاجات البيولوجية: أسهمت في تطوير علاجات مبتكرة باستخدام الاجسام المضادة و التقنيات البيولوجية للأمراض المعقدة.</a:t>
            </a:r>
          </a:p>
          <a:p>
            <a:pPr algn="r" rtl="1">
              <a:lnSpc>
                <a:spcPct val="200000"/>
              </a:lnSpc>
            </a:pPr>
            <a:r>
              <a:rPr lang="ar-DZ" dirty="0">
                <a:latin typeface="Arial" panose="020B0604020202020204" pitchFamily="34" charset="0"/>
                <a:cs typeface="Arial" panose="020B0604020202020204" pitchFamily="34" charset="0"/>
              </a:rPr>
              <a:t>  - التكنولوجيا الصحية : استثمرت في الذكاء الاصطناعي و التقنيات الرقمية لتحسين العلاجات و زيادة دقة التشخيص.</a:t>
            </a:r>
          </a:p>
          <a:p>
            <a:pPr algn="r" rtl="1">
              <a:lnSpc>
                <a:spcPct val="200000"/>
              </a:lnSpc>
            </a:pPr>
            <a:r>
              <a:rPr lang="ar-DZ" dirty="0"/>
              <a:t> 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5827017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B8A10E40-095C-28BA-44F2-95E5A3D9FCA3}"/>
              </a:ext>
            </a:extLst>
          </p:cNvPr>
          <p:cNvSpPr txBox="1"/>
          <p:nvPr/>
        </p:nvSpPr>
        <p:spPr>
          <a:xfrm>
            <a:off x="0" y="210587"/>
            <a:ext cx="120534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00100" lvl="1" indent="-342900" algn="r" rtl="1">
              <a:buFont typeface="+mj-lt"/>
              <a:buAutoNum type="arabicPeriod" startAt="5"/>
            </a:pPr>
            <a:r>
              <a:rPr lang="fr-FR" sz="36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  <a:r>
              <a:rPr lang="ar-DZ" sz="3600" b="1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التحديات و الازمات القانونية</a:t>
            </a:r>
            <a:r>
              <a:rPr lang="fr-FR" sz="3600" b="1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: </a:t>
            </a:r>
            <a:endParaRPr lang="fr-FR" sz="3600" dirty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E260A46E-F9C2-D912-407B-DB0E65C16E11}"/>
              </a:ext>
            </a:extLst>
          </p:cNvPr>
          <p:cNvSpPr txBox="1"/>
          <p:nvPr/>
        </p:nvSpPr>
        <p:spPr>
          <a:xfrm>
            <a:off x="0" y="858982"/>
            <a:ext cx="121920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DZ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ar-DZ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شركة جونسن اند جونسن على الرغم من كونها من اكبر الشركات الرائدة في مجال الادوية </a:t>
            </a:r>
            <a:r>
              <a:rPr lang="ar-DZ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عالميا,الا</a:t>
            </a:r>
            <a:r>
              <a:rPr lang="ar-DZ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انها واجهت العديد من التحديات و الازمات القانونية التي اثرت على سمعتها و أدائها .شملت هذه الازمات قضايا تعلقت بسلامة المنتجات ,أزمات الادوية </a:t>
            </a:r>
            <a:r>
              <a:rPr lang="ar-DZ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الافيونية</a:t>
            </a:r>
            <a:r>
              <a:rPr lang="ar-DZ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و مشكلات متعلقة بسلامة الاجهزة الطبية . و رغم هذه الازمات ,تستمر الشركة في اتخاذ إجراءات لتسوية القضايا القانونية و تحسين ممارساتها </a:t>
            </a:r>
            <a:r>
              <a:rPr lang="ar-DZ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التنظيمية.من</a:t>
            </a:r>
            <a:r>
              <a:rPr lang="ar-DZ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بين الازمات القانونية البارزة التي واجهتها هذه الشركة نجد </a:t>
            </a:r>
            <a:r>
              <a:rPr lang="fr-FR" dirty="0"/>
              <a:t>: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20E87083-07ED-7EB9-84B2-5C43BCBE755C}"/>
              </a:ext>
            </a:extLst>
          </p:cNvPr>
          <p:cNvSpPr txBox="1"/>
          <p:nvPr/>
        </p:nvSpPr>
        <p:spPr>
          <a:xfrm>
            <a:off x="8806375" y="2213367"/>
            <a:ext cx="3247081" cy="23391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42950" lvl="1" indent="-285750" algn="r" rtl="1">
              <a:buFont typeface="Arial" panose="020B0604020202020204" pitchFamily="34" charset="0"/>
              <a:buChar char="•"/>
            </a:pPr>
            <a:r>
              <a:rPr lang="ar-DZ" sz="2000" b="1" u="sng" dirty="0">
                <a:solidFill>
                  <a:schemeClr val="accent1">
                    <a:lumMod val="50000"/>
                  </a:schemeClr>
                </a:solidFill>
                <a:latin typeface="+mj-lt"/>
              </a:rPr>
              <a:t>بودرة </a:t>
            </a:r>
            <a:r>
              <a:rPr lang="ar-DZ" sz="2000" b="1" u="sng" dirty="0" err="1">
                <a:solidFill>
                  <a:schemeClr val="accent1">
                    <a:lumMod val="50000"/>
                  </a:schemeClr>
                </a:solidFill>
                <a:latin typeface="+mj-lt"/>
              </a:rPr>
              <a:t>التلك</a:t>
            </a:r>
            <a:r>
              <a:rPr lang="ar-DZ" sz="2000" b="1" u="sng" dirty="0">
                <a:solidFill>
                  <a:schemeClr val="accent1">
                    <a:lumMod val="50000"/>
                  </a:schemeClr>
                </a:solidFill>
                <a:latin typeface="+mj-lt"/>
              </a:rPr>
              <a:t> </a:t>
            </a:r>
            <a:r>
              <a:rPr lang="fr-FR" sz="2000" b="1" u="sng" dirty="0">
                <a:solidFill>
                  <a:schemeClr val="accent1">
                    <a:lumMod val="50000"/>
                  </a:schemeClr>
                </a:solidFill>
                <a:latin typeface="Arabic Typesetting" panose="03020402040406030203" pitchFamily="66" charset="-78"/>
              </a:rPr>
              <a:t>:</a:t>
            </a:r>
            <a:r>
              <a:rPr lang="ar-DZ" sz="2000" b="1" u="sng" dirty="0">
                <a:solidFill>
                  <a:schemeClr val="accent1">
                    <a:lumMod val="50000"/>
                  </a:schemeClr>
                </a:solidFill>
                <a:latin typeface="Arabic Typesetting" panose="03020402040406030203" pitchFamily="66" charset="-78"/>
              </a:rPr>
              <a:t> </a:t>
            </a:r>
          </a:p>
          <a:p>
            <a:pPr lvl="1" algn="r" rtl="1"/>
            <a:r>
              <a:rPr lang="ar-DZ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من ابرز القضايا القانونية  التي واجهتها الشركة متعلقة بمنتج بودرة </a:t>
            </a:r>
            <a:r>
              <a:rPr lang="ar-DZ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التلك</a:t>
            </a:r>
            <a:r>
              <a:rPr lang="ar-DZ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الذي يستخدم في منتجات الأطفال و العناية الشخصية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ar-DZ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بسبب اتهامات بوجود مواد مسرطنة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ar-DZ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مادة الاسبستوس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( </a:t>
            </a:r>
            <a:r>
              <a:rPr lang="ar-DZ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مع مطالبة الشركة بدفع تعويضات بمليارات الدولارات </a:t>
            </a:r>
            <a:endParaRPr lang="ar-DZ" sz="2000" dirty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</p:txBody>
      </p:sp>
      <p:pic>
        <p:nvPicPr>
          <p:cNvPr id="10" name="Image 9">
            <a:extLst>
              <a:ext uri="{FF2B5EF4-FFF2-40B4-BE49-F238E27FC236}">
                <a16:creationId xmlns:a16="http://schemas.microsoft.com/office/drawing/2014/main" id="{8FF9CDB5-E764-C0DC-C510-A3A9D033B5C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06376" y="4552469"/>
            <a:ext cx="3247080" cy="190756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4" name="ZoneTexte 13">
            <a:extLst>
              <a:ext uri="{FF2B5EF4-FFF2-40B4-BE49-F238E27FC236}">
                <a16:creationId xmlns:a16="http://schemas.microsoft.com/office/drawing/2014/main" id="{847D05B2-4B7C-23AE-B638-C074827FE2A5}"/>
              </a:ext>
            </a:extLst>
          </p:cNvPr>
          <p:cNvSpPr txBox="1"/>
          <p:nvPr/>
        </p:nvSpPr>
        <p:spPr>
          <a:xfrm>
            <a:off x="5017013" y="2256865"/>
            <a:ext cx="3123029" cy="1508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r" rtl="1">
              <a:buFont typeface="Arial" panose="020B0604020202020204" pitchFamily="34" charset="0"/>
              <a:buChar char="•"/>
            </a:pPr>
            <a:r>
              <a:rPr lang="ar-DZ" sz="2000" b="1" u="sng" dirty="0">
                <a:solidFill>
                  <a:schemeClr val="accent1">
                    <a:lumMod val="50000"/>
                  </a:schemeClr>
                </a:solidFill>
              </a:rPr>
              <a:t>ازمة الادوية </a:t>
            </a:r>
            <a:r>
              <a:rPr lang="ar-DZ" sz="2000" b="1" u="sng" dirty="0" err="1">
                <a:solidFill>
                  <a:schemeClr val="accent1">
                    <a:lumMod val="50000"/>
                  </a:schemeClr>
                </a:solidFill>
              </a:rPr>
              <a:t>الافيونية</a:t>
            </a:r>
            <a:r>
              <a:rPr lang="fr-FR" sz="2000" b="1" u="sng" dirty="0">
                <a:solidFill>
                  <a:schemeClr val="accent1">
                    <a:lumMod val="50000"/>
                  </a:schemeClr>
                </a:solidFill>
              </a:rPr>
              <a:t>  :  </a:t>
            </a:r>
            <a:r>
              <a:rPr lang="ar-DZ" sz="2000" b="1" u="sng" dirty="0">
                <a:solidFill>
                  <a:schemeClr val="accent1">
                    <a:lumMod val="50000"/>
                  </a:schemeClr>
                </a:solidFill>
              </a:rPr>
              <a:t>         </a:t>
            </a:r>
          </a:p>
          <a:p>
            <a:pPr algn="r" rtl="1"/>
            <a:r>
              <a:rPr lang="ar-DZ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اتهامات بالتسويق المفرط لمسكنات الأفيون ,مما ساهم في ازمة الإدمان في الولايات المتحدة ما أدى الى رفع دعاوى جماعية و غرامات مالية</a:t>
            </a:r>
            <a:r>
              <a:rPr lang="ar-DZ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cs typeface="+mj-cs"/>
              </a:rPr>
              <a:t>.</a:t>
            </a:r>
            <a:endParaRPr lang="fr-FR" b="1" dirty="0">
              <a:solidFill>
                <a:schemeClr val="tx1">
                  <a:lumMod val="65000"/>
                  <a:lumOff val="35000"/>
                </a:schemeClr>
              </a:solidFill>
              <a:latin typeface="+mj-lt"/>
            </a:endParaRPr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0415BFD3-A2B0-5C81-85C2-E262F492F15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00566" y="3967089"/>
            <a:ext cx="3697846" cy="249293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1" name="ZoneTexte 10">
            <a:extLst>
              <a:ext uri="{FF2B5EF4-FFF2-40B4-BE49-F238E27FC236}">
                <a16:creationId xmlns:a16="http://schemas.microsoft.com/office/drawing/2014/main" id="{08FFA62D-214F-9EFF-DC7F-0C4404DCE518}"/>
              </a:ext>
            </a:extLst>
          </p:cNvPr>
          <p:cNvSpPr txBox="1"/>
          <p:nvPr/>
        </p:nvSpPr>
        <p:spPr>
          <a:xfrm>
            <a:off x="5000320" y="6401069"/>
            <a:ext cx="32470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ctr" rtl="1">
              <a:buFont typeface="Wingdings" panose="05000000000000000000" pitchFamily="2" charset="2"/>
              <a:buChar char="v"/>
            </a:pPr>
            <a:r>
              <a:rPr lang="ar-DZ" sz="2000" b="1" dirty="0">
                <a:solidFill>
                  <a:schemeClr val="tx2">
                    <a:lumMod val="50000"/>
                  </a:schemeClr>
                </a:solidFill>
                <a:latin typeface="+mj-lt"/>
              </a:rPr>
              <a:t>ازمة </a:t>
            </a:r>
            <a:r>
              <a:rPr lang="ar-DZ" sz="2000" b="1" dirty="0" err="1">
                <a:solidFill>
                  <a:schemeClr val="tx2">
                    <a:lumMod val="50000"/>
                  </a:schemeClr>
                </a:solidFill>
                <a:latin typeface="+mj-lt"/>
              </a:rPr>
              <a:t>الافيونات</a:t>
            </a:r>
            <a:r>
              <a:rPr lang="ar-DZ" sz="2000" b="1" dirty="0">
                <a:solidFill>
                  <a:schemeClr val="tx2">
                    <a:lumMod val="50000"/>
                  </a:schemeClr>
                </a:solidFill>
                <a:latin typeface="+mj-lt"/>
              </a:rPr>
              <a:t>               </a:t>
            </a:r>
            <a:endParaRPr lang="fr-FR" sz="2000" b="1" dirty="0">
              <a:solidFill>
                <a:schemeClr val="tx2">
                  <a:lumMod val="50000"/>
                </a:schemeClr>
              </a:solidFill>
              <a:latin typeface="+mj-lt"/>
            </a:endParaRPr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AE86E8EC-3A50-ED6F-75A8-E213CC6892D7}"/>
              </a:ext>
            </a:extLst>
          </p:cNvPr>
          <p:cNvSpPr txBox="1"/>
          <p:nvPr/>
        </p:nvSpPr>
        <p:spPr>
          <a:xfrm>
            <a:off x="2129550" y="2194777"/>
            <a:ext cx="2221131" cy="29238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r" rtl="1">
              <a:buFont typeface="Arial" panose="020B0604020202020204" pitchFamily="34" charset="0"/>
              <a:buChar char="•"/>
            </a:pPr>
            <a:r>
              <a:rPr lang="ar-DZ" sz="2000" u="sng" dirty="0">
                <a:solidFill>
                  <a:schemeClr val="accent1">
                    <a:lumMod val="50000"/>
                  </a:schemeClr>
                </a:solidFill>
              </a:rPr>
              <a:t>الأجهزة الطبية</a:t>
            </a:r>
            <a:r>
              <a:rPr lang="en-US" sz="2000" u="sng" dirty="0">
                <a:solidFill>
                  <a:schemeClr val="accent1">
                    <a:lumMod val="50000"/>
                  </a:schemeClr>
                </a:solidFill>
              </a:rPr>
              <a:t>  </a:t>
            </a:r>
            <a:r>
              <a:rPr lang="fr-FR" sz="2000" u="sng" dirty="0">
                <a:solidFill>
                  <a:schemeClr val="accent1">
                    <a:lumMod val="50000"/>
                  </a:schemeClr>
                </a:solidFill>
              </a:rPr>
              <a:t>:</a:t>
            </a:r>
            <a:r>
              <a:rPr lang="en-US" sz="2000" u="sng" dirty="0">
                <a:solidFill>
                  <a:schemeClr val="accent1">
                    <a:lumMod val="50000"/>
                  </a:schemeClr>
                </a:solidFill>
              </a:rPr>
              <a:t>  </a:t>
            </a:r>
          </a:p>
          <a:p>
            <a:pPr algn="r" rtl="1"/>
            <a:r>
              <a:rPr lang="ar-DZ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دعاوى تعلقت ببعض منتجاتها من الأجهزة الطبية مثل الدعامات القلبية و الغرسات الطبية التي أثيرت حولها مزاعم بالتسبب في مضاعفات صحية للمرضى ,مما دفع الشركة الى تقديم تسويات مالية بمئات الملايين</a:t>
            </a:r>
            <a:r>
              <a:rPr lang="ar-DZ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9B111991-BC76-DC79-639F-5C10FC95BE1E}"/>
              </a:ext>
            </a:extLst>
          </p:cNvPr>
          <p:cNvSpPr txBox="1"/>
          <p:nvPr/>
        </p:nvSpPr>
        <p:spPr>
          <a:xfrm>
            <a:off x="91374" y="2194777"/>
            <a:ext cx="1988045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r" rtl="1">
              <a:buFont typeface="Arial" panose="020B0604020202020204" pitchFamily="34" charset="0"/>
              <a:buChar char="•"/>
            </a:pPr>
            <a:r>
              <a:rPr lang="ar-DZ" sz="2000" b="1" u="sng" dirty="0">
                <a:solidFill>
                  <a:schemeClr val="accent1">
                    <a:lumMod val="50000"/>
                  </a:schemeClr>
                </a:solidFill>
              </a:rPr>
              <a:t>براءات الاختراع</a:t>
            </a:r>
            <a:r>
              <a:rPr lang="fr-FR" sz="2000" dirty="0">
                <a:solidFill>
                  <a:schemeClr val="accent1">
                    <a:lumMod val="50000"/>
                  </a:schemeClr>
                </a:solidFill>
              </a:rPr>
              <a:t>:</a:t>
            </a:r>
          </a:p>
          <a:p>
            <a:pPr algn="r" rtl="1"/>
            <a:r>
              <a:rPr lang="ar-DZ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نزاعات قانونية متعلقة بانتهاك حقوق الملكية الفكرية لبعض براءات الاختراع للأدوية و الأجهزة الطبية </a:t>
            </a:r>
            <a:r>
              <a:rPr lang="ar-DZ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fr-FR" sz="2000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AB12F1B3-173A-4628-3BB1-DA793742B0F0}"/>
              </a:ext>
            </a:extLst>
          </p:cNvPr>
          <p:cNvSpPr txBox="1"/>
          <p:nvPr/>
        </p:nvSpPr>
        <p:spPr>
          <a:xfrm>
            <a:off x="8806374" y="6488703"/>
            <a:ext cx="324708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ctr" rtl="1">
              <a:buFont typeface="Wingdings" panose="05000000000000000000" pitchFamily="2" charset="2"/>
              <a:buChar char="v"/>
            </a:pPr>
            <a:r>
              <a:rPr lang="ar-DZ" sz="2000" dirty="0">
                <a:solidFill>
                  <a:schemeClr val="tx2">
                    <a:lumMod val="50000"/>
                  </a:schemeClr>
                </a:solidFill>
              </a:rPr>
              <a:t>بودرة </a:t>
            </a:r>
            <a:r>
              <a:rPr lang="ar-DZ" sz="2000" dirty="0" err="1">
                <a:solidFill>
                  <a:schemeClr val="tx2">
                    <a:lumMod val="50000"/>
                  </a:schemeClr>
                </a:solidFill>
              </a:rPr>
              <a:t>التلك</a:t>
            </a:r>
            <a:r>
              <a:rPr lang="ar-DZ" sz="2000" dirty="0">
                <a:solidFill>
                  <a:schemeClr val="tx2">
                    <a:lumMod val="50000"/>
                  </a:schemeClr>
                </a:solidFill>
              </a:rPr>
              <a:t> المسرطنة          </a:t>
            </a:r>
            <a:endParaRPr lang="fr-FR" sz="2000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246359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>
            <a:extLst>
              <a:ext uri="{FF2B5EF4-FFF2-40B4-BE49-F238E27FC236}">
                <a16:creationId xmlns:a16="http://schemas.microsoft.com/office/drawing/2014/main" id="{2F074D79-39B4-26ED-3158-E7613D64FA2F}"/>
              </a:ext>
            </a:extLst>
          </p:cNvPr>
          <p:cNvSpPr txBox="1"/>
          <p:nvPr/>
        </p:nvSpPr>
        <p:spPr>
          <a:xfrm>
            <a:off x="0" y="295422"/>
            <a:ext cx="1161991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r" rtl="1">
              <a:buFont typeface="+mj-lt"/>
              <a:buAutoNum type="arabicPeriod" startAt="6"/>
            </a:pPr>
            <a:r>
              <a:rPr lang="ar-DZ" sz="36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التطلعات المستقبلية للشركة </a:t>
            </a:r>
            <a:r>
              <a:rPr lang="fr-FR" sz="36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:</a:t>
            </a: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AACFE22A-733C-EED2-ED52-A3BE5D0B835E}"/>
              </a:ext>
            </a:extLst>
          </p:cNvPr>
          <p:cNvSpPr txBox="1"/>
          <p:nvPr/>
        </p:nvSpPr>
        <p:spPr>
          <a:xfrm>
            <a:off x="0" y="941753"/>
            <a:ext cx="12192000" cy="590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DZ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تسعى شركة جونسن اند جونسن  الى مواصلة </a:t>
            </a:r>
            <a:r>
              <a:rPr lang="ar-DZ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ريادنها</a:t>
            </a:r>
            <a:r>
              <a:rPr lang="ar-DZ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في صناعة الرعاية الصحية  ,من خلال التركيز على الابتكار في مجال الادوية مستقبلا و توفير حلول صحية مبتكرة و فعالة تساهم في تحسين جودة الحياة للمرضى حول </a:t>
            </a:r>
            <a:r>
              <a:rPr lang="ar-DZ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العالم.من</a:t>
            </a:r>
            <a:r>
              <a:rPr lang="ar-DZ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بين التطلعات المستقبلية نجد</a:t>
            </a:r>
            <a:r>
              <a:rPr lang="fr-FR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ar-DZ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 rtl="1"/>
            <a:endParaRPr lang="ar-DZ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 rtl="1"/>
            <a:endParaRPr lang="fr-FR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r" rtl="1">
              <a:buFont typeface="Wingdings" panose="05000000000000000000" pitchFamily="2" charset="2"/>
              <a:buChar char="ü"/>
            </a:pPr>
            <a:r>
              <a:rPr lang="ar-DZ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تسعى جونسون اند جونسن لتطوير علاجات مخصصة بناء على الطب الدقيق و العلاج الجيني في الادوية من خلال توفير علاجات تستهدف الامراض بناء على تركيبة الجينية للفرد.</a:t>
            </a:r>
          </a:p>
          <a:p>
            <a:pPr algn="r" rtl="1"/>
            <a:endParaRPr lang="ar-DZ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r" rtl="1">
              <a:buFont typeface="Wingdings" panose="05000000000000000000" pitchFamily="2" charset="2"/>
              <a:buChar char="ü"/>
            </a:pPr>
            <a:r>
              <a:rPr lang="ar-DZ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تهدف الشركة الى تعزيز العلاجات المناعية و توسيع استخدامها لعلاج السرطان مثل العلاج بالخلايا التائية و العلاج المناعي المستهدف.</a:t>
            </a:r>
          </a:p>
          <a:p>
            <a:pPr algn="r" rtl="1"/>
            <a:endParaRPr lang="ar-DZ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r" rtl="1">
              <a:buFont typeface="Wingdings" panose="05000000000000000000" pitchFamily="2" charset="2"/>
              <a:buChar char="ü"/>
            </a:pPr>
            <a:r>
              <a:rPr lang="ar-DZ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تواصل الاستثمار في ادوية لعلاج الامراض النادرة و المعقدة التي تفتقر الى علاجات فعالة حاليا مثل الامراض الوراثية .</a:t>
            </a:r>
          </a:p>
          <a:p>
            <a:pPr algn="r" rtl="1"/>
            <a:endParaRPr lang="ar-DZ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r" rtl="1">
              <a:buFont typeface="Wingdings" panose="05000000000000000000" pitchFamily="2" charset="2"/>
              <a:buChar char="ü"/>
            </a:pPr>
            <a:r>
              <a:rPr lang="ar-DZ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تعمل على تحسين العلاجات </a:t>
            </a:r>
            <a:r>
              <a:rPr lang="ar-DZ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للامراض</a:t>
            </a:r>
            <a:r>
              <a:rPr lang="ar-DZ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المزمنة مثل السكري و امراض القلب.</a:t>
            </a:r>
          </a:p>
          <a:p>
            <a:pPr algn="r" rtl="1"/>
            <a:endParaRPr lang="ar-DZ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r" rtl="1">
              <a:buFont typeface="Wingdings" panose="05000000000000000000" pitchFamily="2" charset="2"/>
              <a:buChar char="ü"/>
            </a:pPr>
            <a:r>
              <a:rPr lang="ar-DZ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تسعى لتطوير ادوية جديدة لعلاج الامراض العصبية مثل الزهايمر و باركنسون.</a:t>
            </a:r>
          </a:p>
          <a:p>
            <a:pPr algn="r" rtl="1"/>
            <a:endParaRPr lang="ar-DZ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r" rtl="1">
              <a:buFont typeface="Wingdings" panose="05000000000000000000" pitchFamily="2" charset="2"/>
              <a:buChar char="ü"/>
            </a:pPr>
            <a:r>
              <a:rPr lang="ar-DZ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تعزيز الشراكات البحثية مع شركات  التكنولوجيا الحيوية لو المراكز البحثية العالمية  لتسريع الابتكار في الادوية .</a:t>
            </a:r>
          </a:p>
          <a:p>
            <a:pPr algn="r" rtl="1"/>
            <a:endParaRPr lang="ar-DZ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r" rtl="1">
              <a:buFont typeface="Wingdings" panose="05000000000000000000" pitchFamily="2" charset="2"/>
              <a:buChar char="ü"/>
            </a:pPr>
            <a:r>
              <a:rPr lang="ar-DZ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تهدف الى تطوير الادوية الرقمية لتحسين فعالية العلاج ومتابعة المرضى بشكل مستمر و توفير رعاية شخصية .</a:t>
            </a:r>
          </a:p>
          <a:p>
            <a:pPr algn="r" rtl="1"/>
            <a:endParaRPr lang="ar-DZ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r" rtl="1">
              <a:buFont typeface="Wingdings" panose="05000000000000000000" pitchFamily="2" charset="2"/>
              <a:buChar char="ü"/>
            </a:pPr>
            <a:r>
              <a:rPr lang="ar-DZ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تسعى الشركة لتحسين استدامة الإنتاج باستخدام مكونات صديقة للبيئة في تصنيع الادوية و تطوير أساليب انتاج اكثر كفاءة .</a:t>
            </a:r>
          </a:p>
          <a:p>
            <a:pPr marL="285750" indent="-285750" algn="r" rtl="1">
              <a:buFont typeface="Wingdings" panose="05000000000000000000" pitchFamily="2" charset="2"/>
              <a:buChar char="ü"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27643712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F4ACA08D-E6DA-31E7-B446-FCFCEFB71977}"/>
              </a:ext>
            </a:extLst>
          </p:cNvPr>
          <p:cNvSpPr txBox="1"/>
          <p:nvPr/>
        </p:nvSpPr>
        <p:spPr>
          <a:xfrm>
            <a:off x="0" y="281354"/>
            <a:ext cx="11971606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r" rtl="1">
              <a:buFont typeface="+mj-lt"/>
              <a:buAutoNum type="arabicPeriod" startAt="7"/>
            </a:pPr>
            <a:r>
              <a:rPr lang="ar-DZ" sz="36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الخاتمة</a:t>
            </a:r>
            <a:r>
              <a:rPr lang="fr-FR" sz="36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:</a:t>
            </a:r>
          </a:p>
          <a:p>
            <a:pPr algn="r" rtl="1"/>
            <a:r>
              <a:rPr lang="ar-DZ" dirty="0">
                <a:latin typeface="Arabic Typesetting" panose="03020402040406030203" pitchFamily="66" charset="-78"/>
              </a:rPr>
              <a:t>شركة جونسن اند جونسن تظل رمزا للابتكار و التميز في صناعة </a:t>
            </a:r>
            <a:r>
              <a:rPr lang="ar-DZ" dirty="0" err="1">
                <a:latin typeface="Arabic Typesetting" panose="03020402040406030203" pitchFamily="66" charset="-78"/>
              </a:rPr>
              <a:t>الادوية,حيث</a:t>
            </a:r>
            <a:r>
              <a:rPr lang="ar-DZ" dirty="0">
                <a:latin typeface="Arabic Typesetting" panose="03020402040406030203" pitchFamily="66" charset="-78"/>
              </a:rPr>
              <a:t> تسعى دائما لتطوير حلول صحية فعالة لمواجهة التحديات العالمية في عدة مجالات .بفضل استثماراتها في البحث و التطوير ,تواصل الشركة تحسين علاجات الامراض المزمنة و النادرة ,و تعزيز رعاية المرضى من خلال الادوية الرقمية .و التزامها بالاستدامة في عملياتها الإنتاجية لتقليل </a:t>
            </a:r>
            <a:r>
              <a:rPr lang="ar-DZ" dirty="0" err="1">
                <a:latin typeface="Arabic Typesetting" panose="03020402040406030203" pitchFamily="66" charset="-78"/>
              </a:rPr>
              <a:t>تاثيرها</a:t>
            </a:r>
            <a:r>
              <a:rPr lang="ar-DZ" dirty="0">
                <a:latin typeface="Arabic Typesetting" panose="03020402040406030203" pitchFamily="66" charset="-78"/>
              </a:rPr>
              <a:t> البيئي .بالرغم من التحديات القانونية التي واجهتها تظل جونسون اند جونسون في طليعة الشركات المساهمة في تحسين صحة الانسان و جودة حياته على مستوى العالمي .</a:t>
            </a:r>
            <a:endParaRPr lang="fr-FR" dirty="0">
              <a:latin typeface="Arabic Typesetting" panose="03020402040406030203" pitchFamily="66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4116900022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onception personnalisé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1_Conception personnalisé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954</TotalTime>
  <Words>1093</Words>
  <Application>Microsoft Office PowerPoint</Application>
  <PresentationFormat>Grand écran</PresentationFormat>
  <Paragraphs>79</Paragraphs>
  <Slides>9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3</vt:i4>
      </vt:variant>
      <vt:variant>
        <vt:lpstr>Titres des diapositives</vt:lpstr>
      </vt:variant>
      <vt:variant>
        <vt:i4>9</vt:i4>
      </vt:variant>
    </vt:vector>
  </HeadingPairs>
  <TitlesOfParts>
    <vt:vector size="17" baseType="lpstr">
      <vt:lpstr>Arabic Typesetting</vt:lpstr>
      <vt:lpstr>Arial</vt:lpstr>
      <vt:lpstr>Calibri</vt:lpstr>
      <vt:lpstr>Calibri Light</vt:lpstr>
      <vt:lpstr>Wingdings</vt:lpstr>
      <vt:lpstr>Thème Office</vt:lpstr>
      <vt:lpstr>Conception personnalisée</vt:lpstr>
      <vt:lpstr>1_Conception personnalisée</vt:lpstr>
      <vt:lpstr>.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.</dc:title>
  <dc:creator>SGinfo</dc:creator>
  <cp:lastModifiedBy>SGinfo</cp:lastModifiedBy>
  <cp:revision>31</cp:revision>
  <dcterms:created xsi:type="dcterms:W3CDTF">2024-11-25T22:18:54Z</dcterms:created>
  <dcterms:modified xsi:type="dcterms:W3CDTF">2024-11-30T21:51:16Z</dcterms:modified>
</cp:coreProperties>
</file>