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22"/>
  </p:notesMasterIdLst>
  <p:sldIdLst>
    <p:sldId id="418" r:id="rId2"/>
    <p:sldId id="417" r:id="rId3"/>
    <p:sldId id="416" r:id="rId4"/>
    <p:sldId id="436" r:id="rId5"/>
    <p:sldId id="437" r:id="rId6"/>
    <p:sldId id="403" r:id="rId7"/>
    <p:sldId id="439" r:id="rId8"/>
    <p:sldId id="440" r:id="rId9"/>
    <p:sldId id="441" r:id="rId10"/>
    <p:sldId id="438" r:id="rId11"/>
    <p:sldId id="442" r:id="rId12"/>
    <p:sldId id="443" r:id="rId13"/>
    <p:sldId id="435" r:id="rId14"/>
    <p:sldId id="444" r:id="rId15"/>
    <p:sldId id="411" r:id="rId16"/>
    <p:sldId id="412" r:id="rId17"/>
    <p:sldId id="445" r:id="rId18"/>
    <p:sldId id="413" r:id="rId19"/>
    <p:sldId id="446" r:id="rId20"/>
    <p:sldId id="414" r:id="rId21"/>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50021"/>
    <a:srgbClr val="0000CC"/>
    <a:srgbClr val="0000FF"/>
    <a:srgbClr val="CC0066"/>
    <a:srgbClr val="339933"/>
    <a:srgbClr val="CC0000"/>
    <a:srgbClr val="993300"/>
    <a:srgbClr val="FFCC00"/>
    <a:srgbClr val="FF0000"/>
    <a:srgbClr val="FFCC9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000" autoAdjust="0"/>
    <p:restoredTop sz="83425" autoAdjust="0"/>
  </p:normalViewPr>
  <p:slideViewPr>
    <p:cSldViewPr snapToGrid="0" showGuides="1">
      <p:cViewPr varScale="1">
        <p:scale>
          <a:sx n="54" d="100"/>
          <a:sy n="54" d="100"/>
        </p:scale>
        <p:origin x="-1464" y="-84"/>
      </p:cViewPr>
      <p:guideLst>
        <p:guide orient="horz" pos="2183"/>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pPr/>
              <a:t>27/10/2024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pPr/>
              <a:t>‹N°›</a:t>
            </a:fld>
            <a:endParaRPr lang="fr-FR"/>
          </a:p>
        </p:txBody>
      </p:sp>
    </p:spTree>
    <p:extLst>
      <p:ext uri="{BB962C8B-B14F-4D97-AF65-F5344CB8AC3E}">
        <p14:creationId xmlns=""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1497445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13133874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0910277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1994286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9303029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20</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 xmlns:p14="http://schemas.microsoft.com/office/powerpoint/2010/main" val="296430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910080" y="359898"/>
            <a:ext cx="987552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910080" y="1850064"/>
            <a:ext cx="98755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20" name="Espace réservé du pied de page 19"/>
          <p:cNvSpPr>
            <a:spLocks noGrp="1"/>
          </p:cNvSpPr>
          <p:nvPr>
            <p:ph type="ftr" sz="quarter" idx="11"/>
          </p:nvPr>
        </p:nvSpPr>
        <p:spPr/>
        <p:txBody>
          <a:bodyPr/>
          <a:lstStyle>
            <a:extLst/>
          </a:lstStyle>
          <a:p>
            <a:endParaRPr lang="fr-FR"/>
          </a:p>
        </p:txBody>
      </p:sp>
      <p:sp>
        <p:nvSpPr>
          <p:cNvPr id="10" name="Espace réservé du numéro de diapositive 9"/>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Ellipse 7"/>
          <p:cNvSpPr/>
          <p:nvPr/>
        </p:nvSpPr>
        <p:spPr>
          <a:xfrm>
            <a:off x="1228577" y="1413802"/>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542901" y="1345016"/>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9144000" y="274640"/>
            <a:ext cx="24384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524000" y="274641"/>
            <a:ext cx="7416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3043853" y="-54"/>
            <a:ext cx="9144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3437856" y="2600325"/>
            <a:ext cx="85344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3437856" y="1066800"/>
            <a:ext cx="85344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10" name="Rectangle 9"/>
          <p:cNvSpPr/>
          <p:nvPr/>
        </p:nvSpPr>
        <p:spPr bwMode="invGray">
          <a:xfrm>
            <a:off x="3048000" y="0"/>
            <a:ext cx="1016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896428" y="2814656"/>
            <a:ext cx="280416"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3210752" y="2745870"/>
            <a:ext cx="85344"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914144" y="274320"/>
            <a:ext cx="999744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353312" y="0"/>
            <a:ext cx="10838688"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6" name="Rectangle 5"/>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0" y="216778"/>
            <a:ext cx="508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09600" y="1406964"/>
            <a:ext cx="508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fld id="{E0594867-E5C2-4EAD-9613-D3D464AAAC64}" type="datetimeFigureOut">
              <a:rPr lang="fr-FR" smtClean="0"/>
              <a:pPr/>
              <a:t>27/10/2024</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DE7087AC-F73A-4C62-8BA6-A2A10B68B1EA}" type="slidenum">
              <a:rPr lang="fr-FR" smtClean="0"/>
              <a:pPr/>
              <a:t>‹N°›</a:t>
            </a:fld>
            <a:endParaRPr lang="fr-F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1087902" y="-815922"/>
            <a:ext cx="2185183"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25089" y="21103"/>
            <a:ext cx="2269588"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243842" y="1055077"/>
            <a:ext cx="1500956"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350498" y="-54"/>
            <a:ext cx="1084150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914144" y="274638"/>
            <a:ext cx="999744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914144" y="1447800"/>
            <a:ext cx="999744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E0594867-E5C2-4EAD-9613-D3D464AAAC64}" type="datetimeFigureOut">
              <a:rPr lang="fr-FR" smtClean="0"/>
              <a:pPr/>
              <a:t>27/10/2024</a:t>
            </a:fld>
            <a:endParaRPr lang="fr-FR"/>
          </a:p>
        </p:txBody>
      </p:sp>
      <p:sp>
        <p:nvSpPr>
          <p:cNvPr id="10" name="Espace réservé du pied de page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FR"/>
          </a:p>
        </p:txBody>
      </p:sp>
      <p:sp>
        <p:nvSpPr>
          <p:cNvPr id="22" name="Espace réservé du numéro de diapositive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DE7087AC-F73A-4C62-8BA6-A2A10B68B1EA}" type="slidenum">
              <a:rPr lang="fr-FR" smtClean="0"/>
              <a:pPr/>
              <a:t>‹N°›</a:t>
            </a:fld>
            <a:endParaRPr lang="fr-FR"/>
          </a:p>
        </p:txBody>
      </p:sp>
      <p:sp>
        <p:nvSpPr>
          <p:cNvPr id="15" name="Rectangle 14"/>
          <p:cNvSpPr/>
          <p:nvPr/>
        </p:nvSpPr>
        <p:spPr bwMode="invGray">
          <a:xfrm>
            <a:off x="1353312" y="-54"/>
            <a:ext cx="97536"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a:spLocks noChangeArrowheads="1"/>
          </p:cNvSpPr>
          <p:nvPr/>
        </p:nvSpPr>
        <p:spPr bwMode="auto">
          <a:xfrm>
            <a:off x="0" y="0"/>
            <a:ext cx="184731" cy="369332"/>
          </a:xfrm>
          <a:prstGeom prst="rect">
            <a:avLst/>
          </a:prstGeom>
          <a:noFill/>
          <a:ln w="9525">
            <a:noFill/>
            <a:miter lim="800000"/>
            <a:headEnd/>
            <a:tailEnd/>
          </a:ln>
        </p:spPr>
        <p:txBody>
          <a:bodyPr wrap="none" anchor="ctr">
            <a:spAutoFit/>
          </a:bodyPr>
          <a:lstStyle/>
          <a:p>
            <a:endParaRPr lang="fr-FR">
              <a:latin typeface="Gill Sans MT" pitchFamily="34" charset="0"/>
            </a:endParaRPr>
          </a:p>
        </p:txBody>
      </p:sp>
      <p:sp>
        <p:nvSpPr>
          <p:cNvPr id="7" name="Rectangle 4"/>
          <p:cNvSpPr>
            <a:spLocks noChangeArrowheads="1"/>
          </p:cNvSpPr>
          <p:nvPr/>
        </p:nvSpPr>
        <p:spPr bwMode="auto">
          <a:xfrm>
            <a:off x="1257905" y="285750"/>
            <a:ext cx="10321270" cy="6462713"/>
          </a:xfrm>
          <a:prstGeom prst="rect">
            <a:avLst/>
          </a:prstGeom>
          <a:noFill/>
          <a:ln w="9525">
            <a:noFill/>
            <a:miter lim="800000"/>
            <a:headEnd/>
            <a:tailEnd/>
          </a:ln>
        </p:spPr>
        <p:txBody>
          <a:bodyPr anchor="ctr">
            <a:spAutoFit/>
          </a:bodyPr>
          <a:lstStyle/>
          <a:p>
            <a:pPr algn="ctr"/>
            <a:r>
              <a:rPr lang="fr-FR" sz="1600" b="1"/>
              <a:t>République Algérienne Démocratique et Populaire</a:t>
            </a:r>
          </a:p>
          <a:p>
            <a:pPr algn="ctr"/>
            <a:r>
              <a:rPr lang="fr-FR" sz="1600" b="1"/>
              <a:t> Ministère de l’Enseignement Supérieur</a:t>
            </a:r>
            <a:endParaRPr lang="fr-FR" sz="800"/>
          </a:p>
          <a:p>
            <a:pPr algn="ctr" eaLnBrk="0" hangingPunct="0"/>
            <a:r>
              <a:rPr lang="fr-FR" sz="1600" b="1"/>
              <a:t>et de la Recherche Scientifique </a:t>
            </a:r>
          </a:p>
          <a:p>
            <a:pPr algn="ctr" eaLnBrk="0" hangingPunct="0"/>
            <a:endParaRPr lang="fr-FR" sz="1600" b="1"/>
          </a:p>
          <a:p>
            <a:pPr algn="ctr" eaLnBrk="0" hangingPunct="0"/>
            <a:r>
              <a:rPr lang="fr-FR" sz="1600" b="1"/>
              <a:t>Centre Universitaire Abdelhafid BOUSSOUF - Mila</a:t>
            </a:r>
            <a:endParaRPr lang="fr-FR" sz="800"/>
          </a:p>
          <a:p>
            <a:pPr algn="ctr" eaLnBrk="0" hangingPunct="0"/>
            <a:endParaRPr lang="fr-FR" b="1"/>
          </a:p>
          <a:p>
            <a:pPr algn="ctr" eaLnBrk="0" hangingPunct="0"/>
            <a:r>
              <a:rPr lang="fr-FR" b="1"/>
              <a:t>Institut des sciences et technologies</a:t>
            </a:r>
          </a:p>
          <a:p>
            <a:pPr algn="ctr" eaLnBrk="0" hangingPunct="0"/>
            <a:endParaRPr lang="fr-FR" sz="800"/>
          </a:p>
          <a:p>
            <a:pPr algn="ctr" eaLnBrk="0" hangingPunct="0"/>
            <a:r>
              <a:rPr lang="fr-FR" b="1"/>
              <a:t>Département de génie mécanique et électromécanique</a:t>
            </a:r>
          </a:p>
          <a:p>
            <a:pPr algn="ctr" eaLnBrk="0" hangingPunct="0"/>
            <a:endParaRPr lang="fr-FR" b="1"/>
          </a:p>
          <a:p>
            <a:pPr algn="ctr" eaLnBrk="0" hangingPunct="0"/>
            <a:endParaRPr lang="fr-FR" b="1"/>
          </a:p>
          <a:p>
            <a:pPr algn="ctr" eaLnBrk="0" hangingPunct="0"/>
            <a:endParaRPr lang="fr-FR" sz="800"/>
          </a:p>
          <a:p>
            <a:pPr algn="ctr" eaLnBrk="0" hangingPunct="0"/>
            <a:endParaRPr lang="fr-FR" sz="800"/>
          </a:p>
          <a:p>
            <a:pPr algn="ctr" eaLnBrk="0" hangingPunct="0"/>
            <a:r>
              <a:rPr lang="fr-FR" sz="4000" b="1"/>
              <a:t>  Recherche documentaire et </a:t>
            </a:r>
          </a:p>
          <a:p>
            <a:pPr algn="ctr" eaLnBrk="0" hangingPunct="0"/>
            <a:r>
              <a:rPr lang="fr-FR" sz="4000" b="1"/>
              <a:t>   conception du mémoire</a:t>
            </a:r>
            <a:endParaRPr lang="fr-FR" sz="800"/>
          </a:p>
          <a:p>
            <a:pPr algn="ctr" eaLnBrk="0" hangingPunct="0"/>
            <a:endParaRPr lang="fr-FR" sz="2000" b="1"/>
          </a:p>
          <a:p>
            <a:pPr algn="ctr" eaLnBrk="0" hangingPunct="0"/>
            <a:endParaRPr lang="fr-FR" sz="2000" b="1"/>
          </a:p>
          <a:p>
            <a:pPr algn="ctr" eaLnBrk="0" hangingPunct="0"/>
            <a:r>
              <a:rPr lang="fr-FR" sz="2000" b="1"/>
              <a:t>Dr. B. SMAANI</a:t>
            </a:r>
          </a:p>
          <a:p>
            <a:pPr algn="ctr" eaLnBrk="0" hangingPunct="0"/>
            <a:r>
              <a:rPr lang="fr-FR" sz="2000" b="1"/>
              <a:t>Maitre conférences /B</a:t>
            </a:r>
          </a:p>
          <a:p>
            <a:pPr algn="ctr" eaLnBrk="0" hangingPunct="0"/>
            <a:endParaRPr lang="fr-FR" sz="2000" b="1"/>
          </a:p>
          <a:p>
            <a:pPr algn="ctr" eaLnBrk="0" hangingPunct="0"/>
            <a:endParaRPr lang="fr-FR" sz="2000" b="1"/>
          </a:p>
          <a:p>
            <a:pPr algn="ctr" eaLnBrk="0" hangingPunct="0"/>
            <a:r>
              <a:rPr lang="fr-FR" sz="2000" b="1"/>
              <a:t>       Année universitaire : 2021/2022</a:t>
            </a:r>
            <a:endParaRPr lang="fr-FR"/>
          </a:p>
        </p:txBody>
      </p:sp>
      <p:pic>
        <p:nvPicPr>
          <p:cNvPr id="8" name="image1.jpeg"/>
          <p:cNvPicPr>
            <a:picLocks noChangeAspect="1" noChangeArrowheads="1"/>
          </p:cNvPicPr>
          <p:nvPr/>
        </p:nvPicPr>
        <p:blipFill>
          <a:blip r:embed="rId2"/>
          <a:srcRect/>
          <a:stretch>
            <a:fillRect/>
          </a:stretch>
        </p:blipFill>
        <p:spPr bwMode="auto">
          <a:xfrm>
            <a:off x="10047112" y="785814"/>
            <a:ext cx="1290159" cy="1000125"/>
          </a:xfrm>
          <a:prstGeom prst="rect">
            <a:avLst/>
          </a:prstGeom>
          <a:noFill/>
          <a:ln w="9525">
            <a:noFill/>
            <a:miter lim="800000"/>
            <a:headEnd/>
            <a:tailEnd/>
          </a:ln>
        </p:spPr>
      </p:pic>
      <p:pic>
        <p:nvPicPr>
          <p:cNvPr id="9" name="image1.jpeg"/>
          <p:cNvPicPr>
            <a:picLocks noChangeAspect="1" noChangeArrowheads="1"/>
          </p:cNvPicPr>
          <p:nvPr/>
        </p:nvPicPr>
        <p:blipFill>
          <a:blip r:embed="rId2"/>
          <a:srcRect/>
          <a:stretch>
            <a:fillRect/>
          </a:stretch>
        </p:blipFill>
        <p:spPr bwMode="auto">
          <a:xfrm>
            <a:off x="1661080" y="785814"/>
            <a:ext cx="1290159"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625054"/>
            <a:ext cx="11913704" cy="2308324"/>
          </a:xfrm>
          <a:prstGeom prst="rect">
            <a:avLst/>
          </a:prstGeom>
        </p:spPr>
        <p:txBody>
          <a:bodyPr wrap="square">
            <a:spAutoFit/>
          </a:bodyPr>
          <a:lstStyle/>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rPr>
              <a:t>2.4 La liste des abréviations</a:t>
            </a:r>
          </a:p>
          <a:p>
            <a:pPr marL="342900" lvl="0" indent="-342900" algn="just">
              <a:lnSpc>
                <a:spcPct val="150000"/>
              </a:lnSpc>
              <a:spcAft>
                <a:spcPts val="0"/>
              </a:spcAft>
            </a:pPr>
            <a:r>
              <a:rPr lang="fr-FR" sz="2400" dirty="0" smtClean="0">
                <a:latin typeface="Verdana" panose="020B0604030504040204" pitchFamily="34" charset="0"/>
                <a:ea typeface="Verdana" panose="020B0604030504040204" pitchFamily="34" charset="0"/>
              </a:rPr>
              <a:t>Détails de toutes les symboles et abréviation</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a:srcRect/>
          <a:stretch>
            <a:fillRect/>
          </a:stretch>
        </p:blipFill>
        <p:spPr bwMode="auto">
          <a:xfrm>
            <a:off x="4070473" y="70340"/>
            <a:ext cx="4528404" cy="6649818"/>
          </a:xfrm>
          <a:prstGeom prst="rect">
            <a:avLst/>
          </a:prstGeom>
          <a:noFill/>
          <a:ln w="9525">
            <a:noFill/>
            <a:miter lim="800000"/>
            <a:headEnd/>
            <a:tailEnd/>
          </a:ln>
          <a:effectLst/>
        </p:spPr>
      </p:pic>
      <p:sp>
        <p:nvSpPr>
          <p:cNvPr id="5" name="Rectangle 4">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341956D5-77D6-4F82-927F-6597C660D793}"/>
              </a:ext>
            </a:extLst>
          </p:cNvPr>
          <p:cNvSpPr/>
          <p:nvPr/>
        </p:nvSpPr>
        <p:spPr>
          <a:xfrm>
            <a:off x="119270" y="625054"/>
            <a:ext cx="11913704" cy="6309420"/>
          </a:xfrm>
          <a:prstGeom prst="rect">
            <a:avLst/>
          </a:prstGeom>
        </p:spPr>
        <p:txBody>
          <a:bodyPr wrap="square">
            <a:spAutoFit/>
          </a:bodyPr>
          <a:lstStyle/>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2.5 La liste </a:t>
            </a:r>
            <a:r>
              <a:rPr lang="fr-FR" sz="2400" b="1" i="1" dirty="0">
                <a:latin typeface="Verdana" panose="020B0604030504040204" pitchFamily="34" charset="0"/>
                <a:ea typeface="Verdana" panose="020B0604030504040204" pitchFamily="34" charset="0"/>
              </a:rPr>
              <a:t>des figures </a:t>
            </a:r>
            <a:endParaRPr lang="fr-FR" sz="2400" b="1" i="1" dirty="0" smtClean="0">
              <a:latin typeface="Verdana" panose="020B0604030504040204" pitchFamily="34" charset="0"/>
              <a:ea typeface="Verdana" panose="020B0604030504040204" pitchFamily="34" charset="0"/>
            </a:endParaRPr>
          </a:p>
          <a:p>
            <a:pPr marL="285750" lvl="0" indent="-285750" algn="just">
              <a:lnSpc>
                <a:spcPct val="150000"/>
              </a:lnSpc>
            </a:pPr>
            <a:r>
              <a:rPr lang="fr-FR" sz="2400" dirty="0" smtClean="0">
                <a:latin typeface="Verdana" panose="020B0604030504040204" pitchFamily="34" charset="0"/>
                <a:ea typeface="Verdana" panose="020B0604030504040204" pitchFamily="34" charset="0"/>
              </a:rPr>
              <a:t>Détails </a:t>
            </a:r>
            <a:r>
              <a:rPr lang="fr-FR" sz="2400" dirty="0">
                <a:latin typeface="Verdana" panose="020B0604030504040204" pitchFamily="34" charset="0"/>
                <a:ea typeface="Verdana" panose="020B0604030504040204" pitchFamily="34" charset="0"/>
              </a:rPr>
              <a:t>de toutes les figures (numérotation et titre</a:t>
            </a:r>
            <a:r>
              <a:rPr lang="fr-FR" sz="2400" dirty="0" smtClean="0">
                <a:latin typeface="Verdana" panose="020B0604030504040204" pitchFamily="34" charset="0"/>
                <a:ea typeface="Verdana" panose="020B0604030504040204" pitchFamily="34" charset="0"/>
              </a:rPr>
              <a:t>)</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r>
              <a:rPr lang="fr-FR" sz="2000" b="1" dirty="0" smtClean="0"/>
              <a:t>Liste des figures </a:t>
            </a:r>
          </a:p>
          <a:p>
            <a:r>
              <a:rPr lang="fr-FR" sz="2000" b="1" dirty="0" smtClean="0"/>
              <a:t>Figure I-1 : Stator de la machine asynchrone.................................................. 5 </a:t>
            </a:r>
          </a:p>
          <a:p>
            <a:r>
              <a:rPr lang="fr-FR" sz="2000" b="1" dirty="0" smtClean="0"/>
              <a:t>Figure I-2 : Vue éclatée d'une machine asynchrone triphasée à bagues........ 6 </a:t>
            </a:r>
          </a:p>
          <a:p>
            <a:r>
              <a:rPr lang="fr-FR" sz="2000" b="1" dirty="0" smtClean="0"/>
              <a:t>Figure I-3 : Vue éclatée d'une machine asynchrone triphasée à cage............ 7 </a:t>
            </a:r>
          </a:p>
          <a:p>
            <a:pPr marL="285750" lvl="0" indent="-285750" algn="just">
              <a:lnSpc>
                <a:spcPct val="150000"/>
              </a:lnSpc>
            </a:pPr>
            <a:r>
              <a:rPr lang="fr-FR" sz="2400" b="1" i="1" dirty="0" smtClean="0">
                <a:latin typeface="Verdana" panose="020B0604030504040204" pitchFamily="34" charset="0"/>
                <a:ea typeface="Verdana" panose="020B0604030504040204" pitchFamily="34" charset="0"/>
              </a:rPr>
              <a:t>2.6 La liste des tableaux</a:t>
            </a:r>
          </a:p>
          <a:p>
            <a:pPr marL="285750" indent="-285750" algn="just">
              <a:lnSpc>
                <a:spcPct val="150000"/>
              </a:lnSpc>
            </a:pPr>
            <a:r>
              <a:rPr lang="fr-FR" sz="2400" dirty="0" smtClean="0">
                <a:latin typeface="Verdana" panose="020B0604030504040204" pitchFamily="34" charset="0"/>
                <a:ea typeface="Verdana" panose="020B0604030504040204" pitchFamily="34" charset="0"/>
                <a:cs typeface="Times New Roman" panose="02020603050405020304" pitchFamily="18" charset="0"/>
              </a:rPr>
              <a:t>Détails de toutes les tableaux (numérotation et titre)</a:t>
            </a:r>
          </a:p>
          <a:p>
            <a:pPr marL="285750" lvl="0" indent="-285750" algn="just">
              <a:lnSpc>
                <a:spcPct val="150000"/>
              </a:lnSpc>
            </a:pPr>
            <a:r>
              <a:rPr lang="fr-FR" sz="2000" b="1" u="sng" dirty="0" smtClean="0">
                <a:latin typeface="Verdana" panose="020B0604030504040204" pitchFamily="34" charset="0"/>
                <a:ea typeface="Verdana" panose="020B0604030504040204" pitchFamily="34" charset="0"/>
              </a:rPr>
              <a:t>Exemple</a:t>
            </a:r>
          </a:p>
          <a:p>
            <a:pPr marL="285750" indent="-285750" algn="just">
              <a:lnSpc>
                <a:spcPct val="150000"/>
              </a:lnSpc>
            </a:pPr>
            <a:r>
              <a:rPr lang="fr-FR" sz="2000" b="1" dirty="0" smtClean="0"/>
              <a:t>Liste des figures </a:t>
            </a:r>
          </a:p>
          <a:p>
            <a:r>
              <a:rPr lang="fr-FR" sz="2000" b="1" dirty="0" smtClean="0"/>
              <a:t>Tableau I-1 : Table de commande du contrôleur de couple ………..... 17 </a:t>
            </a:r>
          </a:p>
          <a:p>
            <a:r>
              <a:rPr lang="fr-FR" sz="2000" b="1" dirty="0" smtClean="0"/>
              <a:t>Tableau III-1 : Les symboles utilisés .............................................. …….43 </a:t>
            </a:r>
          </a:p>
          <a:p>
            <a:r>
              <a:rPr lang="fr-FR" sz="2000" b="1" dirty="0" smtClean="0"/>
              <a:t>Tableau III-2 : Ressources FPGA par l’algorithme de traitement....... 44</a:t>
            </a:r>
            <a:endParaRPr lang="fr-FR" sz="2000" dirty="0" smtClean="0">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lnSpc>
                <a:spcPct val="150000"/>
              </a:lnSpc>
              <a:buFont typeface="Wingdings" pitchFamily="2" charset="2"/>
              <a:buChar char="q"/>
            </a:pPr>
            <a:endParaRPr lang="fr-FR" sz="2000" b="1" i="1" dirty="0" smtClean="0">
              <a:latin typeface="Verdana" panose="020B0604030504040204" pitchFamily="34" charset="0"/>
              <a:ea typeface="Verdana" panose="020B0604030504040204" pitchFamily="34" charset="0"/>
            </a:endParaRPr>
          </a:p>
        </p:txBody>
      </p:sp>
      <p:sp>
        <p:nvSpPr>
          <p:cNvPr id="6" name="Rectangle 5"/>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501959"/>
            <a:ext cx="11913704" cy="5632311"/>
          </a:xfrm>
          <a:prstGeom prst="rect">
            <a:avLst/>
          </a:prstGeom>
        </p:spPr>
        <p:txBody>
          <a:bodyPr wrap="square">
            <a:spAutoFit/>
          </a:bodyPr>
          <a:lstStyle/>
          <a:p>
            <a:pPr marL="342900" lvl="0" indent="-342900">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2.7 Introduction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2.8 Les chapitres..</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2.9 Conclusion générale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2.10 La bibliographie</a:t>
            </a:r>
          </a:p>
          <a:p>
            <a:pPr>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2.11 Les résumés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b="1" dirty="0" smtClean="0">
                <a:latin typeface="Verdana" panose="020B0604030504040204" pitchFamily="34" charset="0"/>
                <a:ea typeface="Verdana" panose="020B0604030504040204" pitchFamily="34" charset="0"/>
                <a:cs typeface="Times New Roman" panose="02020603050405020304" pitchFamily="18" charset="0"/>
              </a:rPr>
              <a:t>Bref exposé </a:t>
            </a:r>
            <a:r>
              <a:rPr lang="fr-FR" sz="2400" dirty="0" smtClean="0">
                <a:latin typeface="Verdana" panose="020B0604030504040204" pitchFamily="34" charset="0"/>
                <a:ea typeface="Verdana" panose="020B0604030504040204" pitchFamily="34" charset="0"/>
                <a:cs typeface="Times New Roman" panose="02020603050405020304" pitchFamily="18" charset="0"/>
              </a:rPr>
              <a:t>du </a:t>
            </a:r>
            <a:r>
              <a:rPr lang="fr-FR" sz="2400" b="1" dirty="0" smtClean="0">
                <a:latin typeface="Verdana" panose="020B0604030504040204" pitchFamily="34" charset="0"/>
                <a:ea typeface="Verdana" panose="020B0604030504040204" pitchFamily="34" charset="0"/>
                <a:cs typeface="Times New Roman" panose="02020603050405020304" pitchFamily="18" charset="0"/>
              </a:rPr>
              <a:t>sujet traité</a:t>
            </a: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latin typeface="Verdana" panose="020B0604030504040204" pitchFamily="34" charset="0"/>
                <a:ea typeface="Verdana" panose="020B0604030504040204" pitchFamily="34" charset="0"/>
                <a:cs typeface="Times New Roman" panose="02020603050405020304" pitchFamily="18" charset="0"/>
              </a:rPr>
              <a:t>des travaux réalisés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objectifs atteints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hypothèses émises</a:t>
            </a:r>
            <a:r>
              <a:rPr lang="fr-FR" sz="2400" dirty="0" smtClean="0">
                <a:latin typeface="Verdana" panose="020B0604030504040204" pitchFamily="34" charset="0"/>
                <a:ea typeface="Verdana" panose="020B0604030504040204" pitchFamily="34" charset="0"/>
                <a:cs typeface="Times New Roman" panose="02020603050405020304" pitchFamily="18" charset="0"/>
              </a:rPr>
              <a:t>,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méthodes utilisées et des techniques considérés.</a:t>
            </a:r>
            <a:endParaRPr lang="fr-FR" sz="2400" dirty="0" smtClean="0">
              <a:latin typeface="Verdana" panose="020B0604030504040204" pitchFamily="34" charset="0"/>
              <a:ea typeface="Verdana" panose="020B0604030504040204" pitchFamily="34" charset="0"/>
              <a:cs typeface="Times New Roman" panose="02020603050405020304" pitchFamily="18" charset="0"/>
            </a:endParaRPr>
          </a:p>
          <a:p>
            <a:pPr lvl="0">
              <a:lnSpc>
                <a:spcPct val="150000"/>
              </a:lnSpc>
              <a:spcAft>
                <a:spcPts val="0"/>
              </a:spcAft>
              <a:buFont typeface="Arial" pitchFamily="34" charset="0"/>
              <a:buChar char="•"/>
            </a:pPr>
            <a:r>
              <a:rPr lang="fr-FR" sz="2400" dirty="0" smtClean="0">
                <a:latin typeface="Verdana" panose="020B0604030504040204" pitchFamily="34" charset="0"/>
                <a:ea typeface="Verdana" panose="020B0604030504040204" pitchFamily="34" charset="0"/>
                <a:cs typeface="Times New Roman" panose="02020603050405020304" pitchFamily="18" charset="0"/>
              </a:rPr>
              <a:t>Présentation des </a:t>
            </a:r>
            <a:r>
              <a:rPr lang="fr-FR" sz="2400" b="1" dirty="0" smtClean="0">
                <a:latin typeface="Verdana" panose="020B0604030504040204" pitchFamily="34" charset="0"/>
                <a:ea typeface="Verdana" panose="020B0604030504040204" pitchFamily="34" charset="0"/>
                <a:cs typeface="Times New Roman" panose="02020603050405020304" pitchFamily="18" charset="0"/>
              </a:rPr>
              <a:t>principales conclusions </a:t>
            </a:r>
            <a:r>
              <a:rPr lang="fr-FR" sz="2400" dirty="0" smtClean="0">
                <a:latin typeface="Verdana" panose="020B0604030504040204" pitchFamily="34" charset="0"/>
                <a:ea typeface="Verdana" panose="020B0604030504040204" pitchFamily="34" charset="0"/>
                <a:cs typeface="Times New Roman" panose="02020603050405020304" pitchFamily="18" charset="0"/>
              </a:rPr>
              <a:t>de la recherche</a:t>
            </a:r>
          </a:p>
          <a:p>
            <a:pPr marL="342900" lvl="0" indent="-342900">
              <a:lnSpc>
                <a:spcPct val="150000"/>
              </a:lnSpc>
              <a:spcAft>
                <a:spcPts val="0"/>
              </a:spcAft>
            </a:pPr>
            <a:r>
              <a:rPr lang="fr-FR" sz="2400" dirty="0" smtClean="0">
                <a:latin typeface="Verdana" panose="020B0604030504040204" pitchFamily="34" charset="0"/>
                <a:ea typeface="Verdana" panose="020B0604030504040204" pitchFamily="34" charset="0"/>
                <a:cs typeface="Times New Roman" panose="02020603050405020304" pitchFamily="18" charset="0"/>
              </a:rPr>
              <a:t> </a:t>
            </a:r>
            <a:r>
              <a:rPr lang="fr-FR" sz="2000" b="1" i="1" dirty="0" smtClean="0">
                <a:latin typeface="Verdana" panose="020B0604030504040204" pitchFamily="34" charset="0"/>
                <a:ea typeface="Verdana" panose="020B0604030504040204" pitchFamily="34" charset="0"/>
                <a:cs typeface="Times New Roman" panose="02020603050405020304" pitchFamily="18" charset="0"/>
              </a:rPr>
              <a:t>présenté en 03 langues: Français. Arabe et Anglais. </a:t>
            </a:r>
            <a:endParaRPr lang="fr-FR" sz="2000" b="1"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341956D5-77D6-4F82-927F-6597C660D793}"/>
              </a:ext>
            </a:extLst>
          </p:cNvPr>
          <p:cNvSpPr/>
          <p:nvPr/>
        </p:nvSpPr>
        <p:spPr>
          <a:xfrm>
            <a:off x="119270" y="501959"/>
            <a:ext cx="11913704" cy="5262979"/>
          </a:xfrm>
          <a:prstGeom prst="rect">
            <a:avLst/>
          </a:prstGeom>
        </p:spPr>
        <p:txBody>
          <a:bodyPr wrap="square">
            <a:spAutoFit/>
          </a:bodyPr>
          <a:lstStyle/>
          <a:p>
            <a:r>
              <a:rPr lang="fr-FR" sz="2400" b="1" u="sng" dirty="0" smtClean="0"/>
              <a:t>Exemple</a:t>
            </a:r>
          </a:p>
          <a:p>
            <a:endParaRPr lang="fr-FR" sz="2400" b="1" dirty="0" smtClean="0"/>
          </a:p>
          <a:p>
            <a:r>
              <a:rPr lang="fr-FR" sz="2400" b="1" dirty="0" smtClean="0"/>
              <a:t>Résumé</a:t>
            </a:r>
          </a:p>
          <a:p>
            <a:pPr algn="just"/>
            <a:r>
              <a:rPr lang="fr-FR" sz="2400" dirty="0" smtClean="0"/>
              <a:t>Nous avons implémenté la technique de commande directe du couple (DTC) d’une machine asynchrone (MAS) sur un FPGA de la famille </a:t>
            </a:r>
            <a:r>
              <a:rPr lang="fr-FR" sz="2400" dirty="0" err="1" smtClean="0"/>
              <a:t>Altera</a:t>
            </a:r>
            <a:r>
              <a:rPr lang="fr-FR" sz="2400" dirty="0" smtClean="0"/>
              <a:t>. Ceci, en utilisant le langage de description matérielle VHDL sous l’outil </a:t>
            </a:r>
            <a:r>
              <a:rPr lang="fr-FR" sz="2400" dirty="0" err="1" smtClean="0"/>
              <a:t>Quartus</a:t>
            </a:r>
            <a:r>
              <a:rPr lang="fr-FR" sz="2400" dirty="0" smtClean="0"/>
              <a:t> II développé par </a:t>
            </a:r>
            <a:r>
              <a:rPr lang="fr-FR" sz="2400" dirty="0" err="1" smtClean="0"/>
              <a:t>Altera</a:t>
            </a:r>
            <a:r>
              <a:rPr lang="fr-FR" sz="2400" dirty="0" smtClean="0"/>
              <a:t>. Nous avons donc élaboré un programme en VHDL décrivant les quatre blocs des principales fonctions dans la commande numérique DTC : la transformation Concordia, l’estimation des grandeurs de commande, la régulation en utilisant des comparateurs à hystérésis et la génération de table de commande (</a:t>
            </a:r>
            <a:r>
              <a:rPr lang="fr-FR" sz="2400" dirty="0" err="1" smtClean="0"/>
              <a:t>Takahachi</a:t>
            </a:r>
            <a:r>
              <a:rPr lang="fr-FR" sz="2400" dirty="0" smtClean="0"/>
              <a:t>). Les résultats obtenus montrent la fiabilité de l’implémentation de la technique de commande DTC en considérant le FPGA EP2C5T144C8 - </a:t>
            </a:r>
            <a:r>
              <a:rPr lang="fr-FR" sz="2400" dirty="0" err="1" smtClean="0"/>
              <a:t>Altera</a:t>
            </a:r>
            <a:r>
              <a:rPr lang="fr-FR" sz="2400" dirty="0" smtClean="0"/>
              <a:t>.</a:t>
            </a:r>
          </a:p>
          <a:p>
            <a:pPr algn="just"/>
            <a:endParaRPr lang="fr-FR" sz="2400" b="1" i="1" dirty="0" smtClean="0">
              <a:latin typeface="Verdana" panose="020B0604030504040204" pitchFamily="34" charset="0"/>
              <a:ea typeface="Verdana" panose="020B0604030504040204" pitchFamily="34" charset="0"/>
            </a:endParaRPr>
          </a:p>
          <a:p>
            <a:pPr algn="just"/>
            <a:r>
              <a:rPr lang="fr-FR" sz="2400" b="1" dirty="0" smtClean="0"/>
              <a:t>Mots clés : </a:t>
            </a:r>
            <a:r>
              <a:rPr lang="fr-FR" sz="2400" dirty="0" smtClean="0"/>
              <a:t>commande directe du couple, Concordia, comparateurs à hystérésis, FPGA EP2C5T144C8, VHDL, </a:t>
            </a:r>
            <a:r>
              <a:rPr lang="fr-FR" sz="2400" dirty="0" err="1" smtClean="0"/>
              <a:t>Quartus</a:t>
            </a:r>
            <a:r>
              <a:rPr lang="fr-FR" sz="2400" dirty="0" smtClean="0"/>
              <a:t> II.</a:t>
            </a:r>
            <a:endParaRPr lang="fr-FR" sz="2400" i="1" dirty="0">
              <a:latin typeface="Verdana" panose="020B0604030504040204" pitchFamily="34" charset="0"/>
              <a:ea typeface="Verdana" panose="020B0604030504040204" pitchFamily="34" charset="0"/>
            </a:endParaRPr>
          </a:p>
        </p:txBody>
      </p:sp>
      <p:sp>
        <p:nvSpPr>
          <p:cNvPr id="5" name="Rectangle 4"/>
          <p:cNvSpPr/>
          <p:nvPr/>
        </p:nvSpPr>
        <p:spPr>
          <a:xfrm>
            <a:off x="1881595"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03262BF7-9157-410E-B9E9-210D7C273DD9}"/>
              </a:ext>
            </a:extLst>
          </p:cNvPr>
          <p:cNvSpPr/>
          <p:nvPr/>
        </p:nvSpPr>
        <p:spPr>
          <a:xfrm>
            <a:off x="119261" y="712977"/>
            <a:ext cx="11913704" cy="6258123"/>
          </a:xfrm>
          <a:prstGeom prst="rect">
            <a:avLst/>
          </a:prstGeom>
        </p:spPr>
        <p:txBody>
          <a:bodyPr wrap="square">
            <a:spAutoFit/>
          </a:bodyPr>
          <a:lstStyle/>
          <a:p>
            <a:pPr marL="0" lvl="1" algn="just">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 L’introduction générale du mémoire </a:t>
            </a:r>
          </a:p>
          <a:p>
            <a:pPr lvl="1" algn="just">
              <a:spcAft>
                <a:spcPts val="100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l’introduction générale du mémoire,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exposés ces points</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3.1 Problématique</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des grandes questions posées par le sujet. Ce sont celles auxquelles vous allez chercher à répondre.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Délimitation du champ de l'étude. Ce que vous ne traiterez pas. Ce que l'on ne pourra pas vous reprocher de ne pas avoir traité.</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Contraintes pratiques rencontrées</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indent="-342900"/>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Motivation</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Motivation pour le choix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Intérêt du sujet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3.2 Objectives</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 </a:t>
            </a:r>
          </a:p>
          <a:p>
            <a:pPr marL="742950" lvl="1" indent="-285750">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Définition du but du travail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spcAft>
                <a:spcPts val="0"/>
              </a:spcAft>
              <a:buFont typeface="Wingdings" pitchFamily="2" charset="2"/>
              <a:buChar char="ü"/>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Méthode pour la vérification et validation des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objectifs</a:t>
            </a:r>
          </a:p>
          <a:p>
            <a:pPr marL="87313" lvl="1" indent="-87313" algn="just">
              <a:spcAft>
                <a:spcPts val="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3.4 Bref exposé des chapitre</a:t>
            </a:r>
          </a:p>
          <a:p>
            <a:pPr marL="87313" lvl="1" indent="-87313" algn="just">
              <a:spcAft>
                <a:spcPts val="0"/>
              </a:spcAft>
            </a:pPr>
            <a:r>
              <a:rPr lang="fr-FR" sz="2000" b="1" dirty="0" smtClean="0">
                <a:latin typeface="Verdana" panose="020B0604030504040204" pitchFamily="34" charset="0"/>
                <a:ea typeface="Verdana" panose="020B0604030504040204" pitchFamily="34" charset="0"/>
                <a:cs typeface="Times New Roman" panose="02020603050405020304" pitchFamily="18" charset="0"/>
              </a:rPr>
              <a:t>Exemple: voir un mémoire.</a:t>
            </a:r>
            <a:endParaRPr lang="fr-FR" sz="2000" dirty="0">
              <a:latin typeface="Verdana" panose="020B0604030504040204" pitchFamily="34" charset="0"/>
              <a:ea typeface="Verdana" panose="020B0604030504040204" pitchFamily="34" charset="0"/>
              <a:cs typeface="Times New Roman" panose="02020603050405020304" pitchFamily="18"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91271581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F9C727E7-AE96-4050-8C61-0434D74832C0}"/>
              </a:ext>
            </a:extLst>
          </p:cNvPr>
          <p:cNvSpPr/>
          <p:nvPr/>
        </p:nvSpPr>
        <p:spPr>
          <a:xfrm>
            <a:off x="119270" y="853659"/>
            <a:ext cx="11913704" cy="4708981"/>
          </a:xfrm>
          <a:prstGeom prst="rect">
            <a:avLst/>
          </a:prstGeom>
        </p:spPr>
        <p:txBody>
          <a:bodyPr wrap="square">
            <a:spAutoFit/>
          </a:bodyPr>
          <a:lstStyle/>
          <a:p>
            <a:pPr algn="just">
              <a:lnSpc>
                <a:spcPct val="150000"/>
              </a:lnSpc>
              <a:buFontTx/>
              <a:buChar char="-"/>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4. Contribution</a:t>
            </a:r>
          </a:p>
          <a:p>
            <a:pPr marL="742950" lvl="1" indent="-285750" algn="just">
              <a:lnSpc>
                <a:spcPct val="200000"/>
              </a:lnSpc>
              <a:spcAft>
                <a:spcPts val="0"/>
              </a:spcAft>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Dans un mémoire on doit présenté une contribution. </a:t>
            </a: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Une contribution est une </a:t>
            </a:r>
            <a:r>
              <a:rPr lang="fr-FR" sz="2400" b="1" dirty="0" smtClean="0">
                <a:solidFill>
                  <a:srgbClr val="A50021"/>
                </a:solidFill>
                <a:latin typeface="Verdana" panose="020B0604030504040204" pitchFamily="34" charset="0"/>
                <a:ea typeface="Verdana" panose="020B0604030504040204" pitchFamily="34" charset="0"/>
                <a:cs typeface="Times New Roman" panose="02020603050405020304" pitchFamily="18" charset="0"/>
              </a:rPr>
              <a:t>description </a:t>
            </a:r>
            <a:r>
              <a:rPr lang="fr-FR" sz="2400" b="1" dirty="0">
                <a:solidFill>
                  <a:srgbClr val="A50021"/>
                </a:solidFill>
                <a:latin typeface="Verdana" panose="020B0604030504040204" pitchFamily="34" charset="0"/>
                <a:ea typeface="Verdana" panose="020B0604030504040204" pitchFamily="34" charset="0"/>
                <a:cs typeface="Times New Roman" panose="02020603050405020304" pitchFamily="18" charset="0"/>
              </a:rPr>
              <a:t>claire </a:t>
            </a:r>
            <a:r>
              <a:rPr lang="fr-FR" sz="2400" b="1" dirty="0" smtClean="0">
                <a:solidFill>
                  <a:srgbClr val="A50021"/>
                </a:solidFill>
                <a:latin typeface="Verdana" panose="020B0604030504040204" pitchFamily="34" charset="0"/>
                <a:ea typeface="Verdana" panose="020B0604030504040204" pitchFamily="34" charset="0"/>
                <a:cs typeface="Times New Roman" panose="02020603050405020304" pitchFamily="18" charset="0"/>
              </a:rPr>
              <a:t>du travail réalisé par rapport à d’autres travaux.</a:t>
            </a:r>
            <a:endParaRPr lang="fr-FR" sz="2400" b="1" dirty="0">
              <a:solidFill>
                <a:srgbClr val="A50021"/>
              </a:solidFill>
              <a:latin typeface="Verdana" panose="020B0604030504040204" pitchFamily="34" charset="0"/>
              <a:ea typeface="Verdana" panose="020B0604030504040204" pitchFamily="34" charset="0"/>
              <a:cs typeface="Times New Roman" panose="02020603050405020304" pitchFamily="18" charset="0"/>
            </a:endParaRPr>
          </a:p>
          <a:p>
            <a:pPr marL="742950" lvl="1" indent="-285750" algn="just">
              <a:lnSpc>
                <a:spcPct val="200000"/>
              </a:lnSpc>
              <a:spcAft>
                <a:spcPts val="0"/>
              </a:spcAft>
              <a:buFont typeface="Wingdings" pitchFamily="2" charset="2"/>
              <a:buChar char="q"/>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On doit également présenté en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quelques lignes du lieu de stage ou de </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travail. </a:t>
            </a:r>
            <a:endPar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77045324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F9C727E7-AE96-4050-8C61-0434D74832C0}"/>
              </a:ext>
            </a:extLst>
          </p:cNvPr>
          <p:cNvSpPr/>
          <p:nvPr/>
        </p:nvSpPr>
        <p:spPr>
          <a:xfrm>
            <a:off x="119270" y="642639"/>
            <a:ext cx="11913704" cy="6093976"/>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5. La méthodologie </a:t>
            </a:r>
          </a:p>
          <a:p>
            <a:pPr marL="285750" indent="-285750" algn="ctr">
              <a:lnSpc>
                <a:spcPct val="150000"/>
              </a:lnSpc>
            </a:pPr>
            <a:r>
              <a:rPr lang="fr-FR" sz="2000" b="1" i="1" dirty="0" smtClean="0">
                <a:solidFill>
                  <a:srgbClr val="C00000"/>
                </a:solidFill>
                <a:latin typeface="Verdana" panose="020B0604030504040204" pitchFamily="34" charset="0"/>
                <a:ea typeface="Verdana" panose="020B0604030504040204" pitchFamily="34" charset="0"/>
                <a:cs typeface="Times New Roman" panose="02020603050405020304" pitchFamily="18" charset="0"/>
              </a:rPr>
              <a:t>Que signifie la méthodologie dans un mémoire ?</a:t>
            </a:r>
          </a:p>
          <a:p>
            <a:pPr marL="285750" indent="-285750">
              <a:lnSpc>
                <a:spcPct val="150000"/>
              </a:lnSpc>
            </a:pPr>
            <a:r>
              <a:rPr lang="fr-FR" sz="2400" b="1" i="1" dirty="0" smtClean="0">
                <a:solidFill>
                  <a:srgbClr val="7030A0"/>
                </a:solidFill>
                <a:latin typeface="Verdana" panose="020B0604030504040204" pitchFamily="34" charset="0"/>
                <a:ea typeface="Verdana" panose="020B0604030504040204" pitchFamily="34" charset="0"/>
                <a:cs typeface="Times New Roman" panose="02020603050405020304" pitchFamily="18" charset="0"/>
              </a:rPr>
              <a:t>Elle consiste à </a:t>
            </a:r>
          </a:p>
          <a:p>
            <a:pPr marL="263525"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1-Présenter la </a:t>
            </a:r>
            <a:r>
              <a:rPr lang="fr-FR" sz="2400" b="1" dirty="0">
                <a:solidFill>
                  <a:srgbClr val="7030A0"/>
                </a:solidFill>
                <a:latin typeface="Verdana" panose="020B0604030504040204" pitchFamily="34" charset="0"/>
                <a:ea typeface="Verdana" panose="020B0604030504040204" pitchFamily="34" charset="0"/>
              </a:rPr>
              <a:t>méthode/outil utilisés pour résoudre le problème posé</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2-Justifier </a:t>
            </a:r>
            <a:r>
              <a:rPr lang="fr-FR" sz="2400" b="1" dirty="0">
                <a:solidFill>
                  <a:srgbClr val="7030A0"/>
                </a:solidFill>
                <a:latin typeface="Verdana" panose="020B0604030504040204" pitchFamily="34" charset="0"/>
                <a:ea typeface="Verdana" panose="020B0604030504040204" pitchFamily="34" charset="0"/>
              </a:rPr>
              <a:t>du choix de la méthode.</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3-Décrire la </a:t>
            </a:r>
            <a:r>
              <a:rPr lang="fr-FR" sz="2400" b="1" dirty="0">
                <a:solidFill>
                  <a:srgbClr val="7030A0"/>
                </a:solidFill>
                <a:latin typeface="Verdana" panose="020B0604030504040204" pitchFamily="34" charset="0"/>
                <a:ea typeface="Verdana" panose="020B0604030504040204" pitchFamily="34" charset="0"/>
              </a:rPr>
              <a:t>méthode.</a:t>
            </a:r>
          </a:p>
          <a:p>
            <a:pPr marL="263525" lvl="1" indent="-263525" algn="just">
              <a:lnSpc>
                <a:spcPct val="150000"/>
              </a:lnSpc>
            </a:pPr>
            <a:r>
              <a:rPr lang="fr-FR" sz="2400" b="1" dirty="0">
                <a:solidFill>
                  <a:srgbClr val="7030A0"/>
                </a:solidFill>
                <a:latin typeface="Verdana" panose="020B0604030504040204" pitchFamily="34" charset="0"/>
                <a:ea typeface="Verdana" panose="020B0604030504040204" pitchFamily="34" charset="0"/>
              </a:rPr>
              <a:t>	</a:t>
            </a:r>
            <a:r>
              <a:rPr lang="fr-FR" sz="2400" b="1" dirty="0" smtClean="0">
                <a:solidFill>
                  <a:srgbClr val="7030A0"/>
                </a:solidFill>
                <a:latin typeface="Verdana" panose="020B0604030504040204" pitchFamily="34" charset="0"/>
                <a:ea typeface="Verdana" panose="020B0604030504040204" pitchFamily="34" charset="0"/>
              </a:rPr>
              <a:t>			4-Mise </a:t>
            </a:r>
            <a:r>
              <a:rPr lang="fr-FR" sz="2400" b="1" dirty="0">
                <a:solidFill>
                  <a:srgbClr val="7030A0"/>
                </a:solidFill>
                <a:latin typeface="Verdana" panose="020B0604030504040204" pitchFamily="34" charset="0"/>
                <a:ea typeface="Verdana" panose="020B0604030504040204" pitchFamily="34" charset="0"/>
              </a:rPr>
              <a:t>en œuvre des hypothèses.</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5-Description </a:t>
            </a:r>
            <a:r>
              <a:rPr lang="fr-FR" sz="2400" b="1" dirty="0">
                <a:solidFill>
                  <a:srgbClr val="7030A0"/>
                </a:solidFill>
                <a:latin typeface="Verdana" panose="020B0604030504040204" pitchFamily="34" charset="0"/>
                <a:ea typeface="Verdana" panose="020B0604030504040204" pitchFamily="34" charset="0"/>
              </a:rPr>
              <a:t>de la solution du problème.</a:t>
            </a:r>
          </a:p>
          <a:p>
            <a:pPr marL="263525" lvl="1" indent="-263525" algn="just">
              <a:lnSpc>
                <a:spcPct val="150000"/>
              </a:lnSpc>
            </a:pPr>
            <a:r>
              <a:rPr lang="fr-FR" sz="2400" b="1" dirty="0" smtClean="0">
                <a:solidFill>
                  <a:srgbClr val="7030A0"/>
                </a:solidFill>
                <a:latin typeface="Verdana" panose="020B0604030504040204" pitchFamily="34" charset="0"/>
                <a:ea typeface="Verdana" panose="020B0604030504040204" pitchFamily="34" charset="0"/>
              </a:rPr>
              <a:t>						6-Description </a:t>
            </a:r>
            <a:r>
              <a:rPr lang="fr-FR" sz="2400" b="1" dirty="0">
                <a:solidFill>
                  <a:srgbClr val="7030A0"/>
                </a:solidFill>
                <a:latin typeface="Verdana" panose="020B0604030504040204" pitchFamily="34" charset="0"/>
                <a:ea typeface="Verdana" panose="020B0604030504040204" pitchFamily="34" charset="0"/>
              </a:rPr>
              <a:t>des conditions expérimentales</a:t>
            </a:r>
            <a:r>
              <a:rPr lang="fr-FR" sz="2400" b="1" dirty="0" smtClean="0">
                <a:solidFill>
                  <a:srgbClr val="7030A0"/>
                </a:solidFill>
                <a:latin typeface="Verdana" panose="020B0604030504040204" pitchFamily="34" charset="0"/>
                <a:ea typeface="Verdana" panose="020B0604030504040204" pitchFamily="34" charset="0"/>
              </a:rPr>
              <a:t>.</a:t>
            </a:r>
            <a:endParaRPr lang="fr-FR" sz="2400" b="1" dirty="0">
              <a:solidFill>
                <a:srgbClr val="7030A0"/>
              </a:solidFill>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6135A25D-1CCD-4FDF-8411-5F46ADC0A7B2}"/>
              </a:ext>
            </a:extLst>
          </p:cNvPr>
          <p:cNvSpPr/>
          <p:nvPr/>
        </p:nvSpPr>
        <p:spPr>
          <a:xfrm>
            <a:off x="119270" y="642639"/>
            <a:ext cx="11913704" cy="4985980"/>
          </a:xfrm>
          <a:prstGeom prst="rect">
            <a:avLst/>
          </a:prstGeom>
        </p:spPr>
        <p:txBody>
          <a:bodyPr wrap="square">
            <a:spAutoFit/>
          </a:bodyPr>
          <a:lstStyle/>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6. Etat de l’art/ Revue de la bibliographie/Travaux concernés</a:t>
            </a:r>
            <a:r>
              <a:rPr lang="fr-FR" sz="2400" b="1" i="1" dirty="0" smtClean="0">
                <a:latin typeface="Verdana" panose="020B0604030504040204" pitchFamily="34" charset="0"/>
                <a:ea typeface="Verdana" panose="020B0604030504040204" pitchFamily="34" charset="0"/>
              </a:rPr>
              <a:t> </a:t>
            </a:r>
            <a:endParaRPr lang="fr-FR" sz="2400" dirty="0" smtClean="0">
              <a:latin typeface="Verdana" panose="020B0604030504040204" pitchFamily="34" charset="0"/>
              <a:ea typeface="Verdana" panose="020B0604030504040204" pitchFamily="34" charset="0"/>
            </a:endParaRPr>
          </a:p>
          <a:p>
            <a:pPr algn="just">
              <a:lnSpc>
                <a:spcPct val="150000"/>
              </a:lnSpc>
            </a:pPr>
            <a:r>
              <a:rPr lang="fr-FR" sz="2400" dirty="0" smtClean="0">
                <a:latin typeface="Verdana" panose="020B0604030504040204" pitchFamily="34" charset="0"/>
                <a:ea typeface="Verdana" panose="020B0604030504040204" pitchFamily="34" charset="0"/>
              </a:rPr>
              <a:t>Dans un mémoire de fin d’étude il est intéressant de présenté un chapitre d’état de l’art.</a:t>
            </a:r>
          </a:p>
          <a:p>
            <a:pPr algn="ctr">
              <a:lnSpc>
                <a:spcPct val="150000"/>
              </a:lnSpc>
            </a:pPr>
            <a:r>
              <a:rPr lang="fr-FR" sz="2000" b="1" i="1" dirty="0" smtClean="0">
                <a:solidFill>
                  <a:srgbClr val="C00000"/>
                </a:solidFill>
                <a:latin typeface="Verdana" panose="020B0604030504040204" pitchFamily="34" charset="0"/>
                <a:ea typeface="Verdana" panose="020B0604030504040204" pitchFamily="34" charset="0"/>
              </a:rPr>
              <a:t>chapitre d’état de l’art?</a:t>
            </a:r>
          </a:p>
          <a:p>
            <a:pPr marL="742950" lvl="1" indent="-285750" algn="just">
              <a:lnSpc>
                <a:spcPct val="150000"/>
              </a:lnSpc>
              <a:buFont typeface="Arial" pitchFamily="34" charset="0"/>
              <a:buChar char="•"/>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avec </a:t>
            </a:r>
            <a:r>
              <a:rPr lang="fr-FR" sz="2400" b="1" dirty="0" smtClean="0">
                <a:latin typeface="Verdana" panose="020B0604030504040204" pitchFamily="34" charset="0"/>
                <a:ea typeface="Verdana" panose="020B0604030504040204" pitchFamily="34" charset="0"/>
              </a:rPr>
              <a:t>critiques</a:t>
            </a:r>
            <a:r>
              <a:rPr lang="fr-FR" sz="2400" dirty="0" smtClean="0">
                <a:latin typeface="Verdana" panose="020B0604030504040204" pitchFamily="34" charset="0"/>
                <a:ea typeface="Verdana" panose="020B0604030504040204" pitchFamily="34" charset="0"/>
              </a:rPr>
              <a:t> des </a:t>
            </a:r>
            <a:r>
              <a:rPr lang="fr-FR" sz="2400" dirty="0">
                <a:latin typeface="Verdana" panose="020B0604030504040204" pitchFamily="34" charset="0"/>
                <a:ea typeface="Verdana" panose="020B0604030504040204" pitchFamily="34" charset="0"/>
              </a:rPr>
              <a:t>travaux antérieurs.</a:t>
            </a:r>
          </a:p>
          <a:p>
            <a:pPr marL="742950" lvl="1" indent="-285750" algn="just">
              <a:lnSpc>
                <a:spcPct val="150000"/>
              </a:lnSpc>
              <a:buFont typeface="Arial" pitchFamily="34" charset="0"/>
              <a:buChar char="•"/>
            </a:pPr>
            <a:r>
              <a:rPr lang="fr-FR" sz="2400" dirty="0" smtClean="0">
                <a:latin typeface="Verdana" panose="020B0604030504040204" pitchFamily="34" charset="0"/>
                <a:ea typeface="Verdana" panose="020B0604030504040204" pitchFamily="34" charset="0"/>
              </a:rPr>
              <a:t>Description </a:t>
            </a:r>
            <a:r>
              <a:rPr lang="fr-FR" sz="2400" dirty="0">
                <a:latin typeface="Verdana" panose="020B0604030504040204" pitchFamily="34" charset="0"/>
                <a:ea typeface="Verdana" panose="020B0604030504040204" pitchFamily="34" charset="0"/>
              </a:rPr>
              <a:t>du </a:t>
            </a:r>
            <a:r>
              <a:rPr lang="fr-FR" sz="2400" b="1" dirty="0">
                <a:latin typeface="Verdana" panose="020B0604030504040204" pitchFamily="34" charset="0"/>
                <a:ea typeface="Verdana" panose="020B0604030504040204" pitchFamily="34" charset="0"/>
              </a:rPr>
              <a:t>lien entre le sujet </a:t>
            </a:r>
            <a:r>
              <a:rPr lang="fr-FR" sz="2400" dirty="0">
                <a:latin typeface="Verdana" panose="020B0604030504040204" pitchFamily="34" charset="0"/>
                <a:ea typeface="Verdana" panose="020B0604030504040204" pitchFamily="34" charset="0"/>
              </a:rPr>
              <a:t>traité dans le mémoire et les travaux antérieurs.</a:t>
            </a:r>
          </a:p>
          <a:p>
            <a:pPr marL="742950" lvl="1" indent="-285750" algn="just">
              <a:lnSpc>
                <a:spcPct val="150000"/>
              </a:lnSpc>
              <a:buFont typeface="Arial" pitchFamily="34" charset="0"/>
              <a:buChar char="•"/>
            </a:pPr>
            <a:r>
              <a:rPr lang="fr-FR" sz="2400" b="1" dirty="0">
                <a:latin typeface="Verdana" panose="020B0604030504040204" pitchFamily="34" charset="0"/>
                <a:ea typeface="Verdana" panose="020B0604030504040204" pitchFamily="34" charset="0"/>
              </a:rPr>
              <a:t>Formulation du problème </a:t>
            </a:r>
            <a:r>
              <a:rPr lang="fr-FR" sz="2400" dirty="0">
                <a:latin typeface="Verdana" panose="020B0604030504040204" pitchFamily="34" charset="0"/>
                <a:ea typeface="Verdana" panose="020B0604030504040204" pitchFamily="34" charset="0"/>
              </a:rPr>
              <a:t>théorique.</a:t>
            </a:r>
          </a:p>
          <a:p>
            <a:pPr marL="742950" lvl="1" indent="-285750" algn="just">
              <a:lnSpc>
                <a:spcPct val="150000"/>
              </a:lnSpc>
              <a:buFont typeface="Arial" pitchFamily="34" charset="0"/>
              <a:buChar char="•"/>
            </a:pPr>
            <a:r>
              <a:rPr lang="fr-FR" sz="2400" dirty="0">
                <a:latin typeface="Verdana" panose="020B0604030504040204" pitchFamily="34" charset="0"/>
                <a:ea typeface="Verdana" panose="020B0604030504040204" pitchFamily="34" charset="0"/>
              </a:rPr>
              <a:t>Présentation des hypothèses explicatives</a:t>
            </a:r>
            <a:r>
              <a:rPr lang="fr-FR" sz="2400" dirty="0" smtClean="0">
                <a:latin typeface="Verdana" panose="020B0604030504040204" pitchFamily="34" charset="0"/>
                <a:ea typeface="Verdana" panose="020B0604030504040204" pitchFamily="34" charset="0"/>
              </a:rPr>
              <a:t>.</a:t>
            </a:r>
            <a:endParaRPr lang="fr-FR" sz="2400"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385646867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 xmlns:a16="http://schemas.microsoft.com/office/drawing/2014/main" id="{6135A25D-1CCD-4FDF-8411-5F46ADC0A7B2}"/>
              </a:ext>
            </a:extLst>
          </p:cNvPr>
          <p:cNvSpPr/>
          <p:nvPr/>
        </p:nvSpPr>
        <p:spPr>
          <a:xfrm>
            <a:off x="119270" y="642639"/>
            <a:ext cx="11913704" cy="6186309"/>
          </a:xfrm>
          <a:prstGeom prst="rect">
            <a:avLst/>
          </a:prstGeom>
        </p:spPr>
        <p:txBody>
          <a:bodyPr wrap="square">
            <a:spAutoFit/>
          </a:bodyPr>
          <a:lstStyle/>
          <a:p>
            <a:pPr marL="742950" lvl="1" indent="-7429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7. Résultats / Discussion </a:t>
            </a:r>
          </a:p>
          <a:p>
            <a:pPr marL="1200150" lvl="2" indent="-285750" algn="just">
              <a:lnSpc>
                <a:spcPct val="150000"/>
              </a:lnSpc>
              <a:buFont typeface="Wingdings" pitchFamily="2" charset="2"/>
              <a:buChar char="q"/>
            </a:pPr>
            <a:r>
              <a:rPr lang="fr-FR" sz="2400" b="1" dirty="0" smtClean="0">
                <a:latin typeface="Verdana" panose="020B0604030504040204" pitchFamily="34" charset="0"/>
                <a:ea typeface="Verdana" panose="020B0604030504040204" pitchFamily="34" charset="0"/>
              </a:rPr>
              <a:t>Présentation</a:t>
            </a:r>
            <a:r>
              <a:rPr lang="fr-FR" sz="2400" dirty="0" smtClean="0">
                <a:latin typeface="Verdana" panose="020B0604030504040204" pitchFamily="34" charset="0"/>
                <a:ea typeface="Verdana" panose="020B0604030504040204" pitchFamily="34" charset="0"/>
              </a:rPr>
              <a:t> </a:t>
            </a:r>
            <a:r>
              <a:rPr lang="fr-FR" sz="2400" dirty="0">
                <a:latin typeface="Verdana" panose="020B0604030504040204" pitchFamily="34" charset="0"/>
                <a:ea typeface="Verdana" panose="020B0604030504040204" pitchFamily="34" charset="0"/>
              </a:rPr>
              <a:t>des résultats.</a:t>
            </a:r>
          </a:p>
          <a:p>
            <a:pPr marL="1200150" lvl="2" indent="-285750" algn="just">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Analyse</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Interprétation</a:t>
            </a:r>
            <a:r>
              <a:rPr lang="fr-FR" sz="2400" dirty="0">
                <a:latin typeface="Verdana" panose="020B0604030504040204" pitchFamily="34" charset="0"/>
                <a:ea typeface="Verdana" panose="020B0604030504040204" pitchFamily="34" charset="0"/>
              </a:rPr>
              <a:t> des résultats.</a:t>
            </a:r>
          </a:p>
          <a:p>
            <a:pPr marL="1200150" lvl="2" indent="-285750">
              <a:lnSpc>
                <a:spcPct val="150000"/>
              </a:lnSpc>
              <a:buFont typeface="Wingdings" pitchFamily="2" charset="2"/>
              <a:buChar char="q"/>
            </a:pPr>
            <a:r>
              <a:rPr lang="fr-FR" sz="2400" b="1" dirty="0">
                <a:latin typeface="Verdana" panose="020B0604030504040204" pitchFamily="34" charset="0"/>
                <a:ea typeface="Verdana" panose="020B0604030504040204" pitchFamily="34" charset="0"/>
              </a:rPr>
              <a:t>Comparaison </a:t>
            </a:r>
            <a:r>
              <a:rPr lang="fr-FR" sz="2400" dirty="0">
                <a:latin typeface="Verdana" panose="020B0604030504040204" pitchFamily="34" charset="0"/>
                <a:ea typeface="Verdana" panose="020B0604030504040204" pitchFamily="34" charset="0"/>
              </a:rPr>
              <a:t>avec les résultats d'autres </a:t>
            </a:r>
            <a:r>
              <a:rPr lang="fr-FR" sz="2400" dirty="0" smtClean="0">
                <a:latin typeface="Verdana" panose="020B0604030504040204" pitchFamily="34" charset="0"/>
                <a:ea typeface="Verdana" panose="020B0604030504040204" pitchFamily="34" charset="0"/>
              </a:rPr>
              <a:t>études (validation).</a:t>
            </a:r>
            <a:endParaRPr lang="fr-FR" sz="2400" dirty="0">
              <a:latin typeface="Verdana" panose="020B0604030504040204" pitchFamily="34" charset="0"/>
              <a:ea typeface="Verdana" panose="020B0604030504040204" pitchFamily="34" charset="0"/>
            </a:endParaRPr>
          </a:p>
          <a:p>
            <a:pPr marL="285750" indent="-28575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Conclusion générale</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Rappel </a:t>
            </a:r>
            <a:r>
              <a:rPr lang="fr-FR" sz="2400" dirty="0">
                <a:latin typeface="Verdana" panose="020B0604030504040204" pitchFamily="34" charset="0"/>
                <a:ea typeface="Verdana" panose="020B0604030504040204" pitchFamily="34" charset="0"/>
              </a:rPr>
              <a:t>de l’objet du travail</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Synthèse des résultats les plus importants</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Recommandation personnelle sur la recherche et autocritique</a:t>
            </a:r>
          </a:p>
          <a:p>
            <a:pPr marL="1200150" lvl="2" indent="-285750" algn="just">
              <a:lnSpc>
                <a:spcPct val="150000"/>
              </a:lnSpc>
              <a:buFont typeface="Wingdings" pitchFamily="2" charset="2"/>
              <a:buChar char="q"/>
            </a:pPr>
            <a:r>
              <a:rPr lang="fr-FR" sz="2400" dirty="0">
                <a:latin typeface="Verdana" panose="020B0604030504040204" pitchFamily="34" charset="0"/>
                <a:ea typeface="Verdana" panose="020B0604030504040204" pitchFamily="34" charset="0"/>
              </a:rPr>
              <a:t>La conclusion est souvent très brève</a:t>
            </a:r>
            <a:r>
              <a:rPr lang="fr-FR" sz="2400" dirty="0" smtClean="0">
                <a:latin typeface="Verdana" panose="020B0604030504040204" pitchFamily="34" charset="0"/>
                <a:ea typeface="Verdana" panose="020B0604030504040204" pitchFamily="34" charset="0"/>
              </a:rPr>
              <a:t>.</a:t>
            </a:r>
          </a:p>
          <a:p>
            <a:pPr marL="1200150" lvl="2" indent="-285750" algn="just">
              <a:lnSpc>
                <a:spcPct val="150000"/>
              </a:lnSpc>
              <a:buFont typeface="Wingdings" pitchFamily="2" charset="2"/>
              <a:buChar char="q"/>
            </a:pPr>
            <a:r>
              <a:rPr lang="fr-FR" sz="2400" dirty="0" smtClean="0">
                <a:latin typeface="Verdana" panose="020B0604030504040204" pitchFamily="34" charset="0"/>
                <a:ea typeface="Verdana" panose="020B0604030504040204" pitchFamily="34" charset="0"/>
              </a:rPr>
              <a:t>Recommandation et perspectives.</a:t>
            </a:r>
            <a:endParaRPr lang="fr-FR" sz="2400" dirty="0">
              <a:latin typeface="Verdana" panose="020B0604030504040204" pitchFamily="34" charset="0"/>
              <a:ea typeface="Verdana" panose="020B0604030504040204" pitchFamily="34" charset="0"/>
            </a:endParaRPr>
          </a:p>
        </p:txBody>
      </p:sp>
      <p:sp>
        <p:nvSpPr>
          <p:cNvPr id="5" name="Rectangle 4"/>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a:spLocks noGrp="1"/>
          </p:cNvSpPr>
          <p:nvPr>
            <p:ph idx="1"/>
          </p:nvPr>
        </p:nvSpPr>
        <p:spPr>
          <a:xfrm>
            <a:off x="1524000" y="914400"/>
            <a:ext cx="10134600" cy="4800600"/>
          </a:xfrm>
        </p:spPr>
        <p:txBody>
          <a:bodyPr>
            <a:normAutofit/>
          </a:bodyPr>
          <a:lstStyle/>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endParaRPr lang="fr-FR" sz="4000" dirty="0" smtClean="0">
              <a:solidFill>
                <a:schemeClr val="tx2">
                  <a:satMod val="130000"/>
                </a:schemeClr>
              </a:solidFill>
              <a:effectLst>
                <a:outerShdw blurRad="50000" dist="30000" dir="5400000" algn="tl" rotWithShape="0">
                  <a:srgbClr val="000000">
                    <a:alpha val="30000"/>
                  </a:srgbClr>
                </a:outerShdw>
              </a:effectLst>
            </a:endParaRPr>
          </a:p>
          <a:p>
            <a:pPr marL="365760" indent="-283464" algn="ctr" eaLnBrk="1" fontAlgn="auto" hangingPunct="1">
              <a:spcAft>
                <a:spcPts val="0"/>
              </a:spcAft>
              <a:buFont typeface="Wingdings 2"/>
              <a:buNone/>
              <a:defRPr/>
            </a:pPr>
            <a:r>
              <a:rPr lang="fr-FR" sz="4300" dirty="0" smtClean="0">
                <a:solidFill>
                  <a:schemeClr val="tx2">
                    <a:satMod val="130000"/>
                  </a:schemeClr>
                </a:solidFill>
                <a:effectLst>
                  <a:outerShdw blurRad="50000" dist="30000" dir="5400000" algn="tl" rotWithShape="0">
                    <a:srgbClr val="000000">
                      <a:alpha val="30000"/>
                    </a:srgbClr>
                  </a:outerShdw>
                </a:effectLst>
              </a:rPr>
              <a:t>CHAPITRE 04 :</a:t>
            </a:r>
          </a:p>
          <a:p>
            <a:pPr algn="ctr">
              <a:buNone/>
            </a:pPr>
            <a:r>
              <a:rPr lang="fr-FR" sz="4300" dirty="0" smtClean="0">
                <a:solidFill>
                  <a:schemeClr val="tx2">
                    <a:satMod val="130000"/>
                  </a:schemeClr>
                </a:solidFill>
                <a:effectLst>
                  <a:outerShdw blurRad="50000" dist="30000" dir="5400000" algn="tl" rotWithShape="0">
                    <a:srgbClr val="000000">
                      <a:alpha val="30000"/>
                    </a:srgbClr>
                  </a:outerShdw>
                </a:effectLst>
              </a:rPr>
              <a:t>PLAN ET ÉTAPES D’UN MÉMOIRE </a:t>
            </a:r>
          </a:p>
          <a:p>
            <a:pPr algn="ctr">
              <a:buNone/>
              <a:defRPr/>
            </a:pPr>
            <a:r>
              <a:rPr lang="fr-FR" sz="2800" dirty="0" smtClean="0">
                <a:solidFill>
                  <a:schemeClr val="tx2">
                    <a:satMod val="130000"/>
                  </a:schemeClr>
                </a:solidFill>
                <a:effectLst>
                  <a:outerShdw blurRad="50000" dist="30000" dir="5400000" algn="tl" rotWithShape="0">
                    <a:srgbClr val="000000">
                      <a:alpha val="30000"/>
                    </a:srgbClr>
                  </a:outerShdw>
                </a:effectLst>
              </a:rPr>
              <a:t>(PARTIE 02: CONCEPTION DU MÉMOIRE)</a:t>
            </a:r>
          </a:p>
          <a:p>
            <a:pPr marL="365760" indent="-283464" eaLnBrk="1" fontAlgn="auto" hangingPunct="1">
              <a:spcAft>
                <a:spcPts val="0"/>
              </a:spcAft>
              <a:buFont typeface="Wingdings 2"/>
              <a:buNone/>
              <a:defRPr/>
            </a:pPr>
            <a:endParaRPr lang="fr-FR" b="1" dirty="0" smtClean="0"/>
          </a:p>
          <a:p>
            <a:pPr marL="365760" indent="-283464" eaLnBrk="1" fontAlgn="auto" hangingPunct="1">
              <a:spcAft>
                <a:spcPts val="0"/>
              </a:spcAft>
              <a:buFont typeface="Wingdings 2"/>
              <a:buChar char=""/>
              <a:defRPr/>
            </a:pP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83ACA6DE-5190-4F66-906E-1F522AE2EC30}"/>
              </a:ext>
            </a:extLst>
          </p:cNvPr>
          <p:cNvSpPr/>
          <p:nvPr/>
        </p:nvSpPr>
        <p:spPr>
          <a:xfrm>
            <a:off x="119270" y="519544"/>
            <a:ext cx="11913703" cy="6047809"/>
          </a:xfrm>
          <a:prstGeom prst="rect">
            <a:avLst/>
          </a:prstGeom>
        </p:spPr>
        <p:txBody>
          <a:bodyPr wrap="square">
            <a:spAutoFit/>
          </a:bodyPr>
          <a:lstStyle/>
          <a:p>
            <a:pPr marL="285750" lvl="0" indent="-285750" algn="just">
              <a:buFont typeface="Arial" pitchFamily="34" charset="0"/>
              <a:buChar char="•"/>
            </a:pPr>
            <a:endParaRPr lang="fr-FR" sz="2400" dirty="0" smtClean="0">
              <a:latin typeface="Verdana" panose="020B0604030504040204" pitchFamily="34" charset="0"/>
              <a:ea typeface="Verdana" panose="020B0604030504040204" pitchFamily="34" charset="0"/>
            </a:endParaRPr>
          </a:p>
          <a:p>
            <a:pPr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8. Bibliographie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(les références bibliographiques) </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C’est une partie importante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Tous les travaux cités dans le corps du mémoire doivent comporter une référence dans la bibliographie et, réciproquement, tous les ouvrages cités en bibliographie doivent être mentionnés dans le corps du mémoire.</a:t>
            </a:r>
          </a:p>
          <a:p>
            <a:pPr marL="285750" indent="-285750" algn="just">
              <a:buFont typeface="Arial" pitchFamily="34" charset="0"/>
              <a:buChar char="•"/>
            </a:pPr>
            <a:r>
              <a:rPr lang="fr-FR" sz="2400" dirty="0">
                <a:latin typeface="Verdana" panose="020B0604030504040204" pitchFamily="34" charset="0"/>
                <a:ea typeface="Verdana" panose="020B0604030504040204" pitchFamily="34" charset="0"/>
              </a:rPr>
              <a:t>Elle est le reflet du travail réalisé et vient compléter les informations données en référence</a:t>
            </a:r>
            <a:r>
              <a:rPr lang="fr-FR" sz="2400" dirty="0" smtClean="0">
                <a:latin typeface="Verdana" panose="020B0604030504040204" pitchFamily="34" charset="0"/>
                <a:ea typeface="Verdana" panose="020B0604030504040204" pitchFamily="34" charset="0"/>
              </a:rPr>
              <a:t>.</a:t>
            </a:r>
          </a:p>
          <a:p>
            <a:pPr marL="285750" indent="-285750" algn="just">
              <a:buFont typeface="Arial" pitchFamily="34" charset="0"/>
              <a:buChar char="•"/>
            </a:pPr>
            <a:endParaRPr lang="fr-FR" sz="2400" dirty="0">
              <a:latin typeface="Verdana" panose="020B0604030504040204" pitchFamily="34" charset="0"/>
              <a:ea typeface="Verdana" panose="020B0604030504040204" pitchFamily="34" charset="0"/>
            </a:endParaRPr>
          </a:p>
          <a:p>
            <a:pPr lvl="0" algn="just"/>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9. Annexe </a:t>
            </a:r>
            <a:endPar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endParaRPr>
          </a:p>
          <a:p>
            <a:pPr marL="285750" lvl="0" indent="-285750" algn="just">
              <a:buFont typeface="Arial" pitchFamily="34" charset="0"/>
              <a:buChar char="•"/>
            </a:pPr>
            <a:r>
              <a:rPr lang="fr-FR" sz="2400" dirty="0">
                <a:latin typeface="Verdana" panose="020B0604030504040204" pitchFamily="34" charset="0"/>
                <a:ea typeface="Verdana" panose="020B0604030504040204" pitchFamily="34" charset="0"/>
              </a:rPr>
              <a:t>Il convient de mettre en annexe les documents Longs, utiles (documents supports, tableaux, graphiques, logiciel, etc…) et qui permettent d’expliquer la démonstration qui est faite.</a:t>
            </a:r>
          </a:p>
          <a:p>
            <a:pPr marL="285750" lvl="0" indent="-285750" algn="just">
              <a:buFont typeface="Arial" pitchFamily="34" charset="0"/>
              <a:buChar char="•"/>
            </a:pPr>
            <a:r>
              <a:rPr lang="fr-FR" sz="2400" dirty="0" smtClean="0">
                <a:latin typeface="Verdana" panose="020B0604030504040204" pitchFamily="34" charset="0"/>
                <a:ea typeface="Verdana" panose="020B0604030504040204" pitchFamily="34" charset="0"/>
              </a:rPr>
              <a:t>Ainsi que les documents technique comme le cas des </a:t>
            </a:r>
            <a:r>
              <a:rPr lang="fr-FR" sz="2400" dirty="0" err="1" smtClean="0">
                <a:latin typeface="Verdana" panose="020B0604030504040204" pitchFamily="34" charset="0"/>
                <a:ea typeface="Verdana" panose="020B0604030504040204" pitchFamily="34" charset="0"/>
              </a:rPr>
              <a:t>Datasheet</a:t>
            </a:r>
            <a:r>
              <a:rPr lang="fr-FR" sz="2400" dirty="0" smtClean="0">
                <a:latin typeface="Verdana" panose="020B0604030504040204" pitchFamily="34" charset="0"/>
                <a:ea typeface="Verdana" panose="020B0604030504040204" pitchFamily="34" charset="0"/>
              </a:rPr>
              <a:t> et des programmes.</a:t>
            </a:r>
            <a:endParaRPr lang="fr-FR" sz="2400" dirty="0">
              <a:latin typeface="Verdana" panose="020B0604030504040204" pitchFamily="34" charset="0"/>
              <a:ea typeface="Verdana" panose="020B0604030504040204" pitchFamily="34" charset="0"/>
            </a:endParaRPr>
          </a:p>
          <a:p>
            <a:pPr lvl="0" algn="just">
              <a:lnSpc>
                <a:spcPct val="150000"/>
              </a:lnSpc>
            </a:pPr>
            <a:endParaRPr lang="fr-FR" dirty="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2758650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1000"/>
                                        <p:tgtEl>
                                          <p:spTgt spid="3">
                                            <p:txEl>
                                              <p:pRg st="3" end="3"/>
                                            </p:txEl>
                                          </p:spTgt>
                                        </p:tgtEl>
                                      </p:cBhvr>
                                    </p:animEffect>
                                    <p:anim calcmode="lin" valueType="num">
                                      <p:cBhvr>
                                        <p:cTn id="1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1000"/>
                                        <p:tgtEl>
                                          <p:spTgt spid="3">
                                            <p:txEl>
                                              <p:pRg st="4" end="4"/>
                                            </p:txEl>
                                          </p:spTgt>
                                        </p:tgtEl>
                                      </p:cBhvr>
                                    </p:animEffect>
                                    <p:anim calcmode="lin" valueType="num">
                                      <p:cBhvr>
                                        <p:cTn id="2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1000"/>
                                        <p:tgtEl>
                                          <p:spTgt spid="3">
                                            <p:txEl>
                                              <p:pRg st="8" end="8"/>
                                            </p:txEl>
                                          </p:spTgt>
                                        </p:tgtEl>
                                      </p:cBhvr>
                                    </p:animEffect>
                                    <p:anim calcmode="lin" valueType="num">
                                      <p:cBhvr>
                                        <p:cTn id="4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C322EE6E-FBF7-49F7-ACC3-EDAAB63211D6}"/>
              </a:ext>
            </a:extLst>
          </p:cNvPr>
          <p:cNvSpPr/>
          <p:nvPr/>
        </p:nvSpPr>
        <p:spPr>
          <a:xfrm>
            <a:off x="155201" y="1047091"/>
            <a:ext cx="11913704" cy="5078313"/>
          </a:xfrm>
          <a:prstGeom prst="rect">
            <a:avLst/>
          </a:prstGeom>
        </p:spPr>
        <p:txBody>
          <a:bodyPr wrap="square">
            <a:spAutoFit/>
          </a:bodyPr>
          <a:lstStyle/>
          <a:p>
            <a:pPr marL="342900" lvl="0" indent="-342900" algn="just">
              <a:lnSpc>
                <a:spcPct val="150000"/>
              </a:lnSpc>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1. Généralités </a:t>
            </a:r>
          </a:p>
          <a:p>
            <a:pPr marL="342900" lvl="0" indent="-342900" algn="just">
              <a:lnSpc>
                <a:spcPct val="150000"/>
              </a:lnSpc>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Un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soulève une problématique </a:t>
            </a:r>
            <a:r>
              <a:rPr lang="fr-FR" sz="2400" dirty="0">
                <a:solidFill>
                  <a:srgbClr val="C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tente d’y répondre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La </a:t>
            </a: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manière de poser le problème implique la manière de le résoudre</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sz="2400" b="1" dirty="0">
                <a:solidFill>
                  <a:srgbClr val="C00000"/>
                </a:solidFill>
                <a:latin typeface="Verdana" panose="020B0604030504040204" pitchFamily="34" charset="0"/>
                <a:ea typeface="Verdana" panose="020B0604030504040204" pitchFamily="34" charset="0"/>
                <a:cs typeface="Times New Roman" panose="02020603050405020304" pitchFamily="18" charset="0"/>
              </a:rPr>
              <a:t>Le mémoire est destiné à être lu</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c’est-à-dire que contrairement à la soutenance, le lecteur a la possibilité de revenir en arrière pour réfléchir au plan, chercher une information, vérifier un calcul.</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pPr>
            <a:r>
              <a:rPr lang="fr-FR" sz="2400" dirty="0">
                <a:solidFill>
                  <a:srgbClr val="000000"/>
                </a:solidFill>
                <a:latin typeface="Verdana" panose="020B0604030504040204" pitchFamily="34" charset="0"/>
                <a:ea typeface="Verdana" panose="020B0604030504040204" pitchFamily="34" charset="0"/>
              </a:rPr>
              <a:t>Par ailleurs, il est important de rappeler qu’il très difficile de tromper un lecteur attentif dans sa lecture.</a:t>
            </a:r>
            <a:endParaRPr lang="fr-FR" sz="2400" dirty="0">
              <a:latin typeface="Verdana" panose="020B0604030504040204" pitchFamily="34" charset="0"/>
              <a:ea typeface="Verdana" panose="020B0604030504040204" pitchFamily="34" charset="0"/>
            </a:endParaRPr>
          </a:p>
        </p:txBody>
      </p:sp>
      <p:sp>
        <p:nvSpPr>
          <p:cNvPr id="8" name="Rectangle 7"/>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42253421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 xmlns:a16="http://schemas.microsoft.com/office/drawing/2014/main" id="{40C1A62A-4C7A-4D2E-8A2A-8A0645EEF772}"/>
              </a:ext>
            </a:extLst>
          </p:cNvPr>
          <p:cNvSpPr/>
          <p:nvPr/>
        </p:nvSpPr>
        <p:spPr>
          <a:xfrm>
            <a:off x="316511" y="766453"/>
            <a:ext cx="5732583" cy="646331"/>
          </a:xfrm>
          <a:prstGeom prst="rect">
            <a:avLst/>
          </a:prstGeom>
        </p:spPr>
        <p:txBody>
          <a:bodyPr wrap="square">
            <a:spAutoFit/>
          </a:bodyPr>
          <a:lstStyle/>
          <a:p>
            <a:pPr lvl="1" algn="just">
              <a:lnSpc>
                <a:spcPct val="150000"/>
              </a:lnSpc>
              <a:spcAft>
                <a:spcPts val="1000"/>
              </a:spcAft>
            </a:pPr>
            <a:r>
              <a:rPr lang="fr-FR" sz="2400" b="1" dirty="0" smtClean="0">
                <a:solidFill>
                  <a:srgbClr val="0000FF"/>
                </a:solidFill>
                <a:latin typeface="Verdana" panose="020B0604030504040204" pitchFamily="34" charset="0"/>
                <a:ea typeface="Verdana" panose="020B0604030504040204" pitchFamily="34" charset="0"/>
                <a:cs typeface="Times New Roman" panose="02020603050405020304" pitchFamily="18" charset="0"/>
              </a:rPr>
              <a:t>2. La </a:t>
            </a:r>
            <a:r>
              <a:rPr lang="fr-FR" sz="2400" b="1" dirty="0">
                <a:solidFill>
                  <a:srgbClr val="0000FF"/>
                </a:solidFill>
                <a:latin typeface="Verdana" panose="020B0604030504040204" pitchFamily="34" charset="0"/>
                <a:ea typeface="Verdana" panose="020B0604030504040204" pitchFamily="34" charset="0"/>
                <a:cs typeface="Times New Roman" panose="02020603050405020304" pitchFamily="18" charset="0"/>
              </a:rPr>
              <a:t>structure de mémoire </a:t>
            </a:r>
            <a:endParaRPr lang="fr-FR" sz="2000" dirty="0">
              <a:solidFill>
                <a:srgbClr val="0000FF"/>
              </a:solidFill>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6" name="Rectangle 5">
            <a:extLst>
              <a:ext uri="{FF2B5EF4-FFF2-40B4-BE49-F238E27FC236}">
                <a16:creationId xmlns="" xmlns:a16="http://schemas.microsoft.com/office/drawing/2014/main" id="{95D87CE3-EE3C-49EA-AFDD-C6F1A989B0A0}"/>
              </a:ext>
            </a:extLst>
          </p:cNvPr>
          <p:cNvSpPr/>
          <p:nvPr/>
        </p:nvSpPr>
        <p:spPr>
          <a:xfrm>
            <a:off x="278296" y="1459537"/>
            <a:ext cx="11913704" cy="2862322"/>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2.1 La page de garde (avec le titre)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Le titre doit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indiquer brièvement le contenu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mémoire.</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il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faut préciser que le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mémoire est soumis dans le cadre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du votre programme, le nom des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universités</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 et la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date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 etc.</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Arial" pitchFamily="34" charset="0"/>
              <a:buChar char="•"/>
            </a:pP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Il faut mentionner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votre nom </a:t>
            </a:r>
            <a:r>
              <a:rPr lang="fr-FR" sz="2400" dirty="0">
                <a:solidFill>
                  <a:srgbClr val="000000"/>
                </a:solidFill>
                <a:latin typeface="Verdana" panose="020B0604030504040204" pitchFamily="34" charset="0"/>
                <a:ea typeface="Verdana" panose="020B0604030504040204" pitchFamily="34" charset="0"/>
                <a:cs typeface="Times New Roman" panose="02020603050405020304" pitchFamily="18" charset="0"/>
              </a:rPr>
              <a:t>et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nom 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l’encadreur </a:t>
            </a:r>
            <a:r>
              <a:rPr lang="fr-FR" sz="2400" b="1" dirty="0">
                <a:solidFill>
                  <a:srgbClr val="000000"/>
                </a:solidFill>
                <a:latin typeface="Verdana" panose="020B0604030504040204" pitchFamily="34" charset="0"/>
                <a:ea typeface="Verdana" panose="020B0604030504040204" pitchFamily="34" charset="0"/>
                <a:cs typeface="Times New Roman" panose="02020603050405020304" pitchFamily="18" charset="0"/>
              </a:rPr>
              <a:t>de </a:t>
            </a:r>
            <a:r>
              <a:rPr lang="fr-FR" sz="2400" b="1"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mémoire</a:t>
            </a:r>
            <a:r>
              <a:rPr lang="fr-FR" sz="2400" dirty="0" smtClean="0">
                <a:solidFill>
                  <a:srgbClr val="000000"/>
                </a:solidFill>
                <a:latin typeface="Verdana" panose="020B0604030504040204" pitchFamily="34" charset="0"/>
                <a:ea typeface="Verdana" panose="020B0604030504040204" pitchFamily="34" charset="0"/>
                <a:cs typeface="Times New Roman" panose="02020603050405020304" pitchFamily="18" charset="0"/>
              </a:rPr>
              <a:t>.</a:t>
            </a:r>
            <a:endParaRPr lang="fr-FR" dirty="0">
              <a:effectLst/>
              <a:latin typeface="Verdana" panose="020B0604030504040204" pitchFamily="34" charset="0"/>
              <a:ea typeface="Verdana" panose="020B0604030504040204" pitchFamily="34" charset="0"/>
              <a:cs typeface="Times New Roman" panose="02020603050405020304" pitchFamily="18" charset="0"/>
            </a:endParaRPr>
          </a:p>
        </p:txBody>
      </p:sp>
      <p:sp>
        <p:nvSpPr>
          <p:cNvPr id="7" name="Rectangle 6"/>
          <p:cNvSpPr/>
          <p:nvPr/>
        </p:nvSpPr>
        <p:spPr>
          <a:xfrm>
            <a:off x="2151182" y="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3830285" y="1"/>
            <a:ext cx="4842962" cy="6858000"/>
          </a:xfrm>
          <a:prstGeom prst="rect">
            <a:avLst/>
          </a:prstGeom>
          <a:noFill/>
          <a:ln w="9525">
            <a:noFill/>
            <a:miter lim="800000"/>
            <a:headEnd/>
            <a:tailEnd/>
          </a:ln>
          <a:effectLst/>
        </p:spPr>
      </p:pic>
      <p:sp>
        <p:nvSpPr>
          <p:cNvPr id="5" name="Rectangle 4">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 xmlns:a16="http://schemas.microsoft.com/office/drawing/2014/main" id="{341956D5-77D6-4F82-927F-6597C660D793}"/>
              </a:ext>
            </a:extLst>
          </p:cNvPr>
          <p:cNvSpPr/>
          <p:nvPr/>
        </p:nvSpPr>
        <p:spPr>
          <a:xfrm>
            <a:off x="119270" y="625054"/>
            <a:ext cx="11913704" cy="3416320"/>
          </a:xfrm>
          <a:prstGeom prst="rect">
            <a:avLst/>
          </a:prstGeom>
        </p:spPr>
        <p:txBody>
          <a:bodyPr wrap="square">
            <a:spAutoFit/>
          </a:bodyPr>
          <a:lstStyle/>
          <a:p>
            <a:pPr marL="342900" lvl="0" indent="-342900" algn="just">
              <a:lnSpc>
                <a:spcPct val="150000"/>
              </a:lnSpc>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2.2 Les </a:t>
            </a:r>
            <a:r>
              <a:rPr lang="fr-FR" sz="2400" b="1" i="1" dirty="0">
                <a:latin typeface="Verdana" panose="020B0604030504040204" pitchFamily="34" charset="0"/>
                <a:ea typeface="Verdana" panose="020B0604030504040204" pitchFamily="34" charset="0"/>
                <a:cs typeface="Times New Roman" panose="02020603050405020304" pitchFamily="18" charset="0"/>
              </a:rPr>
              <a:t>remerciements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Cette section comporte les noms des personnes qui ont aidé le candidat à rédiger le </a:t>
            </a:r>
            <a:r>
              <a:rPr lang="fr-FR" sz="2400" dirty="0" smtClean="0">
                <a:latin typeface="Verdana" panose="020B0604030504040204" pitchFamily="34" charset="0"/>
                <a:ea typeface="Verdana" panose="020B0604030504040204" pitchFamily="34" charset="0"/>
                <a:cs typeface="Times New Roman" panose="02020603050405020304" pitchFamily="18" charset="0"/>
              </a:rPr>
              <a:t>mémoire.</a:t>
            </a:r>
          </a:p>
          <a:p>
            <a:pPr marL="342900" lvl="0" indent="-342900" algn="just">
              <a:lnSpc>
                <a:spcPct val="150000"/>
              </a:lnSpc>
              <a:spcAft>
                <a:spcPts val="0"/>
              </a:spcAft>
            </a:pPr>
            <a:r>
              <a:rPr lang="fr-FR" sz="2400" b="1" i="1" dirty="0" smtClean="0">
                <a:latin typeface="Verdana" panose="020B0604030504040204" pitchFamily="34" charset="0"/>
                <a:ea typeface="Verdana" panose="020B0604030504040204" pitchFamily="34" charset="0"/>
                <a:cs typeface="Times New Roman" panose="02020603050405020304" pitchFamily="18" charset="0"/>
              </a:rPr>
              <a:t>2.3 La </a:t>
            </a:r>
            <a:r>
              <a:rPr lang="fr-FR" sz="2400" b="1" i="1" dirty="0">
                <a:latin typeface="Verdana" panose="020B0604030504040204" pitchFamily="34" charset="0"/>
                <a:ea typeface="Verdana" panose="020B0604030504040204" pitchFamily="34" charset="0"/>
                <a:cs typeface="Times New Roman" panose="02020603050405020304" pitchFamily="18" charset="0"/>
              </a:rPr>
              <a:t>table des matières </a:t>
            </a:r>
            <a:endParaRPr lang="fr-FR" sz="2400"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pPr>
            <a:r>
              <a:rPr lang="fr-FR" sz="2400" dirty="0">
                <a:latin typeface="Verdana" panose="020B0604030504040204" pitchFamily="34" charset="0"/>
                <a:ea typeface="Verdana" panose="020B0604030504040204" pitchFamily="34" charset="0"/>
                <a:cs typeface="Times New Roman" panose="02020603050405020304" pitchFamily="18" charset="0"/>
              </a:rPr>
              <a:t>Est paginée et détaillée avec des niveaux</a:t>
            </a:r>
            <a:r>
              <a:rPr lang="fr-FR" sz="2400" dirty="0" smtClean="0">
                <a:latin typeface="Verdana" panose="020B0604030504040204" pitchFamily="34" charset="0"/>
                <a:ea typeface="Verdana" panose="020B0604030504040204" pitchFamily="34" charset="0"/>
                <a:cs typeface="Times New Roman" panose="02020603050405020304" pitchFamily="18" charset="0"/>
              </a:rPr>
              <a:t>.</a:t>
            </a:r>
          </a:p>
          <a:p>
            <a:pPr marL="285750" lvl="0" indent="-285750" algn="just">
              <a:lnSpc>
                <a:spcPct val="150000"/>
              </a:lnSpc>
              <a:buFont typeface="Wingdings" pitchFamily="2" charset="2"/>
              <a:buChar char="q"/>
            </a:pPr>
            <a:endParaRPr lang="fr-FR" sz="2400" b="1" i="1" dirty="0" smtClean="0">
              <a:latin typeface="Verdana" panose="020B0604030504040204" pitchFamily="34" charset="0"/>
              <a:ea typeface="Verdana" panose="020B0604030504040204" pitchFamily="34" charset="0"/>
            </a:endParaRPr>
          </a:p>
        </p:txBody>
      </p:sp>
      <p:sp>
        <p:nvSpPr>
          <p:cNvPr id="4" name="Rectangle 3"/>
          <p:cNvSpPr/>
          <p:nvPr/>
        </p:nvSpPr>
        <p:spPr>
          <a:xfrm>
            <a:off x="2309443" y="65870"/>
            <a:ext cx="7995139" cy="738664"/>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2800" dirty="0" smtClean="0">
                <a:solidFill>
                  <a:schemeClr val="tx2">
                    <a:satMod val="130000"/>
                  </a:schemeClr>
                </a:solidFill>
                <a:effectLst>
                  <a:outerShdw blurRad="50000" dist="30000" dir="5400000" algn="tl" rotWithShape="0">
                    <a:srgbClr val="000000">
                      <a:alpha val="30000"/>
                    </a:srgbClr>
                  </a:outerShdw>
                </a:effectLst>
                <a:latin typeface="+mj-lt"/>
                <a:ea typeface="+mj-ea"/>
                <a:cs typeface="+mj-cs"/>
              </a:rPr>
              <a:t>CHAPITRE 04 : PLAN ET ÉTAPE D’UN MÉMOIRE </a:t>
            </a:r>
            <a:endParaRPr lang="fr-FR" sz="2800" dirty="0">
              <a:solidFill>
                <a:schemeClr val="tx2">
                  <a:satMod val="130000"/>
                </a:schemeClr>
              </a:solidFill>
              <a:effectLst>
                <a:outerShdw blurRad="50000" dist="30000" dir="5400000" algn="tl" rotWithShape="0">
                  <a:srgbClr val="000000">
                    <a:alpha val="30000"/>
                  </a:srgbClr>
                </a:outerShdw>
              </a:effectLst>
              <a:latin typeface="+mj-lt"/>
              <a:ea typeface="+mj-ea"/>
              <a:cs typeface="+mj-cs"/>
            </a:endParaRPr>
          </a:p>
        </p:txBody>
      </p:sp>
    </p:spTree>
    <p:extLst>
      <p:ext uri="{BB962C8B-B14F-4D97-AF65-F5344CB8AC3E}">
        <p14:creationId xmlns="" xmlns:p14="http://schemas.microsoft.com/office/powerpoint/2010/main" val="10383733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srcRect/>
          <a:stretch>
            <a:fillRect/>
          </a:stretch>
        </p:blipFill>
        <p:spPr bwMode="auto">
          <a:xfrm>
            <a:off x="3882902" y="0"/>
            <a:ext cx="4645635" cy="6656622"/>
          </a:xfrm>
          <a:prstGeom prst="rect">
            <a:avLst/>
          </a:prstGeom>
          <a:noFill/>
          <a:ln w="9525">
            <a:noFill/>
            <a:miter lim="800000"/>
            <a:headEnd/>
            <a:tailEnd/>
          </a:ln>
          <a:effectLst/>
        </p:spPr>
      </p:pic>
      <p:sp>
        <p:nvSpPr>
          <p:cNvPr id="7" name="Rectangle 6">
            <a:extLst>
              <a:ext uri="{FF2B5EF4-FFF2-40B4-BE49-F238E27FC236}">
                <a16:creationId xmlns="" xmlns:a16="http://schemas.microsoft.com/office/drawing/2014/main" id="{40C1A62A-4C7A-4D2E-8A2A-8A0645EEF772}"/>
              </a:ext>
            </a:extLst>
          </p:cNvPr>
          <p:cNvSpPr/>
          <p:nvPr/>
        </p:nvSpPr>
        <p:spPr>
          <a:xfrm>
            <a:off x="1107814" y="27893"/>
            <a:ext cx="5732583" cy="1097736"/>
          </a:xfrm>
          <a:prstGeom prst="rect">
            <a:avLst/>
          </a:prstGeom>
        </p:spPr>
        <p:txBody>
          <a:bodyPr wrap="square">
            <a:spAutoFit/>
          </a:bodyPr>
          <a:lstStyle/>
          <a:p>
            <a:pPr lvl="1" algn="just">
              <a:lnSpc>
                <a:spcPct val="150000"/>
              </a:lnSpc>
              <a:spcAft>
                <a:spcPts val="1000"/>
              </a:spcAft>
            </a:pPr>
            <a:r>
              <a:rPr lang="fr-FR" sz="2000" b="1" u="sng" dirty="0" smtClean="0">
                <a:latin typeface="Verdana" panose="020B0604030504040204" pitchFamily="34" charset="0"/>
                <a:ea typeface="Verdana" panose="020B0604030504040204" pitchFamily="34" charset="0"/>
                <a:cs typeface="Times New Roman" panose="02020603050405020304" pitchFamily="18" charset="0"/>
              </a:rPr>
              <a:t>Exemple</a:t>
            </a:r>
          </a:p>
          <a:p>
            <a:pPr lvl="1" algn="just">
              <a:lnSpc>
                <a:spcPct val="150000"/>
              </a:lnSpc>
              <a:spcAft>
                <a:spcPts val="1000"/>
              </a:spcAft>
            </a:pPr>
            <a:endParaRPr lang="fr-FR" u="sng" dirty="0">
              <a:effectLst/>
              <a:latin typeface="Verdana" panose="020B0604030504040204" pitchFamily="34" charset="0"/>
              <a:ea typeface="Verdana" panose="020B060403050404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3567193" y="0"/>
            <a:ext cx="4662407" cy="68580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srcRect/>
          <a:stretch>
            <a:fillRect/>
          </a:stretch>
        </p:blipFill>
        <p:spPr bwMode="auto">
          <a:xfrm>
            <a:off x="3611379" y="87925"/>
            <a:ext cx="4688560" cy="65590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Solstice</Template>
  <TotalTime>2267</TotalTime>
  <Words>822</Words>
  <Application>Microsoft Office PowerPoint</Application>
  <PresentationFormat>Personnalisé</PresentationFormat>
  <Paragraphs>147</Paragraphs>
  <Slides>20</Slides>
  <Notes>6</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Solstice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User</cp:lastModifiedBy>
  <cp:revision>223</cp:revision>
  <dcterms:created xsi:type="dcterms:W3CDTF">2018-10-25T16:10:57Z</dcterms:created>
  <dcterms:modified xsi:type="dcterms:W3CDTF">2024-10-27T08:34:17Z</dcterms:modified>
</cp:coreProperties>
</file>