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66"/>
    <a:srgbClr val="66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1" autoAdjust="0"/>
    <p:restoredTop sz="94669" autoAdjust="0"/>
  </p:normalViewPr>
  <p:slideViewPr>
    <p:cSldViewPr>
      <p:cViewPr>
        <p:scale>
          <a:sx n="33" d="100"/>
          <a:sy n="33" d="100"/>
        </p:scale>
        <p:origin x="-1554" y="4896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13B3-F902-451F-AB77-24EEBA509661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340C7-7F0A-42C1-A798-722C9C2BAC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9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40C7-7F0A-42C1-A798-722C9C2BAC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03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411" y="31538644"/>
            <a:ext cx="18666724" cy="5506301"/>
          </a:xfrm>
        </p:spPr>
        <p:txBody>
          <a:bodyPr>
            <a:normAutofit/>
          </a:bodyPr>
          <a:lstStyle>
            <a:lvl1pPr marL="0" indent="0" algn="l">
              <a:buNone/>
              <a:defRPr sz="10000">
                <a:solidFill>
                  <a:schemeClr val="tx2"/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387" y="19552163"/>
            <a:ext cx="23760876" cy="11193181"/>
          </a:xfrm>
          <a:effectLst/>
        </p:spPr>
        <p:txBody>
          <a:bodyPr>
            <a:noAutofit/>
          </a:bodyPr>
          <a:lstStyle>
            <a:lvl1pPr marL="2923501" indent="-2088215" algn="l">
              <a:defRPr sz="24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8328" y="4566236"/>
            <a:ext cx="21195983" cy="216896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0622" y="2350271"/>
            <a:ext cx="6812994" cy="32698391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7663" y="4566240"/>
            <a:ext cx="15991983" cy="30553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84997" y="4566243"/>
            <a:ext cx="21195983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840" y="13561950"/>
            <a:ext cx="19758366" cy="15126840"/>
          </a:xfrm>
          <a:effectLst/>
        </p:spPr>
        <p:txBody>
          <a:bodyPr anchor="b"/>
          <a:lstStyle>
            <a:lvl1pPr algn="r">
              <a:defRPr sz="21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219" y="28760681"/>
            <a:ext cx="19771042" cy="5215050"/>
          </a:xfrm>
        </p:spPr>
        <p:txBody>
          <a:bodyPr anchor="t"/>
          <a:lstStyle>
            <a:lvl1pPr marL="0" indent="0" algn="r">
              <a:buNone/>
              <a:defRPr sz="9100">
                <a:solidFill>
                  <a:schemeClr val="tx2"/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784993" y="4566236"/>
            <a:ext cx="11082471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5382227" y="4566243"/>
            <a:ext cx="11082471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997" y="4566243"/>
            <a:ext cx="11082471" cy="399347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1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9526" y="8741023"/>
            <a:ext cx="11082471" cy="1712341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7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9347" y="4566243"/>
            <a:ext cx="11082471" cy="399347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1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marL="0" lvl="0" indent="0" algn="ctr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7" y="8732939"/>
            <a:ext cx="11082471" cy="1712341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7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30" y="13793861"/>
            <a:ext cx="12040744" cy="7855676"/>
          </a:xfrm>
          <a:effectLst/>
        </p:spPr>
        <p:txBody>
          <a:bodyPr anchor="b">
            <a:noAutofit/>
          </a:bodyPr>
          <a:lstStyle>
            <a:lvl1pPr marL="1044108" indent="-1044108" algn="l">
              <a:defRPr sz="1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1235" y="4566243"/>
            <a:ext cx="13302410" cy="30553539"/>
          </a:xfrm>
        </p:spPr>
        <p:txBody>
          <a:bodyPr anchor="ctr"/>
          <a:lstStyle>
            <a:lvl1pPr>
              <a:defRPr sz="10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64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2351" y="21833733"/>
            <a:ext cx="11221406" cy="1335514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9355" y="7134754"/>
            <a:ext cx="13625989" cy="1952417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91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7086" y="6307585"/>
            <a:ext cx="12232905" cy="13501851"/>
          </a:xfrm>
        </p:spPr>
        <p:txBody>
          <a:bodyPr anchor="b"/>
          <a:lstStyle>
            <a:lvl1pPr marL="835286" indent="-835286">
              <a:buFont typeface="Georgia" pitchFamily="18" charset="0"/>
              <a:buChar char="*"/>
              <a:defRPr sz="73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18" y="27867495"/>
            <a:ext cx="21138820" cy="7134754"/>
          </a:xfrm>
        </p:spPr>
        <p:txBody>
          <a:bodyPr anchor="b">
            <a:noAutofit/>
          </a:bodyPr>
          <a:lstStyle>
            <a:lvl1pPr algn="l">
              <a:defRPr sz="21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1868569"/>
            <a:ext cx="30279975" cy="1093995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279975" cy="318685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522242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8403" y="27291640"/>
            <a:ext cx="21565909" cy="7134754"/>
          </a:xfrm>
          <a:prstGeom prst="rect">
            <a:avLst/>
          </a:prstGeom>
          <a:effectLst/>
        </p:spPr>
        <p:txBody>
          <a:bodyPr vert="horz" lIns="417643" tIns="208822" rIns="417643" bIns="20882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997" y="4570862"/>
            <a:ext cx="21195983" cy="21689653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38983" y="38527675"/>
            <a:ext cx="8326993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29/04/2024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3997" y="38527675"/>
            <a:ext cx="11102661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656" y="38527675"/>
            <a:ext cx="6055995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1461751" indent="-1461751" algn="r" defTabSz="417643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21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4410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50585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75878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11717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348174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7601104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979326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0441076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181929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jpeg"/><Relationship Id="rId21" Type="http://schemas.openxmlformats.org/officeDocument/2006/relationships/image" Target="../media/image17.png"/><Relationship Id="rId34" Type="http://schemas.openxmlformats.org/officeDocument/2006/relationships/image" Target="../media/image29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microsoft.com/office/2007/relationships/hdphoto" Target="../media/hdphoto3.wdp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4501" y="306202"/>
            <a:ext cx="14049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000" dirty="0" smtClean="0">
                <a:latin typeface="Times New Roman" pitchFamily="18" charset="0"/>
                <a:cs typeface="Times New Roman" pitchFamily="18" charset="0"/>
              </a:rPr>
              <a:t>وزارة التعليم العالي و البحث العلمي</a:t>
            </a:r>
          </a:p>
          <a:p>
            <a:pPr algn="ctr"/>
            <a:r>
              <a:rPr lang="ar-DZ" sz="4000" dirty="0" smtClean="0">
                <a:latin typeface="Times New Roman" pitchFamily="18" charset="0"/>
                <a:cs typeface="Times New Roman" pitchFamily="18" charset="0"/>
              </a:rPr>
              <a:t>المزكز الجامعي عبد الحفيظ بوالصوف – ميلة -</a:t>
            </a:r>
          </a:p>
          <a:p>
            <a:pPr algn="ctr"/>
            <a:r>
              <a:rPr lang="ar-DZ" sz="4000" dirty="0" smtClean="0">
                <a:latin typeface="Times New Roman" pitchFamily="18" charset="0"/>
                <a:cs typeface="Times New Roman" pitchFamily="18" charset="0"/>
              </a:rPr>
              <a:t>معهد العلوم و التكنولوجيا</a:t>
            </a:r>
          </a:p>
          <a:p>
            <a:pPr algn="ctr"/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OGO FIN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190" y="765495"/>
            <a:ext cx="3528391" cy="428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LOGO FIN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59" y="749940"/>
            <a:ext cx="3528392" cy="428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9" descr="Vecteur Stock Barrage poids en terre compactée (homogène)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ooter Placeholder 4"/>
          <p:cNvSpPr txBox="1">
            <a:spLocks/>
          </p:cNvSpPr>
          <p:nvPr/>
        </p:nvSpPr>
        <p:spPr>
          <a:xfrm>
            <a:off x="8393264" y="3525747"/>
            <a:ext cx="14584358" cy="1512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DZ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  <a:ea typeface="Segoe UI Symbol" pitchFamily="34" charset="0"/>
              </a:rPr>
              <a:t>الأبواب المفتوحة على المركز الجامعي - ميلة</a:t>
            </a:r>
            <a:endParaRPr lang="fr-BE" sz="3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mbol" pitchFamily="18" charset="2"/>
              <a:ea typeface="Segoe UI Symbo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95171" y="6741720"/>
            <a:ext cx="16469962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sz="8000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تخصص الري        </a:t>
            </a:r>
            <a:r>
              <a:rPr lang="fr-FR" sz="8000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HYDRAULIQUE</a:t>
            </a:r>
            <a:r>
              <a:rPr lang="ar-DZ" sz="8000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endParaRPr lang="fr-FR" sz="8000" b="1" cap="all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2523" y="8946878"/>
            <a:ext cx="26561254" cy="67403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rtl="1"/>
            <a:r>
              <a:rPr lang="ar-DZ" sz="4000" b="1" dirty="0" smtClean="0">
                <a:ln w="50800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التعريف بالتخصص</a:t>
            </a:r>
            <a:r>
              <a:rPr lang="ar-DZ" sz="4000" b="1" dirty="0" smtClean="0">
                <a:ln w="50800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4000" b="1" dirty="0" smtClean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 تخصص الري والهيدروليك هو فرع من الهندسة يتعامل بشكل أساسي مع تطبيقات إدارة و تسيير المياه و أنظمتها، خاصة في مجالات الزراعة والحفاظ على الموارد المائية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هذا </a:t>
            </a: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التخصص يجمع بين مبادئ الهيدروليك، الهندسة المدنية، وعلوم المياه لتطوير وإدارة طرق استخدام المياه في شتى المجالات بكفاءة وفعالية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يشتمل تخصص الهيدروليك على :</a:t>
            </a:r>
          </a:p>
          <a:p>
            <a:pPr algn="just" rtl="1">
              <a:lnSpc>
                <a:spcPct val="150000"/>
              </a:lnSpc>
            </a:pPr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2523" y="16219686"/>
            <a:ext cx="26554034" cy="13696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rtl="1"/>
            <a:r>
              <a:rPr lang="ar-DZ" sz="4000" b="1" dirty="0">
                <a:ln w="50800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الهدف من</a:t>
            </a:r>
            <a:r>
              <a:rPr lang="ar-DZ" sz="4000" b="1" dirty="0">
                <a:ln w="50800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DZ" sz="4000" b="1" dirty="0" smtClean="0">
                <a:ln w="50800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4000" b="1" dirty="0" smtClean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 smtClean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 smtClean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 smtClean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 smtClean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 smtClean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4000" b="1" dirty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4000" b="1" dirty="0">
              <a:ln w="50800"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2524" y="30532841"/>
            <a:ext cx="26554033" cy="16927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DZ" sz="4800" b="1" dirty="0" smtClean="0">
                <a:ln w="50800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فرص العمل</a:t>
            </a:r>
            <a:r>
              <a:rPr lang="ar-DZ" sz="4800" b="1" dirty="0" smtClean="0">
                <a:ln w="50800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rtl="1"/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 يشمل تخصص الري العديد من المجالات التي يمكن للمهندسين و التقنيين المتخصصين في الهيدروليك العمل فيها. </a:t>
            </a:r>
            <a:r>
              <a:rPr lang="ar-SA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سواء في القطاعين العام أو الخاص. فيما يلي بعض الأمثلة على الأماكن التي يمكن أن يجد فيها مهندس هيدروليكي جزائري فرصًا مهنية</a:t>
            </a:r>
            <a:r>
              <a:rPr lang="ar-S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fr-FR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2816" y="6433943"/>
            <a:ext cx="5463138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DZ" sz="28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بسم الله الرحمن الرحيم:</a:t>
            </a:r>
          </a:p>
          <a:p>
            <a:pPr algn="ctr">
              <a:lnSpc>
                <a:spcPct val="150000"/>
              </a:lnSpc>
            </a:pPr>
            <a:r>
              <a:rPr lang="ar-DZ" sz="28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وجعلنا من الماء كل شيء حي </a:t>
            </a:r>
          </a:p>
          <a:p>
            <a:pPr algn="ctr"/>
            <a:r>
              <a:rPr lang="ar-DZ" sz="2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الاية 30 سورة الانبياء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63323" y="11826627"/>
            <a:ext cx="783640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2800" b="1" dirty="0">
                <a:solidFill>
                  <a:schemeClr val="tx1"/>
                </a:solidFill>
              </a:rPr>
              <a:t>2- تصميم وتنفيذ مشاريع الري، وإدارة الري،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38587" y="11783246"/>
            <a:ext cx="597666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2800" b="1" dirty="0">
                <a:solidFill>
                  <a:schemeClr val="tx1"/>
                </a:solidFill>
              </a:rPr>
              <a:t>3- </a:t>
            </a:r>
            <a:r>
              <a:rPr lang="ar-DZ" sz="2800" b="1" dirty="0" smtClean="0">
                <a:solidFill>
                  <a:schemeClr val="tx1"/>
                </a:solidFill>
              </a:rPr>
              <a:t>رصد </a:t>
            </a:r>
            <a:r>
              <a:rPr lang="ar-DZ" sz="2800" b="1" dirty="0">
                <a:solidFill>
                  <a:schemeClr val="tx1"/>
                </a:solidFill>
              </a:rPr>
              <a:t>وتقييم استخدام المياه.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18252" y="11826627"/>
            <a:ext cx="1044775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2800" b="1" dirty="0">
                <a:solidFill>
                  <a:schemeClr val="tx1"/>
                </a:solidFill>
              </a:rPr>
              <a:t>1- تصميم وتنفيذ أنظمة  شبكات الري الحديثة وتحليل كفاءتها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479" y="12743483"/>
            <a:ext cx="3745906" cy="2645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868" y="12798140"/>
            <a:ext cx="3950130" cy="2615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499" y="12721159"/>
            <a:ext cx="3897836" cy="2561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9883403" y="17211361"/>
            <a:ext cx="18208326" cy="195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D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إدارة الموارد المائية: </a:t>
            </a:r>
            <a:endParaRPr lang="ar-D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يعد المتخصص في الهيدروليك ضروري لتصميم وتنفيذ أنظمة  و إدارة الموارد المائية، بما في ذلك الري الزراعي وإمدادات مياه الشرب وإدارة مياه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الأمطا</a:t>
            </a:r>
            <a:endParaRPr lang="ar-DZ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fr-FR" sz="28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10747499" y="19188424"/>
            <a:ext cx="1734423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342900" indent="-342900" algn="just" rtl="1">
              <a:lnSpc>
                <a:spcPct val="150000"/>
              </a:lnSpc>
              <a:spcBef>
                <a:spcPct val="20000"/>
              </a:spcBef>
              <a:defRPr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DZ" sz="2800" dirty="0"/>
              <a:t> </a:t>
            </a:r>
            <a:r>
              <a:rPr lang="fr-FR" sz="2800" dirty="0"/>
              <a:t>2</a:t>
            </a:r>
            <a:r>
              <a:rPr lang="ar-DZ" sz="2800" dirty="0"/>
              <a:t>- تصميم البنية التحتية: </a:t>
            </a:r>
          </a:p>
          <a:p>
            <a:r>
              <a:rPr lang="ar-DZ" sz="2800" dirty="0" smtClean="0">
                <a:solidFill>
                  <a:schemeClr val="tx1"/>
                </a:solidFill>
              </a:rPr>
              <a:t>وهو مؤهل ايضا </a:t>
            </a:r>
            <a:r>
              <a:rPr lang="ar-DZ" sz="2800" dirty="0">
                <a:solidFill>
                  <a:schemeClr val="tx1"/>
                </a:solidFill>
              </a:rPr>
              <a:t>لتصميم البنية التحتية الهيدروليكية مثل السدود والقنوات ومحطات الضخ وأنظمة الري وشبكات الصرف الصحي وغيرها، مما يساهم في تطوير واستدامة البنية التحتية</a:t>
            </a:r>
            <a:r>
              <a:rPr lang="ar-DZ" sz="2800" dirty="0" smtClean="0">
                <a:solidFill>
                  <a:schemeClr val="tx1"/>
                </a:solidFill>
              </a:rPr>
              <a:t>.</a:t>
            </a:r>
            <a:endParaRPr lang="ar-DZ" sz="2800" dirty="0">
              <a:solidFill>
                <a:schemeClr val="tx1"/>
              </a:solidFill>
            </a:endParaRPr>
          </a:p>
          <a:p>
            <a:endParaRPr lang="ar-DZ" sz="2800" dirty="0"/>
          </a:p>
          <a:p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10350588" y="21492679"/>
            <a:ext cx="17715640" cy="230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342900" indent="-342900" algn="just" rtl="1">
              <a:lnSpc>
                <a:spcPct val="150000"/>
              </a:lnSpc>
              <a:spcBef>
                <a:spcPct val="20000"/>
              </a:spcBef>
              <a:defRPr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DZ" sz="2800" dirty="0"/>
              <a:t> </a:t>
            </a:r>
            <a:r>
              <a:rPr lang="fr-FR" sz="2800" dirty="0"/>
              <a:t>3</a:t>
            </a:r>
            <a:r>
              <a:rPr lang="ar-DZ" sz="2800" dirty="0"/>
              <a:t>- الحماية من الفيضانات : </a:t>
            </a:r>
          </a:p>
          <a:p>
            <a:r>
              <a:rPr lang="ar-DZ" sz="2800" dirty="0">
                <a:solidFill>
                  <a:schemeClr val="tx1"/>
                </a:solidFill>
              </a:rPr>
              <a:t>يعمل </a:t>
            </a:r>
            <a:r>
              <a:rPr lang="ar-DZ" sz="2800" dirty="0" smtClean="0">
                <a:solidFill>
                  <a:schemeClr val="tx1"/>
                </a:solidFill>
              </a:rPr>
              <a:t>المتخصصون في هذا الميدان على </a:t>
            </a:r>
            <a:r>
              <a:rPr lang="ar-DZ" sz="2800" dirty="0">
                <a:solidFill>
                  <a:schemeClr val="tx1"/>
                </a:solidFill>
              </a:rPr>
              <a:t>تصميم وتنفيذ أنظمة الوقاية من الفيضانات، مثل </a:t>
            </a:r>
            <a:r>
              <a:rPr lang="ar-DZ" sz="2800" dirty="0" smtClean="0">
                <a:solidFill>
                  <a:schemeClr val="tx1"/>
                </a:solidFill>
              </a:rPr>
              <a:t> بناء السدود </a:t>
            </a:r>
            <a:r>
              <a:rPr lang="ar-DZ" sz="2800" dirty="0">
                <a:solidFill>
                  <a:schemeClr val="tx1"/>
                </a:solidFill>
              </a:rPr>
              <a:t>وأنظمة الصرف </a:t>
            </a:r>
            <a:r>
              <a:rPr lang="ar-DZ" sz="2800" dirty="0" smtClean="0">
                <a:solidFill>
                  <a:schemeClr val="tx1"/>
                </a:solidFill>
              </a:rPr>
              <a:t>وخطط </a:t>
            </a:r>
            <a:r>
              <a:rPr lang="ar-DZ" sz="2800" dirty="0">
                <a:solidFill>
                  <a:schemeClr val="tx1"/>
                </a:solidFill>
              </a:rPr>
              <a:t>استخدام الأراضي لتقليل مخاطر الفيضانات وحماية المناطق المأهولة.</a:t>
            </a:r>
          </a:p>
          <a:p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10350588" y="23800762"/>
            <a:ext cx="177411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342900" indent="-342900" algn="just" rtl="1">
              <a:lnSpc>
                <a:spcPct val="150000"/>
              </a:lnSpc>
              <a:spcBef>
                <a:spcPct val="20000"/>
              </a:spcBef>
              <a:defRPr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DZ" sz="2800" dirty="0"/>
              <a:t> </a:t>
            </a:r>
            <a:r>
              <a:rPr lang="fr-FR" sz="2800" dirty="0"/>
              <a:t>4</a:t>
            </a:r>
            <a:r>
              <a:rPr lang="ar-DZ" sz="2800" dirty="0"/>
              <a:t>-  انتاج طاقة نظيفة «الطاقة المتجددة»: </a:t>
            </a:r>
          </a:p>
          <a:p>
            <a:r>
              <a:rPr lang="ar-DZ" sz="2800" dirty="0">
                <a:solidFill>
                  <a:schemeClr val="tx1"/>
                </a:solidFill>
              </a:rPr>
              <a:t>الطاقة الكهرومائية هي مصدر مهم للطاقة المتجددة. ويشارك </a:t>
            </a:r>
            <a:r>
              <a:rPr lang="ar-DZ" sz="2800" dirty="0" smtClean="0">
                <a:solidFill>
                  <a:schemeClr val="tx1"/>
                </a:solidFill>
              </a:rPr>
              <a:t>التقني الهيدروليكي </a:t>
            </a:r>
            <a:r>
              <a:rPr lang="ar-DZ" sz="2800" dirty="0">
                <a:solidFill>
                  <a:schemeClr val="tx1"/>
                </a:solidFill>
              </a:rPr>
              <a:t>في تصميم وتشغيل محطات الطاقة الكهرومائية، مما يساهم في إنتاج كهرباء نظيفة ومستدامة</a:t>
            </a:r>
            <a:r>
              <a:rPr lang="ar-DZ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3" name="Rectangle 22"/>
          <p:cNvSpPr/>
          <p:nvPr/>
        </p:nvSpPr>
        <p:spPr>
          <a:xfrm>
            <a:off x="10350588" y="26075215"/>
            <a:ext cx="17741141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تحسين </a:t>
            </a:r>
            <a:r>
              <a:rPr lang="ar-D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إنتاجية </a:t>
            </a:r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الزراعة:</a:t>
            </a:r>
          </a:p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يلعب المختصين في ميدان الهيدروليك دورا هاما في تطوير أنظمة السقي و ذلك برفع كفاءة نظم الري و استخدام الطرق المتطورة كالري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الذكي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50588" y="27911419"/>
            <a:ext cx="17741141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حماية البيئة:</a:t>
            </a:r>
          </a:p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المهندس الهيدروليكي يلعب دورًا حيويًا في حماية البيئة من خلال تطوير وتنفيذ حلول مبتكرة لإدارة الموارد المائية والحد من الأثر البيئي للأنشطة البشرية</a:t>
            </a:r>
            <a:endParaRPr lang="ar-D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G:\RTEmagicC_GT_DI_EP_Reseaux_branchements_terre_01.jp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829" y="20264816"/>
            <a:ext cx="3179128" cy="222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14" y="16527779"/>
            <a:ext cx="2933564" cy="252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re 1"/>
          <p:cNvSpPr txBox="1">
            <a:spLocks/>
          </p:cNvSpPr>
          <p:nvPr/>
        </p:nvSpPr>
        <p:spPr>
          <a:xfrm>
            <a:off x="2476341" y="19371601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دراسة وانجاز قنوات صرف المياه المستعملة والأمطار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1"/>
          <p:cNvSpPr txBox="1"/>
          <p:nvPr/>
        </p:nvSpPr>
        <p:spPr>
          <a:xfrm>
            <a:off x="6388663" y="22851690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000" b="1" dirty="0">
                <a:latin typeface="Times New Roman" pitchFamily="18" charset="0"/>
                <a:cs typeface="Times New Roman" pitchFamily="18" charset="0"/>
              </a:rPr>
              <a:t>التزويد بالمياه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الشروب</a:t>
            </a:r>
            <a:endParaRPr lang="ar-D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" descr="C:\Users\KEBLOUTI\Desktop\ra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829" y="16545218"/>
            <a:ext cx="3231636" cy="2506790"/>
          </a:xfrm>
          <a:prstGeom prst="rect">
            <a:avLst/>
          </a:prstGeom>
          <a:noFill/>
        </p:spPr>
      </p:pic>
      <p:sp>
        <p:nvSpPr>
          <p:cNvPr id="31" name="Titre 1"/>
          <p:cNvSpPr txBox="1">
            <a:spLocks/>
          </p:cNvSpPr>
          <p:nvPr/>
        </p:nvSpPr>
        <p:spPr>
          <a:xfrm>
            <a:off x="6388663" y="19299593"/>
            <a:ext cx="264317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دراسة و انجاز قنوات السقي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2394571" y="22611961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دراسة </a:t>
            </a:r>
            <a:r>
              <a:rPr lang="ar-DZ" sz="2000" b="1" dirty="0" err="1" smtClean="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انجاز محطات الضخ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oneTexte 1"/>
          <p:cNvSpPr txBox="1"/>
          <p:nvPr/>
        </p:nvSpPr>
        <p:spPr>
          <a:xfrm>
            <a:off x="6336155" y="26356377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دراسة </a:t>
            </a:r>
            <a:r>
              <a:rPr lang="ar-DZ" sz="2000" b="1" dirty="0" err="1" smtClean="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انجاز السدود</a:t>
            </a:r>
            <a:endParaRPr lang="ar-D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Image 12">
            <a:extLst>
              <a:ext uri="{FF2B5EF4-FFF2-40B4-BE49-F238E27FC236}">
                <a16:creationId xmlns="" xmlns:a16="http://schemas.microsoft.com/office/drawing/2014/main" id="{418B9A17-9B16-C4B1-668B-F57D1CA384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30" y="23637035"/>
            <a:ext cx="3263912" cy="2501609"/>
          </a:xfrm>
          <a:prstGeom prst="rect">
            <a:avLst/>
          </a:prstGeom>
        </p:spPr>
      </p:pic>
      <p:pic>
        <p:nvPicPr>
          <p:cNvPr id="40" name="Picture 3" descr="C:\Users\KEBLOUTI\Desktop\statio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74010" y="20235697"/>
            <a:ext cx="3000396" cy="2257735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2627152" y="26356377"/>
            <a:ext cx="2847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انجاز سد للحماية من الفيضانات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 descr="C:\Users\KEBLOUTI\Desktop\56767_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74009" y="23620073"/>
            <a:ext cx="3052910" cy="242889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45" y="26970513"/>
            <a:ext cx="3005374" cy="22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1"/>
          <p:cNvSpPr txBox="1"/>
          <p:nvPr/>
        </p:nvSpPr>
        <p:spPr>
          <a:xfrm>
            <a:off x="2402604" y="29347513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سد كهرومائي</a:t>
            </a:r>
            <a:endParaRPr lang="ar-D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84" y="26970512"/>
            <a:ext cx="3201473" cy="22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1"/>
          <p:cNvSpPr txBox="1"/>
          <p:nvPr/>
        </p:nvSpPr>
        <p:spPr>
          <a:xfrm>
            <a:off x="6259270" y="29347513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انجاز محطة للتطهير</a:t>
            </a:r>
            <a:endParaRPr lang="ar-D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Espace réservé du contenu 2"/>
          <p:cNvSpPr txBox="1">
            <a:spLocks/>
          </p:cNvSpPr>
          <p:nvPr/>
        </p:nvSpPr>
        <p:spPr bwMode="auto">
          <a:xfrm>
            <a:off x="20252555" y="32621464"/>
            <a:ext cx="8777192" cy="3307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rtl="1">
              <a:spcBef>
                <a:spcPct val="20000"/>
              </a:spcBef>
            </a:pPr>
            <a:r>
              <a:rPr lang="ar-DZ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r-D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الإدارات والهيئات الحكومية: </a:t>
            </a:r>
            <a:endParaRPr lang="ar-D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- وزارة الموارد المائية: يمكنها العمل على تخطيط وإدارة وتنظيم الموارد المائية في البلاد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- وزارة الزراعة: يمكنها المساهمة في تصميم وتنفيذ مشاريع الري الزراعي وإدارة الموارد المائية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1">
              <a:spcBef>
                <a:spcPct val="20000"/>
              </a:spcBef>
              <a:buFontTx/>
              <a:buChar char="-"/>
            </a:pP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وكالات المياه : قد تشارك في إدارة مستجمعات المياه وتنفيذ برامج الحفاظ على المياه.</a:t>
            </a:r>
          </a:p>
          <a:p>
            <a:pPr algn="just" rtl="1">
              <a:spcBef>
                <a:spcPct val="20000"/>
              </a:spcBef>
            </a:pP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 bwMode="auto">
          <a:xfrm>
            <a:off x="14275891" y="32721052"/>
            <a:ext cx="5683941" cy="3207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fr-FR"/>
            </a:defPPr>
            <a:lvl1pPr marL="342900" indent="-342900" algn="just" rtl="1">
              <a:spcBef>
                <a:spcPct val="20000"/>
              </a:spcBef>
              <a:def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DZ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2</a:t>
            </a:r>
            <a:r>
              <a:rPr lang="ar-DZ" dirty="0">
                <a:solidFill>
                  <a:srgbClr val="0000FF"/>
                </a:solidFill>
              </a:rPr>
              <a:t>- الإدارات والهيئات الحكومية: </a:t>
            </a:r>
          </a:p>
          <a:p>
            <a:r>
              <a:rPr lang="ar-DZ" dirty="0">
                <a:solidFill>
                  <a:schemeClr val="tx1"/>
                </a:solidFill>
              </a:rPr>
              <a:t>شركات الهندسة </a:t>
            </a:r>
            <a:r>
              <a:rPr lang="ar-DZ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ar-DZ" dirty="0" smtClean="0">
                <a:solidFill>
                  <a:schemeClr val="tx1"/>
                </a:solidFill>
              </a:rPr>
              <a:t>الشركات </a:t>
            </a:r>
            <a:r>
              <a:rPr lang="ar-DZ" dirty="0">
                <a:solidFill>
                  <a:schemeClr val="tx1"/>
                </a:solidFill>
              </a:rPr>
              <a:t>المتخصصة في البنية التحتية </a:t>
            </a:r>
            <a:r>
              <a:rPr lang="ar-DZ" dirty="0" smtClean="0">
                <a:solidFill>
                  <a:schemeClr val="tx1"/>
                </a:solidFill>
              </a:rPr>
              <a:t>الهيدروليكية</a:t>
            </a:r>
            <a:r>
              <a:rPr lang="ar-DZ" dirty="0">
                <a:solidFill>
                  <a:schemeClr val="tx1"/>
                </a:solidFill>
              </a:rPr>
              <a:t>،</a:t>
            </a:r>
            <a:r>
              <a:rPr lang="ar-DZ" dirty="0" smtClean="0">
                <a:solidFill>
                  <a:schemeClr val="tx1"/>
                </a:solidFill>
              </a:rPr>
              <a:t> </a:t>
            </a:r>
            <a:r>
              <a:rPr lang="ar-DZ" dirty="0">
                <a:solidFill>
                  <a:schemeClr val="tx1"/>
                </a:solidFill>
              </a:rPr>
              <a:t>يمكنها المشاركة في تصميم وإنشاء وإدارة البنية التحتية مثل السدود ومحطات معالجة المياه وشبكات الصرف الصحي وغيرها</a:t>
            </a:r>
            <a:r>
              <a:rPr lang="ar-DZ" dirty="0" smtClean="0">
                <a:solidFill>
                  <a:schemeClr val="tx1"/>
                </a:solidFill>
              </a:rPr>
              <a:t>.</a:t>
            </a:r>
          </a:p>
          <a:p>
            <a:r>
              <a:rPr lang="ar-DZ" dirty="0" smtClean="0">
                <a:solidFill>
                  <a:schemeClr val="tx1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923" y="38558743"/>
            <a:ext cx="2267173" cy="2075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4" r="19164"/>
          <a:stretch/>
        </p:blipFill>
        <p:spPr bwMode="auto">
          <a:xfrm>
            <a:off x="17309226" y="36204857"/>
            <a:ext cx="2257199" cy="201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Espace réservé du contenu 2"/>
          <p:cNvSpPr txBox="1">
            <a:spLocks/>
          </p:cNvSpPr>
          <p:nvPr/>
        </p:nvSpPr>
        <p:spPr>
          <a:xfrm>
            <a:off x="3606371" y="36903672"/>
            <a:ext cx="4100639" cy="720080"/>
          </a:xfrm>
          <a:prstGeom prst="rect">
            <a:avLst/>
          </a:prstGeom>
          <a:ln w="15875" cap="flat" cmpd="sng" algn="ctr">
            <a:solidFill>
              <a:schemeClr val="accent6">
                <a:shade val="75000"/>
                <a:satMod val="125000"/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1044108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0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505858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9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758788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8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011717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7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6348174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601104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8979326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441076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1819298" indent="-835286" algn="l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Font typeface="Georgia" pitchFamily="18" charset="0"/>
              <a:buNone/>
            </a:pPr>
            <a:r>
              <a:rPr lang="ar-D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5- المخابر الوطنية و الجهوية</a:t>
            </a:r>
            <a:endParaRPr lang="ar-D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36" y="38938743"/>
            <a:ext cx="2094429" cy="1695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83" y="38135648"/>
            <a:ext cx="2071483" cy="1695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AutoShape 15" descr="CTC - contrôle technique de la construction | LinkedIn"/>
          <p:cNvSpPr>
            <a:spLocks noChangeAspect="1" noChangeArrowheads="1"/>
          </p:cNvSpPr>
          <p:nvPr/>
        </p:nvSpPr>
        <p:spPr bwMode="auto">
          <a:xfrm>
            <a:off x="5312836" y="326375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AutoShape 17" descr="☑️Organisme National de Contrôle Technique de la Construction Hydraulique ( CTH) — Government Agency from Algeria — Civil Engineering, Energy, Water &amp;  Sanitation sectors — DevelopmentAid"/>
          <p:cNvSpPr>
            <a:spLocks noChangeAspect="1" noChangeArrowheads="1"/>
          </p:cNvSpPr>
          <p:nvPr/>
        </p:nvSpPr>
        <p:spPr bwMode="auto">
          <a:xfrm>
            <a:off x="5465236" y="327899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6" name="Picture 1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52" y="36811094"/>
            <a:ext cx="1990203" cy="1753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Espace réservé du contenu 2"/>
          <p:cNvSpPr txBox="1">
            <a:spLocks/>
          </p:cNvSpPr>
          <p:nvPr/>
        </p:nvSpPr>
        <p:spPr bwMode="auto">
          <a:xfrm>
            <a:off x="7860785" y="32721052"/>
            <a:ext cx="6208509" cy="323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fr-FR"/>
            </a:defPPr>
            <a:lvl1pPr marL="342900" indent="-342900" algn="just" rtl="1">
              <a:spcBef>
                <a:spcPct val="20000"/>
              </a:spcBef>
              <a:def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DZ" dirty="0">
                <a:solidFill>
                  <a:srgbClr val="0000FF"/>
                </a:solidFill>
              </a:rPr>
              <a:t> </a:t>
            </a:r>
            <a:r>
              <a:rPr lang="ar-DZ" dirty="0" smtClean="0">
                <a:solidFill>
                  <a:srgbClr val="0000FF"/>
                </a:solidFill>
              </a:rPr>
              <a:t>3- </a:t>
            </a:r>
            <a:r>
              <a:rPr lang="ar-DZ" dirty="0">
                <a:solidFill>
                  <a:srgbClr val="0000FF"/>
                </a:solidFill>
              </a:rPr>
              <a:t>الجامعات ومراكز الأبحاث: </a:t>
            </a:r>
          </a:p>
          <a:p>
            <a:r>
              <a:rPr lang="ar-DZ" dirty="0" smtClean="0">
                <a:solidFill>
                  <a:schemeClr val="tx1"/>
                </a:solidFill>
              </a:rPr>
              <a:t>يمكن للمختص في الهيدروليك </a:t>
            </a:r>
            <a:r>
              <a:rPr lang="ar-DZ" dirty="0">
                <a:solidFill>
                  <a:schemeClr val="tx1"/>
                </a:solidFill>
              </a:rPr>
              <a:t>ممارسة مهنة في مجال البحوث </a:t>
            </a:r>
            <a:r>
              <a:rPr lang="ar-DZ" dirty="0" smtClean="0">
                <a:solidFill>
                  <a:schemeClr val="tx1"/>
                </a:solidFill>
              </a:rPr>
              <a:t>الهيدروليكية، </a:t>
            </a:r>
            <a:r>
              <a:rPr lang="ar-DZ" dirty="0">
                <a:solidFill>
                  <a:schemeClr val="tx1"/>
                </a:solidFill>
              </a:rPr>
              <a:t>والنمذجة الهيدرولوجية، وإدارة الموارد المائية، وما إلى ذلك</a:t>
            </a:r>
            <a:r>
              <a:rPr lang="ar-DZ" dirty="0" smtClean="0">
                <a:solidFill>
                  <a:schemeClr val="tx1"/>
                </a:solidFill>
              </a:rPr>
              <a:t>.</a:t>
            </a:r>
          </a:p>
          <a:p>
            <a:r>
              <a:rPr lang="ar-DZ" dirty="0" smtClean="0">
                <a:solidFill>
                  <a:schemeClr val="tx1"/>
                </a:solidFill>
              </a:rPr>
              <a:t>يمكنه </a:t>
            </a:r>
            <a:r>
              <a:rPr lang="ar-DZ" dirty="0">
                <a:solidFill>
                  <a:schemeClr val="tx1"/>
                </a:solidFill>
              </a:rPr>
              <a:t>أيضًا التدريس في المؤسسات الجامعية والعمل في مراكز البحث</a:t>
            </a:r>
            <a:r>
              <a:rPr lang="ar-DZ" dirty="0" smtClean="0">
                <a:solidFill>
                  <a:schemeClr val="tx1"/>
                </a:solidFill>
              </a:rPr>
              <a:t>،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39" y="36204856"/>
            <a:ext cx="2216046" cy="1962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59" y="36204856"/>
            <a:ext cx="2102472" cy="1962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39" y="38497677"/>
            <a:ext cx="2216046" cy="2136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59" y="38497677"/>
            <a:ext cx="2161756" cy="2136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Espace réservé du contenu 2"/>
          <p:cNvSpPr txBox="1">
            <a:spLocks/>
          </p:cNvSpPr>
          <p:nvPr/>
        </p:nvSpPr>
        <p:spPr bwMode="auto">
          <a:xfrm>
            <a:off x="1674492" y="32721052"/>
            <a:ext cx="5972300" cy="14401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fr-FR"/>
            </a:defPPr>
            <a:lvl1pPr marL="342900" indent="-342900" algn="just" rtl="1">
              <a:spcBef>
                <a:spcPct val="20000"/>
              </a:spcBef>
              <a:def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DZ" dirty="0">
                <a:solidFill>
                  <a:srgbClr val="0000FF"/>
                </a:solidFill>
              </a:rPr>
              <a:t> </a:t>
            </a:r>
            <a:r>
              <a:rPr lang="ar-DZ" dirty="0" smtClean="0">
                <a:solidFill>
                  <a:srgbClr val="0000FF"/>
                </a:solidFill>
              </a:rPr>
              <a:t>4- </a:t>
            </a:r>
            <a:r>
              <a:rPr lang="ar-DZ" dirty="0" smtClean="0">
                <a:solidFill>
                  <a:srgbClr val="0000FF"/>
                </a:solidFill>
              </a:rPr>
              <a:t>مكتب دراسات مختص في الري : </a:t>
            </a:r>
            <a:endParaRPr lang="ar-DZ" dirty="0">
              <a:solidFill>
                <a:srgbClr val="0000FF"/>
              </a:solidFill>
            </a:endParaRPr>
          </a:p>
          <a:p>
            <a:r>
              <a:rPr lang="ar-DZ" dirty="0" smtClean="0">
                <a:solidFill>
                  <a:schemeClr val="tx1"/>
                </a:solidFill>
              </a:rPr>
              <a:t>يمكن المختص في الهيدروليك فتح مكتب خاص به لدراسة مختلف المشاريع التي لها علاقة بالمياه </a:t>
            </a: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794" b="76711"/>
          <a:stretch/>
        </p:blipFill>
        <p:spPr bwMode="auto">
          <a:xfrm>
            <a:off x="3186096" y="34393881"/>
            <a:ext cx="2314581" cy="1944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454" y="38564958"/>
            <a:ext cx="2163760" cy="206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Station d'épuration de Bousmail: Sinohydro mise en demeure - Ebour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94" y="38558743"/>
            <a:ext cx="2254524" cy="2075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611" y="36204857"/>
            <a:ext cx="2276475" cy="1962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0" descr="Mission et Fonctionnement – AGI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94" y="36204857"/>
            <a:ext cx="2254524" cy="1962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611" y="38558743"/>
            <a:ext cx="2308372" cy="2075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4" descr="Organis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039" y="36204858"/>
            <a:ext cx="2162175" cy="2018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226" y="38564958"/>
            <a:ext cx="2257199" cy="206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320" y="36220119"/>
            <a:ext cx="2219777" cy="1962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8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1472</TotalTime>
  <Words>556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barrages en terre :</dc:title>
  <dc:creator>ash</dc:creator>
  <cp:lastModifiedBy>carinfo</cp:lastModifiedBy>
  <cp:revision>47</cp:revision>
  <dcterms:created xsi:type="dcterms:W3CDTF">2024-02-29T16:53:40Z</dcterms:created>
  <dcterms:modified xsi:type="dcterms:W3CDTF">2024-04-29T13:37:41Z</dcterms:modified>
</cp:coreProperties>
</file>