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6" r:id="rId13"/>
    <p:sldId id="347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6" autoAdjust="0"/>
    <p:restoredTop sz="99153" autoAdjust="0"/>
  </p:normalViewPr>
  <p:slideViewPr>
    <p:cSldViewPr snapToGrid="0">
      <p:cViewPr varScale="1">
        <p:scale>
          <a:sx n="84" d="100"/>
          <a:sy n="84" d="100"/>
        </p:scale>
        <p:origin x="120" y="2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AC71-0EFC-4A85-BB72-A38DB08DD2A4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D5BC-7AF6-472D-B907-025C4739507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205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1C341DB-E09C-46F9-A9A3-5CD66EBBFAFE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74CEC9C-CF39-4266-8185-096B8DC832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984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EC9C-CF39-4266-8185-096B8DC832B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2DF0-5D8B-45B0-9535-F7D56ADAC071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3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104F-E937-4D4E-A864-5C69CB10EFA6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E7EF-9E62-48FB-974C-7B945EC7B45F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BF79-B300-49B3-9A0F-46DD52B3673D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9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9F38-A83A-4612-94C2-C8F97F3A0ADB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47D-3B9B-43CC-9D4D-DFA5F53C7A00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ADC5-0141-4089-A411-6F22DB7016C0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0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554E-116B-4475-B44F-C395558652AB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2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6A59-A5FD-4886-B792-C5A35233B476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7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64A8-38BB-4646-904D-45E0CD192927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6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2102-B707-4AC5-9166-844E7EED5C55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310D-E0FA-42CA-A977-B7FEA797C861}" type="datetime1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08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063117"/>
            <a:ext cx="12192000" cy="2467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Structure machine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Ch1. 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Introduction to digital </a:t>
            </a:r>
            <a:r>
              <a:rPr lang="fr-F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systems</a:t>
            </a: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 sz="2800" dirty="0" smtClean="0">
              <a:latin typeface="Calibri"/>
              <a:ea typeface="Calibri"/>
              <a:cs typeface="Arial"/>
            </a:endParaRP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10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Subtraction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Subtractor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2170718" y="1795454"/>
            <a:ext cx="7420982" cy="2928958"/>
            <a:chOff x="722918" y="2214554"/>
            <a:chExt cx="7420982" cy="2928958"/>
          </a:xfrm>
        </p:grpSpPr>
        <p:sp>
          <p:nvSpPr>
            <p:cNvPr id="41" name="Cube 40"/>
            <p:cNvSpPr/>
            <p:nvPr/>
          </p:nvSpPr>
          <p:spPr>
            <a:xfrm>
              <a:off x="3143240" y="2214554"/>
              <a:ext cx="2000264" cy="2928958"/>
            </a:xfrm>
            <a:prstGeom prst="cube">
              <a:avLst>
                <a:gd name="adj" fmla="val 762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èche droite 41"/>
            <p:cNvSpPr/>
            <p:nvPr/>
          </p:nvSpPr>
          <p:spPr>
            <a:xfrm>
              <a:off x="5214942" y="3143248"/>
              <a:ext cx="1214446" cy="484632"/>
            </a:xfrm>
            <a:prstGeom prst="right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èche droite 42"/>
            <p:cNvSpPr/>
            <p:nvPr/>
          </p:nvSpPr>
          <p:spPr>
            <a:xfrm>
              <a:off x="2143108" y="3714752"/>
              <a:ext cx="978408" cy="484632"/>
            </a:xfrm>
            <a:prstGeom prst="right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151546" y="2500306"/>
              <a:ext cx="1071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Nombre binaire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1151546" y="3643314"/>
              <a:ext cx="1071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Nombre binaire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3143240" y="2568355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143240" y="3714752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Flèche droite 47"/>
            <p:cNvSpPr/>
            <p:nvPr/>
          </p:nvSpPr>
          <p:spPr>
            <a:xfrm>
              <a:off x="2143108" y="4500570"/>
              <a:ext cx="978408" cy="484632"/>
            </a:xfrm>
            <a:prstGeom prst="right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000100" y="4429132"/>
              <a:ext cx="1143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Entrée  d’emprunt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0" name="Picture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4678" y="4500570"/>
              <a:ext cx="548640" cy="464233"/>
            </a:xfrm>
            <a:prstGeom prst="rect">
              <a:avLst/>
            </a:prstGeom>
            <a:noFill/>
          </p:spPr>
        </p:pic>
        <p:sp>
          <p:nvSpPr>
            <p:cNvPr id="51" name="Arc plein 50"/>
            <p:cNvSpPr/>
            <p:nvPr/>
          </p:nvSpPr>
          <p:spPr>
            <a:xfrm rot="16200000">
              <a:off x="651480" y="2857496"/>
              <a:ext cx="1285884" cy="1143008"/>
            </a:xfrm>
            <a:prstGeom prst="blockArc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Moins 51"/>
            <p:cNvSpPr/>
            <p:nvPr/>
          </p:nvSpPr>
          <p:spPr>
            <a:xfrm>
              <a:off x="4543428" y="3226118"/>
              <a:ext cx="457200" cy="274320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èche droite 52"/>
            <p:cNvSpPr/>
            <p:nvPr/>
          </p:nvSpPr>
          <p:spPr>
            <a:xfrm>
              <a:off x="2143108" y="2643182"/>
              <a:ext cx="978408" cy="484632"/>
            </a:xfrm>
            <a:prstGeom prst="right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357950" y="3120094"/>
              <a:ext cx="1785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latin typeface="Times New Roman" pitchFamily="18" charset="0"/>
                  <a:cs typeface="Times New Roman" pitchFamily="18" charset="0"/>
                </a:rPr>
                <a:t>Différence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0548" y="4543437"/>
              <a:ext cx="640080" cy="457199"/>
            </a:xfrm>
            <a:prstGeom prst="rect">
              <a:avLst/>
            </a:prstGeom>
            <a:noFill/>
          </p:spPr>
        </p:pic>
        <p:sp>
          <p:nvSpPr>
            <p:cNvPr id="56" name="ZoneTexte 55"/>
            <p:cNvSpPr txBox="1"/>
            <p:nvPr/>
          </p:nvSpPr>
          <p:spPr>
            <a:xfrm>
              <a:off x="5214942" y="4497181"/>
              <a:ext cx="1143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Sortie  d’emprunt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Functions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Arithmetic </a:t>
            </a:r>
            <a:r>
              <a:rPr lang="fr-FR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 (continued)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11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Multiplication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Multiplier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41" name="Cube 40"/>
          <p:cNvSpPr/>
          <p:nvPr/>
        </p:nvSpPr>
        <p:spPr>
          <a:xfrm>
            <a:off x="4946640" y="1173154"/>
            <a:ext cx="2000264" cy="2928958"/>
          </a:xfrm>
          <a:prstGeom prst="cube">
            <a:avLst>
              <a:gd name="adj" fmla="val 76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èche droite 41"/>
          <p:cNvSpPr/>
          <p:nvPr/>
        </p:nvSpPr>
        <p:spPr>
          <a:xfrm>
            <a:off x="6980242" y="2432048"/>
            <a:ext cx="1214446" cy="484632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èche droite 42"/>
          <p:cNvSpPr/>
          <p:nvPr/>
        </p:nvSpPr>
        <p:spPr>
          <a:xfrm>
            <a:off x="3946508" y="3282952"/>
            <a:ext cx="978408" cy="484632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ZoneTexte 43"/>
          <p:cNvSpPr txBox="1"/>
          <p:nvPr/>
        </p:nvSpPr>
        <p:spPr>
          <a:xfrm>
            <a:off x="2954946" y="1458906"/>
            <a:ext cx="107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Binary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number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954946" y="3211514"/>
            <a:ext cx="107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Binary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number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946640" y="152695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946640" y="328295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Arc plein 50"/>
          <p:cNvSpPr/>
          <p:nvPr/>
        </p:nvSpPr>
        <p:spPr>
          <a:xfrm rot="16200000">
            <a:off x="2091042" y="1977716"/>
            <a:ext cx="1887542" cy="1421426"/>
          </a:xfrm>
          <a:prstGeom prst="blockArc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lèche droite 52"/>
          <p:cNvSpPr/>
          <p:nvPr/>
        </p:nvSpPr>
        <p:spPr>
          <a:xfrm>
            <a:off x="3946508" y="1601782"/>
            <a:ext cx="978408" cy="484632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ZoneTexte 53"/>
          <p:cNvSpPr txBox="1"/>
          <p:nvPr/>
        </p:nvSpPr>
        <p:spPr>
          <a:xfrm>
            <a:off x="8123250" y="2408894"/>
            <a:ext cx="132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Product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Multiplier 22"/>
          <p:cNvSpPr/>
          <p:nvPr/>
        </p:nvSpPr>
        <p:spPr>
          <a:xfrm>
            <a:off x="6208710" y="2343148"/>
            <a:ext cx="640080" cy="640080"/>
          </a:xfrm>
          <a:prstGeom prst="mathMultiply">
            <a:avLst/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0" y="42164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Multiplication = Addition + Product Position Shift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Multiplication can be done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 adder + other circuits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585978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Division = Subtraction + Comparison + Shift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Division can be performed by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subtractor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+ other circuits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13430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Division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Divisor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(2 inputs and 2 outputs (quotient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remainder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))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Functions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Arithmetic </a:t>
            </a:r>
            <a:r>
              <a:rPr lang="fr-FR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 (continued)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12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Functions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Coding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ymbol"/>
              <a:buChar char=""/>
            </a:pP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Coding (conversion of information (decimal number or alphabet character) into coded form (binary))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Encoder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 l="40521" t="21852" r="17083" b="36111"/>
          <a:stretch>
            <a:fillRect/>
          </a:stretch>
        </p:blipFill>
        <p:spPr bwMode="auto">
          <a:xfrm>
            <a:off x="3187700" y="1765300"/>
            <a:ext cx="5943600" cy="331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Basic logic functions (decoding)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ymbol"/>
              <a:buChar char=""/>
            </a:pP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Decoding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decoder (conversion of coded (binary) information into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uncoded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form)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4496" t="28276" r="36297" b="57037"/>
          <a:stretch>
            <a:fillRect/>
          </a:stretch>
        </p:blipFill>
        <p:spPr bwMode="auto">
          <a:xfrm>
            <a:off x="2730500" y="1587500"/>
            <a:ext cx="6858000" cy="294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482033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Decoder performing the conversion of a binary code on a seven-segment display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Logical Functions (Data Selection)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096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ymbol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Data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selection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Multiplexer and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demultiplexer</a:t>
            </a:r>
            <a:endParaRPr lang="fr-FR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1811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>
              <a:buClr>
                <a:srgbClr val="000000"/>
              </a:buClr>
              <a:buFont typeface="Symbol"/>
              <a:buChar char="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Multiplexer (multiple inputs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output) (like an electronic switch sequentially connecting each of the input lines to the output line)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21209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Clr>
                <a:srgbClr val="000000"/>
              </a:buClr>
              <a:buFont typeface="Symbol"/>
              <a:buChar char="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Demultiplexer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(one input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multiple output lines according to a specific timeline)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36068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Clr>
                <a:srgbClr val="000000"/>
              </a:buClr>
              <a:buFont typeface="Symbol"/>
              <a:buChar char=""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Multiplexer and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demultiplexer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Remote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data transmission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15</a:t>
            </a:fld>
            <a:endParaRPr lang="fr-FR" sz="2800" b="1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4598" t="15154" r="38135" b="44445"/>
          <a:stretch>
            <a:fillRect/>
          </a:stretch>
        </p:blipFill>
        <p:spPr bwMode="auto">
          <a:xfrm>
            <a:off x="1282700" y="647700"/>
            <a:ext cx="9601200" cy="585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36900" y="723900"/>
            <a:ext cx="5905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buClr>
                <a:srgbClr val="000000"/>
              </a:buClr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Time Division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Multiplexing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Logical Functions (Data Selection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 (continued)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16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Logical Functions (Data Storage)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5080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Storage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storage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unit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9144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Flip-flop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bistable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logic circuit whose output indicates which bit is currently stored)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18288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(Shift)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Register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Flip-Flops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Combinations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Storing a group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bits</a:t>
            </a:r>
          </a:p>
          <a:p>
            <a:pPr lvl="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Shifting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bits (from one position to another)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27686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(Shift)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Register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(Flip-Flops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Combinations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Shifting bits (from one position to another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29880" t="25542" r="48854" b="33704"/>
          <a:stretch>
            <a:fillRect/>
          </a:stretch>
        </p:blipFill>
        <p:spPr bwMode="auto">
          <a:xfrm>
            <a:off x="2514600" y="3759199"/>
            <a:ext cx="2743200" cy="295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0" y="4539734"/>
            <a:ext cx="26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Serial Shift </a:t>
            </a:r>
            <a:r>
              <a:rPr lang="fr-FR" sz="2400" b="1" dirty="0" err="1"/>
              <a:t>Register</a:t>
            </a:r>
            <a:endParaRPr lang="en-US" sz="2400" b="1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 l="35104" t="40370" r="43958" b="28148"/>
          <a:stretch>
            <a:fillRect/>
          </a:stretch>
        </p:blipFill>
        <p:spPr bwMode="auto">
          <a:xfrm>
            <a:off x="9118600" y="3594099"/>
            <a:ext cx="2743200" cy="232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6614292" y="4539734"/>
            <a:ext cx="2807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/>
              <a:t>Parallel</a:t>
            </a:r>
            <a:r>
              <a:rPr lang="fr-FR" sz="2400" b="1" dirty="0"/>
              <a:t> shift </a:t>
            </a:r>
            <a:r>
              <a:rPr lang="fr-FR" sz="2400" b="1" dirty="0" err="1"/>
              <a:t>register</a:t>
            </a:r>
            <a:endParaRPr lang="en-US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17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4.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Logical Functions (Data Storage (continued))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660400"/>
            <a:ext cx="1219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Semiconductor memories (storage of large quantities of bits)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Mémoire morte (ROM)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Random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Access Memory (RAM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Cache memory (cache or buffer memory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Semiconductor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flip-flop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Register that consists of semiconductor flip-flops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4240887"/>
            <a:ext cx="12192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Magnetic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memories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Mass storage of binary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data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Hard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disk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Optical disc (It uses laser beams to store and retrieve data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Magnetic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tape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18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Functions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Counting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558801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Counting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Counter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(count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events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92201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counter is composed of a memory (based on flip-flops)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3437" t="35926" r="28021" b="41481"/>
          <a:stretch>
            <a:fillRect/>
          </a:stretch>
        </p:blipFill>
        <p:spPr bwMode="auto">
          <a:xfrm>
            <a:off x="749300" y="2298700"/>
            <a:ext cx="10972800" cy="238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19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Integrated circuits (IC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8653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Integrated circuit (IC) (electronic circuit built entirely on a single Si chip)</a:t>
            </a:r>
            <a:endParaRPr lang="en-US" sz="2800" dirty="0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2387600"/>
            <a:ext cx="121920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IC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advantages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Size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Reliability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Cost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Consumption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electrical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59479" t="26075" r="16072" b="43841"/>
          <a:stretch>
            <a:fillRect/>
          </a:stretch>
        </p:blipFill>
        <p:spPr bwMode="auto">
          <a:xfrm>
            <a:off x="6375400" y="3162300"/>
            <a:ext cx="53213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0" y="4953000"/>
            <a:ext cx="689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Cutaway view of a typical IC </a:t>
            </a:r>
            <a:r>
              <a:rPr lang="en-US" sz="2400" b="1" dirty="0" smtClean="0"/>
              <a:t>package</a:t>
            </a:r>
          </a:p>
          <a:p>
            <a:pPr algn="ctr"/>
            <a:r>
              <a:rPr lang="en-US" sz="2400" b="1" dirty="0" smtClean="0"/>
              <a:t>showing </a:t>
            </a:r>
            <a:r>
              <a:rPr lang="en-US" sz="2400" b="1" dirty="0"/>
              <a:t>the chip </a:t>
            </a:r>
            <a:r>
              <a:rPr lang="en-US" sz="2400" b="1" dirty="0" smtClean="0"/>
              <a:t>mounting </a:t>
            </a:r>
          </a:p>
          <a:p>
            <a:pPr algn="ctr"/>
            <a:r>
              <a:rPr lang="en-US" sz="2400" b="1" dirty="0" smtClean="0"/>
              <a:t>and </a:t>
            </a:r>
            <a:r>
              <a:rPr lang="en-US" sz="2400" b="1" dirty="0"/>
              <a:t>connections to the input and output pins</a:t>
            </a:r>
            <a:endParaRPr lang="en-US" sz="2400" b="1" dirty="0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3539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3.1. </a:t>
            </a:r>
            <a:r>
              <a:rPr 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Integrated 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 </a:t>
            </a:r>
            <a:r>
              <a:rPr 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(IC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400" dirty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08584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Operations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7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Presentation plan</a:t>
            </a:r>
            <a:endParaRPr lang="fr-F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1270000"/>
            <a:ext cx="120395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Functions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100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ntegrated circuits (IC)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4257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3.1. 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Integrated circuit </a:t>
            </a: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(CI</a:t>
            </a: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) </a:t>
            </a:r>
            <a:endParaRPr kumimoji="0" lang="fr-FR" sz="24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Rockwell" pitchFamily="18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28321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3.2. </a:t>
            </a:r>
            <a:r>
              <a:rPr lang="en-US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IC packages (classification according to the principle of mounting on printed circuit board)</a:t>
            </a:r>
            <a:endParaRPr kumimoji="0" lang="fr-FR" sz="24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Rockwell" pitchFamily="18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2512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3.3. </a:t>
            </a:r>
            <a:r>
              <a:rPr lang="fr-FR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Pin numbering</a:t>
            </a:r>
            <a:endParaRPr lang="fr-FR" sz="2400" dirty="0" smtClean="0">
              <a:solidFill>
                <a:srgbClr val="0070C0"/>
              </a:solidFill>
              <a:latin typeface="Rockwell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36449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3.4. 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IC </a:t>
            </a:r>
            <a:r>
              <a:rPr lang="fr-FR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Complexity Classification (continued)</a:t>
            </a:r>
            <a:endParaRPr lang="fr-FR" sz="2400" dirty="0" smtClean="0">
              <a:solidFill>
                <a:srgbClr val="0070C0"/>
              </a:solidFill>
              <a:latin typeface="Rockwell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40132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3.5. 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IC </a:t>
            </a:r>
            <a:r>
              <a:rPr lang="fr-FR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Technologies</a:t>
            </a:r>
            <a:endParaRPr lang="fr-FR" sz="2400" dirty="0" smtClean="0">
              <a:solidFill>
                <a:srgbClr val="0070C0"/>
              </a:solidFill>
              <a:latin typeface="Rockwell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20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Integrated circuits (IC) (continued)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1951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3.2. </a:t>
            </a:r>
            <a:r>
              <a:rPr lang="en-US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IC packages (classification according to the principle of mounting on printed circuit board)</a:t>
            </a:r>
            <a:endParaRPr kumimoji="0" lang="fr-FR" sz="24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Rockwell" pitchFamily="18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825500"/>
            <a:ext cx="5490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Insertion Mount Integrated Circuits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 l="39167" t="25039" r="43086" b="57396"/>
          <a:stretch>
            <a:fillRect/>
          </a:stretch>
        </p:blipFill>
        <p:spPr bwMode="auto">
          <a:xfrm>
            <a:off x="6286500" y="914400"/>
            <a:ext cx="3581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2624161" y="1974334"/>
            <a:ext cx="3675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Dual In-Line Package (DIP)</a:t>
            </a:r>
            <a:endParaRPr lang="en-US" sz="2400" b="1" dirty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2832100"/>
            <a:ext cx="8182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Surface-Mount Technology (SMT) Integrated Circuits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 l="32851" t="24069" r="16526" b="45973"/>
          <a:stretch>
            <a:fillRect/>
          </a:stretch>
        </p:blipFill>
        <p:spPr bwMode="auto">
          <a:xfrm>
            <a:off x="1473200" y="3276600"/>
            <a:ext cx="9601200" cy="319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21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223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3.3. </a:t>
            </a:r>
            <a:r>
              <a:rPr lang="fr-FR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Pin numbering</a:t>
            </a:r>
            <a:endParaRPr lang="fr-FR" sz="2400" dirty="0" smtClean="0">
              <a:solidFill>
                <a:srgbClr val="0070C0"/>
              </a:solidFill>
              <a:latin typeface="Rockwell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532" y="1110734"/>
            <a:ext cx="236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DIP + SOIC + FP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54896" t="28491" r="31458" b="45926"/>
          <a:stretch>
            <a:fillRect/>
          </a:stretch>
        </p:blipFill>
        <p:spPr bwMode="auto">
          <a:xfrm>
            <a:off x="1244594" y="1828800"/>
            <a:ext cx="3769508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7132632" y="1148834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PLCC + LCCC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 l="77604" t="24630" r="5417" b="40185"/>
          <a:stretch>
            <a:fillRect/>
          </a:stretch>
        </p:blipFill>
        <p:spPr bwMode="auto">
          <a:xfrm>
            <a:off x="6476999" y="1816095"/>
            <a:ext cx="3657600" cy="426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Integrated circuits (IC) (continued)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Integrated circuits (IC) (continued)</a:t>
            </a:r>
            <a:endParaRPr lang="fr-FR" sz="2800" dirty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223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3.4. 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IC </a:t>
            </a:r>
            <a:r>
              <a:rPr lang="fr-FR" sz="2400" dirty="0" err="1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complexity</a:t>
            </a:r>
            <a:r>
              <a:rPr lang="fr-FR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 classification</a:t>
            </a:r>
            <a:endParaRPr lang="fr-FR" sz="2400" dirty="0" smtClean="0">
              <a:solidFill>
                <a:srgbClr val="0070C0"/>
              </a:solidFill>
              <a:latin typeface="Rockwell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1079043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Small Scale Integration (SSI) (number of equivalent logic gates &lt; 12)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Basic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Gates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Toggles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" y="2882444"/>
            <a:ext cx="12192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Medium-scale integration (MSI) (12 ≤ number of equivalent logic gates ≤ 99)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Coders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Decoders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Counters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Registers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Multiplexer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Arithmetic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circuits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Little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memories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223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3.4. </a:t>
            </a:r>
            <a:r>
              <a:rPr lang="fr-FR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IC </a:t>
            </a:r>
            <a:r>
              <a:rPr lang="fr-FR" sz="2400" dirty="0" err="1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complexity</a:t>
            </a:r>
            <a:r>
              <a:rPr lang="fr-FR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classification 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(continued)</a:t>
            </a:r>
            <a:endParaRPr lang="fr-FR" sz="2400" dirty="0" smtClean="0">
              <a:solidFill>
                <a:srgbClr val="0070C0"/>
              </a:solidFill>
              <a:latin typeface="Rockwell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-1" y="1117144"/>
            <a:ext cx="122366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Large Scale Integration (LSI) (100 ≤ number of equivalent logic gates ≤ 9999)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Memories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2451100"/>
            <a:ext cx="1219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Very Large Scale Integration (Very LSI (VLSI)) (10000 ≤ number of equivalent logic gates ≤ 99999)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-1" y="3759200"/>
            <a:ext cx="121920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Ultra-large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scale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integration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(Ultra LSI) (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number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equivalent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gates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≥ 100000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Very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large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memory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Powerful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microprocessors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Integrated circuits (IC) (continued)</a:t>
            </a:r>
            <a:endParaRPr lang="fr-FR" sz="2800" dirty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24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Integrated circuits (IC) (continued)</a:t>
            </a:r>
            <a:endParaRPr lang="fr-FR" sz="2800" dirty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223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3.5. 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IC </a:t>
            </a:r>
            <a:r>
              <a:rPr lang="fr-FR" sz="2400" dirty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Technologies</a:t>
            </a:r>
            <a:endParaRPr lang="fr-FR" sz="2400" dirty="0" smtClean="0">
              <a:solidFill>
                <a:srgbClr val="0070C0"/>
              </a:solidFill>
              <a:latin typeface="Rockwell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990600"/>
            <a:ext cx="12192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Bipolar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Transistor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Based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IC Technologies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TTL (Transistor-Transistor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ECL (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Emitter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Coupled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2527300"/>
            <a:ext cx="12192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SC-Metal-Oxide Field-Effect Transistor (MOSFET) Technology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CMOS (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complementary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MOS)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NMOS (MOS) N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channel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10793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TTL Technology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SSI and MSI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46482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CMOS or NMOS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SSI and MSI and LSI and VLSI and ULSI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Basic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Operations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761545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proposition and the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conditions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If "The 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bulb is not burned out" and "The switch is on"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"The light 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is on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124201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(the field of human reasoning that determines whether a given proposition is true or false (when certain conditions are true))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542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proposition can be true or false.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47244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Combination of several propositions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function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1087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George Boole (1850)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Boolean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Algebra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837743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Digital circuit used in the implementation of logic functions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 circuit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Operations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(continued)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5748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Logic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circuits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 panose="05000000000000000000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Digital system (computer)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316118"/>
            <a:ext cx="12192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lang="fr-FR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Basic </a:t>
            </a:r>
            <a:r>
              <a:rPr lang="fr-FR" sz="2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Logical</a:t>
            </a:r>
            <a:r>
              <a:rPr lang="fr-FR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 Operations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  <a:sym typeface="Wingdings"/>
              </a:rPr>
              <a:t>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function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endParaRPr lang="en-US" sz="2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1374" y="4313887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Standard symbols for basic logical operations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 l="36523" t="34375" r="21289" b="53125"/>
          <a:stretch>
            <a:fillRect/>
          </a:stretch>
        </p:blipFill>
        <p:spPr bwMode="auto">
          <a:xfrm>
            <a:off x="2622524" y="5148130"/>
            <a:ext cx="7498080" cy="12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5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Circuit that performs a specific logical operation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Logic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Times New Roman" pitchFamily="18" charset="0"/>
                <a:cs typeface="Times New Roman" pitchFamily="18" charset="0"/>
              </a:rPr>
              <a:t>gate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(NOT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gate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gate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OR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gate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True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Input (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True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Condition)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HIGH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level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False input (false condition)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LOW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level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26670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operation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NOT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Inverter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gate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 l="49375" t="48333" r="12604" b="44630"/>
          <a:stretch>
            <a:fillRect/>
          </a:stretch>
        </p:blipFill>
        <p:spPr bwMode="auto">
          <a:xfrm>
            <a:off x="1524000" y="3429000"/>
            <a:ext cx="9144000" cy="95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Operations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(continued)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6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Logical operation AND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AND gate (logic gate)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43854" t="50308" r="11146" b="28087"/>
          <a:stretch>
            <a:fillRect/>
          </a:stretch>
        </p:blipFill>
        <p:spPr bwMode="auto">
          <a:xfrm>
            <a:off x="2324100" y="1206500"/>
            <a:ext cx="82296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36195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Logical OR operation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OR gate (logic gate)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 l="49167" t="50741" r="6354" b="25000"/>
          <a:stretch>
            <a:fillRect/>
          </a:stretch>
        </p:blipFill>
        <p:spPr bwMode="auto">
          <a:xfrm>
            <a:off x="2387600" y="4152890"/>
            <a:ext cx="7315200" cy="224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Operations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(continued)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7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Functions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5207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Combination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of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logic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gates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Complex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logic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circuit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14351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</a:rPr>
              <a:t>Combination of basic logical 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operations 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(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  <a:sym typeface="Wingdings"/>
              </a:rPr>
              <a:t>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Function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)</a:t>
            </a:r>
            <a:endParaRPr lang="en-US" sz="20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2032007"/>
            <a:ext cx="121920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Basic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Logic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Comparison</a:t>
            </a:r>
            <a:endParaRPr lang="fr-FR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Arithmetic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Code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conversion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Coding</a:t>
            </a:r>
            <a:endParaRPr lang="fr-FR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Decoding</a:t>
            </a:r>
            <a:endParaRPr lang="fr-FR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Data </a:t>
            </a:r>
            <a:r>
              <a:rPr lang="fr-FR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selection</a:t>
            </a:r>
            <a:endParaRPr lang="fr-FR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Storage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Counting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8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Functions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(</a:t>
            </a:r>
            <a:r>
              <a:rPr lang="fr-FR" sz="2800" dirty="0" err="1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Comparison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Comparison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Comparator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31042" t="35239" r="12083" b="28422"/>
          <a:stretch>
            <a:fillRect/>
          </a:stretch>
        </p:blipFill>
        <p:spPr bwMode="auto">
          <a:xfrm>
            <a:off x="1143000" y="1562093"/>
            <a:ext cx="10241280" cy="368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9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Addition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Adder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29656" t="23864" r="8391" b="39259"/>
          <a:stretch>
            <a:fillRect/>
          </a:stretch>
        </p:blipFill>
        <p:spPr bwMode="auto">
          <a:xfrm>
            <a:off x="660400" y="1257289"/>
            <a:ext cx="10972800" cy="367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Basic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Functions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Arithmetic </a:t>
            </a:r>
            <a:r>
              <a:rPr lang="fr-FR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55932</TotalTime>
  <Words>1169</Words>
  <Application>Microsoft Office PowerPoint</Application>
  <PresentationFormat>Widescreen</PresentationFormat>
  <Paragraphs>183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Rockwell</vt:lpstr>
      <vt:lpstr>Symbol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Abdelhakim Kaouache</dc:creator>
  <cp:lastModifiedBy>Hakim</cp:lastModifiedBy>
  <cp:revision>807</cp:revision>
  <cp:lastPrinted>2017-10-12T09:43:56Z</cp:lastPrinted>
  <dcterms:created xsi:type="dcterms:W3CDTF">2016-10-27T07:51:51Z</dcterms:created>
  <dcterms:modified xsi:type="dcterms:W3CDTF">2025-02-01T14:38:21Z</dcterms:modified>
</cp:coreProperties>
</file>