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4"/>
  </p:sldMasterIdLst>
  <p:notesMasterIdLst>
    <p:notesMasterId r:id="rId61"/>
  </p:notesMasterIdLst>
  <p:handoutMasterIdLst>
    <p:handoutMasterId r:id="rId62"/>
  </p:handoutMasterIdLst>
  <p:sldIdLst>
    <p:sldId id="317" r:id="rId5"/>
    <p:sldId id="287" r:id="rId6"/>
    <p:sldId id="319" r:id="rId7"/>
    <p:sldId id="320" r:id="rId8"/>
    <p:sldId id="264" r:id="rId9"/>
    <p:sldId id="265" r:id="rId10"/>
    <p:sldId id="268" r:id="rId11"/>
    <p:sldId id="263" r:id="rId12"/>
    <p:sldId id="271" r:id="rId13"/>
    <p:sldId id="270" r:id="rId14"/>
    <p:sldId id="273" r:id="rId15"/>
    <p:sldId id="269" r:id="rId16"/>
    <p:sldId id="277" r:id="rId17"/>
    <p:sldId id="278" r:id="rId18"/>
    <p:sldId id="282" r:id="rId19"/>
    <p:sldId id="283" r:id="rId20"/>
    <p:sldId id="284" r:id="rId21"/>
    <p:sldId id="288" r:id="rId22"/>
    <p:sldId id="291" r:id="rId23"/>
    <p:sldId id="290" r:id="rId24"/>
    <p:sldId id="289" r:id="rId25"/>
    <p:sldId id="292" r:id="rId26"/>
    <p:sldId id="293" r:id="rId27"/>
    <p:sldId id="297" r:id="rId28"/>
    <p:sldId id="298" r:id="rId29"/>
    <p:sldId id="303" r:id="rId30"/>
    <p:sldId id="305" r:id="rId31"/>
    <p:sldId id="314" r:id="rId32"/>
    <p:sldId id="310" r:id="rId33"/>
    <p:sldId id="315" r:id="rId34"/>
    <p:sldId id="309" r:id="rId35"/>
    <p:sldId id="316" r:id="rId36"/>
    <p:sldId id="311" r:id="rId37"/>
    <p:sldId id="318"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6" r:id="rId53"/>
    <p:sldId id="337" r:id="rId54"/>
    <p:sldId id="338" r:id="rId55"/>
    <p:sldId id="339" r:id="rId56"/>
    <p:sldId id="340" r:id="rId57"/>
    <p:sldId id="341" r:id="rId58"/>
    <p:sldId id="342" r:id="rId59"/>
    <p:sldId id="262"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mela Msweli"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428FA-4E5B-4B57-9495-F2B8F632772E}" v="1" dt="2020-11-09T05:05:51.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4667" autoAdjust="0"/>
    <p:restoredTop sz="94660"/>
  </p:normalViewPr>
  <p:slideViewPr>
    <p:cSldViewPr snapToGrid="0" snapToObjects="1">
      <p:cViewPr>
        <p:scale>
          <a:sx n="78" d="100"/>
          <a:sy n="78" d="100"/>
        </p:scale>
        <p:origin x="-11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mela Msweli" userId="5aa10153e4976ee0" providerId="LiveId" clId="{E8A42084-5908-44D0-A532-F1D7B5A11473}"/>
    <pc:docChg chg="delSld modSld">
      <pc:chgData name="Pumela Msweli" userId="5aa10153e4976ee0" providerId="LiveId" clId="{E8A42084-5908-44D0-A532-F1D7B5A11473}" dt="2020-11-09T05:05:51.945" v="4"/>
      <pc:docMkLst>
        <pc:docMk/>
      </pc:docMkLst>
      <pc:sldChg chg="modSp">
        <pc:chgData name="Pumela Msweli" userId="5aa10153e4976ee0" providerId="LiveId" clId="{E8A42084-5908-44D0-A532-F1D7B5A11473}" dt="2020-11-09T05:05:51.945" v="4"/>
        <pc:sldMkLst>
          <pc:docMk/>
          <pc:sldMk cId="3380254065" sldId="262"/>
        </pc:sldMkLst>
        <pc:spChg chg="mod">
          <ac:chgData name="Pumela Msweli" userId="5aa10153e4976ee0" providerId="LiveId" clId="{E8A42084-5908-44D0-A532-F1D7B5A11473}" dt="2020-11-09T05:05:51.945" v="4"/>
          <ac:spMkLst>
            <pc:docMk/>
            <pc:sldMk cId="3380254065" sldId="262"/>
            <ac:spMk id="3" creationId="{00000000-0000-0000-0000-000000000000}"/>
          </ac:spMkLst>
        </pc:spChg>
      </pc:sldChg>
      <pc:sldChg chg="modSp del">
        <pc:chgData name="Pumela Msweli" userId="5aa10153e4976ee0" providerId="LiveId" clId="{E8A42084-5908-44D0-A532-F1D7B5A11473}" dt="2020-11-09T04:22:51.702" v="1" actId="2696"/>
        <pc:sldMkLst>
          <pc:docMk/>
          <pc:sldMk cId="1982926816" sldId="276"/>
        </pc:sldMkLst>
        <pc:spChg chg="mod">
          <ac:chgData name="Pumela Msweli" userId="5aa10153e4976ee0" providerId="LiveId" clId="{E8A42084-5908-44D0-A532-F1D7B5A11473}" dt="2020-11-09T04:22:46.225" v="0" actId="6549"/>
          <ac:spMkLst>
            <pc:docMk/>
            <pc:sldMk cId="1982926816" sldId="276"/>
            <ac:spMk id="3" creationId="{00000000-0000-0000-0000-000000000000}"/>
          </ac:spMkLst>
        </pc:spChg>
      </pc:sldChg>
      <pc:sldChg chg="del">
        <pc:chgData name="Pumela Msweli" userId="5aa10153e4976ee0" providerId="LiveId" clId="{E8A42084-5908-44D0-A532-F1D7B5A11473}" dt="2020-11-09T04:23:00.023" v="2" actId="2696"/>
        <pc:sldMkLst>
          <pc:docMk/>
          <pc:sldMk cId="1577651750" sldId="30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4-09-28T09:35:14.423" idx="2">
    <p:pos x="5760" y="0"/>
    <p:text>23 people were tried (20 doctors and 3 administrators). Seven were sentenced to death by hanging; nine were given prison terms and seven were found not guilty.</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59686F-4BE6-7041-9665-2F39A0D9234C}" type="datetimeFigureOut">
              <a:rPr lang="en-US" smtClean="0"/>
              <a:t>12/7/2024</a:t>
            </a:fld>
            <a:endParaRPr lang="en-Z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6507E5-38B7-C14D-B900-9B5EA41AA478}" type="slidenum">
              <a:rPr lang="en-ZA" smtClean="0"/>
              <a:t>‹N°›</a:t>
            </a:fld>
            <a:endParaRPr lang="en-ZA" dirty="0"/>
          </a:p>
        </p:txBody>
      </p:sp>
    </p:spTree>
    <p:extLst>
      <p:ext uri="{BB962C8B-B14F-4D97-AF65-F5344CB8AC3E}">
        <p14:creationId xmlns:p14="http://schemas.microsoft.com/office/powerpoint/2010/main" val="1606588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2EA089-6E4C-8D4C-9A6F-1C499FEA403D}" type="datetimeFigureOut">
              <a:rPr lang="en-US" smtClean="0"/>
              <a:t>12/7/2024</a:t>
            </a:fld>
            <a:endParaRPr lang="en-Z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7EE026-AF97-7345-B06B-0898E482878B}" type="slidenum">
              <a:rPr lang="en-ZA" smtClean="0"/>
              <a:t>‹N°›</a:t>
            </a:fld>
            <a:endParaRPr lang="en-ZA" dirty="0"/>
          </a:p>
        </p:txBody>
      </p:sp>
    </p:spTree>
    <p:extLst>
      <p:ext uri="{BB962C8B-B14F-4D97-AF65-F5344CB8AC3E}">
        <p14:creationId xmlns:p14="http://schemas.microsoft.com/office/powerpoint/2010/main" val="25024919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7EE026-AF97-7345-B06B-0898E482878B}" type="slidenum">
              <a:rPr lang="en-ZA" smtClean="0"/>
              <a:t>51</a:t>
            </a:fld>
            <a:endParaRPr lang="en-ZA" dirty="0"/>
          </a:p>
        </p:txBody>
      </p:sp>
    </p:spTree>
    <p:extLst>
      <p:ext uri="{BB962C8B-B14F-4D97-AF65-F5344CB8AC3E}">
        <p14:creationId xmlns:p14="http://schemas.microsoft.com/office/powerpoint/2010/main" val="276056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03E2B0-6553-CB4D-AD6A-AB26DF8D9B1D}" type="datetime4">
              <a:rPr lang="en-US" smtClean="0"/>
              <a:t>December 7, 2024</a:t>
            </a:fld>
            <a:endParaRPr lang="en-US" dirty="0"/>
          </a:p>
        </p:txBody>
      </p:sp>
      <p:sp>
        <p:nvSpPr>
          <p:cNvPr id="5" name="Footer Placeholder 4"/>
          <p:cNvSpPr>
            <a:spLocks noGrp="1"/>
          </p:cNvSpPr>
          <p:nvPr>
            <p:ph type="ftr" sz="quarter" idx="11"/>
          </p:nvPr>
        </p:nvSpPr>
        <p:spPr/>
        <p:txBody>
          <a:bodyPr/>
          <a:lstStyle/>
          <a:p>
            <a:r>
              <a:rPr lang="de-DE" dirty="0"/>
              <a:t>© P Msweli 2014</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08EAE-2334-454B-8926-02954CCE6779}" type="datetime4">
              <a:rPr lang="en-US" smtClean="0"/>
              <a:t>December 7, 2024</a:t>
            </a:fld>
            <a:endParaRPr lang="en-US" dirty="0"/>
          </a:p>
        </p:txBody>
      </p:sp>
      <p:sp>
        <p:nvSpPr>
          <p:cNvPr id="5" name="Footer Placeholder 4"/>
          <p:cNvSpPr>
            <a:spLocks noGrp="1"/>
          </p:cNvSpPr>
          <p:nvPr>
            <p:ph type="ftr" sz="quarter" idx="11"/>
          </p:nvPr>
        </p:nvSpPr>
        <p:spPr/>
        <p:txBody>
          <a:bodyPr/>
          <a:lstStyle/>
          <a:p>
            <a:r>
              <a:rPr lang="de-DE" dirty="0"/>
              <a:t>© P Msweli 2014</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558F3-F014-4349-8599-8B11BCAAA0BC}" type="datetime4">
              <a:rPr lang="en-US" smtClean="0"/>
              <a:t>December 7, 2024</a:t>
            </a:fld>
            <a:endParaRPr lang="en-US" dirty="0"/>
          </a:p>
        </p:txBody>
      </p:sp>
      <p:sp>
        <p:nvSpPr>
          <p:cNvPr id="5" name="Footer Placeholder 4"/>
          <p:cNvSpPr>
            <a:spLocks noGrp="1"/>
          </p:cNvSpPr>
          <p:nvPr>
            <p:ph type="ftr" sz="quarter" idx="11"/>
          </p:nvPr>
        </p:nvSpPr>
        <p:spPr/>
        <p:txBody>
          <a:bodyPr/>
          <a:lstStyle/>
          <a:p>
            <a:r>
              <a:rPr lang="de-DE" dirty="0"/>
              <a:t>© P Msweli 2014</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2ED88-C5DB-EE46-B441-D8F8D3B2BFD0}" type="datetime4">
              <a:rPr lang="en-US" smtClean="0"/>
              <a:t>December 7, 2024</a:t>
            </a:fld>
            <a:endParaRPr lang="en-US" dirty="0"/>
          </a:p>
        </p:txBody>
      </p:sp>
      <p:sp>
        <p:nvSpPr>
          <p:cNvPr id="5" name="Footer Placeholder 4"/>
          <p:cNvSpPr>
            <a:spLocks noGrp="1"/>
          </p:cNvSpPr>
          <p:nvPr>
            <p:ph type="ftr" sz="quarter" idx="11"/>
          </p:nvPr>
        </p:nvSpPr>
        <p:spPr/>
        <p:txBody>
          <a:bodyPr/>
          <a:lstStyle/>
          <a:p>
            <a:r>
              <a:rPr lang="de-DE" dirty="0"/>
              <a:t>© P Msweli 2014</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FE59923-E1F5-294F-BF57-6D2E59436DC6}" type="datetime4">
              <a:rPr lang="en-US" smtClean="0"/>
              <a:t>December 7, 2024</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‹N°›</a:t>
            </a:fld>
            <a:endParaRPr lang="en-US" dirty="0"/>
          </a:p>
        </p:txBody>
      </p:sp>
      <p:sp>
        <p:nvSpPr>
          <p:cNvPr id="9" name="Footer Placeholder 8"/>
          <p:cNvSpPr>
            <a:spLocks noGrp="1"/>
          </p:cNvSpPr>
          <p:nvPr>
            <p:ph type="ftr" sz="quarter" idx="12"/>
          </p:nvPr>
        </p:nvSpPr>
        <p:spPr/>
        <p:txBody>
          <a:bodyPr/>
          <a:lstStyle/>
          <a:p>
            <a:r>
              <a:rPr lang="de-DE" dirty="0"/>
              <a:t>© P Msweli 2014</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6A851F-085B-C942-86C5-D17370E8AD4E}" type="datetime4">
              <a:rPr lang="en-US" smtClean="0"/>
              <a:t>December 7, 2024</a:t>
            </a:fld>
            <a:endParaRPr lang="en-US" dirty="0"/>
          </a:p>
        </p:txBody>
      </p:sp>
      <p:sp>
        <p:nvSpPr>
          <p:cNvPr id="6" name="Footer Placeholder 5"/>
          <p:cNvSpPr>
            <a:spLocks noGrp="1"/>
          </p:cNvSpPr>
          <p:nvPr>
            <p:ph type="ftr" sz="quarter" idx="11"/>
          </p:nvPr>
        </p:nvSpPr>
        <p:spPr/>
        <p:txBody>
          <a:bodyPr/>
          <a:lstStyle/>
          <a:p>
            <a:r>
              <a:rPr lang="de-DE" dirty="0"/>
              <a:t>© P Msweli 2014</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4528B0-BEB1-214B-BB68-A90DE193A42E}" type="datetime4">
              <a:rPr lang="en-US" smtClean="0"/>
              <a:t>December 7, 2024</a:t>
            </a:fld>
            <a:endParaRPr lang="en-US" dirty="0"/>
          </a:p>
        </p:txBody>
      </p:sp>
      <p:sp>
        <p:nvSpPr>
          <p:cNvPr id="8" name="Footer Placeholder 7"/>
          <p:cNvSpPr>
            <a:spLocks noGrp="1"/>
          </p:cNvSpPr>
          <p:nvPr>
            <p:ph type="ftr" sz="quarter" idx="11"/>
          </p:nvPr>
        </p:nvSpPr>
        <p:spPr/>
        <p:txBody>
          <a:bodyPr/>
          <a:lstStyle/>
          <a:p>
            <a:r>
              <a:rPr lang="de-DE" dirty="0"/>
              <a:t>© P Msweli 2014</a:t>
            </a:r>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449F3F-8EA3-1A4F-8170-AAC087FBC081}" type="datetime4">
              <a:rPr lang="en-US" smtClean="0"/>
              <a:t>December 7, 2024</a:t>
            </a:fld>
            <a:endParaRPr lang="en-US" dirty="0"/>
          </a:p>
        </p:txBody>
      </p:sp>
      <p:sp>
        <p:nvSpPr>
          <p:cNvPr id="4" name="Footer Placeholder 3"/>
          <p:cNvSpPr>
            <a:spLocks noGrp="1"/>
          </p:cNvSpPr>
          <p:nvPr>
            <p:ph type="ftr" sz="quarter" idx="11"/>
          </p:nvPr>
        </p:nvSpPr>
        <p:spPr/>
        <p:txBody>
          <a:bodyPr/>
          <a:lstStyle/>
          <a:p>
            <a:r>
              <a:rPr lang="de-DE" dirty="0"/>
              <a:t>© P Msweli 2014</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AD09-80CD-414E-A247-138E7C790571}" type="datetime4">
              <a:rPr lang="en-US" smtClean="0"/>
              <a:t>December 7, 2024</a:t>
            </a:fld>
            <a:endParaRPr lang="en-US" dirty="0"/>
          </a:p>
        </p:txBody>
      </p:sp>
      <p:sp>
        <p:nvSpPr>
          <p:cNvPr id="3" name="Footer Placeholder 2"/>
          <p:cNvSpPr>
            <a:spLocks noGrp="1"/>
          </p:cNvSpPr>
          <p:nvPr>
            <p:ph type="ftr" sz="quarter" idx="11"/>
          </p:nvPr>
        </p:nvSpPr>
        <p:spPr/>
        <p:txBody>
          <a:bodyPr/>
          <a:lstStyle/>
          <a:p>
            <a:r>
              <a:rPr lang="de-DE" dirty="0"/>
              <a:t>© P Msweli 2014</a:t>
            </a:r>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E6C5B-E56A-9348-9EF7-37B768AFAF81}" type="datetime4">
              <a:rPr lang="en-US" smtClean="0"/>
              <a:t>December 7, 2024</a:t>
            </a:fld>
            <a:endParaRPr lang="en-US" dirty="0"/>
          </a:p>
        </p:txBody>
      </p:sp>
      <p:sp>
        <p:nvSpPr>
          <p:cNvPr id="6" name="Footer Placeholder 5"/>
          <p:cNvSpPr>
            <a:spLocks noGrp="1"/>
          </p:cNvSpPr>
          <p:nvPr>
            <p:ph type="ftr" sz="quarter" idx="11"/>
          </p:nvPr>
        </p:nvSpPr>
        <p:spPr/>
        <p:txBody>
          <a:bodyPr/>
          <a:lstStyle/>
          <a:p>
            <a:r>
              <a:rPr lang="de-DE" dirty="0"/>
              <a:t>© P Msweli 2014</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‹N°›</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B3817-F00D-764C-862A-A8FB0651A38F}" type="datetime4">
              <a:rPr lang="en-US" smtClean="0"/>
              <a:t>December 7, 2024</a:t>
            </a:fld>
            <a:endParaRPr lang="en-US" dirty="0"/>
          </a:p>
        </p:txBody>
      </p:sp>
      <p:sp>
        <p:nvSpPr>
          <p:cNvPr id="6" name="Footer Placeholder 5"/>
          <p:cNvSpPr>
            <a:spLocks noGrp="1"/>
          </p:cNvSpPr>
          <p:nvPr>
            <p:ph type="ftr" sz="quarter" idx="11"/>
          </p:nvPr>
        </p:nvSpPr>
        <p:spPr/>
        <p:txBody>
          <a:bodyPr/>
          <a:lstStyle/>
          <a:p>
            <a:r>
              <a:rPr lang="de-DE" dirty="0"/>
              <a:t>© P Msweli 2014</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92A1FB2-8A6A-7047-A9C0-8075A2E8B568}" type="datetime4">
              <a:rPr lang="en-US" smtClean="0"/>
              <a:t>December 7, 2024</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de-DE" dirty="0"/>
              <a:t>© P Msweli 2014</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‹N°›</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iep.utm.edu/ethic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doh.gov.za/docs/policy/trials%20contents.htm" TargetMode="External"/><Relationship Id="rId2" Type="http://schemas.openxmlformats.org/officeDocument/2006/relationships/hyperlink" Target="http://www.cdc.gov/tuskegee/timeline.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2714" y="5118330"/>
            <a:ext cx="4552082" cy="553998"/>
          </a:xfrm>
          <a:prstGeom prst="rect">
            <a:avLst/>
          </a:prstGeom>
          <a:noFill/>
        </p:spPr>
        <p:txBody>
          <a:bodyPr wrap="square" rtlCol="0">
            <a:spAutoFit/>
          </a:bodyPr>
          <a:lstStyle/>
          <a:p>
            <a:pPr algn="ctr"/>
            <a:r>
              <a:rPr lang="en-US" sz="1500" dirty="0" smtClean="0">
                <a:solidFill>
                  <a:srgbClr val="660066"/>
                </a:solidFill>
                <a:latin typeface="+mj-lt"/>
              </a:rPr>
              <a:t>Prepared by: Dr. </a:t>
            </a:r>
            <a:r>
              <a:rPr lang="en-US" sz="1500" dirty="0" err="1" smtClean="0">
                <a:solidFill>
                  <a:srgbClr val="660066"/>
                </a:solidFill>
                <a:latin typeface="+mj-lt"/>
              </a:rPr>
              <a:t>Fahima</a:t>
            </a:r>
            <a:r>
              <a:rPr lang="en-US" sz="1500" dirty="0" smtClean="0">
                <a:solidFill>
                  <a:srgbClr val="660066"/>
                </a:solidFill>
                <a:latin typeface="+mj-lt"/>
              </a:rPr>
              <a:t> </a:t>
            </a:r>
            <a:r>
              <a:rPr lang="en-US" sz="1500" dirty="0" err="1" smtClean="0">
                <a:solidFill>
                  <a:srgbClr val="660066"/>
                </a:solidFill>
                <a:latin typeface="+mj-lt"/>
              </a:rPr>
              <a:t>Nouichi</a:t>
            </a:r>
            <a:endParaRPr lang="en-US" sz="1500" dirty="0" smtClean="0">
              <a:solidFill>
                <a:srgbClr val="660066"/>
              </a:solidFill>
              <a:latin typeface="+mj-lt"/>
            </a:endParaRPr>
          </a:p>
          <a:p>
            <a:pPr algn="ctr"/>
            <a:endParaRPr lang="en-ZA" sz="1500" dirty="0">
              <a:latin typeface="+mj-lt"/>
            </a:endParaRPr>
          </a:p>
        </p:txBody>
      </p:sp>
      <p:sp>
        <p:nvSpPr>
          <p:cNvPr id="11" name="Title 1"/>
          <p:cNvSpPr txBox="1">
            <a:spLocks/>
          </p:cNvSpPr>
          <p:nvPr/>
        </p:nvSpPr>
        <p:spPr>
          <a:xfrm>
            <a:off x="426720" y="486157"/>
            <a:ext cx="8266176" cy="3122675"/>
          </a:xfrm>
          <a:prstGeom prst="rect">
            <a:avLst/>
          </a:prstGeom>
          <a:solidFill>
            <a:srgbClr val="800000"/>
          </a:solid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4500" dirty="0">
                <a:solidFill>
                  <a:schemeClr val="bg1"/>
                </a:solidFill>
              </a:rPr>
              <a:t>ETHICS </a:t>
            </a:r>
            <a:r>
              <a:rPr lang="en-ZA" sz="4500" dirty="0" smtClean="0">
                <a:solidFill>
                  <a:schemeClr val="bg1"/>
                </a:solidFill>
              </a:rPr>
              <a:t>IN </a:t>
            </a:r>
            <a:r>
              <a:rPr lang="en-ZA" sz="4500" dirty="0">
                <a:solidFill>
                  <a:schemeClr val="bg1"/>
                </a:solidFill>
              </a:rPr>
              <a:t>SCIENTIFIC RESEARCH </a:t>
            </a:r>
          </a:p>
          <a:p>
            <a:endParaRPr lang="en-ZA" sz="4500" dirty="0">
              <a:solidFill>
                <a:schemeClr val="bg1"/>
              </a:solidFill>
            </a:endParaRPr>
          </a:p>
        </p:txBody>
      </p:sp>
    </p:spTree>
    <p:extLst>
      <p:ext uri="{BB962C8B-B14F-4D97-AF65-F5344CB8AC3E}">
        <p14:creationId xmlns:p14="http://schemas.microsoft.com/office/powerpoint/2010/main" val="157698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67"/>
            <a:ext cx="8060267" cy="1007373"/>
          </a:xfrm>
        </p:spPr>
        <p:txBody>
          <a:bodyPr>
            <a:noAutofit/>
          </a:bodyPr>
          <a:lstStyle/>
          <a:p>
            <a:r>
              <a:rPr lang="en-ZA" sz="2400" dirty="0"/>
              <a:t>Another way of looking at research ethics is by looking at unethical research conduct</a:t>
            </a:r>
          </a:p>
        </p:txBody>
      </p:sp>
      <p:sp>
        <p:nvSpPr>
          <p:cNvPr id="3" name="Content Placeholder 2"/>
          <p:cNvSpPr>
            <a:spLocks noGrp="1"/>
          </p:cNvSpPr>
          <p:nvPr>
            <p:ph idx="1"/>
          </p:nvPr>
        </p:nvSpPr>
        <p:spPr>
          <a:xfrm>
            <a:off x="457199" y="1422400"/>
            <a:ext cx="8245475" cy="5070475"/>
          </a:xfrm>
        </p:spPr>
        <p:txBody>
          <a:bodyPr>
            <a:normAutofit fontScale="92500" lnSpcReduction="20000"/>
          </a:bodyPr>
          <a:lstStyle/>
          <a:p>
            <a:pPr marL="342900" indent="-342900">
              <a:buClr>
                <a:schemeClr val="tx2"/>
              </a:buClr>
              <a:buFont typeface="Wingdings" charset="2"/>
              <a:buChar char="v"/>
            </a:pPr>
            <a:r>
              <a:rPr lang="en-US" dirty="0"/>
              <a:t>Deception (issues of full disclosure)</a:t>
            </a:r>
          </a:p>
          <a:p>
            <a:pPr marL="800100" lvl="1" indent="-342900">
              <a:buFont typeface="Arial"/>
              <a:buChar char="•"/>
            </a:pPr>
            <a:r>
              <a:rPr lang="en-US" dirty="0" smtClean="0"/>
              <a:t>Suppression </a:t>
            </a:r>
            <a:r>
              <a:rPr lang="en-US" dirty="0"/>
              <a:t>information about the aim of the study</a:t>
            </a:r>
          </a:p>
          <a:p>
            <a:pPr marL="800100" lvl="1" indent="-342900">
              <a:buFont typeface="Arial"/>
              <a:buChar char="•"/>
            </a:pPr>
            <a:r>
              <a:rPr lang="en-US" dirty="0"/>
              <a:t>Misleading participants about the risks inherent in participating in the study</a:t>
            </a:r>
          </a:p>
          <a:p>
            <a:pPr marL="342900" indent="-342900">
              <a:buClr>
                <a:srgbClr val="FF0000"/>
              </a:buClr>
              <a:buFont typeface="Wingdings" charset="2"/>
              <a:buChar char="v"/>
            </a:pPr>
            <a:r>
              <a:rPr lang="en-US" dirty="0"/>
              <a:t>Plagiarism</a:t>
            </a:r>
          </a:p>
          <a:p>
            <a:pPr marL="342900" indent="-342900">
              <a:buClr>
                <a:srgbClr val="FF0000"/>
              </a:buClr>
              <a:buFont typeface="Wingdings" charset="2"/>
              <a:buChar char="v"/>
            </a:pPr>
            <a:r>
              <a:rPr lang="en-US" dirty="0"/>
              <a:t>Conducting research that does not have a scientific base (ill-formed problem statement) </a:t>
            </a:r>
          </a:p>
          <a:p>
            <a:pPr marL="342900" indent="-342900">
              <a:buClr>
                <a:srgbClr val="FF0000"/>
              </a:buClr>
              <a:buFont typeface="Wingdings" charset="2"/>
              <a:buChar char="v"/>
            </a:pPr>
            <a:r>
              <a:rPr lang="en-US" dirty="0"/>
              <a:t>Lack of objectivity and integrity in the design and conduct of research</a:t>
            </a:r>
          </a:p>
          <a:p>
            <a:pPr marL="800100" lvl="1" indent="-342900">
              <a:buClr>
                <a:srgbClr val="FF0000"/>
              </a:buClr>
              <a:buFont typeface="Arial"/>
              <a:buChar char="•"/>
            </a:pPr>
            <a:r>
              <a:rPr lang="en-US" dirty="0"/>
              <a:t>Not identifying the methodological constraints of the study that determine the validity of the findings</a:t>
            </a:r>
          </a:p>
          <a:p>
            <a:pPr marL="800100" lvl="1" indent="-342900">
              <a:buClr>
                <a:srgbClr val="FF0000"/>
              </a:buClr>
              <a:buFont typeface="Arial"/>
              <a:buChar char="•"/>
            </a:pPr>
            <a:r>
              <a:rPr lang="en-US" dirty="0"/>
              <a:t>Misinterpretation of results</a:t>
            </a:r>
          </a:p>
          <a:p>
            <a:pPr marL="800100" lvl="1" indent="-342900">
              <a:buClr>
                <a:srgbClr val="FF0000"/>
              </a:buClr>
              <a:buFont typeface="Arial"/>
              <a:buChar char="•"/>
            </a:pPr>
            <a:r>
              <a:rPr lang="en-US" dirty="0"/>
              <a:t>Not providing details of theories and methods that might be relevant in the interpretation of research findings  </a:t>
            </a:r>
          </a:p>
          <a:p>
            <a:pPr marL="342900" indent="-342900">
              <a:buClr>
                <a:srgbClr val="FF0000"/>
              </a:buClr>
              <a:buFont typeface="Wingdings" charset="2"/>
              <a:buChar char="v"/>
            </a:pPr>
            <a:r>
              <a:rPr lang="en-US" dirty="0"/>
              <a:t>Fabrication  or falsification of data</a:t>
            </a:r>
          </a:p>
          <a:p>
            <a:pPr marL="342900" indent="-342900">
              <a:buClr>
                <a:srgbClr val="FF0000"/>
              </a:buClr>
              <a:buFont typeface="Wingdings" charset="2"/>
              <a:buChar char="v"/>
            </a:pPr>
            <a:r>
              <a:rPr lang="en-US" dirty="0"/>
              <a:t>Not following the appropriate ascription of authorship to a publication</a:t>
            </a:r>
          </a:p>
          <a:p>
            <a:pPr marL="342900" indent="-342900">
              <a:buClr>
                <a:srgbClr val="FF0000"/>
              </a:buClr>
              <a:buFont typeface="Wingdings" charset="2"/>
              <a:buChar char="v"/>
            </a:pPr>
            <a:endParaRPr lang="en-ZA"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10</a:t>
            </a:fld>
            <a:endParaRPr lang="en-US" dirty="0"/>
          </a:p>
        </p:txBody>
      </p:sp>
    </p:spTree>
    <p:extLst>
      <p:ext uri="{BB962C8B-B14F-4D97-AF65-F5344CB8AC3E}">
        <p14:creationId xmlns:p14="http://schemas.microsoft.com/office/powerpoint/2010/main" val="357009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67"/>
            <a:ext cx="8060267" cy="1007373"/>
          </a:xfrm>
        </p:spPr>
        <p:txBody>
          <a:bodyPr>
            <a:noAutofit/>
          </a:bodyPr>
          <a:lstStyle/>
          <a:p>
            <a:r>
              <a:rPr lang="en-ZA" sz="2400" dirty="0"/>
              <a:t>Another way of looking at research ethics is by looking at unethical research conduct</a:t>
            </a:r>
          </a:p>
        </p:txBody>
      </p:sp>
      <p:sp>
        <p:nvSpPr>
          <p:cNvPr id="3" name="Content Placeholder 2"/>
          <p:cNvSpPr>
            <a:spLocks noGrp="1"/>
          </p:cNvSpPr>
          <p:nvPr>
            <p:ph idx="1"/>
          </p:nvPr>
        </p:nvSpPr>
        <p:spPr>
          <a:xfrm>
            <a:off x="457199" y="1422400"/>
            <a:ext cx="8245475" cy="5070475"/>
          </a:xfrm>
        </p:spPr>
        <p:txBody>
          <a:bodyPr/>
          <a:lstStyle/>
          <a:p>
            <a:pPr marL="342900" indent="-342900">
              <a:buClr>
                <a:schemeClr val="tx2"/>
              </a:buClr>
              <a:buFont typeface="Wingdings" charset="2"/>
              <a:buChar char="v"/>
            </a:pPr>
            <a:r>
              <a:rPr lang="en-US" dirty="0"/>
              <a:t>Not respecting the right to privacy</a:t>
            </a:r>
          </a:p>
          <a:p>
            <a:pPr marL="342900" indent="-342900">
              <a:buClr>
                <a:schemeClr val="tx2"/>
              </a:buClr>
              <a:buFont typeface="Wingdings" charset="2"/>
              <a:buChar char="v"/>
            </a:pPr>
            <a:r>
              <a:rPr lang="en-US" dirty="0"/>
              <a:t>Not respecting the right to </a:t>
            </a:r>
            <a:r>
              <a:rPr lang="en-US" dirty="0" smtClean="0"/>
              <a:t>secrecy </a:t>
            </a:r>
            <a:r>
              <a:rPr lang="en-US" dirty="0"/>
              <a:t>and confidentiality</a:t>
            </a:r>
          </a:p>
          <a:p>
            <a:pPr marL="342900" indent="-342900">
              <a:buClr>
                <a:schemeClr val="tx2"/>
              </a:buClr>
              <a:buFont typeface="Wingdings" charset="2"/>
              <a:buChar char="v"/>
            </a:pPr>
            <a:r>
              <a:rPr lang="en-US" dirty="0"/>
              <a:t>Not respecting rights of vulnerable groups</a:t>
            </a:r>
          </a:p>
          <a:p>
            <a:pPr marL="1485900" lvl="2" indent="-342900">
              <a:buFont typeface="Arial"/>
              <a:buChar char="•"/>
            </a:pPr>
            <a:r>
              <a:rPr lang="en-US" dirty="0"/>
              <a:t>C</a:t>
            </a:r>
            <a:r>
              <a:rPr lang="en-ZA" dirty="0"/>
              <a:t>hildren</a:t>
            </a:r>
          </a:p>
          <a:p>
            <a:pPr marL="1485900" lvl="2" indent="-342900">
              <a:buFont typeface="Arial"/>
              <a:buChar char="•"/>
            </a:pPr>
            <a:r>
              <a:rPr lang="en-US" dirty="0"/>
              <a:t>M</a:t>
            </a:r>
            <a:r>
              <a:rPr lang="en-ZA" dirty="0"/>
              <a:t>entally handicapped individuals</a:t>
            </a:r>
          </a:p>
          <a:p>
            <a:pPr marL="1428750" lvl="2" indent="-285750"/>
            <a:r>
              <a:rPr lang="en-US" dirty="0"/>
              <a:t>The aged</a:t>
            </a:r>
          </a:p>
          <a:p>
            <a:pPr marL="1428750" lvl="2" indent="-285750"/>
            <a:r>
              <a:rPr lang="en-US" dirty="0"/>
              <a:t>Prisoners</a:t>
            </a:r>
          </a:p>
          <a:p>
            <a:pPr marL="1428750" lvl="2" indent="-285750"/>
            <a:r>
              <a:rPr lang="en-US" dirty="0"/>
              <a:t>Illiterate</a:t>
            </a:r>
          </a:p>
          <a:p>
            <a:pPr marL="1428750" lvl="2" indent="-285750"/>
            <a:r>
              <a:rPr lang="en-US" dirty="0"/>
              <a:t>Those with low social status</a:t>
            </a:r>
          </a:p>
          <a:p>
            <a:pPr marL="1428750" lvl="2" indent="-285750"/>
            <a:endParaRPr lang="en-US" dirty="0"/>
          </a:p>
          <a:p>
            <a:pPr marL="342900" indent="-342900">
              <a:buFont typeface="Wingdings" charset="2"/>
              <a:buChar char="v"/>
            </a:pPr>
            <a:r>
              <a:rPr lang="en-ZA" dirty="0"/>
              <a:t>Not having due consideration for the environment</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11</a:t>
            </a:fld>
            <a:endParaRPr lang="en-US" dirty="0"/>
          </a:p>
        </p:txBody>
      </p:sp>
    </p:spTree>
    <p:extLst>
      <p:ext uri="{BB962C8B-B14F-4D97-AF65-F5344CB8AC3E}">
        <p14:creationId xmlns:p14="http://schemas.microsoft.com/office/powerpoint/2010/main" val="335011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35703"/>
            <a:ext cx="6891867" cy="742689"/>
          </a:xfrm>
        </p:spPr>
        <p:txBody>
          <a:bodyPr>
            <a:normAutofit fontScale="90000"/>
          </a:bodyPr>
          <a:lstStyle/>
          <a:p>
            <a:r>
              <a:rPr lang="en-ZA" sz="2400" dirty="0"/>
              <a:t>FUNDAMENTALLY Research Ethics are:</a:t>
            </a:r>
          </a:p>
        </p:txBody>
      </p:sp>
      <p:sp>
        <p:nvSpPr>
          <p:cNvPr id="3" name="Text Placeholder 2"/>
          <p:cNvSpPr>
            <a:spLocks noGrp="1"/>
          </p:cNvSpPr>
          <p:nvPr>
            <p:ph idx="1"/>
          </p:nvPr>
        </p:nvSpPr>
        <p:spPr>
          <a:xfrm>
            <a:off x="457200" y="1107048"/>
            <a:ext cx="7518400" cy="5019115"/>
          </a:xfrm>
        </p:spPr>
        <p:txBody>
          <a:bodyPr>
            <a:normAutofit/>
          </a:bodyPr>
          <a:lstStyle/>
          <a:p>
            <a:pPr>
              <a:buClr>
                <a:schemeClr val="tx2"/>
              </a:buClr>
            </a:pPr>
            <a:endParaRPr lang="en-US" dirty="0"/>
          </a:p>
          <a:p>
            <a:pPr marL="342900" indent="-342900">
              <a:buClr>
                <a:schemeClr val="tx2"/>
              </a:buClr>
              <a:buFont typeface="Wingdings" charset="2"/>
              <a:buChar char="v"/>
            </a:pPr>
            <a:r>
              <a:rPr lang="en-US" sz="2400" dirty="0"/>
              <a:t>a way of conducting the research enterprise such that the three fundamental principles of research (</a:t>
            </a:r>
            <a:r>
              <a:rPr lang="en-US" sz="2400" u="sng" dirty="0">
                <a:solidFill>
                  <a:srgbClr val="FF0000"/>
                </a:solidFill>
              </a:rPr>
              <a:t>respect</a:t>
            </a:r>
            <a:r>
              <a:rPr lang="en-US" sz="2400" dirty="0"/>
              <a:t>, </a:t>
            </a:r>
            <a:r>
              <a:rPr lang="en-US" sz="2400" u="sng" dirty="0">
                <a:solidFill>
                  <a:srgbClr val="FF0000"/>
                </a:solidFill>
              </a:rPr>
              <a:t>beneficence</a:t>
            </a:r>
            <a:r>
              <a:rPr lang="en-US" sz="2400" dirty="0"/>
              <a:t> and </a:t>
            </a:r>
            <a:r>
              <a:rPr lang="en-US" sz="2400" u="sng" dirty="0">
                <a:solidFill>
                  <a:srgbClr val="FF0000"/>
                </a:solidFill>
              </a:rPr>
              <a:t>justice</a:t>
            </a:r>
            <a:r>
              <a:rPr lang="en-US" sz="2400" dirty="0"/>
              <a:t>) are upheld.</a:t>
            </a:r>
          </a:p>
          <a:p>
            <a:pPr marL="342900" indent="-342900">
              <a:buClr>
                <a:schemeClr val="tx2"/>
              </a:buClr>
              <a:buFont typeface="Wingdings" charset="2"/>
              <a:buChar char="v"/>
            </a:pPr>
            <a:r>
              <a:rPr lang="en-US" sz="2400" dirty="0"/>
              <a:t>Ethical research must conform with the national and international accords and prescripts.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12</a:t>
            </a:fld>
            <a:endParaRPr lang="en-US" dirty="0"/>
          </a:p>
        </p:txBody>
      </p:sp>
    </p:spTree>
    <p:extLst>
      <p:ext uri="{BB962C8B-B14F-4D97-AF65-F5344CB8AC3E}">
        <p14:creationId xmlns:p14="http://schemas.microsoft.com/office/powerpoint/2010/main" val="76844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dirty="0"/>
              <a:t>© P Msweli 2014</a:t>
            </a:r>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13</a:t>
            </a:fld>
            <a:endParaRPr lang="en-US" dirty="0"/>
          </a:p>
        </p:txBody>
      </p:sp>
      <p:sp>
        <p:nvSpPr>
          <p:cNvPr id="4" name="Oval 3"/>
          <p:cNvSpPr/>
          <p:nvPr/>
        </p:nvSpPr>
        <p:spPr>
          <a:xfrm>
            <a:off x="2289607" y="3040513"/>
            <a:ext cx="3167133" cy="127008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2000" b="1" dirty="0"/>
              <a:t>PRINCIPLES OF RESEARCH ETHICS</a:t>
            </a:r>
          </a:p>
        </p:txBody>
      </p:sp>
      <p:sp>
        <p:nvSpPr>
          <p:cNvPr id="5" name="TextBox 4"/>
          <p:cNvSpPr txBox="1"/>
          <p:nvPr/>
        </p:nvSpPr>
        <p:spPr>
          <a:xfrm>
            <a:off x="4021244" y="57725"/>
            <a:ext cx="4867821" cy="461665"/>
          </a:xfrm>
          <a:prstGeom prst="rect">
            <a:avLst/>
          </a:prstGeom>
          <a:solidFill>
            <a:srgbClr val="660066"/>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ZA" sz="2400" b="1" dirty="0"/>
              <a:t>Respect</a:t>
            </a:r>
            <a:r>
              <a:rPr lang="en-ZA" dirty="0"/>
              <a:t> </a:t>
            </a:r>
          </a:p>
        </p:txBody>
      </p:sp>
      <p:cxnSp>
        <p:nvCxnSpPr>
          <p:cNvPr id="7" name="Straight Connector 6"/>
          <p:cNvCxnSpPr/>
          <p:nvPr/>
        </p:nvCxnSpPr>
        <p:spPr>
          <a:xfrm flipV="1">
            <a:off x="4059724" y="479350"/>
            <a:ext cx="0" cy="2599652"/>
          </a:xfrm>
          <a:prstGeom prst="line">
            <a:avLst/>
          </a:prstGeom>
          <a:ln w="57150" cmpd="sng">
            <a:solidFill>
              <a:srgbClr val="80008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04340" y="646140"/>
            <a:ext cx="3584725" cy="646331"/>
          </a:xfrm>
          <a:prstGeom prst="rect">
            <a:avLst/>
          </a:prstGeom>
          <a:ln>
            <a:solidFill>
              <a:srgbClr val="80008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a:t>
            </a:r>
            <a:r>
              <a:rPr lang="en-ZA" dirty="0"/>
              <a:t>espect for research participants  (informed consent)</a:t>
            </a:r>
          </a:p>
        </p:txBody>
      </p:sp>
      <p:grpSp>
        <p:nvGrpSpPr>
          <p:cNvPr id="15" name="Group 14"/>
          <p:cNvGrpSpPr/>
          <p:nvPr/>
        </p:nvGrpSpPr>
        <p:grpSpPr>
          <a:xfrm>
            <a:off x="4887066" y="519390"/>
            <a:ext cx="417274" cy="442791"/>
            <a:chOff x="5079466" y="1135198"/>
            <a:chExt cx="417274" cy="442791"/>
          </a:xfrm>
        </p:grpSpPr>
        <p:cxnSp>
          <p:nvCxnSpPr>
            <p:cNvPr id="11" name="Straight Connector 10"/>
            <p:cNvCxnSpPr/>
            <p:nvPr/>
          </p:nvCxnSpPr>
          <p:spPr>
            <a:xfrm flipH="1">
              <a:off x="5079466" y="1135198"/>
              <a:ext cx="19240" cy="442791"/>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079466" y="1577989"/>
              <a:ext cx="417274" cy="0"/>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5304340" y="1414348"/>
            <a:ext cx="3660165" cy="369332"/>
          </a:xfrm>
          <a:prstGeom prst="rect">
            <a:avLst/>
          </a:prstGeom>
          <a:ln>
            <a:solidFill>
              <a:srgbClr val="80008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a:t>
            </a:r>
            <a:r>
              <a:rPr lang="en-ZA" dirty="0"/>
              <a:t>espect for sponsors of research</a:t>
            </a:r>
          </a:p>
        </p:txBody>
      </p:sp>
      <p:cxnSp>
        <p:nvCxnSpPr>
          <p:cNvPr id="17" name="Straight Connector 16"/>
          <p:cNvCxnSpPr/>
          <p:nvPr/>
        </p:nvCxnSpPr>
        <p:spPr>
          <a:xfrm flipH="1">
            <a:off x="4693146" y="479350"/>
            <a:ext cx="19240" cy="1020111"/>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693146" y="1499461"/>
            <a:ext cx="611194" cy="0"/>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341300" y="1951628"/>
            <a:ext cx="3660165" cy="646331"/>
          </a:xfrm>
          <a:prstGeom prst="rect">
            <a:avLst/>
          </a:prstGeom>
          <a:ln>
            <a:solidFill>
              <a:srgbClr val="80008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a:t>
            </a:r>
            <a:r>
              <a:rPr lang="en-ZA" dirty="0"/>
              <a:t>espect for communities where participants come from </a:t>
            </a:r>
          </a:p>
        </p:txBody>
      </p:sp>
      <p:cxnSp>
        <p:nvCxnSpPr>
          <p:cNvPr id="30" name="Straight Connector 29"/>
          <p:cNvCxnSpPr/>
          <p:nvPr/>
        </p:nvCxnSpPr>
        <p:spPr>
          <a:xfrm>
            <a:off x="4444532" y="519390"/>
            <a:ext cx="0" cy="1597425"/>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444532" y="2116815"/>
            <a:ext cx="859808" cy="0"/>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359020" y="2719836"/>
            <a:ext cx="3660165" cy="646331"/>
          </a:xfrm>
          <a:prstGeom prst="rect">
            <a:avLst/>
          </a:prstGeom>
          <a:ln>
            <a:solidFill>
              <a:srgbClr val="80008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a:t>
            </a:r>
            <a:r>
              <a:rPr lang="en-ZA" dirty="0"/>
              <a:t>espect for knowledge and academic community</a:t>
            </a:r>
          </a:p>
        </p:txBody>
      </p:sp>
      <p:cxnSp>
        <p:nvCxnSpPr>
          <p:cNvPr id="35" name="Straight Connector 34"/>
          <p:cNvCxnSpPr/>
          <p:nvPr/>
        </p:nvCxnSpPr>
        <p:spPr>
          <a:xfrm>
            <a:off x="4232887" y="519390"/>
            <a:ext cx="0" cy="2347932"/>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232887" y="2867322"/>
            <a:ext cx="1126133" cy="0"/>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0" y="5203207"/>
            <a:ext cx="4308316"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ZA" sz="2400" b="1" dirty="0"/>
              <a:t>Beneficence:</a:t>
            </a:r>
            <a:r>
              <a:rPr lang="en-ZA" sz="2000" b="1" dirty="0"/>
              <a:t> </a:t>
            </a:r>
            <a:r>
              <a:rPr lang="en-ZA" b="1" dirty="0"/>
              <a:t>the researcher is responsible for the mental, physical and social wellbeing of </a:t>
            </a:r>
            <a:r>
              <a:rPr lang="en-US" b="1" dirty="0"/>
              <a:t>th</a:t>
            </a:r>
            <a:r>
              <a:rPr lang="en-ZA" b="1" dirty="0"/>
              <a:t>e participant throughout the participation in the study.</a:t>
            </a:r>
            <a:r>
              <a:rPr lang="en-ZA" dirty="0"/>
              <a:t> </a:t>
            </a:r>
          </a:p>
        </p:txBody>
      </p:sp>
      <p:sp>
        <p:nvSpPr>
          <p:cNvPr id="40" name="TextBox 39"/>
          <p:cNvSpPr txBox="1"/>
          <p:nvPr/>
        </p:nvSpPr>
        <p:spPr>
          <a:xfrm>
            <a:off x="4232888" y="4188140"/>
            <a:ext cx="4731618" cy="646331"/>
          </a:xfrm>
          <a:prstGeom prst="rect">
            <a:avLst/>
          </a:prstGeom>
          <a:ln>
            <a:solidFill>
              <a:srgbClr val="33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Benefits must be weighed against potential risk that a person might have by participating</a:t>
            </a:r>
            <a:endParaRPr lang="en-ZA" dirty="0"/>
          </a:p>
        </p:txBody>
      </p:sp>
      <p:cxnSp>
        <p:nvCxnSpPr>
          <p:cNvPr id="42" name="Straight Connector 41"/>
          <p:cNvCxnSpPr/>
          <p:nvPr/>
        </p:nvCxnSpPr>
        <p:spPr>
          <a:xfrm>
            <a:off x="3328589" y="4284360"/>
            <a:ext cx="1" cy="918847"/>
          </a:xfrm>
          <a:prstGeom prst="line">
            <a:avLst/>
          </a:prstGeom>
          <a:ln w="57150"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887066" y="5028518"/>
            <a:ext cx="4132119" cy="923330"/>
          </a:xfrm>
          <a:prstGeom prst="rect">
            <a:avLst/>
          </a:prstGeom>
          <a:ln>
            <a:solidFill>
              <a:srgbClr val="33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Research should only be justified if  its conduct and result will be of benefit to the participants</a:t>
            </a:r>
            <a:endParaRPr lang="en-ZA" dirty="0"/>
          </a:p>
        </p:txBody>
      </p:sp>
      <p:sp>
        <p:nvSpPr>
          <p:cNvPr id="45" name="TextBox 44"/>
          <p:cNvSpPr txBox="1"/>
          <p:nvPr/>
        </p:nvSpPr>
        <p:spPr>
          <a:xfrm>
            <a:off x="4712387" y="6052353"/>
            <a:ext cx="4289078" cy="646331"/>
          </a:xfrm>
          <a:prstGeom prst="rect">
            <a:avLst/>
          </a:prstGeom>
          <a:ln>
            <a:solidFill>
              <a:srgbClr val="33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How the community will benefit should be clear from the research protocol</a:t>
            </a:r>
            <a:endParaRPr lang="en-ZA" dirty="0"/>
          </a:p>
        </p:txBody>
      </p:sp>
      <p:cxnSp>
        <p:nvCxnSpPr>
          <p:cNvPr id="47" name="Straight Connector 46"/>
          <p:cNvCxnSpPr>
            <a:stCxn id="40" idx="1"/>
          </p:cNvCxnSpPr>
          <p:nvPr/>
        </p:nvCxnSpPr>
        <p:spPr>
          <a:xfrm flipH="1">
            <a:off x="3655676" y="4511306"/>
            <a:ext cx="57721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655676" y="4511306"/>
            <a:ext cx="0" cy="691901"/>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4308316" y="5510442"/>
            <a:ext cx="57721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4306796" y="6297894"/>
            <a:ext cx="405591"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0" y="96217"/>
            <a:ext cx="3886200" cy="1384995"/>
          </a:xfrm>
          <a:prstGeom prst="rect">
            <a:avLst/>
          </a:prstGeom>
          <a:solidFill>
            <a:srgbClr val="00FF00"/>
          </a:solidFill>
        </p:spPr>
        <p:txBody>
          <a:bodyPr wrap="square" rtlCol="0">
            <a:spAutoFit/>
          </a:bodyPr>
          <a:lstStyle/>
          <a:p>
            <a:r>
              <a:rPr lang="en-ZA" sz="2400" b="1" dirty="0"/>
              <a:t>Justice: </a:t>
            </a:r>
            <a:r>
              <a:rPr lang="en-ZA" sz="2000" dirty="0"/>
              <a:t>researchers should not place one group of people at risk solely for the benefit another.</a:t>
            </a:r>
            <a:endParaRPr lang="en-ZA" sz="2400" dirty="0"/>
          </a:p>
        </p:txBody>
      </p:sp>
      <p:cxnSp>
        <p:nvCxnSpPr>
          <p:cNvPr id="61" name="Straight Connector 60"/>
          <p:cNvCxnSpPr/>
          <p:nvPr/>
        </p:nvCxnSpPr>
        <p:spPr>
          <a:xfrm>
            <a:off x="3694150" y="1481212"/>
            <a:ext cx="0" cy="1597790"/>
          </a:xfrm>
          <a:prstGeom prst="line">
            <a:avLst/>
          </a:prstGeom>
          <a:ln w="57150" cmpd="sng">
            <a:solidFill>
              <a:srgbClr val="00FF00"/>
            </a:solidFill>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92658" y="1624480"/>
            <a:ext cx="2712891" cy="1477328"/>
          </a:xfrm>
          <a:prstGeom prst="rect">
            <a:avLst/>
          </a:prstGeom>
          <a:noFill/>
          <a:ln>
            <a:solidFill>
              <a:srgbClr val="00FF00"/>
            </a:solidFill>
          </a:ln>
        </p:spPr>
        <p:txBody>
          <a:bodyPr wrap="square" rtlCol="0">
            <a:spAutoFit/>
          </a:bodyPr>
          <a:lstStyle/>
          <a:p>
            <a:r>
              <a:rPr lang="en-ZA" dirty="0"/>
              <a:t>Risks and benefits should be distributed in an equitable manner when recruiting participancts</a:t>
            </a:r>
          </a:p>
        </p:txBody>
      </p:sp>
      <p:cxnSp>
        <p:nvCxnSpPr>
          <p:cNvPr id="64" name="Straight Connector 63"/>
          <p:cNvCxnSpPr/>
          <p:nvPr/>
        </p:nvCxnSpPr>
        <p:spPr>
          <a:xfrm>
            <a:off x="187840" y="1481212"/>
            <a:ext cx="0" cy="635603"/>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87840" y="2116815"/>
            <a:ext cx="504818" cy="0"/>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46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
            <a:ext cx="8245475" cy="816945"/>
          </a:xfrm>
        </p:spPr>
        <p:txBody>
          <a:bodyPr>
            <a:normAutofit fontScale="90000"/>
          </a:bodyPr>
          <a:lstStyle/>
          <a:p>
            <a:r>
              <a:rPr lang="en-US" sz="2400" dirty="0"/>
              <a:t>D</a:t>
            </a:r>
            <a:r>
              <a:rPr lang="en-ZA" sz="2400" dirty="0"/>
              <a:t>ifference between clinical and social science research</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32682882"/>
              </p:ext>
            </p:extLst>
          </p:nvPr>
        </p:nvGraphicFramePr>
        <p:xfrm>
          <a:off x="203200" y="816954"/>
          <a:ext cx="8651876" cy="5492653"/>
        </p:xfrm>
        <a:graphic>
          <a:graphicData uri="http://schemas.openxmlformats.org/drawingml/2006/table">
            <a:tbl>
              <a:tblPr firstRow="1" bandRow="1">
                <a:tableStyleId>{5C22544A-7EE6-4342-B048-85BDC9FD1C3A}</a:tableStyleId>
              </a:tblPr>
              <a:tblGrid>
                <a:gridCol w="1253067">
                  <a:extLst>
                    <a:ext uri="{9D8B030D-6E8A-4147-A177-3AD203B41FA5}">
                      <a16:colId xmlns:a16="http://schemas.microsoft.com/office/drawing/2014/main" xmlns="" val="20000"/>
                    </a:ext>
                  </a:extLst>
                </a:gridCol>
                <a:gridCol w="3640666">
                  <a:extLst>
                    <a:ext uri="{9D8B030D-6E8A-4147-A177-3AD203B41FA5}">
                      <a16:colId xmlns:a16="http://schemas.microsoft.com/office/drawing/2014/main" xmlns="" val="20001"/>
                    </a:ext>
                  </a:extLst>
                </a:gridCol>
                <a:gridCol w="3758143">
                  <a:extLst>
                    <a:ext uri="{9D8B030D-6E8A-4147-A177-3AD203B41FA5}">
                      <a16:colId xmlns:a16="http://schemas.microsoft.com/office/drawing/2014/main" xmlns="" val="20002"/>
                    </a:ext>
                  </a:extLst>
                </a:gridCol>
              </a:tblGrid>
              <a:tr h="352193">
                <a:tc>
                  <a:txBody>
                    <a:bodyPr/>
                    <a:lstStyle/>
                    <a:p>
                      <a:endParaRPr lang="en-ZA" dirty="0"/>
                    </a:p>
                  </a:txBody>
                  <a:tcPr/>
                </a:tc>
                <a:tc>
                  <a:txBody>
                    <a:bodyPr/>
                    <a:lstStyle/>
                    <a:p>
                      <a:r>
                        <a:rPr lang="en-ZA" dirty="0"/>
                        <a:t>Clinical Research</a:t>
                      </a:r>
                    </a:p>
                  </a:txBody>
                  <a:tcPr/>
                </a:tc>
                <a:tc>
                  <a:txBody>
                    <a:bodyPr/>
                    <a:lstStyle/>
                    <a:p>
                      <a:r>
                        <a:rPr lang="en-ZA" dirty="0"/>
                        <a:t>Social Science Research</a:t>
                      </a:r>
                    </a:p>
                  </a:txBody>
                  <a:tcPr/>
                </a:tc>
                <a:extLst>
                  <a:ext uri="{0D108BD9-81ED-4DB2-BD59-A6C34878D82A}">
                    <a16:rowId xmlns:a16="http://schemas.microsoft.com/office/drawing/2014/main" xmlns="" val="10000"/>
                  </a:ext>
                </a:extLst>
              </a:tr>
              <a:tr h="1937061">
                <a:tc>
                  <a:txBody>
                    <a:bodyPr/>
                    <a:lstStyle/>
                    <a:p>
                      <a:r>
                        <a:rPr lang="en-ZA" b="1" dirty="0"/>
                        <a:t>Definition</a:t>
                      </a:r>
                    </a:p>
                  </a:txBody>
                  <a:tcPr/>
                </a:tc>
                <a:tc>
                  <a:txBody>
                    <a:bodyPr/>
                    <a:lstStyle/>
                    <a:p>
                      <a:r>
                        <a:rPr lang="en-US" dirty="0"/>
                        <a:t> A research study intended to test safety, quality, effectiveness of new and/or existing or old medicines, medical devices and/or treatment options, using human participants  (SA – GCP Guidelines, 2006)</a:t>
                      </a:r>
                      <a:endParaRPr lang="en-ZA" dirty="0"/>
                    </a:p>
                  </a:txBody>
                  <a:tcPr/>
                </a:tc>
                <a:tc>
                  <a:txBody>
                    <a:bodyPr/>
                    <a:lstStyle/>
                    <a:p>
                      <a:r>
                        <a:rPr lang="en-US" sz="1800" b="0" i="0" u="none" strike="noStrike" kern="1200" baseline="0" dirty="0">
                          <a:solidFill>
                            <a:schemeClr val="dk1"/>
                          </a:solidFill>
                          <a:latin typeface="+mn-lt"/>
                          <a:ea typeface="+mn-ea"/>
                          <a:cs typeface="+mn-cs"/>
                        </a:rPr>
                        <a:t>A systematic recording and analysis of data that</a:t>
                      </a:r>
                    </a:p>
                    <a:p>
                      <a:r>
                        <a:rPr lang="en-US" sz="1800" b="0" i="0" u="none" strike="noStrike" kern="1200" baseline="0" dirty="0">
                          <a:solidFill>
                            <a:schemeClr val="dk1"/>
                          </a:solidFill>
                          <a:latin typeface="+mn-lt"/>
                          <a:ea typeface="+mn-ea"/>
                          <a:cs typeface="+mn-cs"/>
                        </a:rPr>
                        <a:t>may lead to generaliseable, principles and </a:t>
                      </a:r>
                    </a:p>
                    <a:p>
                      <a:r>
                        <a:rPr lang="en-US" sz="1800" b="0" i="0" u="none" strike="noStrike" kern="1200" baseline="0" dirty="0">
                          <a:solidFill>
                            <a:schemeClr val="dk1"/>
                          </a:solidFill>
                          <a:latin typeface="+mn-lt"/>
                          <a:ea typeface="+mn-ea"/>
                          <a:cs typeface="+mn-cs"/>
                        </a:rPr>
                        <a:t>theories resulting in prediction and possibly management of</a:t>
                      </a:r>
                    </a:p>
                    <a:p>
                      <a:r>
                        <a:rPr lang="en-US" sz="1800" b="0" i="0" u="none" strike="noStrike" kern="1200" baseline="0" dirty="0">
                          <a:solidFill>
                            <a:schemeClr val="dk1"/>
                          </a:solidFill>
                          <a:latin typeface="+mn-lt"/>
                          <a:ea typeface="+mn-ea"/>
                          <a:cs typeface="+mn-cs"/>
                        </a:rPr>
                        <a:t>behaviour and events in society.</a:t>
                      </a:r>
                      <a:endParaRPr lang="en-ZA" dirty="0"/>
                    </a:p>
                  </a:txBody>
                  <a:tcPr/>
                </a:tc>
                <a:extLst>
                  <a:ext uri="{0D108BD9-81ED-4DB2-BD59-A6C34878D82A}">
                    <a16:rowId xmlns:a16="http://schemas.microsoft.com/office/drawing/2014/main" xmlns="" val="10001"/>
                  </a:ext>
                </a:extLst>
              </a:tr>
              <a:tr h="1937061">
                <a:tc>
                  <a:txBody>
                    <a:bodyPr/>
                    <a:lstStyle/>
                    <a:p>
                      <a:r>
                        <a:rPr lang="en-ZA" b="1" dirty="0"/>
                        <a:t>Research activities</a:t>
                      </a:r>
                    </a:p>
                  </a:txBody>
                  <a:tcPr/>
                </a:tc>
                <a:tc>
                  <a:txBody>
                    <a:bodyPr/>
                    <a:lstStyle/>
                    <a:p>
                      <a:r>
                        <a:rPr lang="en-US" dirty="0"/>
                        <a:t>I</a:t>
                      </a:r>
                      <a:r>
                        <a:rPr lang="en-ZA" dirty="0"/>
                        <a:t>nvasive</a:t>
                      </a:r>
                      <a:r>
                        <a:rPr lang="en-ZA" baseline="0" dirty="0"/>
                        <a:t> and non-invasive procedures that may include surgical untervention, removal of body tissues/ fluids, administration of chemical substances, observation, administration of questions etc.</a:t>
                      </a:r>
                      <a:endParaRPr lang="en-ZA" dirty="0"/>
                    </a:p>
                  </a:txBody>
                  <a:tcPr/>
                </a:tc>
                <a:tc>
                  <a:txBody>
                    <a:bodyPr/>
                    <a:lstStyle/>
                    <a:p>
                      <a:r>
                        <a:rPr lang="en-US" dirty="0"/>
                        <a:t>R</a:t>
                      </a:r>
                      <a:r>
                        <a:rPr lang="en-ZA" dirty="0"/>
                        <a:t>eview of literature, review of data, interviews,</a:t>
                      </a:r>
                      <a:r>
                        <a:rPr lang="en-ZA" baseline="0" dirty="0"/>
                        <a:t> focus groups, observatations, administration of survey instruments, or tests etc.</a:t>
                      </a:r>
                      <a:endParaRPr lang="en-ZA" dirty="0"/>
                    </a:p>
                  </a:txBody>
                  <a:tcPr/>
                </a:tc>
                <a:extLst>
                  <a:ext uri="{0D108BD9-81ED-4DB2-BD59-A6C34878D82A}">
                    <a16:rowId xmlns:a16="http://schemas.microsoft.com/office/drawing/2014/main" xmlns="" val="10002"/>
                  </a:ext>
                </a:extLst>
              </a:tr>
              <a:tr h="1103533">
                <a:tc>
                  <a:txBody>
                    <a:bodyPr/>
                    <a:lstStyle/>
                    <a:p>
                      <a:r>
                        <a:rPr lang="en-ZA" b="1" dirty="0"/>
                        <a:t>Phases</a:t>
                      </a:r>
                      <a:r>
                        <a:rPr lang="en-ZA" b="1" baseline="0" dirty="0"/>
                        <a:t> or steps followed</a:t>
                      </a:r>
                      <a:endParaRPr lang="en-ZA" b="1" dirty="0"/>
                    </a:p>
                  </a:txBody>
                  <a:tcPr/>
                </a:tc>
                <a:tc>
                  <a:txBody>
                    <a:bodyPr/>
                    <a:lstStyle/>
                    <a:p>
                      <a:r>
                        <a:rPr lang="en-ZA" dirty="0"/>
                        <a:t>Four</a:t>
                      </a:r>
                      <a:r>
                        <a:rPr lang="en-ZA" baseline="0" dirty="0"/>
                        <a:t> phases</a:t>
                      </a:r>
                      <a:endParaRPr lang="en-ZA" dirty="0"/>
                    </a:p>
                  </a:txBody>
                  <a:tcPr/>
                </a:tc>
                <a:tc>
                  <a:txBody>
                    <a:bodyPr/>
                    <a:lstStyle/>
                    <a:p>
                      <a:r>
                        <a:rPr lang="en-ZA" dirty="0"/>
                        <a:t>More or less eight phases (depending on research questions and design of the study)</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797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77"/>
            <a:ext cx="8245474" cy="694585"/>
          </a:xfrm>
        </p:spPr>
        <p:txBody>
          <a:bodyPr>
            <a:normAutofit/>
          </a:bodyPr>
          <a:lstStyle/>
          <a:p>
            <a:r>
              <a:rPr lang="en-ZA" sz="2400" dirty="0"/>
              <a:t>Phases of research: Clinical vs social </a:t>
            </a:r>
          </a:p>
        </p:txBody>
      </p:sp>
      <p:graphicFrame>
        <p:nvGraphicFramePr>
          <p:cNvPr id="18" name="Content Placeholder 17"/>
          <p:cNvGraphicFramePr>
            <a:graphicFrameLocks noGrp="1"/>
          </p:cNvGraphicFramePr>
          <p:nvPr>
            <p:ph sz="half" idx="1"/>
            <p:extLst>
              <p:ext uri="{D42A27DB-BD31-4B8C-83A1-F6EECF244321}">
                <p14:modId xmlns:p14="http://schemas.microsoft.com/office/powerpoint/2010/main" val="394630164"/>
              </p:ext>
            </p:extLst>
          </p:nvPr>
        </p:nvGraphicFramePr>
        <p:xfrm>
          <a:off x="186268" y="1066800"/>
          <a:ext cx="4352396" cy="5521960"/>
        </p:xfrm>
        <a:graphic>
          <a:graphicData uri="http://schemas.openxmlformats.org/drawingml/2006/table">
            <a:tbl>
              <a:tblPr firstRow="1" bandRow="1">
                <a:tableStyleId>{9DCAF9ED-07DC-4A11-8D7F-57B35C25682E}</a:tableStyleId>
              </a:tblPr>
              <a:tblGrid>
                <a:gridCol w="4352396">
                  <a:extLst>
                    <a:ext uri="{9D8B030D-6E8A-4147-A177-3AD203B41FA5}">
                      <a16:colId xmlns:a16="http://schemas.microsoft.com/office/drawing/2014/main" xmlns="" val="20000"/>
                    </a:ext>
                  </a:extLst>
                </a:gridCol>
              </a:tblGrid>
              <a:tr h="370840">
                <a:tc>
                  <a:txBody>
                    <a:bodyPr/>
                    <a:lstStyle/>
                    <a:p>
                      <a:pPr algn="ctr"/>
                      <a:r>
                        <a:rPr lang="en-ZA" b="1" dirty="0">
                          <a:solidFill>
                            <a:schemeClr val="tx1"/>
                          </a:solidFill>
                        </a:rPr>
                        <a:t>CLINICAL</a:t>
                      </a:r>
                      <a:r>
                        <a:rPr lang="en-ZA" b="1" baseline="0" dirty="0">
                          <a:solidFill>
                            <a:schemeClr val="tx1"/>
                          </a:solidFill>
                        </a:rPr>
                        <a:t> TRIALS</a:t>
                      </a:r>
                      <a:endParaRPr lang="en-ZA" b="1" dirty="0">
                        <a:solidFill>
                          <a:schemeClr val="tx1"/>
                        </a:solidFill>
                      </a:endParaRPr>
                    </a:p>
                  </a:txBody>
                  <a:tcPr/>
                </a:tc>
                <a:extLst>
                  <a:ext uri="{0D108BD9-81ED-4DB2-BD59-A6C34878D82A}">
                    <a16:rowId xmlns:a16="http://schemas.microsoft.com/office/drawing/2014/main" xmlns="" val="10000"/>
                  </a:ext>
                </a:extLst>
              </a:tr>
              <a:tr h="1762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I</a:t>
                      </a:r>
                      <a:r>
                        <a:rPr lang="en-US" b="0" i="0" u="none" dirty="0"/>
                        <a:t>: A new drug, vaccine or medical device</a:t>
                      </a:r>
                      <a:r>
                        <a:rPr lang="en-US" b="0" i="0" u="none" baseline="0" dirty="0"/>
                        <a:t> is tested in a small group of healthy persons for the very first time. The aim is to determine the general safety, the correct dosage and negative  effects.</a:t>
                      </a:r>
                      <a:endParaRPr lang="en-ZA" b="1" i="0" u="sng"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II</a:t>
                      </a:r>
                      <a:r>
                        <a:rPr lang="en-US" b="0" i="0" u="none" dirty="0"/>
                        <a:t>: Clinical</a:t>
                      </a:r>
                      <a:r>
                        <a:rPr lang="en-US" b="0" i="0" u="none" baseline="0" dirty="0"/>
                        <a:t> trials the new drug, vaccine or medical device in a larger group (several hundred people)</a:t>
                      </a:r>
                      <a:endParaRPr lang="en-ZA" dirty="0"/>
                    </a:p>
                  </a:txBody>
                  <a:tcPr/>
                </a:tc>
                <a:extLst>
                  <a:ext uri="{0D108BD9-81ED-4DB2-BD59-A6C34878D82A}">
                    <a16:rowId xmlns:a16="http://schemas.microsoft.com/office/drawing/2014/main" xmlns="" val="10002"/>
                  </a:ext>
                </a:extLst>
              </a:tr>
              <a:tr h="370840">
                <a:tc>
                  <a:txBody>
                    <a:bodyPr/>
                    <a:lstStyle/>
                    <a:p>
                      <a:r>
                        <a:rPr lang="en-US" b="1" i="0" u="sng" dirty="0"/>
                        <a:t>PHASE III</a:t>
                      </a:r>
                      <a:r>
                        <a:rPr lang="en-US" b="1" i="0" u="sng" baseline="0" dirty="0"/>
                        <a:t> </a:t>
                      </a:r>
                      <a:r>
                        <a:rPr lang="en-US" b="0" i="0" u="none" baseline="0" dirty="0"/>
                        <a:t>: testing to several thousand people</a:t>
                      </a:r>
                      <a:endParaRPr lang="en-ZA" dirty="0"/>
                    </a:p>
                  </a:txBody>
                  <a:tcPr/>
                </a:tc>
                <a:extLst>
                  <a:ext uri="{0D108BD9-81ED-4DB2-BD59-A6C34878D82A}">
                    <a16:rowId xmlns:a16="http://schemas.microsoft.com/office/drawing/2014/main" xmlns="" val="10003"/>
                  </a:ext>
                </a:extLst>
              </a:tr>
              <a:tr h="370840">
                <a:tc>
                  <a:txBody>
                    <a:bodyPr/>
                    <a:lstStyle/>
                    <a:p>
                      <a:r>
                        <a:rPr lang="en-US" b="1" i="0" u="sng" dirty="0"/>
                        <a:t>PHASE IV</a:t>
                      </a:r>
                      <a:r>
                        <a:rPr lang="en-US" b="1" i="0" u="sng" baseline="0" dirty="0"/>
                        <a:t>: </a:t>
                      </a:r>
                      <a:r>
                        <a:rPr lang="en-US" b="0" i="0" u="none" baseline="0" dirty="0"/>
                        <a:t> clinical trials done to several thousand people after the new drug, vaccine or medical drug has been registered and licensed for sale by the Medical Control Council </a:t>
                      </a:r>
                      <a:endParaRPr lang="en-ZA" dirty="0"/>
                    </a:p>
                  </a:txBody>
                  <a:tcPr/>
                </a:tc>
                <a:extLst>
                  <a:ext uri="{0D108BD9-81ED-4DB2-BD59-A6C34878D82A}">
                    <a16:rowId xmlns:a16="http://schemas.microsoft.com/office/drawing/2014/main" xmlns="" val="10004"/>
                  </a:ext>
                </a:extLst>
              </a:tr>
              <a:tr h="370840">
                <a:tc>
                  <a:txBody>
                    <a:bodyPr/>
                    <a:lstStyle/>
                    <a:p>
                      <a:endParaRPr lang="en-ZA" dirty="0"/>
                    </a:p>
                  </a:txBody>
                  <a:tcPr/>
                </a:tc>
                <a:extLst>
                  <a:ext uri="{0D108BD9-81ED-4DB2-BD59-A6C34878D82A}">
                    <a16:rowId xmlns:a16="http://schemas.microsoft.com/office/drawing/2014/main" xmlns="" val="10005"/>
                  </a:ext>
                </a:extLst>
              </a:tr>
            </a:tbl>
          </a:graphicData>
        </a:graphic>
      </p:graphicFrame>
      <p:graphicFrame>
        <p:nvGraphicFramePr>
          <p:cNvPr id="19" name="Content Placeholder 18"/>
          <p:cNvGraphicFramePr>
            <a:graphicFrameLocks noGrp="1"/>
          </p:cNvGraphicFramePr>
          <p:nvPr>
            <p:ph sz="half" idx="2"/>
            <p:extLst>
              <p:ext uri="{D42A27DB-BD31-4B8C-83A1-F6EECF244321}">
                <p14:modId xmlns:p14="http://schemas.microsoft.com/office/powerpoint/2010/main" val="1505842267"/>
              </p:ext>
            </p:extLst>
          </p:nvPr>
        </p:nvGraphicFramePr>
        <p:xfrm>
          <a:off x="4538664" y="1066800"/>
          <a:ext cx="4529136" cy="5770880"/>
        </p:xfrm>
        <a:graphic>
          <a:graphicData uri="http://schemas.openxmlformats.org/drawingml/2006/table">
            <a:tbl>
              <a:tblPr firstRow="1" bandRow="1">
                <a:tableStyleId>{FABFCF23-3B69-468F-B69F-88F6DE6A72F2}</a:tableStyleId>
              </a:tblPr>
              <a:tblGrid>
                <a:gridCol w="4529136">
                  <a:extLst>
                    <a:ext uri="{9D8B030D-6E8A-4147-A177-3AD203B41FA5}">
                      <a16:colId xmlns:a16="http://schemas.microsoft.com/office/drawing/2014/main" xmlns="" val="20000"/>
                    </a:ext>
                  </a:extLst>
                </a:gridCol>
              </a:tblGrid>
              <a:tr h="370840">
                <a:tc>
                  <a:txBody>
                    <a:bodyPr/>
                    <a:lstStyle/>
                    <a:p>
                      <a:r>
                        <a:rPr lang="en-ZA" dirty="0">
                          <a:solidFill>
                            <a:schemeClr val="tx1"/>
                          </a:solidFill>
                        </a:rPr>
                        <a:t>SOCIAL RESEARCH</a:t>
                      </a:r>
                    </a:p>
                  </a:txBody>
                  <a:tcPr/>
                </a:tc>
                <a:extLst>
                  <a:ext uri="{0D108BD9-81ED-4DB2-BD59-A6C34878D82A}">
                    <a16:rowId xmlns:a16="http://schemas.microsoft.com/office/drawing/2014/main" xmlns="" val="10000"/>
                  </a:ext>
                </a:extLst>
              </a:tr>
              <a:tr h="370840">
                <a:tc>
                  <a:txBody>
                    <a:bodyPr/>
                    <a:lstStyle/>
                    <a:p>
                      <a:r>
                        <a:rPr lang="en-US" b="1" i="0" u="sng" dirty="0"/>
                        <a:t>PHASE 1:</a:t>
                      </a:r>
                      <a:r>
                        <a:rPr lang="en-US" b="0" i="0" u="none" baseline="0" dirty="0"/>
                        <a:t> Problem identification</a:t>
                      </a:r>
                      <a:endParaRPr lang="en-ZA"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PHASE2:</a:t>
                      </a:r>
                      <a:r>
                        <a:rPr lang="en-US" b="0" i="0" u="none" baseline="0" dirty="0"/>
                        <a:t>  Problem definition</a:t>
                      </a:r>
                      <a:endParaRPr lang="en-ZA" dirty="0"/>
                    </a:p>
                    <a:p>
                      <a:endParaRPr lang="en-ZA" dirty="0"/>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3:</a:t>
                      </a:r>
                      <a:r>
                        <a:rPr lang="en-US" b="0" i="0" u="none" baseline="0" dirty="0"/>
                        <a:t> Development of  a theoretical framework</a:t>
                      </a:r>
                      <a:endParaRPr lang="en-ZA" dirty="0"/>
                    </a:p>
                    <a:p>
                      <a:endParaRPr lang="en-ZA"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4:</a:t>
                      </a:r>
                      <a:r>
                        <a:rPr lang="en-US" b="0" i="0" u="none" baseline="0" dirty="0"/>
                        <a:t> Hypothesis formulation or literature review</a:t>
                      </a:r>
                      <a:endParaRPr lang="en-ZA" dirty="0"/>
                    </a:p>
                    <a:p>
                      <a:endParaRPr lang="en-ZA" dirty="0"/>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5:</a:t>
                      </a:r>
                      <a:r>
                        <a:rPr lang="en-US" b="0" i="0" u="none" baseline="0" dirty="0"/>
                        <a:t> Research Design</a:t>
                      </a:r>
                      <a:endParaRPr lang="en-ZA" dirty="0"/>
                    </a:p>
                    <a:p>
                      <a:endParaRPr lang="en-ZA" dirty="0"/>
                    </a:p>
                  </a:txBody>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6:</a:t>
                      </a:r>
                      <a:r>
                        <a:rPr lang="en-US" b="0" i="0" u="none" baseline="0" dirty="0"/>
                        <a:t> Data collection</a:t>
                      </a:r>
                      <a:endParaRPr lang="en-ZA" dirty="0"/>
                    </a:p>
                    <a:p>
                      <a:endParaRPr lang="en-ZA" dirty="0"/>
                    </a:p>
                  </a:txBody>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7:</a:t>
                      </a:r>
                      <a:r>
                        <a:rPr lang="en-US" b="0" i="0" u="none" baseline="0" dirty="0"/>
                        <a:t> Data analysis</a:t>
                      </a:r>
                      <a:endParaRPr lang="en-ZA" dirty="0"/>
                    </a:p>
                    <a:p>
                      <a:endParaRPr lang="en-ZA" dirty="0"/>
                    </a:p>
                  </a:txBody>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8:</a:t>
                      </a:r>
                      <a:r>
                        <a:rPr lang="en-US" b="0" i="0" u="none" baseline="0" dirty="0"/>
                        <a:t> Report writing and dissemination of findings</a:t>
                      </a:r>
                      <a:endParaRPr lang="en-ZA" dirty="0"/>
                    </a:p>
                  </a:txBody>
                  <a:tcPr/>
                </a:tc>
                <a:extLst>
                  <a:ext uri="{0D108BD9-81ED-4DB2-BD59-A6C34878D82A}">
                    <a16:rowId xmlns:a16="http://schemas.microsoft.com/office/drawing/2014/main" xmlns="" val="10008"/>
                  </a:ext>
                </a:extLst>
              </a:tr>
            </a:tbl>
          </a:graphicData>
        </a:graphic>
      </p:graphicFrame>
      <p:sp>
        <p:nvSpPr>
          <p:cNvPr id="6" name="Slide Number Placeholder 5"/>
          <p:cNvSpPr>
            <a:spLocks noGrp="1"/>
          </p:cNvSpPr>
          <p:nvPr>
            <p:ph type="sldNum" sz="quarter" idx="12"/>
          </p:nvPr>
        </p:nvSpPr>
        <p:spPr/>
        <p:txBody>
          <a:bodyPr/>
          <a:lstStyle/>
          <a:p>
            <a:fld id="{F38DF745-7D3F-47F4-83A3-874385CFAA69}" type="slidenum">
              <a:rPr lang="en-US" smtClean="0"/>
              <a:pPr/>
              <a:t>15</a:t>
            </a:fld>
            <a:endParaRPr lang="en-US" dirty="0"/>
          </a:p>
        </p:txBody>
      </p:sp>
    </p:spTree>
    <p:extLst>
      <p:ext uri="{BB962C8B-B14F-4D97-AF65-F5344CB8AC3E}">
        <p14:creationId xmlns:p14="http://schemas.microsoft.com/office/powerpoint/2010/main" val="117221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812482"/>
          </a:xfrm>
        </p:spPr>
        <p:txBody>
          <a:bodyPr>
            <a:normAutofit/>
          </a:bodyPr>
          <a:lstStyle/>
          <a:p>
            <a:r>
              <a:rPr lang="en-ZA" sz="2400" dirty="0" smtClean="0"/>
              <a:t>Importance of </a:t>
            </a:r>
            <a:r>
              <a:rPr lang="en-ZA" sz="2400" dirty="0"/>
              <a:t>research Ethics?</a:t>
            </a:r>
          </a:p>
        </p:txBody>
      </p:sp>
      <p:sp>
        <p:nvSpPr>
          <p:cNvPr id="3" name="Content Placeholder 2"/>
          <p:cNvSpPr>
            <a:spLocks noGrp="1"/>
          </p:cNvSpPr>
          <p:nvPr>
            <p:ph idx="1"/>
          </p:nvPr>
        </p:nvSpPr>
        <p:spPr>
          <a:xfrm>
            <a:off x="457200" y="965200"/>
            <a:ext cx="8369300" cy="5160963"/>
          </a:xfrm>
        </p:spPr>
        <p:txBody>
          <a:bodyPr>
            <a:normAutofit/>
          </a:bodyPr>
          <a:lstStyle/>
          <a:p>
            <a:pPr marL="457200" indent="-457200">
              <a:buFont typeface="+mj-lt"/>
              <a:buAutoNum type="arabicPeriod"/>
            </a:pPr>
            <a:r>
              <a:rPr lang="en-ZA" dirty="0"/>
              <a:t>Professional Responsibility</a:t>
            </a:r>
          </a:p>
          <a:p>
            <a:pPr marL="457200" indent="-457200">
              <a:buFont typeface="+mj-lt"/>
              <a:buAutoNum type="arabicPeriod"/>
            </a:pPr>
            <a:r>
              <a:rPr lang="en-ZA" dirty="0"/>
              <a:t>To avoid reputational damage</a:t>
            </a:r>
          </a:p>
          <a:p>
            <a:pPr marL="457200" indent="-457200">
              <a:buFont typeface="+mj-lt"/>
              <a:buAutoNum type="arabicPeriod"/>
            </a:pPr>
            <a:r>
              <a:rPr lang="en-ZA" dirty="0"/>
              <a:t>Research can be harmful to:</a:t>
            </a:r>
          </a:p>
          <a:p>
            <a:pPr marL="914400" lvl="1" indent="-457200"/>
            <a:r>
              <a:rPr lang="en-US" dirty="0"/>
              <a:t>P</a:t>
            </a:r>
            <a:r>
              <a:rPr lang="en-ZA" dirty="0"/>
              <a:t>articipants</a:t>
            </a:r>
          </a:p>
          <a:p>
            <a:pPr marL="914400" lvl="1" indent="-457200"/>
            <a:r>
              <a:rPr lang="en-US" dirty="0"/>
              <a:t>T</a:t>
            </a:r>
            <a:r>
              <a:rPr lang="en-ZA" dirty="0"/>
              <a:t>o researchers</a:t>
            </a:r>
          </a:p>
          <a:p>
            <a:pPr marL="914400" lvl="1" indent="-457200"/>
            <a:r>
              <a:rPr lang="en-US" dirty="0"/>
              <a:t>T</a:t>
            </a:r>
            <a:r>
              <a:rPr lang="en-ZA" dirty="0"/>
              <a:t>o institutions </a:t>
            </a:r>
          </a:p>
          <a:p>
            <a:pPr marL="914400" lvl="1" indent="-457200"/>
            <a:r>
              <a:rPr lang="en-US" dirty="0"/>
              <a:t>T</a:t>
            </a:r>
            <a:r>
              <a:rPr lang="en-ZA" dirty="0"/>
              <a:t>o research communities</a:t>
            </a:r>
          </a:p>
          <a:p>
            <a:pPr marL="914400" lvl="1" indent="-457200"/>
            <a:endParaRPr lang="en-ZA" dirty="0"/>
          </a:p>
          <a:p>
            <a:pPr marL="457200" indent="-457200">
              <a:buFont typeface="+mj-lt"/>
              <a:buAutoNum type="arabicPeriod"/>
            </a:pPr>
            <a:r>
              <a:rPr lang="en-ZA" dirty="0"/>
              <a:t>To avoid </a:t>
            </a:r>
            <a:r>
              <a:rPr lang="en-ZA" dirty="0" smtClean="0"/>
              <a:t>legal action</a:t>
            </a:r>
            <a:endParaRPr lang="en-ZA" dirty="0"/>
          </a:p>
          <a:p>
            <a:pPr marL="914400" lvl="1" indent="-457200"/>
            <a:r>
              <a:rPr lang="en-ZA" dirty="0"/>
              <a:t>In a scenario where a proposal is classified as Ethics Category 1 (exempt from Ethics and Biosafety Research Committee Review) liability and responsibility arising from decisions based on ethics are shouldered by the litigation.</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16</a:t>
            </a:fld>
            <a:endParaRPr lang="en-US" dirty="0"/>
          </a:p>
        </p:txBody>
      </p:sp>
    </p:spTree>
    <p:extLst>
      <p:ext uri="{BB962C8B-B14F-4D97-AF65-F5344CB8AC3E}">
        <p14:creationId xmlns:p14="http://schemas.microsoft.com/office/powerpoint/2010/main" val="109994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 y="0"/>
            <a:ext cx="9033933" cy="1032939"/>
          </a:xfrm>
        </p:spPr>
        <p:txBody>
          <a:bodyPr>
            <a:normAutofit/>
          </a:bodyPr>
          <a:lstStyle/>
          <a:p>
            <a:r>
              <a:rPr lang="en-ZA" sz="2700" dirty="0"/>
              <a:t>Evolution of Research Ethics, Codes and Regulations: International Landscape</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17</a:t>
            </a:fld>
            <a:endParaRPr lang="en-US" dirty="0"/>
          </a:p>
        </p:txBody>
      </p:sp>
      <p:sp>
        <p:nvSpPr>
          <p:cNvPr id="10" name="Pentagon 9"/>
          <p:cNvSpPr/>
          <p:nvPr/>
        </p:nvSpPr>
        <p:spPr>
          <a:xfrm>
            <a:off x="33867" y="1153995"/>
            <a:ext cx="1964266" cy="2605203"/>
          </a:xfrm>
          <a:prstGeom prst="homePlate">
            <a:avLst>
              <a:gd name="adj" fmla="val 2417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b="1" dirty="0">
                <a:solidFill>
                  <a:srgbClr val="000000"/>
                </a:solidFill>
              </a:rPr>
              <a:t>Berlin Code </a:t>
            </a:r>
            <a:r>
              <a:rPr lang="en-ZA" b="1" dirty="0">
                <a:solidFill>
                  <a:schemeClr val="tx2"/>
                </a:solidFill>
              </a:rPr>
              <a:t>(1900)</a:t>
            </a:r>
          </a:p>
          <a:p>
            <a:pPr algn="ctr"/>
            <a:r>
              <a:rPr lang="en-ZA" sz="1600" dirty="0">
                <a:solidFill>
                  <a:srgbClr val="000000"/>
                </a:solidFill>
              </a:rPr>
              <a:t>Much emphasis on Beneficence and Autonomy</a:t>
            </a:r>
          </a:p>
        </p:txBody>
      </p:sp>
      <p:sp>
        <p:nvSpPr>
          <p:cNvPr id="11" name="Chevron 10"/>
          <p:cNvSpPr/>
          <p:nvPr/>
        </p:nvSpPr>
        <p:spPr>
          <a:xfrm>
            <a:off x="1761067" y="1153995"/>
            <a:ext cx="2946400" cy="2639069"/>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Guidelines for Human Experimentation </a:t>
            </a:r>
            <a:r>
              <a:rPr lang="en-ZA" b="1" dirty="0">
                <a:solidFill>
                  <a:srgbClr val="D1282E"/>
                </a:solidFill>
              </a:rPr>
              <a:t>(1931)</a:t>
            </a:r>
            <a:r>
              <a:rPr lang="en-ZA" dirty="0">
                <a:solidFill>
                  <a:srgbClr val="D1282E"/>
                </a:solidFill>
              </a:rPr>
              <a:t> </a:t>
            </a:r>
            <a:r>
              <a:rPr lang="en-ZA" sz="1600" dirty="0">
                <a:solidFill>
                  <a:srgbClr val="000000"/>
                </a:solidFill>
              </a:rPr>
              <a:t>Focus on therapeutic vs nontherapeutic informed consent </a:t>
            </a:r>
          </a:p>
        </p:txBody>
      </p:sp>
      <p:sp>
        <p:nvSpPr>
          <p:cNvPr id="13" name="Chevron 12"/>
          <p:cNvSpPr/>
          <p:nvPr/>
        </p:nvSpPr>
        <p:spPr>
          <a:xfrm>
            <a:off x="4614319" y="1153995"/>
            <a:ext cx="2091266" cy="2639069"/>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Nuremberg Code </a:t>
            </a:r>
            <a:r>
              <a:rPr lang="en-ZA" b="1" dirty="0">
                <a:solidFill>
                  <a:srgbClr val="D1282E"/>
                </a:solidFill>
              </a:rPr>
              <a:t>(1947)</a:t>
            </a:r>
            <a:endParaRPr lang="en-ZA" dirty="0">
              <a:solidFill>
                <a:srgbClr val="D1282E"/>
              </a:solidFill>
            </a:endParaRPr>
          </a:p>
        </p:txBody>
      </p:sp>
      <p:sp>
        <p:nvSpPr>
          <p:cNvPr id="14" name="Chevron 13"/>
          <p:cNvSpPr/>
          <p:nvPr/>
        </p:nvSpPr>
        <p:spPr>
          <a:xfrm>
            <a:off x="6716325" y="1273066"/>
            <a:ext cx="2091266" cy="2519998"/>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ZA" b="1" dirty="0">
                <a:solidFill>
                  <a:srgbClr val="000000"/>
                </a:solidFill>
              </a:rPr>
              <a:t>Declaration of Helsinki </a:t>
            </a:r>
            <a:r>
              <a:rPr lang="en-ZA" b="1" dirty="0">
                <a:solidFill>
                  <a:srgbClr val="D1282E"/>
                </a:solidFill>
              </a:rPr>
              <a:t>(1964)</a:t>
            </a:r>
            <a:endParaRPr lang="en-ZA" dirty="0">
              <a:solidFill>
                <a:srgbClr val="D1282E"/>
              </a:solidFill>
            </a:endParaRPr>
          </a:p>
        </p:txBody>
      </p:sp>
      <p:sp>
        <p:nvSpPr>
          <p:cNvPr id="17" name="Chevron 16"/>
          <p:cNvSpPr/>
          <p:nvPr/>
        </p:nvSpPr>
        <p:spPr>
          <a:xfrm>
            <a:off x="0" y="3972877"/>
            <a:ext cx="2091266" cy="2519998"/>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Belmont Report </a:t>
            </a:r>
            <a:r>
              <a:rPr lang="en-ZA" b="1" dirty="0">
                <a:solidFill>
                  <a:srgbClr val="D1282E"/>
                </a:solidFill>
              </a:rPr>
              <a:t>(1978)</a:t>
            </a:r>
            <a:endParaRPr lang="en-ZA" dirty="0">
              <a:solidFill>
                <a:srgbClr val="D1282E"/>
              </a:solidFill>
            </a:endParaRPr>
          </a:p>
        </p:txBody>
      </p:sp>
      <p:sp>
        <p:nvSpPr>
          <p:cNvPr id="18" name="Chevron 17"/>
          <p:cNvSpPr/>
          <p:nvPr/>
        </p:nvSpPr>
        <p:spPr>
          <a:xfrm>
            <a:off x="2133599" y="3972877"/>
            <a:ext cx="2573868" cy="2519998"/>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Council for International Organisations  of Medical Science (CIOMS) Guidelines </a:t>
            </a:r>
            <a:r>
              <a:rPr lang="en-ZA" b="1" dirty="0">
                <a:solidFill>
                  <a:srgbClr val="D1282E"/>
                </a:solidFill>
              </a:rPr>
              <a:t>(1982)</a:t>
            </a:r>
          </a:p>
        </p:txBody>
      </p:sp>
      <p:sp>
        <p:nvSpPr>
          <p:cNvPr id="19" name="Chevron 18"/>
          <p:cNvSpPr/>
          <p:nvPr/>
        </p:nvSpPr>
        <p:spPr>
          <a:xfrm>
            <a:off x="4622800" y="3972877"/>
            <a:ext cx="2573868" cy="2519998"/>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International Conference on Harmonisation </a:t>
            </a:r>
            <a:r>
              <a:rPr lang="en-ZA" b="1" dirty="0">
                <a:solidFill>
                  <a:srgbClr val="D1282E"/>
                </a:solidFill>
              </a:rPr>
              <a:t>(1990)</a:t>
            </a:r>
          </a:p>
        </p:txBody>
      </p:sp>
    </p:spTree>
    <p:extLst>
      <p:ext uri="{BB962C8B-B14F-4D97-AF65-F5344CB8AC3E}">
        <p14:creationId xmlns:p14="http://schemas.microsoft.com/office/powerpoint/2010/main" val="37402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38DF745-7D3F-47F4-83A3-874385CFAA69}" type="slidenum">
              <a:rPr lang="en-US" smtClean="0"/>
              <a:pPr/>
              <a:t>18</a:t>
            </a:fld>
            <a:endParaRPr lang="en-US" dirty="0"/>
          </a:p>
        </p:txBody>
      </p:sp>
      <p:pic>
        <p:nvPicPr>
          <p:cNvPr id="9" name="Picture 8"/>
          <p:cNvPicPr>
            <a:picLocks noChangeAspect="1"/>
          </p:cNvPicPr>
          <p:nvPr/>
        </p:nvPicPr>
        <p:blipFill rotWithShape="1">
          <a:blip r:embed="rId2"/>
          <a:srcRect b="61348"/>
          <a:stretch/>
        </p:blipFill>
        <p:spPr>
          <a:xfrm>
            <a:off x="246579" y="-2887038"/>
            <a:ext cx="9144000" cy="2650732"/>
          </a:xfrm>
          <a:prstGeom prst="rect">
            <a:avLst/>
          </a:prstGeom>
        </p:spPr>
      </p:pic>
      <p:sp>
        <p:nvSpPr>
          <p:cNvPr id="2" name="Rectangle 1">
            <a:extLst>
              <a:ext uri="{FF2B5EF4-FFF2-40B4-BE49-F238E27FC236}">
                <a16:creationId xmlns:a16="http://schemas.microsoft.com/office/drawing/2014/main" xmlns="" id="{38D0EEFA-7DFC-4765-BFCC-76407C9DF00A}"/>
              </a:ext>
            </a:extLst>
          </p:cNvPr>
          <p:cNvSpPr/>
          <p:nvPr/>
        </p:nvSpPr>
        <p:spPr>
          <a:xfrm>
            <a:off x="554802" y="3387065"/>
            <a:ext cx="6832315" cy="1815882"/>
          </a:xfrm>
          <a:prstGeom prst="rect">
            <a:avLst/>
          </a:prstGeom>
        </p:spPr>
        <p:txBody>
          <a:bodyPr wrap="square">
            <a:spAutoFit/>
          </a:bodyPr>
          <a:lstStyle/>
          <a:p>
            <a:r>
              <a:rPr lang="en-US" sz="2800" dirty="0" smtClean="0">
                <a:latin typeface="Segoe UI" panose="020B0502040204020203" pitchFamily="34" charset="0"/>
              </a:rPr>
              <a:t>23 </a:t>
            </a:r>
            <a:r>
              <a:rPr lang="en-US" sz="2800" dirty="0">
                <a:latin typeface="Segoe UI" panose="020B0502040204020203" pitchFamily="34" charset="0"/>
              </a:rPr>
              <a:t>people were tried (20 doctors and 3 administrators). Seven were </a:t>
            </a:r>
            <a:r>
              <a:rPr lang="en-US" sz="2800" dirty="0" smtClean="0">
                <a:latin typeface="Segoe UI" panose="020B0502040204020203" pitchFamily="34" charset="0"/>
              </a:rPr>
              <a:t>punished </a:t>
            </a:r>
            <a:r>
              <a:rPr lang="en-US" sz="2800" dirty="0">
                <a:latin typeface="Segoe UI" panose="020B0502040204020203" pitchFamily="34" charset="0"/>
              </a:rPr>
              <a:t>to death by hanging; nine were given prison terms and seven were found not guilty</a:t>
            </a:r>
            <a:r>
              <a:rPr lang="en-US" sz="2800" dirty="0" smtClean="0">
                <a:latin typeface="Segoe UI" panose="020B0502040204020203" pitchFamily="34" charset="0"/>
              </a:rPr>
              <a:t>.</a:t>
            </a:r>
            <a:endParaRPr lang="en-US" sz="2800" dirty="0">
              <a:latin typeface="Segoe UI" panose="020B0502040204020203" pitchFamily="34" charset="0"/>
            </a:endParaRPr>
          </a:p>
        </p:txBody>
      </p:sp>
      <p:sp>
        <p:nvSpPr>
          <p:cNvPr id="3" name="TextBox 2">
            <a:extLst>
              <a:ext uri="{FF2B5EF4-FFF2-40B4-BE49-F238E27FC236}">
                <a16:creationId xmlns:a16="http://schemas.microsoft.com/office/drawing/2014/main" xmlns="" id="{5391CFA6-0658-446E-8AC2-8B26CDD79035}"/>
              </a:ext>
            </a:extLst>
          </p:cNvPr>
          <p:cNvSpPr txBox="1"/>
          <p:nvPr/>
        </p:nvSpPr>
        <p:spPr>
          <a:xfrm>
            <a:off x="678094" y="5768186"/>
            <a:ext cx="8389706" cy="646331"/>
          </a:xfrm>
          <a:prstGeom prst="rect">
            <a:avLst/>
          </a:prstGeom>
          <a:noFill/>
        </p:spPr>
        <p:txBody>
          <a:bodyPr wrap="square" rtlCol="0">
            <a:spAutoFit/>
          </a:bodyPr>
          <a:lstStyle/>
          <a:p>
            <a:r>
              <a:rPr lang="en-US" dirty="0"/>
              <a:t>Source: history.com Editors</a:t>
            </a:r>
          </a:p>
          <a:p>
            <a:r>
              <a:rPr lang="en-US" dirty="0"/>
              <a:t>URL: https://www.history.com/topics/world-war-ii/nuremberg-trials</a:t>
            </a:r>
            <a:endParaRPr lang="en-ZA" dirty="0"/>
          </a:p>
        </p:txBody>
      </p:sp>
      <p:sp>
        <p:nvSpPr>
          <p:cNvPr id="6" name="TextBox 5">
            <a:extLst>
              <a:ext uri="{FF2B5EF4-FFF2-40B4-BE49-F238E27FC236}">
                <a16:creationId xmlns:a16="http://schemas.microsoft.com/office/drawing/2014/main" xmlns="" id="{2DABF47F-53F1-48A8-8C96-A9CD18F45C71}"/>
              </a:ext>
            </a:extLst>
          </p:cNvPr>
          <p:cNvSpPr txBox="1"/>
          <p:nvPr/>
        </p:nvSpPr>
        <p:spPr>
          <a:xfrm>
            <a:off x="92468" y="349851"/>
            <a:ext cx="8486454"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000" dirty="0"/>
              <a:t>NUREMBERG </a:t>
            </a:r>
            <a:r>
              <a:rPr lang="en-US" sz="4000" dirty="0" smtClean="0"/>
              <a:t>JUDGMENT </a:t>
            </a:r>
            <a:r>
              <a:rPr lang="en-US" sz="4000" dirty="0"/>
              <a:t>1947: </a:t>
            </a:r>
            <a:r>
              <a:rPr lang="en-US" sz="4000" dirty="0" smtClean="0"/>
              <a:t>pioneer </a:t>
            </a:r>
            <a:r>
              <a:rPr lang="en-US" sz="4000" dirty="0"/>
              <a:t>to Nuremberg Research Ethics Code</a:t>
            </a:r>
            <a:endParaRPr lang="en-ZA" sz="4000" dirty="0"/>
          </a:p>
        </p:txBody>
      </p:sp>
      <p:sp>
        <p:nvSpPr>
          <p:cNvPr id="10" name="TextBox 2">
            <a:extLst>
              <a:ext uri="{FF2B5EF4-FFF2-40B4-BE49-F238E27FC236}">
                <a16:creationId xmlns:a16="http://schemas.microsoft.com/office/drawing/2014/main" xmlns="" id="{5391CFA6-0658-446E-8AC2-8B26CDD79035}"/>
              </a:ext>
            </a:extLst>
          </p:cNvPr>
          <p:cNvSpPr txBox="1"/>
          <p:nvPr/>
        </p:nvSpPr>
        <p:spPr>
          <a:xfrm>
            <a:off x="446446" y="2573882"/>
            <a:ext cx="8389706" cy="369332"/>
          </a:xfrm>
          <a:prstGeom prst="rect">
            <a:avLst/>
          </a:prstGeom>
          <a:noFill/>
        </p:spPr>
        <p:txBody>
          <a:bodyPr wrap="square" rtlCol="0">
            <a:spAutoFit/>
          </a:bodyPr>
          <a:lstStyle/>
          <a:p>
            <a:r>
              <a:rPr lang="en-US" b="1" dirty="0" smtClean="0"/>
              <a:t>The War Crimes, the atomic bomb and nuclear weapons</a:t>
            </a:r>
            <a:endParaRPr lang="en-ZA" b="1" dirty="0"/>
          </a:p>
        </p:txBody>
      </p:sp>
    </p:spTree>
    <p:extLst>
      <p:ext uri="{BB962C8B-B14F-4D97-AF65-F5344CB8AC3E}">
        <p14:creationId xmlns:p14="http://schemas.microsoft.com/office/powerpoint/2010/main" val="146038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8673"/>
            <a:ext cx="8245475" cy="773112"/>
          </a:xfrm>
        </p:spPr>
        <p:txBody>
          <a:bodyPr>
            <a:normAutofit fontScale="90000"/>
          </a:bodyPr>
          <a:lstStyle/>
          <a:p>
            <a:r>
              <a:rPr lang="en-ZA" sz="2400" dirty="0"/>
              <a:t>Nuremberg Code</a:t>
            </a:r>
            <a:br>
              <a:rPr lang="en-ZA" sz="2400" dirty="0"/>
            </a:br>
            <a:endParaRPr lang="en-ZA" sz="2400" dirty="0"/>
          </a:p>
        </p:txBody>
      </p:sp>
      <p:sp>
        <p:nvSpPr>
          <p:cNvPr id="3" name="Content Placeholder 2"/>
          <p:cNvSpPr>
            <a:spLocks noGrp="1"/>
          </p:cNvSpPr>
          <p:nvPr>
            <p:ph idx="1"/>
          </p:nvPr>
        </p:nvSpPr>
        <p:spPr>
          <a:xfrm>
            <a:off x="457199" y="1111786"/>
            <a:ext cx="8245475" cy="5381090"/>
          </a:xfrm>
        </p:spPr>
        <p:txBody>
          <a:bodyPr>
            <a:normAutofit/>
          </a:bodyPr>
          <a:lstStyle/>
          <a:p>
            <a:r>
              <a:rPr lang="en-ZA" b="0" dirty="0">
                <a:solidFill>
                  <a:srgbClr val="000000"/>
                </a:solidFill>
              </a:rPr>
              <a:t>T</a:t>
            </a:r>
            <a:r>
              <a:rPr lang="en-ZA" b="0" dirty="0">
                <a:solidFill>
                  <a:srgbClr val="000000"/>
                </a:solidFill>
                <a:cs typeface="Arial"/>
              </a:rPr>
              <a:t>he judgement by the war crimes </a:t>
            </a:r>
            <a:r>
              <a:rPr lang="en-ZA" b="0" dirty="0" smtClean="0">
                <a:solidFill>
                  <a:srgbClr val="000000"/>
                </a:solidFill>
                <a:cs typeface="Arial"/>
              </a:rPr>
              <a:t>court </a:t>
            </a:r>
            <a:r>
              <a:rPr lang="en-ZA" b="0" dirty="0">
                <a:solidFill>
                  <a:srgbClr val="000000"/>
                </a:solidFill>
                <a:cs typeface="Arial"/>
              </a:rPr>
              <a:t>at Nuremberg Germany, laid down </a:t>
            </a:r>
            <a:r>
              <a:rPr lang="en-ZA" dirty="0">
                <a:solidFill>
                  <a:srgbClr val="000000"/>
                </a:solidFill>
                <a:cs typeface="Arial"/>
              </a:rPr>
              <a:t>ten standards </a:t>
            </a:r>
            <a:r>
              <a:rPr lang="en-ZA" b="0" dirty="0">
                <a:solidFill>
                  <a:srgbClr val="000000"/>
                </a:solidFill>
                <a:cs typeface="Arial"/>
              </a:rPr>
              <a:t>to which physicians must conform when carrying out experiments on human subjects</a:t>
            </a:r>
            <a:r>
              <a:rPr lang="en-ZA" b="0" dirty="0" smtClean="0">
                <a:solidFill>
                  <a:srgbClr val="000000"/>
                </a:solidFill>
                <a:cs typeface="Arial"/>
              </a:rPr>
              <a:t>. </a:t>
            </a:r>
          </a:p>
          <a:p>
            <a:endParaRPr lang="en-ZA" dirty="0">
              <a:solidFill>
                <a:srgbClr val="000000"/>
              </a:solidFill>
              <a:cs typeface="Arial"/>
            </a:endParaRPr>
          </a:p>
          <a:p>
            <a:r>
              <a:rPr lang="en-ZA" sz="2800" dirty="0">
                <a:solidFill>
                  <a:srgbClr val="000000"/>
                </a:solidFill>
                <a:cs typeface="Arial"/>
              </a:rPr>
              <a:t>Key principles in the Nuremberg Code:</a:t>
            </a:r>
            <a:endParaRPr lang="en-ZA" sz="2800" dirty="0"/>
          </a:p>
          <a:p>
            <a:pPr marL="342900" indent="-342900">
              <a:buClr>
                <a:srgbClr val="FF6600"/>
              </a:buClr>
              <a:buFont typeface="Wingdings" charset="2"/>
              <a:buChar char="v"/>
            </a:pPr>
            <a:r>
              <a:rPr lang="en-ZA" sz="2400" b="0" dirty="0"/>
              <a:t>Voluntary </a:t>
            </a:r>
            <a:r>
              <a:rPr lang="en-ZA" sz="2400" b="0" dirty="0" smtClean="0"/>
              <a:t>agreement </a:t>
            </a:r>
            <a:r>
              <a:rPr lang="en-ZA" sz="2400" b="0" dirty="0"/>
              <a:t>of the human subject </a:t>
            </a:r>
            <a:r>
              <a:rPr lang="en-US" sz="2400" b="0" dirty="0"/>
              <a:t>–</a:t>
            </a:r>
            <a:r>
              <a:rPr lang="en-ZA" sz="2400" b="0" dirty="0"/>
              <a:t> capacity to consent, freedom from </a:t>
            </a:r>
            <a:r>
              <a:rPr lang="en-ZA" sz="2400" b="0" dirty="0" smtClean="0"/>
              <a:t>pressure </a:t>
            </a:r>
            <a:r>
              <a:rPr lang="en-ZA" sz="2400" b="0" dirty="0"/>
              <a:t>and an understanding of risks and benefits involved; and freedom to bring the experiment to an end.</a:t>
            </a:r>
          </a:p>
          <a:p>
            <a:pPr marL="342900" indent="-342900">
              <a:buClr>
                <a:srgbClr val="FF6600"/>
              </a:buClr>
              <a:buFont typeface="Wingdings" charset="2"/>
              <a:buChar char="v"/>
            </a:pPr>
            <a:r>
              <a:rPr lang="en-ZA" sz="2400" b="0" dirty="0"/>
              <a:t>Minimisation of risk and harm.</a:t>
            </a:r>
          </a:p>
          <a:p>
            <a:pPr marL="342900" indent="-342900">
              <a:buClr>
                <a:srgbClr val="FF6600"/>
              </a:buClr>
              <a:buFont typeface="Wingdings" charset="2"/>
              <a:buChar char="v"/>
            </a:pPr>
            <a:r>
              <a:rPr lang="en-US" sz="2400" b="0" dirty="0"/>
              <a:t>T</a:t>
            </a:r>
            <a:r>
              <a:rPr lang="en-ZA" sz="2400" b="0" dirty="0"/>
              <a:t>he science and design of the study must yield fruitful outcomes.</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19</a:t>
            </a:fld>
            <a:endParaRPr lang="en-US" dirty="0"/>
          </a:p>
        </p:txBody>
      </p:sp>
    </p:spTree>
    <p:extLst>
      <p:ext uri="{BB962C8B-B14F-4D97-AF65-F5344CB8AC3E}">
        <p14:creationId xmlns:p14="http://schemas.microsoft.com/office/powerpoint/2010/main" val="326879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318787" y="4228882"/>
            <a:ext cx="5763589" cy="2385038"/>
          </a:xfrm>
          <a:prstGeom prst="ellipse">
            <a:avLst/>
          </a:prstGeom>
          <a:effectLst>
            <a:outerShdw blurRad="50800" dist="38100" algn="l" rotWithShape="0">
              <a:prstClr val="black">
                <a:alpha val="40000"/>
              </a:prstClr>
            </a:outerShdw>
          </a:effectLst>
          <a:scene3d>
            <a:camera prst="perspectiveRelaxedModerately"/>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3200" b="1" dirty="0">
                <a:solidFill>
                  <a:srgbClr val="000000"/>
                </a:solidFill>
              </a:rPr>
              <a:t>What exactly is research Ethics</a:t>
            </a:r>
            <a:r>
              <a:rPr lang="en-ZA" sz="4800" b="1" dirty="0">
                <a:solidFill>
                  <a:srgbClr val="FF6600"/>
                </a:solidFill>
              </a:rPr>
              <a:t>?</a:t>
            </a:r>
          </a:p>
        </p:txBody>
      </p:sp>
      <p:sp>
        <p:nvSpPr>
          <p:cNvPr id="10" name="Rounded Rectangle 9"/>
          <p:cNvSpPr/>
          <p:nvPr/>
        </p:nvSpPr>
        <p:spPr>
          <a:xfrm>
            <a:off x="457200" y="1025647"/>
            <a:ext cx="3140973" cy="2588539"/>
          </a:xfrm>
          <a:prstGeom prst="roundRect">
            <a:avLst/>
          </a:prstGeom>
          <a:effectLst>
            <a:outerShdw blurRad="76200" dir="18900000" sy="23000" kx="-1200000" algn="bl" rotWithShape="0">
              <a:prstClr val="black">
                <a:alpha val="20000"/>
              </a:prstClr>
            </a:outerShdw>
          </a:effectLst>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2400" b="1" dirty="0"/>
              <a:t>What is ethics?</a:t>
            </a:r>
          </a:p>
        </p:txBody>
      </p:sp>
      <p:sp>
        <p:nvSpPr>
          <p:cNvPr id="11" name="Rounded Rectangle 10"/>
          <p:cNvSpPr/>
          <p:nvPr/>
        </p:nvSpPr>
        <p:spPr>
          <a:xfrm>
            <a:off x="4586295" y="1025647"/>
            <a:ext cx="3179897" cy="2507139"/>
          </a:xfrm>
          <a:prstGeom prst="roundRect">
            <a:avLst/>
          </a:prstGeom>
          <a:effectLst>
            <a:outerShdw blurRad="76200" dir="18900000" sy="23000" kx="-1200000" algn="bl" rotWithShape="0">
              <a:prstClr val="black">
                <a:alpha val="20000"/>
              </a:prstClr>
            </a:outerShdw>
          </a:effectLst>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2400" b="1" dirty="0"/>
              <a:t>What is Research?</a:t>
            </a:r>
          </a:p>
        </p:txBody>
      </p:sp>
      <p:sp>
        <p:nvSpPr>
          <p:cNvPr id="14" name="Down Arrow 13"/>
          <p:cNvSpPr/>
          <p:nvPr/>
        </p:nvSpPr>
        <p:spPr>
          <a:xfrm rot="10800000">
            <a:off x="2067719" y="3614186"/>
            <a:ext cx="1074568" cy="911687"/>
          </a:xfrm>
          <a:prstGeom prst="downArrow">
            <a:avLst/>
          </a:prstGeom>
          <a:solidFill>
            <a:schemeClr val="tx2">
              <a:lumMod val="60000"/>
              <a:lumOff val="40000"/>
            </a:schemeClr>
          </a:solidFill>
          <a:ln>
            <a:solidFill>
              <a:srgbClr val="F489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srgbClr val="FF6600"/>
              </a:solidFill>
            </a:endParaRPr>
          </a:p>
        </p:txBody>
      </p:sp>
      <p:sp>
        <p:nvSpPr>
          <p:cNvPr id="15" name="Down Arrow 14"/>
          <p:cNvSpPr/>
          <p:nvPr/>
        </p:nvSpPr>
        <p:spPr>
          <a:xfrm rot="10800000">
            <a:off x="4955327" y="3587506"/>
            <a:ext cx="1074568" cy="911687"/>
          </a:xfrm>
          <a:prstGeom prst="downArrow">
            <a:avLst/>
          </a:prstGeom>
          <a:solidFill>
            <a:schemeClr val="tx2">
              <a:lumMod val="60000"/>
              <a:lumOff val="40000"/>
            </a:schemeClr>
          </a:solidFill>
          <a:ln>
            <a:solidFill>
              <a:srgbClr val="F489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srgbClr val="FF6600"/>
              </a:solidFill>
            </a:endParaRPr>
          </a:p>
        </p:txBody>
      </p:sp>
      <p:sp>
        <p:nvSpPr>
          <p:cNvPr id="3" name="Slide Number Placeholder 2"/>
          <p:cNvSpPr>
            <a:spLocks noGrp="1"/>
          </p:cNvSpPr>
          <p:nvPr>
            <p:ph type="sldNum" sz="quarter" idx="12"/>
          </p:nvPr>
        </p:nvSpPr>
        <p:spPr/>
        <p:txBody>
          <a:bodyPr/>
          <a:lstStyle/>
          <a:p>
            <a:fld id="{F38DF745-7D3F-47F4-83A3-874385CFAA69}" type="slidenum">
              <a:rPr lang="en-US" smtClean="0"/>
              <a:pPr/>
              <a:t>2</a:t>
            </a:fld>
            <a:endParaRPr lang="en-US" dirty="0"/>
          </a:p>
        </p:txBody>
      </p:sp>
    </p:spTree>
    <p:extLst>
      <p:ext uri="{BB962C8B-B14F-4D97-AF65-F5344CB8AC3E}">
        <p14:creationId xmlns:p14="http://schemas.microsoft.com/office/powerpoint/2010/main" val="509955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e-DE" dirty="0"/>
              <a:t>© P Msweli 2014</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20</a:t>
            </a:fld>
            <a:endParaRPr lang="en-US" dirty="0"/>
          </a:p>
        </p:txBody>
      </p:sp>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10" name="TextBox 9"/>
          <p:cNvSpPr txBox="1"/>
          <p:nvPr/>
        </p:nvSpPr>
        <p:spPr>
          <a:xfrm>
            <a:off x="220133" y="107834"/>
            <a:ext cx="6028267" cy="461665"/>
          </a:xfrm>
          <a:prstGeom prst="rect">
            <a:avLst/>
          </a:prstGeom>
          <a:noFill/>
        </p:spPr>
        <p:txBody>
          <a:bodyPr wrap="square" rtlCol="0">
            <a:spAutoFit/>
          </a:bodyPr>
          <a:lstStyle/>
          <a:p>
            <a:r>
              <a:rPr lang="en-ZA" sz="2400" b="1" dirty="0"/>
              <a:t>Declaration of </a:t>
            </a:r>
            <a:r>
              <a:rPr lang="en-ZA" sz="2400" b="1" dirty="0" smtClean="0"/>
              <a:t>Helsinki (</a:t>
            </a:r>
            <a:r>
              <a:rPr lang="en-ZA" sz="2400" b="1" dirty="0"/>
              <a:t>Finland)  (1964) </a:t>
            </a:r>
            <a:endParaRPr lang="en-ZA" sz="2400" dirty="0"/>
          </a:p>
        </p:txBody>
      </p:sp>
      <p:sp>
        <p:nvSpPr>
          <p:cNvPr id="11" name="TextBox 10"/>
          <p:cNvSpPr txBox="1"/>
          <p:nvPr/>
        </p:nvSpPr>
        <p:spPr>
          <a:xfrm>
            <a:off x="0" y="6502396"/>
            <a:ext cx="5858933" cy="276999"/>
          </a:xfrm>
          <a:prstGeom prst="rect">
            <a:avLst/>
          </a:prstGeom>
          <a:noFill/>
        </p:spPr>
        <p:txBody>
          <a:bodyPr wrap="square" rtlCol="0">
            <a:spAutoFit/>
          </a:bodyPr>
          <a:lstStyle/>
          <a:p>
            <a:r>
              <a:rPr lang="en-US" sz="1200" dirty="0">
                <a:solidFill>
                  <a:schemeClr val="bg1"/>
                </a:solidFill>
              </a:rPr>
              <a:t>P</a:t>
            </a:r>
            <a:r>
              <a:rPr lang="en-ZA" sz="1200" dirty="0">
                <a:solidFill>
                  <a:schemeClr val="bg1"/>
                </a:solidFill>
              </a:rPr>
              <a:t>hoto credit: </a:t>
            </a:r>
            <a:r>
              <a:rPr lang="en-US" sz="1200" dirty="0">
                <a:solidFill>
                  <a:schemeClr val="bg1"/>
                </a:solidFill>
              </a:rPr>
              <a:t>http://www.pachd.com/free-images/helsinki/market-square-01.jpg</a:t>
            </a:r>
            <a:r>
              <a:rPr lang="en-ZA" sz="1200" dirty="0">
                <a:solidFill>
                  <a:schemeClr val="bg1"/>
                </a:solidFill>
              </a:rPr>
              <a:t> </a:t>
            </a:r>
          </a:p>
        </p:txBody>
      </p:sp>
      <p:sp>
        <p:nvSpPr>
          <p:cNvPr id="12" name="Oval 11"/>
          <p:cNvSpPr/>
          <p:nvPr/>
        </p:nvSpPr>
        <p:spPr>
          <a:xfrm>
            <a:off x="220133" y="789633"/>
            <a:ext cx="2099734" cy="1608667"/>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1964</a:t>
            </a:r>
          </a:p>
          <a:p>
            <a:pPr algn="ctr"/>
            <a:r>
              <a:rPr lang="en-ZA" dirty="0">
                <a:solidFill>
                  <a:schemeClr val="tx1"/>
                </a:solidFill>
              </a:rPr>
              <a:t>Adopted by the World Medical Association </a:t>
            </a:r>
          </a:p>
        </p:txBody>
      </p:sp>
      <p:sp>
        <p:nvSpPr>
          <p:cNvPr id="16" name="Oval 15"/>
          <p:cNvSpPr/>
          <p:nvPr/>
        </p:nvSpPr>
        <p:spPr>
          <a:xfrm>
            <a:off x="2714413" y="569499"/>
            <a:ext cx="2633134" cy="2269067"/>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Ten out of the 12 ethics research markers from the Nuremberg Codes were adopted. </a:t>
            </a:r>
          </a:p>
        </p:txBody>
      </p:sp>
      <p:sp>
        <p:nvSpPr>
          <p:cNvPr id="17" name="Oval 16"/>
          <p:cNvSpPr/>
          <p:nvPr/>
        </p:nvSpPr>
        <p:spPr>
          <a:xfrm>
            <a:off x="5730240" y="57036"/>
            <a:ext cx="3337560" cy="2544466"/>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a:t>
            </a:r>
            <a:r>
              <a:rPr lang="en-ZA" dirty="0">
                <a:solidFill>
                  <a:schemeClr val="tx1"/>
                </a:solidFill>
              </a:rPr>
              <a:t>he central point in </a:t>
            </a:r>
            <a:r>
              <a:rPr lang="en-ZA" dirty="0" smtClean="0">
                <a:solidFill>
                  <a:schemeClr val="tx1"/>
                </a:solidFill>
              </a:rPr>
              <a:t>Department of Health </a:t>
            </a:r>
            <a:r>
              <a:rPr lang="en-ZA" dirty="0">
                <a:solidFill>
                  <a:schemeClr val="tx1"/>
                </a:solidFill>
              </a:rPr>
              <a:t>is the principle that the well-being of the participant should take </a:t>
            </a:r>
            <a:r>
              <a:rPr lang="en-ZA" dirty="0" smtClean="0">
                <a:solidFill>
                  <a:schemeClr val="tx1"/>
                </a:solidFill>
              </a:rPr>
              <a:t>priority </a:t>
            </a:r>
            <a:r>
              <a:rPr lang="en-ZA" dirty="0">
                <a:solidFill>
                  <a:schemeClr val="tx1"/>
                </a:solidFill>
              </a:rPr>
              <a:t>over the interests of science</a:t>
            </a:r>
          </a:p>
        </p:txBody>
      </p:sp>
    </p:spTree>
    <p:extLst>
      <p:ext uri="{BB962C8B-B14F-4D97-AF65-F5344CB8AC3E}">
        <p14:creationId xmlns:p14="http://schemas.microsoft.com/office/powerpoint/2010/main" val="199600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e-DE" dirty="0"/>
              <a:t>© P Msweli 2014</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21</a:t>
            </a:fld>
            <a:endParaRPr lang="en-US" dirty="0"/>
          </a:p>
        </p:txBody>
      </p:sp>
      <p:pic>
        <p:nvPicPr>
          <p:cNvPr id="8" name="Picture 7"/>
          <p:cNvPicPr>
            <a:picLocks noChangeAspect="1"/>
          </p:cNvPicPr>
          <p:nvPr/>
        </p:nvPicPr>
        <p:blipFill>
          <a:blip r:embed="rId2"/>
          <a:stretch>
            <a:fillRect/>
          </a:stretch>
        </p:blipFill>
        <p:spPr>
          <a:xfrm>
            <a:off x="1" y="2319867"/>
            <a:ext cx="9067799" cy="4538133"/>
          </a:xfrm>
          <a:prstGeom prst="rect">
            <a:avLst/>
          </a:prstGeom>
        </p:spPr>
      </p:pic>
      <p:sp>
        <p:nvSpPr>
          <p:cNvPr id="9" name="TextBox 8"/>
          <p:cNvSpPr txBox="1"/>
          <p:nvPr/>
        </p:nvSpPr>
        <p:spPr>
          <a:xfrm>
            <a:off x="1" y="6282267"/>
            <a:ext cx="6095999" cy="523220"/>
          </a:xfrm>
          <a:prstGeom prst="rect">
            <a:avLst/>
          </a:prstGeom>
          <a:noFill/>
        </p:spPr>
        <p:txBody>
          <a:bodyPr wrap="square" rtlCol="0">
            <a:spAutoFit/>
          </a:bodyPr>
          <a:lstStyle/>
          <a:p>
            <a:r>
              <a:rPr lang="en-ZA" sz="1400" dirty="0">
                <a:solidFill>
                  <a:schemeClr val="bg1"/>
                </a:solidFill>
              </a:rPr>
              <a:t>Photo credit: </a:t>
            </a:r>
            <a:r>
              <a:rPr lang="en-US" sz="1400" dirty="0">
                <a:solidFill>
                  <a:schemeClr val="bg1"/>
                </a:solidFill>
              </a:rPr>
              <a:t>http://www.dreamstime.com/free-photos-images/tokyo-images.html</a:t>
            </a:r>
            <a:endParaRPr lang="en-ZA" sz="1400" dirty="0">
              <a:solidFill>
                <a:schemeClr val="bg1"/>
              </a:solidFill>
            </a:endParaRPr>
          </a:p>
        </p:txBody>
      </p:sp>
      <p:sp>
        <p:nvSpPr>
          <p:cNvPr id="10" name="TextBox 9"/>
          <p:cNvSpPr txBox="1"/>
          <p:nvPr/>
        </p:nvSpPr>
        <p:spPr>
          <a:xfrm>
            <a:off x="1" y="52064"/>
            <a:ext cx="9143999" cy="2308324"/>
          </a:xfrm>
          <a:prstGeom prst="rect">
            <a:avLst/>
          </a:prstGeom>
          <a:solidFill>
            <a:srgbClr val="CCFFCC"/>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ZA" sz="2400" b="1" dirty="0">
                <a:solidFill>
                  <a:schemeClr val="tx1"/>
                </a:solidFill>
              </a:rPr>
              <a:t>Fir</a:t>
            </a:r>
            <a:r>
              <a:rPr lang="en-US" sz="2400" b="1" dirty="0">
                <a:solidFill>
                  <a:schemeClr val="tx1"/>
                </a:solidFill>
              </a:rPr>
              <a:t>st</a:t>
            </a:r>
            <a:r>
              <a:rPr lang="en-ZA" sz="2400" b="1" dirty="0">
                <a:solidFill>
                  <a:schemeClr val="tx1"/>
                </a:solidFill>
              </a:rPr>
              <a:t> Revision to the DoH adopted in Tokyo in 1975</a:t>
            </a:r>
          </a:p>
          <a:p>
            <a:pPr marL="342900" indent="-342900">
              <a:buClr>
                <a:srgbClr val="FF0000"/>
              </a:buClr>
              <a:buFont typeface="Wingdings" charset="2"/>
              <a:buChar char="v"/>
            </a:pPr>
            <a:r>
              <a:rPr lang="en-ZA" sz="2000" dirty="0">
                <a:solidFill>
                  <a:schemeClr val="tx1"/>
                </a:solidFill>
              </a:rPr>
              <a:t>The revised DoH was drafted by three Scandininavian professors of medicine</a:t>
            </a:r>
          </a:p>
          <a:p>
            <a:pPr marL="342900" indent="-342900">
              <a:buClr>
                <a:srgbClr val="FF0000"/>
              </a:buClr>
              <a:buFont typeface="Wingdings" charset="2"/>
              <a:buChar char="v"/>
            </a:pPr>
            <a:r>
              <a:rPr lang="en-US" sz="2000" dirty="0">
                <a:solidFill>
                  <a:schemeClr val="tx1"/>
                </a:solidFill>
              </a:rPr>
              <a:t>T</a:t>
            </a:r>
            <a:r>
              <a:rPr lang="en-ZA" sz="2000" dirty="0">
                <a:solidFill>
                  <a:schemeClr val="tx1"/>
                </a:solidFill>
              </a:rPr>
              <a:t>he key addition was the requirement that independent committees review research protocols</a:t>
            </a:r>
          </a:p>
          <a:p>
            <a:pPr marL="342900" indent="-342900">
              <a:buClr>
                <a:srgbClr val="FF0000"/>
              </a:buClr>
              <a:buFont typeface="Wingdings" charset="2"/>
              <a:buChar char="v"/>
            </a:pPr>
            <a:r>
              <a:rPr lang="en-ZA" sz="2000" dirty="0">
                <a:solidFill>
                  <a:schemeClr val="tx1"/>
                </a:solidFill>
              </a:rPr>
              <a:t>Informed consent requirements were simplified for non-therapeutic research</a:t>
            </a:r>
          </a:p>
          <a:p>
            <a:pPr marL="342900" indent="-342900">
              <a:buClr>
                <a:srgbClr val="FF0000"/>
              </a:buClr>
              <a:buFont typeface="Wingdings" charset="2"/>
              <a:buChar char="v"/>
            </a:pPr>
            <a:r>
              <a:rPr lang="en-ZA" sz="2000" dirty="0">
                <a:solidFill>
                  <a:schemeClr val="tx1"/>
                </a:solidFill>
              </a:rPr>
              <a:t>The document was an elaboration of the1964 version</a:t>
            </a:r>
          </a:p>
        </p:txBody>
      </p:sp>
    </p:spTree>
    <p:extLst>
      <p:ext uri="{BB962C8B-B14F-4D97-AF65-F5344CB8AC3E}">
        <p14:creationId xmlns:p14="http://schemas.microsoft.com/office/powerpoint/2010/main" val="370962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dirty="0"/>
              <a:t>© P Msweli 2014</a:t>
            </a:r>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0" y="1129282"/>
            <a:ext cx="9144000" cy="5728717"/>
          </a:xfrm>
          <a:prstGeom prst="rect">
            <a:avLst/>
          </a:prstGeom>
        </p:spPr>
      </p:pic>
      <p:sp>
        <p:nvSpPr>
          <p:cNvPr id="6" name="TextBox 5"/>
          <p:cNvSpPr txBox="1"/>
          <p:nvPr/>
        </p:nvSpPr>
        <p:spPr>
          <a:xfrm>
            <a:off x="0" y="6332826"/>
            <a:ext cx="6925733" cy="461665"/>
          </a:xfrm>
          <a:prstGeom prst="rect">
            <a:avLst/>
          </a:prstGeom>
          <a:noFill/>
        </p:spPr>
        <p:txBody>
          <a:bodyPr wrap="square" rtlCol="0">
            <a:spAutoFit/>
          </a:bodyPr>
          <a:lstStyle/>
          <a:p>
            <a:r>
              <a:rPr lang="en-ZA" sz="1200" dirty="0">
                <a:solidFill>
                  <a:schemeClr val="bg1"/>
                </a:solidFill>
              </a:rPr>
              <a:t>Photo by Peter Velei: </a:t>
            </a:r>
            <a:r>
              <a:rPr lang="pl-PL" sz="1200" dirty="0">
                <a:solidFill>
                  <a:schemeClr val="bg1"/>
                </a:solidFill>
              </a:rPr>
              <a:t>http://www.islands.com/files/_images/201006/Venice_Italy_calender_wallpaper_1920x1200.jpg</a:t>
            </a:r>
            <a:endParaRPr lang="en-ZA" sz="1200" dirty="0">
              <a:solidFill>
                <a:schemeClr val="bg1"/>
              </a:solidFill>
            </a:endParaRPr>
          </a:p>
        </p:txBody>
      </p:sp>
      <p:sp>
        <p:nvSpPr>
          <p:cNvPr id="7" name="TextBox 6"/>
          <p:cNvSpPr txBox="1"/>
          <p:nvPr/>
        </p:nvSpPr>
        <p:spPr>
          <a:xfrm>
            <a:off x="1" y="52064"/>
            <a:ext cx="9143999"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a:solidFill>
                  <a:schemeClr val="tx1"/>
                </a:solidFill>
              </a:rPr>
              <a:t>Second</a:t>
            </a:r>
            <a:r>
              <a:rPr lang="en-ZA" sz="2400" b="1" dirty="0">
                <a:solidFill>
                  <a:schemeClr val="tx1"/>
                </a:solidFill>
              </a:rPr>
              <a:t> Revision to the DoH adopted in Venice in 1983</a:t>
            </a:r>
          </a:p>
          <a:p>
            <a:pPr marL="342900" indent="-342900">
              <a:buClr>
                <a:srgbClr val="FF0000"/>
              </a:buClr>
              <a:buFont typeface="Wingdings" charset="2"/>
              <a:buChar char="v"/>
            </a:pPr>
            <a:r>
              <a:rPr lang="en-US" sz="2000" dirty="0">
                <a:solidFill>
                  <a:schemeClr val="tx1"/>
                </a:solidFill>
              </a:rPr>
              <a:t>Minor revision were made to the document adopted in Tokyo in 1975  (for example, the word “doctor” was changed to “physician”</a:t>
            </a:r>
            <a:endParaRPr lang="en-ZA" sz="2000" dirty="0">
              <a:solidFill>
                <a:schemeClr val="tx1"/>
              </a:solidFill>
            </a:endParaRPr>
          </a:p>
        </p:txBody>
      </p:sp>
    </p:spTree>
    <p:extLst>
      <p:ext uri="{BB962C8B-B14F-4D97-AF65-F5344CB8AC3E}">
        <p14:creationId xmlns:p14="http://schemas.microsoft.com/office/powerpoint/2010/main" val="258604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dirty="0"/>
              <a:t>© P Msweli 2014</a:t>
            </a:r>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23</a:t>
            </a:fld>
            <a:endParaRPr lang="en-US" dirty="0"/>
          </a:p>
        </p:txBody>
      </p:sp>
      <p:sp>
        <p:nvSpPr>
          <p:cNvPr id="7" name="TextBox 6"/>
          <p:cNvSpPr txBox="1"/>
          <p:nvPr/>
        </p:nvSpPr>
        <p:spPr>
          <a:xfrm>
            <a:off x="1" y="52064"/>
            <a:ext cx="9143999"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a:solidFill>
                  <a:schemeClr val="tx1"/>
                </a:solidFill>
              </a:rPr>
              <a:t>Third </a:t>
            </a:r>
            <a:r>
              <a:rPr lang="en-ZA" sz="2400" b="1" dirty="0">
                <a:solidFill>
                  <a:schemeClr val="tx1"/>
                </a:solidFill>
              </a:rPr>
              <a:t>Revision to the DoH adopted in Hong Kong in 1989</a:t>
            </a:r>
          </a:p>
          <a:p>
            <a:pPr marL="342900" indent="-342900">
              <a:buClr>
                <a:srgbClr val="FF0000"/>
              </a:buClr>
              <a:buFont typeface="Wingdings" charset="2"/>
              <a:buChar char="v"/>
            </a:pPr>
            <a:r>
              <a:rPr lang="en-US" sz="2000" dirty="0">
                <a:solidFill>
                  <a:schemeClr val="tx1"/>
                </a:solidFill>
              </a:rPr>
              <a:t>The key addition to the document was the requirement to submit the protocol to a specially appointed committee independent of the researcher.</a:t>
            </a:r>
            <a:endParaRPr lang="en-ZA" sz="2000" dirty="0">
              <a:solidFill>
                <a:schemeClr val="tx1"/>
              </a:solidFill>
            </a:endParaRPr>
          </a:p>
        </p:txBody>
      </p:sp>
      <p:pic>
        <p:nvPicPr>
          <p:cNvPr id="4" name="Picture 3"/>
          <p:cNvPicPr>
            <a:picLocks noChangeAspect="1"/>
          </p:cNvPicPr>
          <p:nvPr/>
        </p:nvPicPr>
        <p:blipFill>
          <a:blip r:embed="rId2"/>
          <a:stretch>
            <a:fillRect/>
          </a:stretch>
        </p:blipFill>
        <p:spPr>
          <a:xfrm>
            <a:off x="27860" y="1129282"/>
            <a:ext cx="9116140" cy="5728718"/>
          </a:xfrm>
          <a:prstGeom prst="rect">
            <a:avLst/>
          </a:prstGeom>
        </p:spPr>
      </p:pic>
      <p:sp>
        <p:nvSpPr>
          <p:cNvPr id="8" name="TextBox 7"/>
          <p:cNvSpPr txBox="1"/>
          <p:nvPr/>
        </p:nvSpPr>
        <p:spPr>
          <a:xfrm>
            <a:off x="304800" y="6425143"/>
            <a:ext cx="7501467" cy="461665"/>
          </a:xfrm>
          <a:prstGeom prst="rect">
            <a:avLst/>
          </a:prstGeom>
          <a:noFill/>
        </p:spPr>
        <p:txBody>
          <a:bodyPr wrap="square" rtlCol="0">
            <a:spAutoFit/>
          </a:bodyPr>
          <a:lstStyle/>
          <a:p>
            <a:r>
              <a:rPr lang="en-ZA" sz="1200" dirty="0">
                <a:solidFill>
                  <a:srgbClr val="FFFFFF"/>
                </a:solidFill>
              </a:rPr>
              <a:t>Photo by Sean Pavone: </a:t>
            </a:r>
            <a:r>
              <a:rPr lang="en-US" sz="1200" dirty="0">
                <a:solidFill>
                  <a:srgbClr val="FFFFFF"/>
                </a:solidFill>
              </a:rPr>
              <a:t>http://www.123rf.com/photo_18193986_rainbow-bridge-spanning-tokyo-bay-with-tokyo-tower-visible-in-the-background.html?term=tokyo%20city</a:t>
            </a:r>
            <a:endParaRPr lang="en-ZA" sz="1200" dirty="0">
              <a:solidFill>
                <a:srgbClr val="FFFFFF"/>
              </a:solidFill>
            </a:endParaRPr>
          </a:p>
        </p:txBody>
      </p:sp>
    </p:spTree>
    <p:extLst>
      <p:ext uri="{BB962C8B-B14F-4D97-AF65-F5344CB8AC3E}">
        <p14:creationId xmlns:p14="http://schemas.microsoft.com/office/powerpoint/2010/main" val="77301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981815"/>
          </a:xfrm>
        </p:spPr>
        <p:txBody>
          <a:bodyPr>
            <a:normAutofit/>
          </a:bodyPr>
          <a:lstStyle/>
          <a:p>
            <a:r>
              <a:rPr lang="en-ZA" sz="2800" dirty="0"/>
              <a:t>Belmont Report </a:t>
            </a:r>
            <a:r>
              <a:rPr lang="en-US" sz="2800" dirty="0"/>
              <a:t>–</a:t>
            </a:r>
            <a:r>
              <a:rPr lang="en-ZA" sz="2800" dirty="0"/>
              <a:t> outcome of the </a:t>
            </a:r>
            <a:r>
              <a:rPr lang="en-ZA" sz="2800" dirty="0" smtClean="0"/>
              <a:t>Tuskegee </a:t>
            </a:r>
            <a:r>
              <a:rPr lang="en-ZA" sz="2800" dirty="0"/>
              <a:t>case </a:t>
            </a:r>
          </a:p>
        </p:txBody>
      </p:sp>
      <p:sp>
        <p:nvSpPr>
          <p:cNvPr id="3" name="Content Placeholder 2"/>
          <p:cNvSpPr>
            <a:spLocks noGrp="1"/>
          </p:cNvSpPr>
          <p:nvPr>
            <p:ph idx="1"/>
          </p:nvPr>
        </p:nvSpPr>
        <p:spPr>
          <a:xfrm>
            <a:off x="457199" y="1134534"/>
            <a:ext cx="8245475" cy="4991630"/>
          </a:xfrm>
        </p:spPr>
        <p:txBody>
          <a:bodyPr>
            <a:normAutofit fontScale="85000" lnSpcReduction="20000"/>
          </a:bodyPr>
          <a:lstStyle/>
          <a:p>
            <a:pPr marL="342900" indent="-342900">
              <a:buClr>
                <a:srgbClr val="FF0000"/>
              </a:buClr>
              <a:buFont typeface="Wingdings" charset="2"/>
              <a:buChar char="v"/>
            </a:pPr>
            <a:r>
              <a:rPr lang="en-ZA" sz="2400" b="0" dirty="0" smtClean="0"/>
              <a:t>The Belmont report was written in response to the infamous Tuskegee Syphilis Study (1932-1972) on Negro males made by the United States Public Health Service. African Americans with syphilis were lied to and denied treatment for more than 40 years. Many people died as a result, infected others with disease, and passed congenital syphilis onto their children.</a:t>
            </a:r>
          </a:p>
          <a:p>
            <a:pPr marL="342900" indent="-342900">
              <a:buClr>
                <a:srgbClr val="FF0000"/>
              </a:buClr>
              <a:buFont typeface="Wingdings" charset="2"/>
              <a:buChar char="v"/>
            </a:pPr>
            <a:endParaRPr lang="en-ZA" sz="2400" b="0" dirty="0" smtClean="0"/>
          </a:p>
          <a:p>
            <a:pPr marL="342900" indent="-342900">
              <a:buClr>
                <a:srgbClr val="FF0000"/>
              </a:buClr>
              <a:buFont typeface="Wingdings" charset="2"/>
              <a:buChar char="v"/>
            </a:pPr>
            <a:r>
              <a:rPr lang="en-ZA" sz="2400" b="0" dirty="0" smtClean="0"/>
              <a:t>As </a:t>
            </a:r>
            <a:r>
              <a:rPr lang="en-ZA" sz="2400" b="0" dirty="0"/>
              <a:t>a result of the </a:t>
            </a:r>
            <a:r>
              <a:rPr lang="en-ZA" sz="2400" b="0" dirty="0" smtClean="0"/>
              <a:t>Tuskegee </a:t>
            </a:r>
            <a:r>
              <a:rPr lang="en-ZA" sz="2400" b="0" dirty="0"/>
              <a:t>case the National Commission for the Protection of Human Subjects of Biomedical and Behavioural Research was established</a:t>
            </a:r>
          </a:p>
          <a:p>
            <a:pPr marL="342900" indent="-342900">
              <a:buClr>
                <a:srgbClr val="FF0000"/>
              </a:buClr>
              <a:buFont typeface="Wingdings" charset="2"/>
              <a:buChar char="v"/>
            </a:pPr>
            <a:r>
              <a:rPr lang="en-ZA" sz="2400" b="0" dirty="0"/>
              <a:t>The report sets forth the principles underlying ethically acceptable conduct of research involving human participants. </a:t>
            </a:r>
          </a:p>
          <a:p>
            <a:pPr marL="342900" indent="-342900">
              <a:buClr>
                <a:srgbClr val="FF0000"/>
              </a:buClr>
              <a:buFont typeface="Wingdings" charset="2"/>
              <a:buChar char="v"/>
            </a:pPr>
            <a:r>
              <a:rPr lang="en-ZA" sz="2400" b="0" dirty="0"/>
              <a:t>Report is also the basis for the US Federal Regulations governing research</a:t>
            </a:r>
          </a:p>
          <a:p>
            <a:pPr marL="342900" indent="-342900">
              <a:buClr>
                <a:srgbClr val="FF0000"/>
              </a:buClr>
              <a:buFont typeface="Wingdings" charset="2"/>
              <a:buChar char="v"/>
            </a:pPr>
            <a:r>
              <a:rPr lang="en-US" sz="2400" b="0" dirty="0"/>
              <a:t>The Belmont report emphasises on the principles of  </a:t>
            </a:r>
            <a:r>
              <a:rPr lang="en-US" sz="2400" dirty="0"/>
              <a:t>respect, justice, and beneficence.</a:t>
            </a:r>
            <a:endParaRPr lang="en-ZA" sz="2400" b="0" dirty="0"/>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24</a:t>
            </a:fld>
            <a:endParaRPr lang="en-US" dirty="0"/>
          </a:p>
        </p:txBody>
      </p:sp>
    </p:spTree>
    <p:extLst>
      <p:ext uri="{BB962C8B-B14F-4D97-AF65-F5344CB8AC3E}">
        <p14:creationId xmlns:p14="http://schemas.microsoft.com/office/powerpoint/2010/main" val="282862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789333" cy="1371600"/>
          </a:xfrm>
        </p:spPr>
        <p:txBody>
          <a:bodyPr>
            <a:normAutofit fontScale="90000"/>
          </a:bodyPr>
          <a:lstStyle/>
          <a:p>
            <a:pPr lvl="0"/>
            <a:r>
              <a:rPr lang="en-ZA" sz="3100" b="1" dirty="0">
                <a:solidFill>
                  <a:srgbClr val="000000"/>
                </a:solidFill>
              </a:rPr>
              <a:t/>
            </a:r>
            <a:br>
              <a:rPr lang="en-ZA" sz="3100" b="1" dirty="0">
                <a:solidFill>
                  <a:srgbClr val="000000"/>
                </a:solidFill>
              </a:rPr>
            </a:br>
            <a:r>
              <a:rPr lang="en-ZA" sz="3100" b="1" dirty="0">
                <a:solidFill>
                  <a:srgbClr val="000000"/>
                </a:solidFill>
              </a:rPr>
              <a:t/>
            </a:r>
            <a:br>
              <a:rPr lang="en-ZA" sz="3100" b="1" dirty="0">
                <a:solidFill>
                  <a:srgbClr val="000000"/>
                </a:solidFill>
              </a:rPr>
            </a:br>
            <a:r>
              <a:rPr lang="en-ZA" sz="3100" b="1" dirty="0">
                <a:solidFill>
                  <a:srgbClr val="000000"/>
                </a:solidFill>
              </a:rPr>
              <a:t/>
            </a:r>
            <a:br>
              <a:rPr lang="en-ZA" sz="3100" b="1" dirty="0">
                <a:solidFill>
                  <a:srgbClr val="000000"/>
                </a:solidFill>
              </a:rPr>
            </a:br>
            <a:r>
              <a:rPr lang="en-ZA" sz="3100" b="1" dirty="0">
                <a:solidFill>
                  <a:srgbClr val="000000"/>
                </a:solidFill>
              </a:rPr>
              <a:t>Council for International Organisations  of Medical science (CIOMS) Guidelines </a:t>
            </a:r>
            <a:r>
              <a:rPr lang="en-ZA" sz="3100" b="1" dirty="0">
                <a:solidFill>
                  <a:srgbClr val="D1282E"/>
                </a:solidFill>
              </a:rPr>
              <a:t>(1982)</a:t>
            </a:r>
            <a:endParaRPr lang="en-ZA" dirty="0"/>
          </a:p>
        </p:txBody>
      </p:sp>
      <p:sp>
        <p:nvSpPr>
          <p:cNvPr id="3" name="Content Placeholder 2"/>
          <p:cNvSpPr>
            <a:spLocks noGrp="1"/>
          </p:cNvSpPr>
          <p:nvPr>
            <p:ph idx="1"/>
          </p:nvPr>
        </p:nvSpPr>
        <p:spPr/>
        <p:txBody>
          <a:bodyPr>
            <a:normAutofit fontScale="92500" lnSpcReduction="10000"/>
          </a:bodyPr>
          <a:lstStyle/>
          <a:p>
            <a:pPr marL="342900" indent="-342900">
              <a:buClr>
                <a:srgbClr val="FF0000"/>
              </a:buClr>
              <a:buFont typeface="Wingdings" charset="2"/>
              <a:buChar char="v"/>
            </a:pPr>
            <a:r>
              <a:rPr lang="en-ZA" dirty="0"/>
              <a:t>CIOMS was established in 1949 by WHO and UNESCO mainly to serve the scientific interests of the biomedical community.</a:t>
            </a:r>
          </a:p>
          <a:p>
            <a:pPr marL="342900" indent="-342900">
              <a:buClr>
                <a:srgbClr val="FF0000"/>
              </a:buClr>
              <a:buFont typeface="Wingdings" charset="2"/>
              <a:buChar char="v"/>
            </a:pPr>
            <a:r>
              <a:rPr lang="en-ZA" dirty="0"/>
              <a:t>In 1982 CIOMS issued the International Ethical Guidelines for Biomedical R</a:t>
            </a:r>
            <a:r>
              <a:rPr lang="en-US" dirty="0"/>
              <a:t>e</a:t>
            </a:r>
            <a:r>
              <a:rPr lang="en-ZA" dirty="0"/>
              <a:t>search Involving Human Subjects to guide the implementation of the DoH</a:t>
            </a:r>
          </a:p>
          <a:p>
            <a:pPr marL="342900" indent="-342900">
              <a:buClr>
                <a:srgbClr val="FF0000"/>
              </a:buClr>
              <a:buFont typeface="Wingdings" charset="2"/>
              <a:buChar char="v"/>
            </a:pPr>
            <a:r>
              <a:rPr lang="en-ZA" dirty="0"/>
              <a:t>The original document had 15 guidelines and has been revised twice (2002 and 2012) and now has 21 guidelines</a:t>
            </a:r>
          </a:p>
          <a:p>
            <a:pPr marL="342900" indent="-342900">
              <a:buClr>
                <a:srgbClr val="FF6600"/>
              </a:buClr>
              <a:buFont typeface="Wingdings" charset="2"/>
              <a:buChar char="v"/>
            </a:pPr>
            <a:r>
              <a:rPr lang="en-ZA" dirty="0"/>
              <a:t>The topics in CIOMS Guidelines include:</a:t>
            </a:r>
          </a:p>
          <a:p>
            <a:pPr marL="800100" lvl="1" indent="-342900">
              <a:buClr>
                <a:srgbClr val="FF6600"/>
              </a:buClr>
              <a:buFont typeface="Courier New"/>
              <a:buChar char="o"/>
            </a:pPr>
            <a:r>
              <a:rPr lang="en-ZA" dirty="0"/>
              <a:t>Ethical justification and scientific validity of biomedical research including human subjects</a:t>
            </a:r>
          </a:p>
          <a:p>
            <a:pPr marL="800100" lvl="1" indent="-342900">
              <a:buClr>
                <a:srgbClr val="FF6600"/>
              </a:buClr>
              <a:buFont typeface="Courier New"/>
              <a:buChar char="o"/>
            </a:pPr>
            <a:r>
              <a:rPr lang="en-US" dirty="0"/>
              <a:t>I</a:t>
            </a:r>
            <a:r>
              <a:rPr lang="en-ZA" dirty="0"/>
              <a:t>nformed consent</a:t>
            </a:r>
          </a:p>
          <a:p>
            <a:pPr marL="800100" lvl="1" indent="-342900">
              <a:buClr>
                <a:srgbClr val="FF6600"/>
              </a:buClr>
              <a:buFont typeface="Courier New"/>
              <a:buChar char="o"/>
            </a:pPr>
            <a:r>
              <a:rPr lang="en-US" dirty="0"/>
              <a:t>S</a:t>
            </a:r>
            <a:r>
              <a:rPr lang="en-ZA" dirty="0"/>
              <a:t>tandards for external review</a:t>
            </a:r>
          </a:p>
          <a:p>
            <a:pPr marL="800100" lvl="1" indent="-342900">
              <a:buClr>
                <a:srgbClr val="FF6600"/>
              </a:buClr>
              <a:buFont typeface="Courier New"/>
              <a:buChar char="o"/>
            </a:pPr>
            <a:r>
              <a:rPr lang="en-US" dirty="0"/>
              <a:t>R</a:t>
            </a:r>
            <a:r>
              <a:rPr lang="en-ZA" dirty="0"/>
              <a:t>esearch in communities with limited resources</a:t>
            </a:r>
          </a:p>
          <a:p>
            <a:endParaRPr lang="en-ZA" dirty="0"/>
          </a:p>
          <a:p>
            <a:endParaRPr lang="en-ZA" dirty="0"/>
          </a:p>
          <a:p>
            <a:endParaRPr lang="en-ZA" dirty="0"/>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25</a:t>
            </a:fld>
            <a:endParaRPr lang="en-US" dirty="0"/>
          </a:p>
        </p:txBody>
      </p:sp>
    </p:spTree>
    <p:extLst>
      <p:ext uri="{BB962C8B-B14F-4D97-AF65-F5344CB8AC3E}">
        <p14:creationId xmlns:p14="http://schemas.microsoft.com/office/powerpoint/2010/main" val="238094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049549"/>
          </a:xfrm>
        </p:spPr>
        <p:txBody>
          <a:bodyPr>
            <a:normAutofit/>
          </a:bodyPr>
          <a:lstStyle/>
          <a:p>
            <a:r>
              <a:rPr lang="en-US" sz="2800" dirty="0"/>
              <a:t>S</a:t>
            </a:r>
            <a:r>
              <a:rPr lang="en-ZA" sz="2800" dirty="0"/>
              <a:t>outh African HUMAN research ethics regulations</a:t>
            </a:r>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26</a:t>
            </a:fld>
            <a:endParaRPr lang="en-US" dirty="0"/>
          </a:p>
        </p:txBody>
      </p:sp>
      <p:pic>
        <p:nvPicPr>
          <p:cNvPr id="6" name="Picture 5"/>
          <p:cNvPicPr>
            <a:picLocks noChangeAspect="1"/>
          </p:cNvPicPr>
          <p:nvPr/>
        </p:nvPicPr>
        <p:blipFill>
          <a:blip r:embed="rId2">
            <a:alphaModFix amt="32000"/>
          </a:blip>
          <a:stretch>
            <a:fillRect/>
          </a:stretch>
        </p:blipFill>
        <p:spPr>
          <a:xfrm>
            <a:off x="-25400" y="1202266"/>
            <a:ext cx="9144000" cy="5273209"/>
          </a:xfrm>
          <a:prstGeom prst="rect">
            <a:avLst/>
          </a:prstGeom>
          <a:solidFill>
            <a:schemeClr val="bg1">
              <a:alpha val="20000"/>
            </a:schemeClr>
          </a:solidFill>
        </p:spPr>
      </p:pic>
      <p:sp>
        <p:nvSpPr>
          <p:cNvPr id="8" name="Oval 7"/>
          <p:cNvSpPr/>
          <p:nvPr/>
        </p:nvSpPr>
        <p:spPr>
          <a:xfrm>
            <a:off x="635000" y="1397000"/>
            <a:ext cx="5232400" cy="37465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2000" b="1" dirty="0">
                <a:solidFill>
                  <a:schemeClr val="tx1"/>
                </a:solidFill>
              </a:rPr>
              <a:t>Act No 108 of 1996 </a:t>
            </a:r>
            <a:r>
              <a:rPr lang="en-US" sz="2000" b="1" dirty="0">
                <a:solidFill>
                  <a:schemeClr val="tx1"/>
                </a:solidFill>
              </a:rPr>
              <a:t>–</a:t>
            </a:r>
            <a:r>
              <a:rPr lang="en-ZA" sz="2000" b="1" dirty="0">
                <a:solidFill>
                  <a:schemeClr val="tx1"/>
                </a:solidFill>
              </a:rPr>
              <a:t> The Constitution of the Republic of South Africa Section 12 (2)(b) &amp; (c)</a:t>
            </a:r>
          </a:p>
          <a:p>
            <a:pPr algn="ctr"/>
            <a:r>
              <a:rPr lang="en-ZA" dirty="0">
                <a:solidFill>
                  <a:schemeClr val="tx1"/>
                </a:solidFill>
              </a:rPr>
              <a:t>“</a:t>
            </a:r>
            <a:r>
              <a:rPr lang="en-ZA" i="1" dirty="0">
                <a:solidFill>
                  <a:schemeClr val="tx1"/>
                </a:solidFill>
              </a:rPr>
              <a:t>Everyone has the right to bodily and psychological integrity which includes the right (b) to security and control over their body and </a:t>
            </a:r>
            <a:r>
              <a:rPr lang="en-US" i="1" dirty="0">
                <a:solidFill>
                  <a:schemeClr val="tx1"/>
                </a:solidFill>
              </a:rPr>
              <a:t>(c) not to be subjected t medical or scientific experiments without their informed consent </a:t>
            </a:r>
            <a:endParaRPr lang="en-ZA" dirty="0">
              <a:solidFill>
                <a:schemeClr val="tx1"/>
              </a:solidFill>
            </a:endParaRPr>
          </a:p>
        </p:txBody>
      </p:sp>
      <p:sp>
        <p:nvSpPr>
          <p:cNvPr id="9" name="Oval 8"/>
          <p:cNvSpPr/>
          <p:nvPr/>
        </p:nvSpPr>
        <p:spPr>
          <a:xfrm>
            <a:off x="5524500" y="3644900"/>
            <a:ext cx="3390900" cy="2819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ZA" dirty="0">
                <a:solidFill>
                  <a:srgbClr val="000000"/>
                </a:solidFill>
              </a:rPr>
              <a:t>Other rights guaranteed in the Constitution that are applicable to the rights of research participants include: right to dignity, privacy, access to health care</a:t>
            </a:r>
          </a:p>
        </p:txBody>
      </p:sp>
    </p:spTree>
    <p:extLst>
      <p:ext uri="{BB962C8B-B14F-4D97-AF65-F5344CB8AC3E}">
        <p14:creationId xmlns:p14="http://schemas.microsoft.com/office/powerpoint/2010/main" val="17591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788400" cy="812800"/>
          </a:xfrm>
        </p:spPr>
        <p:txBody>
          <a:bodyPr>
            <a:normAutofit fontScale="90000"/>
          </a:bodyPr>
          <a:lstStyle/>
          <a:p>
            <a:r>
              <a:rPr lang="en-ZA" sz="2400" dirty="0">
                <a:solidFill>
                  <a:srgbClr val="000000"/>
                </a:solidFill>
              </a:rPr>
              <a:t>TIME LINE OF KEY HUMAN RESEARCH ETHICS POLICIES AND REGULATIONS IN SA</a:t>
            </a:r>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27</a:t>
            </a:fld>
            <a:endParaRPr lang="en-US" dirty="0"/>
          </a:p>
        </p:txBody>
      </p:sp>
      <p:pic>
        <p:nvPicPr>
          <p:cNvPr id="6" name="Picture 5"/>
          <p:cNvPicPr>
            <a:picLocks noChangeAspect="1"/>
          </p:cNvPicPr>
          <p:nvPr/>
        </p:nvPicPr>
        <p:blipFill>
          <a:blip r:embed="rId2">
            <a:alphaModFix amt="17000"/>
          </a:blip>
          <a:stretch>
            <a:fillRect/>
          </a:stretch>
        </p:blipFill>
        <p:spPr>
          <a:xfrm>
            <a:off x="0" y="838708"/>
            <a:ext cx="9144000" cy="5624576"/>
          </a:xfrm>
          <a:prstGeom prst="rect">
            <a:avLst/>
          </a:prstGeom>
        </p:spPr>
      </p:pic>
      <p:sp>
        <p:nvSpPr>
          <p:cNvPr id="7" name="Oval 6"/>
          <p:cNvSpPr/>
          <p:nvPr/>
        </p:nvSpPr>
        <p:spPr>
          <a:xfrm>
            <a:off x="0" y="1104900"/>
            <a:ext cx="2057400" cy="1892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101 of </a:t>
            </a:r>
            <a:r>
              <a:rPr lang="en-ZA" b="1" dirty="0">
                <a:solidFill>
                  <a:srgbClr val="FF0000"/>
                </a:solidFill>
              </a:rPr>
              <a:t>1965</a:t>
            </a:r>
            <a:r>
              <a:rPr lang="en-ZA" dirty="0">
                <a:solidFill>
                  <a:srgbClr val="FF0000"/>
                </a:solidFill>
              </a:rPr>
              <a:t> </a:t>
            </a:r>
            <a:r>
              <a:rPr lang="en-ZA" sz="1600" dirty="0">
                <a:solidFill>
                  <a:schemeClr val="tx1"/>
                </a:solidFill>
              </a:rPr>
              <a:t>(as amended) </a:t>
            </a:r>
            <a:r>
              <a:rPr lang="en-ZA" dirty="0">
                <a:solidFill>
                  <a:schemeClr val="tx1"/>
                </a:solidFill>
              </a:rPr>
              <a:t>Medicines and Related Substances</a:t>
            </a:r>
          </a:p>
        </p:txBody>
      </p:sp>
      <p:sp>
        <p:nvSpPr>
          <p:cNvPr id="8" name="Oval 7"/>
          <p:cNvSpPr/>
          <p:nvPr/>
        </p:nvSpPr>
        <p:spPr>
          <a:xfrm>
            <a:off x="4597400" y="1104900"/>
            <a:ext cx="1854200" cy="1765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108 of </a:t>
            </a:r>
            <a:r>
              <a:rPr lang="en-ZA" b="1" dirty="0">
                <a:solidFill>
                  <a:srgbClr val="FF0000"/>
                </a:solidFill>
              </a:rPr>
              <a:t>1996</a:t>
            </a:r>
            <a:r>
              <a:rPr lang="en-ZA" sz="1600" dirty="0">
                <a:solidFill>
                  <a:schemeClr val="tx1"/>
                </a:solidFill>
              </a:rPr>
              <a:t> The Constitution</a:t>
            </a:r>
            <a:endParaRPr lang="en-ZA" dirty="0">
              <a:solidFill>
                <a:schemeClr val="tx1"/>
              </a:solidFill>
            </a:endParaRPr>
          </a:p>
        </p:txBody>
      </p:sp>
      <p:sp>
        <p:nvSpPr>
          <p:cNvPr id="9" name="Oval 8"/>
          <p:cNvSpPr/>
          <p:nvPr/>
        </p:nvSpPr>
        <p:spPr>
          <a:xfrm>
            <a:off x="6921500" y="1104900"/>
            <a:ext cx="1587500" cy="1765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61 of </a:t>
            </a:r>
            <a:r>
              <a:rPr lang="en-ZA" b="1" dirty="0">
                <a:solidFill>
                  <a:srgbClr val="FF0000"/>
                </a:solidFill>
              </a:rPr>
              <a:t>2003 </a:t>
            </a:r>
            <a:r>
              <a:rPr lang="en-ZA" sz="1600" dirty="0">
                <a:solidFill>
                  <a:schemeClr val="tx1"/>
                </a:solidFill>
              </a:rPr>
              <a:t>National Health Act</a:t>
            </a:r>
            <a:endParaRPr lang="en-ZA" dirty="0">
              <a:solidFill>
                <a:schemeClr val="tx1"/>
              </a:solidFill>
            </a:endParaRPr>
          </a:p>
        </p:txBody>
      </p:sp>
      <p:sp>
        <p:nvSpPr>
          <p:cNvPr id="10" name="Oval 9"/>
          <p:cNvSpPr/>
          <p:nvPr/>
        </p:nvSpPr>
        <p:spPr>
          <a:xfrm>
            <a:off x="3041650" y="3505198"/>
            <a:ext cx="2578099" cy="19050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Ethics in Health Research: Principles, Structures and Processes </a:t>
            </a:r>
            <a:r>
              <a:rPr lang="en-ZA" b="1" dirty="0">
                <a:solidFill>
                  <a:srgbClr val="FF0000"/>
                </a:solidFill>
              </a:rPr>
              <a:t>2004 </a:t>
            </a:r>
            <a:endParaRPr lang="en-ZA" dirty="0">
              <a:solidFill>
                <a:schemeClr val="tx1"/>
              </a:solidFill>
            </a:endParaRPr>
          </a:p>
        </p:txBody>
      </p:sp>
      <p:sp>
        <p:nvSpPr>
          <p:cNvPr id="13" name="Oval 12"/>
          <p:cNvSpPr/>
          <p:nvPr/>
        </p:nvSpPr>
        <p:spPr>
          <a:xfrm>
            <a:off x="457200" y="3517898"/>
            <a:ext cx="2082800" cy="1765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38 of </a:t>
            </a:r>
            <a:r>
              <a:rPr lang="en-ZA" b="1" dirty="0">
                <a:solidFill>
                  <a:srgbClr val="FF0000"/>
                </a:solidFill>
              </a:rPr>
              <a:t>2005 </a:t>
            </a:r>
            <a:r>
              <a:rPr lang="en-ZA" sz="1600" dirty="0">
                <a:solidFill>
                  <a:schemeClr val="tx1"/>
                </a:solidFill>
              </a:rPr>
              <a:t>The South African Children’s Act</a:t>
            </a:r>
            <a:endParaRPr lang="en-ZA" dirty="0">
              <a:solidFill>
                <a:schemeClr val="tx1"/>
              </a:solidFill>
            </a:endParaRPr>
          </a:p>
        </p:txBody>
      </p:sp>
      <p:sp>
        <p:nvSpPr>
          <p:cNvPr id="14" name="Oval 13"/>
          <p:cNvSpPr/>
          <p:nvPr/>
        </p:nvSpPr>
        <p:spPr>
          <a:xfrm>
            <a:off x="6429375" y="3302000"/>
            <a:ext cx="2540000" cy="2311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Guidelines for Good  Practice in the Conduct of Clinical Trials in Human Participants in SA </a:t>
            </a:r>
            <a:r>
              <a:rPr lang="en-ZA" b="1" dirty="0">
                <a:solidFill>
                  <a:srgbClr val="FF0000"/>
                </a:solidFill>
              </a:rPr>
              <a:t>2000</a:t>
            </a:r>
            <a:endParaRPr lang="en-ZA" dirty="0">
              <a:solidFill>
                <a:schemeClr val="tx1"/>
              </a:solidFill>
            </a:endParaRPr>
          </a:p>
        </p:txBody>
      </p:sp>
      <p:sp>
        <p:nvSpPr>
          <p:cNvPr id="16" name="Oval 15"/>
          <p:cNvSpPr/>
          <p:nvPr/>
        </p:nvSpPr>
        <p:spPr>
          <a:xfrm>
            <a:off x="2349500" y="1104900"/>
            <a:ext cx="1968500" cy="1765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58 of </a:t>
            </a:r>
            <a:r>
              <a:rPr lang="en-ZA" b="1" dirty="0">
                <a:solidFill>
                  <a:srgbClr val="FF0000"/>
                </a:solidFill>
              </a:rPr>
              <a:t>1991</a:t>
            </a:r>
            <a:r>
              <a:rPr lang="en-ZA" sz="1600" dirty="0">
                <a:solidFill>
                  <a:schemeClr val="tx1"/>
                </a:solidFill>
              </a:rPr>
              <a:t> South African Medical Research Council Act</a:t>
            </a:r>
            <a:endParaRPr lang="en-ZA" dirty="0">
              <a:solidFill>
                <a:schemeClr val="tx1"/>
              </a:solidFill>
            </a:endParaRPr>
          </a:p>
        </p:txBody>
      </p:sp>
      <p:cxnSp>
        <p:nvCxnSpPr>
          <p:cNvPr id="18" name="Straight Connector 17"/>
          <p:cNvCxnSpPr>
            <a:stCxn id="7" idx="6"/>
          </p:cNvCxnSpPr>
          <p:nvPr/>
        </p:nvCxnSpPr>
        <p:spPr>
          <a:xfrm flipV="1">
            <a:off x="2057400" y="2044700"/>
            <a:ext cx="292100" cy="6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6" idx="6"/>
            <a:endCxn id="8" idx="2"/>
          </p:cNvCxnSpPr>
          <p:nvPr/>
        </p:nvCxnSpPr>
        <p:spPr>
          <a:xfrm>
            <a:off x="4318000" y="1987550"/>
            <a:ext cx="279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6"/>
            <a:endCxn id="9" idx="2"/>
          </p:cNvCxnSpPr>
          <p:nvPr/>
        </p:nvCxnSpPr>
        <p:spPr>
          <a:xfrm>
            <a:off x="6451600" y="1987550"/>
            <a:ext cx="469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9" idx="4"/>
            <a:endCxn id="14" idx="0"/>
          </p:cNvCxnSpPr>
          <p:nvPr/>
        </p:nvCxnSpPr>
        <p:spPr>
          <a:xfrm flipH="1">
            <a:off x="7699375" y="2870200"/>
            <a:ext cx="15875"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4" idx="2"/>
            <a:endCxn id="10" idx="6"/>
          </p:cNvCxnSpPr>
          <p:nvPr/>
        </p:nvCxnSpPr>
        <p:spPr>
          <a:xfrm flipH="1" flipV="1">
            <a:off x="5619749" y="4457699"/>
            <a:ext cx="80962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2540000" y="4457700"/>
            <a:ext cx="5016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43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761682"/>
          </a:xfrm>
        </p:spPr>
        <p:txBody>
          <a:bodyPr>
            <a:normAutofit fontScale="90000"/>
          </a:bodyPr>
          <a:lstStyle/>
          <a:p>
            <a:r>
              <a:rPr lang="en-US" dirty="0"/>
              <a:t>I</a:t>
            </a:r>
            <a:r>
              <a:rPr lang="en-ZA" dirty="0" err="1"/>
              <a:t>nformed</a:t>
            </a:r>
            <a:r>
              <a:rPr lang="en-ZA" dirty="0"/>
              <a:t> </a:t>
            </a:r>
            <a:r>
              <a:rPr lang="en-ZA" dirty="0" smtClean="0"/>
              <a:t>consent (Agreement)</a:t>
            </a:r>
            <a:endParaRPr lang="en-ZA" dirty="0"/>
          </a:p>
        </p:txBody>
      </p:sp>
      <p:sp>
        <p:nvSpPr>
          <p:cNvPr id="3" name="Content Placeholder 2"/>
          <p:cNvSpPr>
            <a:spLocks noGrp="1"/>
          </p:cNvSpPr>
          <p:nvPr>
            <p:ph idx="1"/>
          </p:nvPr>
        </p:nvSpPr>
        <p:spPr>
          <a:xfrm>
            <a:off x="457199" y="1016000"/>
            <a:ext cx="8245475" cy="5110163"/>
          </a:xfrm>
        </p:spPr>
        <p:txBody>
          <a:bodyPr>
            <a:normAutofit/>
          </a:bodyPr>
          <a:lstStyle/>
          <a:p>
            <a:pPr marL="342900" indent="-342900">
              <a:buClr>
                <a:schemeClr val="tx2"/>
              </a:buClr>
              <a:buFont typeface="Wingdings" charset="2"/>
              <a:buChar char="v"/>
            </a:pPr>
            <a:r>
              <a:rPr lang="en-ZA" sz="2400" b="0" dirty="0"/>
              <a:t>A consent given by well informed potential participants about the nature of the research procedure, scientific purpose,and about the risks and benefits of the study.</a:t>
            </a:r>
          </a:p>
          <a:p>
            <a:pPr marL="342900" indent="-342900">
              <a:buClr>
                <a:schemeClr val="tx2"/>
              </a:buClr>
              <a:buFont typeface="Wingdings" charset="2"/>
              <a:buChar char="v"/>
            </a:pPr>
            <a:r>
              <a:rPr lang="en-ZA" sz="2400" b="0" dirty="0"/>
              <a:t>Informed consent  is given without subjecting the potential participant to  </a:t>
            </a:r>
            <a:r>
              <a:rPr lang="en-ZA" sz="2400" b="0" dirty="0" smtClean="0"/>
              <a:t>pressure, </a:t>
            </a:r>
            <a:r>
              <a:rPr lang="en-ZA" sz="2400" b="0" dirty="0"/>
              <a:t>intimidation or undue influence</a:t>
            </a:r>
          </a:p>
          <a:p>
            <a:pPr marL="342900" indent="-342900">
              <a:buClr>
                <a:srgbClr val="FF0000"/>
              </a:buClr>
              <a:buFont typeface="Wingdings" charset="2"/>
              <a:buChar char="v"/>
            </a:pPr>
            <a:r>
              <a:rPr lang="en-ZA" sz="2400" b="0" dirty="0"/>
              <a:t>Participant’s understanding of the research aim and objectives must be addressed by laying out the details out in the language the participant understands, in a culturally acceptable way.</a:t>
            </a:r>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28</a:t>
            </a:fld>
            <a:endParaRPr lang="en-US" dirty="0"/>
          </a:p>
        </p:txBody>
      </p:sp>
    </p:spTree>
    <p:extLst>
      <p:ext uri="{BB962C8B-B14F-4D97-AF65-F5344CB8AC3E}">
        <p14:creationId xmlns:p14="http://schemas.microsoft.com/office/powerpoint/2010/main" val="273354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normAutofit/>
          </a:bodyPr>
          <a:lstStyle/>
          <a:p>
            <a:r>
              <a:rPr lang="en-US" sz="2800" dirty="0"/>
              <a:t>Stages and process of I</a:t>
            </a:r>
            <a:r>
              <a:rPr lang="en-ZA" sz="2800" dirty="0"/>
              <a:t>nformed consent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1031566"/>
              </p:ext>
            </p:extLst>
          </p:nvPr>
        </p:nvGraphicFramePr>
        <p:xfrm>
          <a:off x="457200" y="1752600"/>
          <a:ext cx="8382000" cy="3992880"/>
        </p:xfrm>
        <a:graphic>
          <a:graphicData uri="http://schemas.openxmlformats.org/drawingml/2006/table">
            <a:tbl>
              <a:tblPr firstRow="1" bandRow="1">
                <a:tableStyleId>{0660B408-B3CF-4A94-85FC-2B1E0A45F4A2}</a:tableStyleId>
              </a:tblPr>
              <a:tblGrid>
                <a:gridCol w="3073400">
                  <a:extLst>
                    <a:ext uri="{9D8B030D-6E8A-4147-A177-3AD203B41FA5}">
                      <a16:colId xmlns:a16="http://schemas.microsoft.com/office/drawing/2014/main" xmlns="" val="20000"/>
                    </a:ext>
                  </a:extLst>
                </a:gridCol>
                <a:gridCol w="5308600">
                  <a:extLst>
                    <a:ext uri="{9D8B030D-6E8A-4147-A177-3AD203B41FA5}">
                      <a16:colId xmlns:a16="http://schemas.microsoft.com/office/drawing/2014/main" xmlns="" val="20001"/>
                    </a:ext>
                  </a:extLst>
                </a:gridCol>
              </a:tblGrid>
              <a:tr h="370840">
                <a:tc>
                  <a:txBody>
                    <a:bodyPr/>
                    <a:lstStyle/>
                    <a:p>
                      <a:r>
                        <a:rPr lang="en-ZA" sz="2000" dirty="0">
                          <a:solidFill>
                            <a:srgbClr val="000000"/>
                          </a:solidFill>
                        </a:rPr>
                        <a:t>Stages of informed consent</a:t>
                      </a:r>
                    </a:p>
                  </a:txBody>
                  <a:tcPr/>
                </a:tc>
                <a:tc>
                  <a:txBody>
                    <a:bodyPr/>
                    <a:lstStyle/>
                    <a:p>
                      <a:r>
                        <a:rPr lang="en-ZA" b="1" dirty="0">
                          <a:solidFill>
                            <a:srgbClr val="000000"/>
                          </a:solidFill>
                        </a:rPr>
                        <a:t>Informed Consent Activities</a:t>
                      </a:r>
                      <a:r>
                        <a:rPr lang="en-ZA" b="1" baseline="0" dirty="0">
                          <a:solidFill>
                            <a:srgbClr val="000000"/>
                          </a:solidFill>
                        </a:rPr>
                        <a:t> </a:t>
                      </a:r>
                      <a:endParaRPr lang="en-ZA" b="1" dirty="0">
                        <a:solidFill>
                          <a:srgbClr val="000000"/>
                        </a:solidFill>
                      </a:endParaRPr>
                    </a:p>
                  </a:txBody>
                  <a:tcPr/>
                </a:tc>
                <a:extLst>
                  <a:ext uri="{0D108BD9-81ED-4DB2-BD59-A6C34878D82A}">
                    <a16:rowId xmlns:a16="http://schemas.microsoft.com/office/drawing/2014/main" xmlns="" val="10000"/>
                  </a:ext>
                </a:extLst>
              </a:tr>
              <a:tr h="1112520">
                <a:tc>
                  <a:txBody>
                    <a:bodyPr/>
                    <a:lstStyle/>
                    <a:p>
                      <a:pPr algn="l"/>
                      <a:r>
                        <a:rPr lang="en-ZA" dirty="0"/>
                        <a:t>Before</a:t>
                      </a:r>
                      <a:r>
                        <a:rPr lang="en-ZA" baseline="0" dirty="0"/>
                        <a:t> the commencement of the study</a:t>
                      </a:r>
                      <a:endParaRPr lang="en-ZA" dirty="0"/>
                    </a:p>
                  </a:txBody>
                  <a:tcPr/>
                </a:tc>
                <a:tc>
                  <a:txBody>
                    <a:bodyPr/>
                    <a:lstStyle/>
                    <a:p>
                      <a:pPr marL="285750" indent="-285750">
                        <a:buClr>
                          <a:srgbClr val="FF0000"/>
                        </a:buClr>
                        <a:buFont typeface="Wingdings" charset="2"/>
                        <a:buChar char="v"/>
                      </a:pPr>
                      <a:r>
                        <a:rPr lang="en-ZA" dirty="0"/>
                        <a:t>Assessment of the local</a:t>
                      </a:r>
                      <a:r>
                        <a:rPr lang="en-ZA" baseline="0" dirty="0"/>
                        <a:t> culture</a:t>
                      </a:r>
                      <a:endParaRPr lang="en-ZA" dirty="0"/>
                    </a:p>
                    <a:p>
                      <a:pPr marL="285750" indent="-285750">
                        <a:buClr>
                          <a:srgbClr val="FF0000"/>
                        </a:buClr>
                        <a:buFont typeface="Wingdings" charset="2"/>
                        <a:buChar char="v"/>
                      </a:pPr>
                      <a:r>
                        <a:rPr lang="en-US" dirty="0"/>
                        <a:t>I</a:t>
                      </a:r>
                      <a:r>
                        <a:rPr lang="en-ZA" dirty="0"/>
                        <a:t>dentification of risks and benefits before and after the study</a:t>
                      </a:r>
                    </a:p>
                    <a:p>
                      <a:pPr marL="285750" indent="-285750">
                        <a:buClr>
                          <a:srgbClr val="FF0000"/>
                        </a:buClr>
                        <a:buFont typeface="Wingdings" charset="2"/>
                        <a:buChar char="v"/>
                      </a:pPr>
                      <a:r>
                        <a:rPr lang="en-ZA" dirty="0"/>
                        <a:t>Pilot testing </a:t>
                      </a:r>
                    </a:p>
                  </a:txBody>
                  <a:tcPr/>
                </a:tc>
                <a:extLst>
                  <a:ext uri="{0D108BD9-81ED-4DB2-BD59-A6C34878D82A}">
                    <a16:rowId xmlns:a16="http://schemas.microsoft.com/office/drawing/2014/main" xmlns="" val="10001"/>
                  </a:ext>
                </a:extLst>
              </a:tr>
              <a:tr h="370840">
                <a:tc>
                  <a:txBody>
                    <a:bodyPr/>
                    <a:lstStyle/>
                    <a:p>
                      <a:r>
                        <a:rPr lang="en-ZA" dirty="0"/>
                        <a:t>At the beginning</a:t>
                      </a:r>
                      <a:r>
                        <a:rPr lang="en-ZA" baseline="0" dirty="0"/>
                        <a:t> of the study</a:t>
                      </a:r>
                      <a:endParaRPr lang="en-ZA" dirty="0"/>
                    </a:p>
                  </a:txBody>
                  <a:tcPr/>
                </a:tc>
                <a:tc>
                  <a:txBody>
                    <a:bodyPr/>
                    <a:lstStyle/>
                    <a:p>
                      <a:pPr marL="285750" indent="-285750">
                        <a:buClr>
                          <a:srgbClr val="FF0000"/>
                        </a:buClr>
                        <a:buFont typeface="Wingdings" charset="2"/>
                        <a:buChar char="v"/>
                      </a:pPr>
                      <a:r>
                        <a:rPr lang="en-ZA" dirty="0"/>
                        <a:t>Information is presented with the aid of support material</a:t>
                      </a:r>
                      <a:r>
                        <a:rPr lang="en-ZA" baseline="0" dirty="0"/>
                        <a:t> to enhance understand of the research aims and objectives</a:t>
                      </a:r>
                    </a:p>
                    <a:p>
                      <a:pPr marL="285750" indent="-285750">
                        <a:buClr>
                          <a:srgbClr val="FF0000"/>
                        </a:buClr>
                        <a:buFont typeface="Wingdings" charset="2"/>
                        <a:buChar char="v"/>
                      </a:pPr>
                      <a:r>
                        <a:rPr lang="en-ZA" baseline="0" dirty="0"/>
                        <a:t>Risks and benefits of the study are presented</a:t>
                      </a:r>
                    </a:p>
                    <a:p>
                      <a:pPr marL="285750" indent="-285750">
                        <a:buClr>
                          <a:srgbClr val="FF0000"/>
                        </a:buClr>
                        <a:buFont typeface="Wingdings" charset="2"/>
                        <a:buChar char="v"/>
                      </a:pPr>
                      <a:r>
                        <a:rPr lang="en-ZA" baseline="0" dirty="0"/>
                        <a:t>Understanding is assessed</a:t>
                      </a:r>
                      <a:endParaRPr lang="en-ZA" dirty="0"/>
                    </a:p>
                  </a:txBody>
                  <a:tcPr/>
                </a:tc>
                <a:extLst>
                  <a:ext uri="{0D108BD9-81ED-4DB2-BD59-A6C34878D82A}">
                    <a16:rowId xmlns:a16="http://schemas.microsoft.com/office/drawing/2014/main" xmlns="" val="10002"/>
                  </a:ext>
                </a:extLst>
              </a:tr>
              <a:tr h="370840">
                <a:tc>
                  <a:txBody>
                    <a:bodyPr/>
                    <a:lstStyle/>
                    <a:p>
                      <a:r>
                        <a:rPr lang="en-ZA" dirty="0"/>
                        <a:t>During the study</a:t>
                      </a:r>
                    </a:p>
                  </a:txBody>
                  <a:tcPr/>
                </a:tc>
                <a:tc>
                  <a:txBody>
                    <a:bodyPr/>
                    <a:lstStyle/>
                    <a:p>
                      <a:pPr marL="285750" indent="-285750">
                        <a:buClr>
                          <a:srgbClr val="FF0000"/>
                        </a:buClr>
                        <a:buFont typeface="Wingdings" charset="2"/>
                        <a:buChar char="v"/>
                      </a:pPr>
                      <a:r>
                        <a:rPr lang="en-ZA" dirty="0"/>
                        <a:t>Reinforce key ethical</a:t>
                      </a:r>
                      <a:r>
                        <a:rPr lang="en-ZA" baseline="0" dirty="0"/>
                        <a:t> principles</a:t>
                      </a:r>
                    </a:p>
                    <a:p>
                      <a:pPr marL="285750" indent="-285750">
                        <a:buClr>
                          <a:srgbClr val="FF0000"/>
                        </a:buClr>
                        <a:buFont typeface="Wingdings" charset="2"/>
                        <a:buChar char="v"/>
                      </a:pPr>
                      <a:r>
                        <a:rPr lang="en-ZA" baseline="0" dirty="0"/>
                        <a:t>Address issues of concern</a:t>
                      </a:r>
                      <a:endParaRPr lang="en-ZA" dirty="0"/>
                    </a:p>
                  </a:txBody>
                  <a:tcPr/>
                </a:tc>
                <a:extLst>
                  <a:ext uri="{0D108BD9-81ED-4DB2-BD59-A6C34878D82A}">
                    <a16:rowId xmlns:a16="http://schemas.microsoft.com/office/drawing/2014/main" xmlns="" val="10003"/>
                  </a:ext>
                </a:extLst>
              </a:tr>
            </a:tbl>
          </a:graphicData>
        </a:graphic>
      </p:graphicFrame>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29</a:t>
            </a:fld>
            <a:endParaRPr lang="en-US" dirty="0"/>
          </a:p>
        </p:txBody>
      </p:sp>
    </p:spTree>
    <p:extLst>
      <p:ext uri="{BB962C8B-B14F-4D97-AF65-F5344CB8AC3E}">
        <p14:creationId xmlns:p14="http://schemas.microsoft.com/office/powerpoint/2010/main" val="50772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buFont typeface="Wingdings" pitchFamily="2" charset="2"/>
              <a:buChar char="§"/>
            </a:pPr>
            <a:r>
              <a:rPr lang="en-US" sz="2000" cap="none" dirty="0" smtClean="0">
                <a:latin typeface="+mn-lt"/>
              </a:rPr>
              <a:t>Research is defined as the creation of new knowledge and/or the use of existing knowledge in a new and creative way so as to generate new concepts, methodologies and understandings. This could include synthesis and analysis of previous research to the extent that </a:t>
            </a:r>
            <a:br>
              <a:rPr lang="en-US" sz="2000" cap="none" dirty="0" smtClean="0">
                <a:latin typeface="+mn-lt"/>
              </a:rPr>
            </a:br>
            <a:r>
              <a:rPr lang="en-US" sz="2000" cap="none" dirty="0" smtClean="0">
                <a:latin typeface="+mn-lt"/>
              </a:rPr>
              <a:t>it leads to new and creative outcomes. It is </a:t>
            </a:r>
            <a:r>
              <a:rPr lang="en-US" sz="2000" cap="none" dirty="0">
                <a:latin typeface="+mn-lt"/>
              </a:rPr>
              <a:t>the </a:t>
            </a:r>
            <a:r>
              <a:rPr lang="en-US" sz="2000" cap="none" dirty="0" smtClean="0">
                <a:latin typeface="+mn-lt"/>
              </a:rPr>
              <a:t>organized </a:t>
            </a:r>
            <a:r>
              <a:rPr lang="en-US" sz="2000" cap="none" dirty="0">
                <a:latin typeface="+mn-lt"/>
              </a:rPr>
              <a:t>and systematic method of finding answers to questions.</a:t>
            </a:r>
            <a:r>
              <a:rPr lang="en-US" sz="2000" cap="none" dirty="0" smtClean="0">
                <a:latin typeface="+mn-lt"/>
              </a:rPr>
              <a:t/>
            </a:r>
            <a:br>
              <a:rPr lang="en-US" sz="2000" cap="none" dirty="0" smtClean="0">
                <a:latin typeface="+mn-lt"/>
              </a:rPr>
            </a:br>
            <a:r>
              <a:rPr lang="en-US" sz="2000" cap="none" dirty="0" smtClean="0">
                <a:latin typeface="+mn-lt"/>
              </a:rPr>
              <a:t/>
            </a:r>
            <a:br>
              <a:rPr lang="en-US" sz="2000" cap="none" dirty="0" smtClean="0">
                <a:latin typeface="+mn-lt"/>
              </a:rPr>
            </a:br>
            <a:endParaRPr lang="fr-FR" sz="2000" dirty="0">
              <a:latin typeface="+mn-lt"/>
            </a:endParaRPr>
          </a:p>
        </p:txBody>
      </p:sp>
      <p:sp>
        <p:nvSpPr>
          <p:cNvPr id="3" name="Espace réservé du texte 2"/>
          <p:cNvSpPr>
            <a:spLocks noGrp="1"/>
          </p:cNvSpPr>
          <p:nvPr>
            <p:ph type="body" idx="1"/>
          </p:nvPr>
        </p:nvSpPr>
        <p:spPr>
          <a:xfrm>
            <a:off x="457200" y="-149351"/>
            <a:ext cx="7772400" cy="1066800"/>
          </a:xfrm>
        </p:spPr>
        <p:txBody>
          <a:bodyPr>
            <a:normAutofit/>
          </a:bodyPr>
          <a:lstStyle/>
          <a:p>
            <a:r>
              <a:rPr lang="fr-FR" sz="2800" dirty="0" err="1" smtClean="0"/>
              <a:t>What</a:t>
            </a:r>
            <a:r>
              <a:rPr lang="fr-FR" sz="2800" dirty="0" smtClean="0"/>
              <a:t> </a:t>
            </a:r>
            <a:r>
              <a:rPr lang="fr-FR" sz="2800" dirty="0" err="1" smtClean="0"/>
              <a:t>is</a:t>
            </a:r>
            <a:r>
              <a:rPr lang="fr-FR" sz="2800" dirty="0" smtClean="0"/>
              <a:t> </a:t>
            </a:r>
            <a:r>
              <a:rPr lang="fr-FR" sz="2800" dirty="0" err="1" smtClean="0"/>
              <a:t>research</a:t>
            </a:r>
            <a:r>
              <a:rPr lang="fr-FR" sz="2800" dirty="0" smtClean="0"/>
              <a:t>?</a:t>
            </a:r>
            <a:endParaRPr lang="fr-FR" sz="2800" dirty="0"/>
          </a:p>
        </p:txBody>
      </p:sp>
      <p:sp>
        <p:nvSpPr>
          <p:cNvPr id="4" name="Espace réservé du numéro de diapositive 3"/>
          <p:cNvSpPr>
            <a:spLocks noGrp="1"/>
          </p:cNvSpPr>
          <p:nvPr>
            <p:ph type="sldNum" sz="quarter" idx="11"/>
          </p:nvPr>
        </p:nvSpPr>
        <p:spPr/>
        <p:txBody>
          <a:bodyPr/>
          <a:lstStyle/>
          <a:p>
            <a:fld id="{F38DF745-7D3F-47F4-83A3-874385CFAA69}" type="slidenum">
              <a:rPr lang="en-US" smtClean="0"/>
              <a:pPr/>
              <a:t>3</a:t>
            </a:fld>
            <a:endParaRPr lang="en-US" dirty="0"/>
          </a:p>
        </p:txBody>
      </p:sp>
      <p:sp>
        <p:nvSpPr>
          <p:cNvPr id="5" name="Espace réservé du pied de page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1732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977582"/>
          </a:xfrm>
        </p:spPr>
        <p:txBody>
          <a:bodyPr>
            <a:normAutofit/>
          </a:bodyPr>
          <a:lstStyle/>
          <a:p>
            <a:r>
              <a:rPr lang="en-ZA" sz="2800" dirty="0"/>
              <a:t>Key elements of informed consent</a:t>
            </a:r>
          </a:p>
        </p:txBody>
      </p:sp>
      <p:sp>
        <p:nvSpPr>
          <p:cNvPr id="3" name="Content Placeholder 2"/>
          <p:cNvSpPr>
            <a:spLocks noGrp="1"/>
          </p:cNvSpPr>
          <p:nvPr>
            <p:ph idx="1"/>
          </p:nvPr>
        </p:nvSpPr>
        <p:spPr>
          <a:xfrm>
            <a:off x="457200" y="1219200"/>
            <a:ext cx="8343900" cy="4906963"/>
          </a:xfrm>
        </p:spPr>
        <p:txBody>
          <a:bodyPr/>
          <a:lstStyle/>
          <a:p>
            <a:pPr marL="342900" indent="-342900">
              <a:buClr>
                <a:srgbClr val="FF0000"/>
              </a:buClr>
              <a:buFont typeface="Wingdings" charset="2"/>
              <a:buChar char="v"/>
            </a:pPr>
            <a:r>
              <a:rPr lang="en-ZA" dirty="0"/>
              <a:t>Description of research aims and objectives</a:t>
            </a:r>
          </a:p>
          <a:p>
            <a:pPr marL="342900" indent="-342900">
              <a:buClr>
                <a:srgbClr val="FF0000"/>
              </a:buClr>
              <a:buFont typeface="Wingdings" charset="2"/>
              <a:buChar char="v"/>
            </a:pPr>
            <a:r>
              <a:rPr lang="en-ZA" dirty="0"/>
              <a:t>Description of potential risks</a:t>
            </a:r>
          </a:p>
          <a:p>
            <a:pPr marL="342900" indent="-342900">
              <a:buClr>
                <a:srgbClr val="FF0000"/>
              </a:buClr>
              <a:buFont typeface="Wingdings" charset="2"/>
              <a:buChar char="v"/>
            </a:pPr>
            <a:r>
              <a:rPr lang="en-ZA" dirty="0"/>
              <a:t>Description of expected benefits</a:t>
            </a:r>
          </a:p>
          <a:p>
            <a:pPr marL="342900" indent="-342900">
              <a:buClr>
                <a:srgbClr val="FF0000"/>
              </a:buClr>
              <a:buFont typeface="Wingdings" charset="2"/>
              <a:buChar char="v"/>
            </a:pPr>
            <a:r>
              <a:rPr lang="en-ZA" dirty="0"/>
              <a:t>Explanation of confidentiality and </a:t>
            </a:r>
            <a:r>
              <a:rPr lang="en-ZA" dirty="0" smtClean="0"/>
              <a:t>secrecy </a:t>
            </a:r>
            <a:r>
              <a:rPr lang="en-ZA" dirty="0"/>
              <a:t>of participants</a:t>
            </a:r>
          </a:p>
          <a:p>
            <a:pPr marL="342900" indent="-342900">
              <a:buClr>
                <a:srgbClr val="FF0000"/>
              </a:buClr>
              <a:buFont typeface="Wingdings" charset="2"/>
              <a:buChar char="v"/>
            </a:pPr>
            <a:r>
              <a:rPr lang="en-ZA" dirty="0"/>
              <a:t>Explanation of participants rights including the fact that participation is voluntary</a:t>
            </a:r>
          </a:p>
          <a:p>
            <a:pPr marL="342900" indent="-342900">
              <a:buClr>
                <a:srgbClr val="FF0000"/>
              </a:buClr>
              <a:buFont typeface="Wingdings" charset="2"/>
              <a:buChar char="v"/>
            </a:pPr>
            <a:r>
              <a:rPr lang="en-ZA" dirty="0"/>
              <a:t>Explanation of issues relating to remuneration/compensation for injuries</a:t>
            </a:r>
          </a:p>
          <a:p>
            <a:pPr marL="342900" indent="-342900">
              <a:buClr>
                <a:srgbClr val="FF0000"/>
              </a:buClr>
              <a:buFont typeface="Wingdings" charset="2"/>
              <a:buChar char="v"/>
            </a:pPr>
            <a:endParaRPr lang="en-ZA" dirty="0"/>
          </a:p>
          <a:p>
            <a:pPr marL="342900" indent="-342900">
              <a:buClr>
                <a:srgbClr val="FF0000"/>
              </a:buClr>
              <a:buFont typeface="Wingdings" charset="2"/>
              <a:buChar char="v"/>
            </a:pPr>
            <a:endParaRPr lang="en-ZA" dirty="0"/>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30</a:t>
            </a:fld>
            <a:endParaRPr lang="en-US" dirty="0"/>
          </a:p>
        </p:txBody>
      </p:sp>
    </p:spTree>
    <p:extLst>
      <p:ext uri="{BB962C8B-B14F-4D97-AF65-F5344CB8AC3E}">
        <p14:creationId xmlns:p14="http://schemas.microsoft.com/office/powerpoint/2010/main" val="3184886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180"/>
            <a:ext cx="8509001" cy="1189038"/>
          </a:xfrm>
        </p:spPr>
        <p:txBody>
          <a:bodyPr>
            <a:normAutofit fontScale="90000"/>
          </a:bodyPr>
          <a:lstStyle/>
          <a:p>
            <a:r>
              <a:rPr lang="en-ZA" sz="2800" dirty="0"/>
              <a:t>What members of the Research Ethics Committee look for in your ethics proposal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010309"/>
              </p:ext>
            </p:extLst>
          </p:nvPr>
        </p:nvGraphicFramePr>
        <p:xfrm>
          <a:off x="165100" y="1231900"/>
          <a:ext cx="8801100" cy="5852160"/>
        </p:xfrm>
        <a:graphic>
          <a:graphicData uri="http://schemas.openxmlformats.org/drawingml/2006/table">
            <a:tbl>
              <a:tblPr firstRow="1" bandRow="1">
                <a:tableStyleId>{21E4AEA4-8DFA-4A89-87EB-49C32662AFE0}</a:tableStyleId>
              </a:tblPr>
              <a:tblGrid>
                <a:gridCol w="2249327">
                  <a:extLst>
                    <a:ext uri="{9D8B030D-6E8A-4147-A177-3AD203B41FA5}">
                      <a16:colId xmlns:a16="http://schemas.microsoft.com/office/drawing/2014/main" xmlns="" val="20000"/>
                    </a:ext>
                  </a:extLst>
                </a:gridCol>
                <a:gridCol w="6551773">
                  <a:extLst>
                    <a:ext uri="{9D8B030D-6E8A-4147-A177-3AD203B41FA5}">
                      <a16:colId xmlns:a16="http://schemas.microsoft.com/office/drawing/2014/main" xmlns="" val="20001"/>
                    </a:ext>
                  </a:extLst>
                </a:gridCol>
              </a:tblGrid>
              <a:tr h="370840">
                <a:tc>
                  <a:txBody>
                    <a:bodyPr/>
                    <a:lstStyle/>
                    <a:p>
                      <a:r>
                        <a:rPr lang="en-ZA" dirty="0">
                          <a:solidFill>
                            <a:srgbClr val="000000"/>
                          </a:solidFill>
                        </a:rPr>
                        <a:t>WHAT</a:t>
                      </a:r>
                      <a:r>
                        <a:rPr lang="en-ZA" baseline="0" dirty="0">
                          <a:solidFill>
                            <a:srgbClr val="000000"/>
                          </a:solidFill>
                        </a:rPr>
                        <a:t> THEY CHECK</a:t>
                      </a:r>
                      <a:endParaRPr lang="en-ZA" dirty="0">
                        <a:solidFill>
                          <a:srgbClr val="000000"/>
                        </a:solidFill>
                      </a:endParaRPr>
                    </a:p>
                  </a:txBody>
                  <a:tcPr/>
                </a:tc>
                <a:tc>
                  <a:txBody>
                    <a:bodyPr/>
                    <a:lstStyle/>
                    <a:p>
                      <a:r>
                        <a:rPr lang="en-ZA" dirty="0">
                          <a:solidFill>
                            <a:srgbClr val="000000"/>
                          </a:solidFill>
                        </a:rPr>
                        <a:t>HOW</a:t>
                      </a:r>
                      <a:r>
                        <a:rPr lang="en-ZA" baseline="0" dirty="0">
                          <a:solidFill>
                            <a:srgbClr val="000000"/>
                          </a:solidFill>
                        </a:rPr>
                        <a:t> THEY CHECK IT</a:t>
                      </a:r>
                      <a:endParaRPr lang="en-ZA" dirty="0">
                        <a:solidFill>
                          <a:srgbClr val="000000"/>
                        </a:solidFill>
                      </a:endParaRPr>
                    </a:p>
                  </a:txBody>
                  <a:tcPr/>
                </a:tc>
                <a:extLst>
                  <a:ext uri="{0D108BD9-81ED-4DB2-BD59-A6C34878D82A}">
                    <a16:rowId xmlns:a16="http://schemas.microsoft.com/office/drawing/2014/main" xmlns="" val="10000"/>
                  </a:ext>
                </a:extLst>
              </a:tr>
              <a:tr h="370840">
                <a:tc>
                  <a:txBody>
                    <a:bodyPr/>
                    <a:lstStyle/>
                    <a:p>
                      <a:pPr marL="342900" indent="-342900">
                        <a:buFont typeface="+mj-lt"/>
                        <a:buAutoNum type="arabicPeriod"/>
                      </a:pPr>
                      <a:r>
                        <a:rPr lang="en-ZA" dirty="0"/>
                        <a:t>Respect</a:t>
                      </a:r>
                      <a:r>
                        <a:rPr lang="en-ZA" baseline="0" dirty="0"/>
                        <a:t> and Dignity of participants</a:t>
                      </a:r>
                      <a:endParaRPr lang="en-ZA" dirty="0"/>
                    </a:p>
                  </a:txBody>
                  <a:tcPr/>
                </a:tc>
                <a:tc>
                  <a:txBody>
                    <a:bodyPr/>
                    <a:lstStyle/>
                    <a:p>
                      <a:pPr marL="285750" indent="-285750">
                        <a:buFont typeface="Arial"/>
                        <a:buChar char="•"/>
                      </a:pPr>
                      <a:r>
                        <a:rPr lang="en-ZA" dirty="0"/>
                        <a:t>Appropriate information</a:t>
                      </a:r>
                      <a:r>
                        <a:rPr lang="en-ZA" baseline="0" dirty="0"/>
                        <a:t> to participants in a form and language they understand</a:t>
                      </a:r>
                    </a:p>
                    <a:p>
                      <a:pPr marL="285750" indent="-285750">
                        <a:buFont typeface="Arial"/>
                        <a:buChar char="•"/>
                      </a:pPr>
                      <a:r>
                        <a:rPr lang="en-US" baseline="0" dirty="0"/>
                        <a:t>They c</a:t>
                      </a:r>
                      <a:r>
                        <a:rPr lang="en-ZA" baseline="0" dirty="0"/>
                        <a:t>heck that there is a fair and humane way by which consent will be obtained</a:t>
                      </a:r>
                    </a:p>
                    <a:p>
                      <a:pPr marL="285750" indent="-285750">
                        <a:buFont typeface="Arial"/>
                        <a:buChar char="•"/>
                      </a:pPr>
                      <a:r>
                        <a:rPr lang="en-ZA" baseline="0" dirty="0"/>
                        <a:t>They check the type and nature of questions that participants will be required to respond to</a:t>
                      </a:r>
                    </a:p>
                    <a:p>
                      <a:pPr marL="285750" indent="-285750">
                        <a:buFont typeface="Arial"/>
                        <a:buChar char="•"/>
                      </a:pPr>
                      <a:r>
                        <a:rPr lang="en-ZA" baseline="0" dirty="0"/>
                        <a:t>Check if the questions are culturally correct and sensitive to the value systems of the participants</a:t>
                      </a:r>
                    </a:p>
                    <a:p>
                      <a:pPr marL="285750" indent="-285750">
                        <a:buFont typeface="Arial"/>
                        <a:buChar char="•"/>
                      </a:pPr>
                      <a:r>
                        <a:rPr lang="en-ZA" baseline="0" dirty="0"/>
                        <a:t>Check that the rights of vulnerable persons are protected and South African regulations with respect to vulnerable participants are complied with</a:t>
                      </a:r>
                      <a:endParaRPr lang="en-ZA" dirty="0"/>
                    </a:p>
                  </a:txBody>
                  <a:tcPr/>
                </a:tc>
                <a:extLst>
                  <a:ext uri="{0D108BD9-81ED-4DB2-BD59-A6C34878D82A}">
                    <a16:rowId xmlns:a16="http://schemas.microsoft.com/office/drawing/2014/main" xmlns="" val="10001"/>
                  </a:ext>
                </a:extLst>
              </a:tr>
              <a:tr h="370840">
                <a:tc>
                  <a:txBody>
                    <a:bodyPr/>
                    <a:lstStyle/>
                    <a:p>
                      <a:pPr marL="342900" indent="-342900">
                        <a:buFont typeface="+mj-lt"/>
                        <a:buAutoNum type="arabicPeriod" startAt="2"/>
                      </a:pPr>
                      <a:r>
                        <a:rPr lang="en-ZA" dirty="0"/>
                        <a:t> Privacy and confidentiality</a:t>
                      </a:r>
                    </a:p>
                  </a:txBody>
                  <a:tcPr/>
                </a:tc>
                <a:tc>
                  <a:txBody>
                    <a:bodyPr/>
                    <a:lstStyle/>
                    <a:p>
                      <a:pPr marL="285750" indent="-285750">
                        <a:buFont typeface="Arial"/>
                        <a:buChar char="•"/>
                      </a:pPr>
                      <a:r>
                        <a:rPr lang="en-ZA" dirty="0"/>
                        <a:t>Check for a declaration that guarantees protection</a:t>
                      </a:r>
                      <a:r>
                        <a:rPr lang="en-ZA" baseline="0" dirty="0"/>
                        <a:t> of the participant’s privacy and confidentiality</a:t>
                      </a:r>
                      <a:endParaRPr lang="en-ZA" dirty="0"/>
                    </a:p>
                  </a:txBody>
                  <a:tcPr/>
                </a:tc>
                <a:extLst>
                  <a:ext uri="{0D108BD9-81ED-4DB2-BD59-A6C34878D82A}">
                    <a16:rowId xmlns:a16="http://schemas.microsoft.com/office/drawing/2014/main" xmlns="" val="10002"/>
                  </a:ext>
                </a:extLst>
              </a:tr>
              <a:tr h="370840">
                <a:tc>
                  <a:txBody>
                    <a:bodyPr/>
                    <a:lstStyle/>
                    <a:p>
                      <a:pPr marL="342900" indent="-342900">
                        <a:buFont typeface="+mj-lt"/>
                        <a:buAutoNum type="arabicPeriod" startAt="3"/>
                      </a:pPr>
                      <a:r>
                        <a:rPr lang="en-ZA" dirty="0"/>
                        <a:t>Favourable</a:t>
                      </a:r>
                      <a:r>
                        <a:rPr lang="en-ZA" baseline="0" dirty="0"/>
                        <a:t> balance of benefits and risks</a:t>
                      </a:r>
                      <a:endParaRPr lang="en-ZA" dirty="0"/>
                    </a:p>
                  </a:txBody>
                  <a:tcPr/>
                </a:tc>
                <a:tc>
                  <a:txBody>
                    <a:bodyPr/>
                    <a:lstStyle/>
                    <a:p>
                      <a:pPr marL="285750" indent="-285750">
                        <a:buFont typeface="Arial"/>
                        <a:buChar char="•"/>
                      </a:pPr>
                      <a:r>
                        <a:rPr lang="en-ZA" dirty="0"/>
                        <a:t>Check</a:t>
                      </a:r>
                      <a:r>
                        <a:rPr lang="en-ZA" baseline="0" dirty="0"/>
                        <a:t> if proposal has outlined potential harm (psychologically, legally or economically), and measures that will be taken to </a:t>
                      </a:r>
                      <a:r>
                        <a:rPr lang="nl-NL" baseline="0" dirty="0"/>
                        <a:t>ameliorate potential risks.</a:t>
                      </a:r>
                    </a:p>
                    <a:p>
                      <a:pPr marL="285750" indent="-285750">
                        <a:buFont typeface="Arial"/>
                        <a:buChar char="•"/>
                      </a:pPr>
                      <a:r>
                        <a:rPr lang="nl-NL" baseline="0" dirty="0"/>
                        <a:t>Check </a:t>
                      </a:r>
                      <a:r>
                        <a:rPr lang="nl-NL" baseline="0" dirty="0" err="1"/>
                        <a:t>whether</a:t>
                      </a:r>
                      <a:r>
                        <a:rPr lang="nl-NL" baseline="0" dirty="0"/>
                        <a:t> the direct benefit of the research has been made </a:t>
                      </a:r>
                      <a:r>
                        <a:rPr lang="nl-NL" baseline="0" dirty="0" err="1"/>
                        <a:t>known</a:t>
                      </a:r>
                      <a:endParaRPr lang="en-ZA" dirty="0"/>
                    </a:p>
                  </a:txBody>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p:txBody>
          <a:bodyPr/>
          <a:lstStyle/>
          <a:p>
            <a:fld id="{F38DF745-7D3F-47F4-83A3-874385CFAA69}" type="slidenum">
              <a:rPr lang="en-US" smtClean="0"/>
              <a:pPr/>
              <a:t>31</a:t>
            </a:fld>
            <a:endParaRPr lang="en-US" dirty="0"/>
          </a:p>
        </p:txBody>
      </p:sp>
    </p:spTree>
    <p:extLst>
      <p:ext uri="{BB962C8B-B14F-4D97-AF65-F5344CB8AC3E}">
        <p14:creationId xmlns:p14="http://schemas.microsoft.com/office/powerpoint/2010/main" val="415353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45475" cy="1232218"/>
          </a:xfrm>
        </p:spPr>
        <p:txBody>
          <a:bodyPr>
            <a:normAutofit fontScale="90000"/>
          </a:bodyPr>
          <a:lstStyle/>
          <a:p>
            <a:r>
              <a:rPr lang="en-ZA" sz="2800" dirty="0"/>
              <a:t>What members of the Research Ethics Committee look for in your ethics proposal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1452899"/>
              </p:ext>
            </p:extLst>
          </p:nvPr>
        </p:nvGraphicFramePr>
        <p:xfrm>
          <a:off x="165100" y="1231900"/>
          <a:ext cx="8801100" cy="6217920"/>
        </p:xfrm>
        <a:graphic>
          <a:graphicData uri="http://schemas.openxmlformats.org/drawingml/2006/table">
            <a:tbl>
              <a:tblPr firstRow="1" bandRow="1">
                <a:tableStyleId>{21E4AEA4-8DFA-4A89-87EB-49C32662AFE0}</a:tableStyleId>
              </a:tblPr>
              <a:tblGrid>
                <a:gridCol w="2331596">
                  <a:extLst>
                    <a:ext uri="{9D8B030D-6E8A-4147-A177-3AD203B41FA5}">
                      <a16:colId xmlns:a16="http://schemas.microsoft.com/office/drawing/2014/main" xmlns="" val="20000"/>
                    </a:ext>
                  </a:extLst>
                </a:gridCol>
                <a:gridCol w="6469504">
                  <a:extLst>
                    <a:ext uri="{9D8B030D-6E8A-4147-A177-3AD203B41FA5}">
                      <a16:colId xmlns:a16="http://schemas.microsoft.com/office/drawing/2014/main" xmlns="" val="20001"/>
                    </a:ext>
                  </a:extLst>
                </a:gridCol>
              </a:tblGrid>
              <a:tr h="370840">
                <a:tc>
                  <a:txBody>
                    <a:bodyPr/>
                    <a:lstStyle/>
                    <a:p>
                      <a:r>
                        <a:rPr lang="en-ZA" dirty="0">
                          <a:solidFill>
                            <a:srgbClr val="000000"/>
                          </a:solidFill>
                        </a:rPr>
                        <a:t>WHAT</a:t>
                      </a:r>
                      <a:r>
                        <a:rPr lang="en-ZA" baseline="0" dirty="0">
                          <a:solidFill>
                            <a:srgbClr val="000000"/>
                          </a:solidFill>
                        </a:rPr>
                        <a:t> THEY CHECK</a:t>
                      </a:r>
                      <a:endParaRPr lang="en-ZA" dirty="0">
                        <a:solidFill>
                          <a:srgbClr val="000000"/>
                        </a:solidFill>
                      </a:endParaRPr>
                    </a:p>
                  </a:txBody>
                  <a:tcPr/>
                </a:tc>
                <a:tc>
                  <a:txBody>
                    <a:bodyPr/>
                    <a:lstStyle/>
                    <a:p>
                      <a:r>
                        <a:rPr lang="en-ZA" dirty="0">
                          <a:solidFill>
                            <a:srgbClr val="000000"/>
                          </a:solidFill>
                        </a:rPr>
                        <a:t>HOW</a:t>
                      </a:r>
                      <a:r>
                        <a:rPr lang="en-ZA" baseline="0" dirty="0">
                          <a:solidFill>
                            <a:srgbClr val="000000"/>
                          </a:solidFill>
                        </a:rPr>
                        <a:t> THEY CHECK IT</a:t>
                      </a:r>
                      <a:endParaRPr lang="en-ZA" dirty="0">
                        <a:solidFill>
                          <a:srgbClr val="000000"/>
                        </a:solidFill>
                      </a:endParaRPr>
                    </a:p>
                  </a:txBody>
                  <a:tcPr/>
                </a:tc>
                <a:extLst>
                  <a:ext uri="{0D108BD9-81ED-4DB2-BD59-A6C34878D82A}">
                    <a16:rowId xmlns:a16="http://schemas.microsoft.com/office/drawing/2014/main" xmlns="" val="10000"/>
                  </a:ext>
                </a:extLst>
              </a:tr>
              <a:tr h="370840">
                <a:tc>
                  <a:txBody>
                    <a:bodyPr/>
                    <a:lstStyle/>
                    <a:p>
                      <a:r>
                        <a:rPr lang="en-ZA" dirty="0"/>
                        <a:t>Fair subject and community selection</a:t>
                      </a:r>
                    </a:p>
                  </a:txBody>
                  <a:tcPr/>
                </a:tc>
                <a:tc>
                  <a:txBody>
                    <a:bodyPr/>
                    <a:lstStyle/>
                    <a:p>
                      <a:pPr marL="285750" indent="-285750">
                        <a:buClr>
                          <a:srgbClr val="FF0000"/>
                        </a:buClr>
                        <a:buFont typeface="Wingdings" charset="2"/>
                        <a:buChar char="v"/>
                      </a:pPr>
                      <a:r>
                        <a:rPr lang="en-ZA" dirty="0"/>
                        <a:t>Research</a:t>
                      </a:r>
                      <a:r>
                        <a:rPr lang="en-ZA" baseline="0" dirty="0"/>
                        <a:t> must not exclude a class of people who are likely to benefit from research participation or in whom the results of a specific kind of research are likely to be applied. </a:t>
                      </a:r>
                    </a:p>
                    <a:p>
                      <a:pPr marL="285750" indent="-285750">
                        <a:buClr>
                          <a:srgbClr val="FF0000"/>
                        </a:buClr>
                        <a:buFont typeface="Wingdings" charset="2"/>
                        <a:buChar char="v"/>
                      </a:pPr>
                      <a:r>
                        <a:rPr lang="en-ZA" baseline="0" dirty="0"/>
                        <a:t>The sampling plan of the research project must be checked for fair subject selection.</a:t>
                      </a:r>
                      <a:endParaRPr lang="en-ZA" dirty="0"/>
                    </a:p>
                  </a:txBody>
                  <a:tcPr/>
                </a:tc>
                <a:extLst>
                  <a:ext uri="{0D108BD9-81ED-4DB2-BD59-A6C34878D82A}">
                    <a16:rowId xmlns:a16="http://schemas.microsoft.com/office/drawing/2014/main" xmlns="" val="10001"/>
                  </a:ext>
                </a:extLst>
              </a:tr>
              <a:tr h="370840">
                <a:tc>
                  <a:txBody>
                    <a:bodyPr/>
                    <a:lstStyle/>
                    <a:p>
                      <a:r>
                        <a:rPr lang="en-ZA" dirty="0"/>
                        <a:t>Professional competence and sufficient capacity</a:t>
                      </a:r>
                    </a:p>
                  </a:txBody>
                  <a:tcPr/>
                </a:tc>
                <a:tc>
                  <a:txBody>
                    <a:bodyPr/>
                    <a:lstStyle/>
                    <a:p>
                      <a:pPr marL="285750" indent="-285750">
                        <a:buClr>
                          <a:srgbClr val="FF0000"/>
                        </a:buClr>
                        <a:buFont typeface="Wingdings" charset="2"/>
                        <a:buChar char="v"/>
                      </a:pPr>
                      <a:r>
                        <a:rPr lang="en-ZA" dirty="0"/>
                        <a:t>A</a:t>
                      </a:r>
                      <a:r>
                        <a:rPr lang="en-ZA" baseline="0" dirty="0"/>
                        <a:t> Principal investigator according to the GCP (SA) carries the primary responsibility for securing participants’ safety and well being during the study.</a:t>
                      </a:r>
                      <a:endParaRPr lang="en-ZA" dirty="0"/>
                    </a:p>
                  </a:txBody>
                  <a:tcPr/>
                </a:tc>
                <a:extLst>
                  <a:ext uri="{0D108BD9-81ED-4DB2-BD59-A6C34878D82A}">
                    <a16:rowId xmlns:a16="http://schemas.microsoft.com/office/drawing/2014/main" xmlns="" val="10002"/>
                  </a:ext>
                </a:extLst>
              </a:tr>
              <a:tr h="370840">
                <a:tc>
                  <a:txBody>
                    <a:bodyPr/>
                    <a:lstStyle/>
                    <a:p>
                      <a:r>
                        <a:rPr lang="en-ZA" dirty="0"/>
                        <a:t>Coercison, undue pressure</a:t>
                      </a:r>
                      <a:r>
                        <a:rPr lang="en-ZA" baseline="0" dirty="0"/>
                        <a:t> and conflict of interest</a:t>
                      </a:r>
                      <a:endParaRPr lang="en-ZA" dirty="0"/>
                    </a:p>
                  </a:txBody>
                  <a:tcPr/>
                </a:tc>
                <a:tc>
                  <a:txBody>
                    <a:bodyPr/>
                    <a:lstStyle/>
                    <a:p>
                      <a:pPr marL="285750" indent="-285750">
                        <a:buClr>
                          <a:srgbClr val="FF0000"/>
                        </a:buClr>
                        <a:buFont typeface="Wingdings" charset="2"/>
                        <a:buChar char="v"/>
                      </a:pPr>
                      <a:r>
                        <a:rPr lang="en-ZA" dirty="0"/>
                        <a:t>A researcher must</a:t>
                      </a:r>
                      <a:r>
                        <a:rPr lang="en-ZA" baseline="0" dirty="0"/>
                        <a:t> disclose the source and extent of funding to research participants.</a:t>
                      </a:r>
                    </a:p>
                    <a:p>
                      <a:pPr marL="285750" indent="-285750">
                        <a:buClr>
                          <a:srgbClr val="FF0000"/>
                        </a:buClr>
                        <a:buFont typeface="Wingdings" charset="2"/>
                        <a:buChar char="v"/>
                      </a:pPr>
                      <a:r>
                        <a:rPr lang="en-ZA" baseline="0" dirty="0"/>
                        <a:t>Commercial affiliations or financial interests at the time of proposing and reporting the research must be disclosed.</a:t>
                      </a:r>
                    </a:p>
                    <a:p>
                      <a:endParaRPr lang="en-ZA" dirty="0"/>
                    </a:p>
                  </a:txBody>
                  <a:tcPr/>
                </a:tc>
                <a:extLst>
                  <a:ext uri="{0D108BD9-81ED-4DB2-BD59-A6C34878D82A}">
                    <a16:rowId xmlns:a16="http://schemas.microsoft.com/office/drawing/2014/main" xmlns="" val="10003"/>
                  </a:ext>
                </a:extLst>
              </a:tr>
              <a:tr h="370840">
                <a:tc>
                  <a:txBody>
                    <a:bodyPr/>
                    <a:lstStyle/>
                    <a:p>
                      <a:r>
                        <a:rPr lang="en-ZA" dirty="0"/>
                        <a:t>Research involving minors and vulnerable persons</a:t>
                      </a:r>
                    </a:p>
                  </a:txBody>
                  <a:tcPr/>
                </a:tc>
                <a:tc>
                  <a:txBody>
                    <a:bodyPr/>
                    <a:lstStyle/>
                    <a:p>
                      <a:pPr marL="285750" marR="0" indent="-285750" algn="l" defTabSz="914400" rtl="0" eaLnBrk="1" fontAlgn="auto" latinLnBrk="0" hangingPunct="1">
                        <a:lnSpc>
                          <a:spcPct val="100000"/>
                        </a:lnSpc>
                        <a:spcBef>
                          <a:spcPts val="0"/>
                        </a:spcBef>
                        <a:spcAft>
                          <a:spcPts val="0"/>
                        </a:spcAft>
                        <a:buClr>
                          <a:srgbClr val="FF0000"/>
                        </a:buClr>
                        <a:buSzTx/>
                        <a:buFont typeface="Wingdings" charset="2"/>
                        <a:buChar char="v"/>
                        <a:tabLst/>
                        <a:defRPr/>
                      </a:pPr>
                      <a:r>
                        <a:rPr lang="en-ZA" dirty="0"/>
                        <a:t>The researcher should demonstrate an awareness of applicable national and international laws</a:t>
                      </a:r>
                      <a:r>
                        <a:rPr lang="en-ZA" baseline="0" dirty="0"/>
                        <a:t>, regulations and codes (eg </a:t>
                      </a:r>
                      <a:r>
                        <a:rPr lang="en-ZA" dirty="0">
                          <a:solidFill>
                            <a:schemeClr val="tx1"/>
                          </a:solidFill>
                        </a:rPr>
                        <a:t>Act No 38 of </a:t>
                      </a:r>
                      <a:r>
                        <a:rPr lang="en-ZA" b="1" dirty="0">
                          <a:solidFill>
                            <a:srgbClr val="FF0000"/>
                          </a:solidFill>
                        </a:rPr>
                        <a:t>2005 </a:t>
                      </a:r>
                      <a:r>
                        <a:rPr lang="en-ZA" sz="1800" dirty="0">
                          <a:solidFill>
                            <a:schemeClr val="tx1"/>
                          </a:solidFill>
                        </a:rPr>
                        <a:t>The South African Children’s Act)</a:t>
                      </a:r>
                      <a:endParaRPr lang="en-ZA" dirty="0">
                        <a:solidFill>
                          <a:schemeClr val="tx1"/>
                        </a:solidFill>
                      </a:endParaRPr>
                    </a:p>
                    <a:p>
                      <a:pPr marL="285750" indent="-285750">
                        <a:buClr>
                          <a:srgbClr val="FF0000"/>
                        </a:buClr>
                        <a:buFont typeface="Wingdings" charset="2"/>
                        <a:buChar char="v"/>
                      </a:pPr>
                      <a:endParaRPr lang="en-ZA" baseline="0" dirty="0"/>
                    </a:p>
                  </a:txBody>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F38DF745-7D3F-47F4-83A3-874385CFAA69}" type="slidenum">
              <a:rPr lang="en-US" smtClean="0"/>
              <a:pPr/>
              <a:t>32</a:t>
            </a:fld>
            <a:endParaRPr lang="en-US" dirty="0"/>
          </a:p>
        </p:txBody>
      </p:sp>
    </p:spTree>
    <p:extLst>
      <p:ext uri="{BB962C8B-B14F-4D97-AF65-F5344CB8AC3E}">
        <p14:creationId xmlns:p14="http://schemas.microsoft.com/office/powerpoint/2010/main" val="42866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901382"/>
          </a:xfrm>
        </p:spPr>
        <p:txBody>
          <a:bodyPr>
            <a:normAutofit fontScale="90000"/>
          </a:bodyPr>
          <a:lstStyle/>
          <a:p>
            <a:r>
              <a:rPr lang="en-US" sz="2800" dirty="0"/>
              <a:t>H</a:t>
            </a:r>
            <a:r>
              <a:rPr lang="en-ZA" sz="2800" dirty="0"/>
              <a:t>ow to submit a proposal for ethical clearance</a:t>
            </a:r>
          </a:p>
        </p:txBody>
      </p:sp>
      <p:sp>
        <p:nvSpPr>
          <p:cNvPr id="3" name="Content Placeholder 2"/>
          <p:cNvSpPr>
            <a:spLocks noGrp="1"/>
          </p:cNvSpPr>
          <p:nvPr>
            <p:ph idx="1"/>
          </p:nvPr>
        </p:nvSpPr>
        <p:spPr>
          <a:xfrm>
            <a:off x="457200" y="1231900"/>
            <a:ext cx="7620000" cy="4894263"/>
          </a:xfrm>
        </p:spPr>
        <p:txBody>
          <a:bodyPr/>
          <a:lstStyle/>
          <a:p>
            <a:r>
              <a:rPr lang="en-ZA" dirty="0"/>
              <a:t>The proposal submitted for ethical approval should demonstrate that each of the following ethical aspects arenot only addressed, but are discussed in a logical and cogent fashion:</a:t>
            </a:r>
          </a:p>
          <a:p>
            <a:pPr marL="457200" indent="-457200">
              <a:buFont typeface="+mj-lt"/>
              <a:buAutoNum type="arabicPeriod"/>
            </a:pPr>
            <a:r>
              <a:rPr lang="en-ZA" b="0" dirty="0"/>
              <a:t>Respect and dignity of participants</a:t>
            </a:r>
          </a:p>
          <a:p>
            <a:pPr marL="457200" indent="-457200">
              <a:buFont typeface="+mj-lt"/>
              <a:buAutoNum type="arabicPeriod"/>
            </a:pPr>
            <a:r>
              <a:rPr lang="en-US" b="0" dirty="0"/>
              <a:t>P</a:t>
            </a:r>
            <a:r>
              <a:rPr lang="en-ZA" b="0" dirty="0"/>
              <a:t>rivacy and confidentiality</a:t>
            </a:r>
          </a:p>
          <a:p>
            <a:pPr marL="457200" indent="-457200">
              <a:buFont typeface="+mj-lt"/>
              <a:buAutoNum type="arabicPeriod"/>
            </a:pPr>
            <a:r>
              <a:rPr lang="en-US" b="0" dirty="0"/>
              <a:t>B</a:t>
            </a:r>
            <a:r>
              <a:rPr lang="en-ZA" b="0" dirty="0"/>
              <a:t>alance of benefits and risks</a:t>
            </a:r>
          </a:p>
          <a:p>
            <a:pPr marL="457200" indent="-457200">
              <a:buFont typeface="+mj-lt"/>
              <a:buAutoNum type="arabicPeriod"/>
            </a:pPr>
            <a:r>
              <a:rPr lang="en-US" b="0" dirty="0"/>
              <a:t>S</a:t>
            </a:r>
            <a:r>
              <a:rPr lang="en-ZA" b="0" dirty="0"/>
              <a:t>ampling plan </a:t>
            </a:r>
            <a:r>
              <a:rPr lang="en-US" b="0" dirty="0"/>
              <a:t>–</a:t>
            </a:r>
            <a:r>
              <a:rPr lang="en-ZA" b="0" dirty="0"/>
              <a:t> fair participant selection</a:t>
            </a:r>
          </a:p>
          <a:p>
            <a:pPr marL="457200" indent="-457200">
              <a:buFont typeface="+mj-lt"/>
              <a:buAutoNum type="arabicPeriod"/>
            </a:pPr>
            <a:r>
              <a:rPr lang="en-US" b="0" dirty="0"/>
              <a:t>C</a:t>
            </a:r>
            <a:r>
              <a:rPr lang="en-ZA" b="0" dirty="0"/>
              <a:t>ompetence and capacity of researcher</a:t>
            </a:r>
          </a:p>
          <a:p>
            <a:pPr marL="457200" indent="-457200">
              <a:buFont typeface="+mj-lt"/>
              <a:buAutoNum type="arabicPeriod"/>
            </a:pPr>
            <a:r>
              <a:rPr lang="en-US" b="0" dirty="0"/>
              <a:t>P</a:t>
            </a:r>
            <a:r>
              <a:rPr lang="en-ZA" b="0" dirty="0"/>
              <a:t>rotocols and procedures followed in dealing with minors, vulnerable persons (if applicable)</a:t>
            </a:r>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33</a:t>
            </a:fld>
            <a:endParaRPr lang="en-US" dirty="0"/>
          </a:p>
        </p:txBody>
      </p:sp>
    </p:spTree>
    <p:extLst>
      <p:ext uri="{BB962C8B-B14F-4D97-AF65-F5344CB8AC3E}">
        <p14:creationId xmlns:p14="http://schemas.microsoft.com/office/powerpoint/2010/main" val="396660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Guiding</a:t>
            </a:r>
            <a:r>
              <a:rPr lang="fr-FR" dirty="0"/>
              <a:t> </a:t>
            </a:r>
            <a:r>
              <a:rPr lang="fr-FR" dirty="0" err="1"/>
              <a:t>principles</a:t>
            </a:r>
            <a:endParaRPr lang="fr-FR" dirty="0"/>
          </a:p>
        </p:txBody>
      </p:sp>
      <p:sp>
        <p:nvSpPr>
          <p:cNvPr id="3" name="Espace réservé du contenu 2"/>
          <p:cNvSpPr>
            <a:spLocks noGrp="1"/>
          </p:cNvSpPr>
          <p:nvPr>
            <p:ph idx="1"/>
          </p:nvPr>
        </p:nvSpPr>
        <p:spPr/>
        <p:txBody>
          <a:bodyPr/>
          <a:lstStyle/>
          <a:p>
            <a:pPr marL="342900" indent="-342900">
              <a:buFont typeface="Wingdings" pitchFamily="2" charset="2"/>
              <a:buChar char="v"/>
            </a:pPr>
            <a:r>
              <a:rPr lang="en-US" b="0" dirty="0"/>
              <a:t>Autonomy and respect</a:t>
            </a:r>
          </a:p>
          <a:p>
            <a:pPr marL="342900" indent="-342900">
              <a:buFont typeface="Wingdings" pitchFamily="2" charset="2"/>
              <a:buChar char="v"/>
            </a:pPr>
            <a:r>
              <a:rPr lang="en-US" b="0" dirty="0"/>
              <a:t>Beneficence</a:t>
            </a:r>
          </a:p>
          <a:p>
            <a:pPr marL="342900" indent="-342900">
              <a:buFont typeface="Wingdings" pitchFamily="2" charset="2"/>
              <a:buChar char="v"/>
            </a:pPr>
            <a:r>
              <a:rPr lang="en-US" b="0" dirty="0"/>
              <a:t>Non-maleficence</a:t>
            </a:r>
          </a:p>
          <a:p>
            <a:pPr marL="342900" indent="-342900">
              <a:buFont typeface="Wingdings" pitchFamily="2" charset="2"/>
              <a:buChar char="v"/>
            </a:pPr>
            <a:r>
              <a:rPr lang="en-US" b="0" dirty="0"/>
              <a:t>Justice ( free from exploitation)</a:t>
            </a:r>
          </a:p>
          <a:p>
            <a:pPr marL="342900" indent="-342900">
              <a:buFont typeface="Wingdings" pitchFamily="2" charset="2"/>
              <a:buChar char="v"/>
            </a:pPr>
            <a:r>
              <a:rPr lang="en-US" b="0" dirty="0"/>
              <a:t>Scientific validity</a:t>
            </a:r>
          </a:p>
          <a:p>
            <a:pPr marL="342900" indent="-342900">
              <a:buFont typeface="Wingdings" pitchFamily="2" charset="2"/>
              <a:buChar char="v"/>
            </a:pPr>
            <a:r>
              <a:rPr lang="en-US" b="0" dirty="0"/>
              <a:t>Honesty</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34</a:t>
            </a:fld>
            <a:endParaRPr lang="en-US" dirty="0"/>
          </a:p>
        </p:txBody>
      </p:sp>
    </p:spTree>
    <p:extLst>
      <p:ext uri="{BB962C8B-B14F-4D97-AF65-F5344CB8AC3E}">
        <p14:creationId xmlns:p14="http://schemas.microsoft.com/office/powerpoint/2010/main" val="1243174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Students</a:t>
            </a:r>
            <a:r>
              <a:rPr lang="fr-FR" dirty="0" smtClean="0"/>
              <a:t>’ Practice</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35</a:t>
            </a:fld>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3593640"/>
            <a:ext cx="7620000" cy="69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828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1</a:t>
            </a:r>
          </a:p>
        </p:txBody>
      </p:sp>
      <p:sp>
        <p:nvSpPr>
          <p:cNvPr id="3" name="Espace réservé du contenu 2"/>
          <p:cNvSpPr>
            <a:spLocks noGrp="1"/>
          </p:cNvSpPr>
          <p:nvPr>
            <p:ph idx="1"/>
          </p:nvPr>
        </p:nvSpPr>
        <p:spPr/>
        <p:txBody>
          <a:bodyPr/>
          <a:lstStyle/>
          <a:p>
            <a:r>
              <a:rPr lang="en-US" dirty="0"/>
              <a:t>Two graduate students have made some measurements on a new material. The data points are as shown.  To prove their hypothesis the results should lie on the curve shown. The two students considered omitting the two data points which were off the theoretical curve.</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36</a:t>
            </a:fld>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7150" y="3898391"/>
            <a:ext cx="35782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790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buFont typeface="Wingdings" pitchFamily="2" charset="2"/>
              <a:buChar char="v"/>
            </a:pPr>
            <a:r>
              <a:rPr lang="en-US" dirty="0"/>
              <a:t>Unethical as it would amount to falsification of data</a:t>
            </a:r>
          </a:p>
          <a:p>
            <a:pPr marL="342900" indent="-342900">
              <a:buFont typeface="Wingdings" pitchFamily="2" charset="2"/>
              <a:buChar char="v"/>
            </a:pPr>
            <a:endParaRPr lang="en-US" dirty="0"/>
          </a:p>
          <a:p>
            <a:pPr marL="342900" indent="-342900">
              <a:buFont typeface="Wingdings" pitchFamily="2" charset="2"/>
              <a:buChar char="v"/>
            </a:pPr>
            <a:r>
              <a:rPr lang="en-US" dirty="0"/>
              <a:t>Should include outliers and give probable reasons or find out statistically acceptable ways of trimming outliers</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37</a:t>
            </a:fld>
            <a:endParaRPr lang="en-US" dirty="0"/>
          </a:p>
        </p:txBody>
      </p:sp>
    </p:spTree>
    <p:extLst>
      <p:ext uri="{BB962C8B-B14F-4D97-AF65-F5344CB8AC3E}">
        <p14:creationId xmlns:p14="http://schemas.microsoft.com/office/powerpoint/2010/main" val="420987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2</a:t>
            </a:r>
          </a:p>
        </p:txBody>
      </p:sp>
      <p:sp>
        <p:nvSpPr>
          <p:cNvPr id="3" name="Espace réservé du contenu 2"/>
          <p:cNvSpPr>
            <a:spLocks noGrp="1"/>
          </p:cNvSpPr>
          <p:nvPr>
            <p:ph idx="1"/>
          </p:nvPr>
        </p:nvSpPr>
        <p:spPr/>
        <p:txBody>
          <a:bodyPr/>
          <a:lstStyle/>
          <a:p>
            <a:r>
              <a:rPr lang="en-US" dirty="0"/>
              <a:t>A group of medical students conducted a research on the awareness of diabetic diet in medical clinic participants. Their research was recognized as the best undergraduate research and later they submitted the same research paper to two different journals to see which journal publishes it first. </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38</a:t>
            </a:fld>
            <a:endParaRPr lang="en-US" dirty="0"/>
          </a:p>
        </p:txBody>
      </p:sp>
    </p:spTree>
    <p:extLst>
      <p:ext uri="{BB962C8B-B14F-4D97-AF65-F5344CB8AC3E}">
        <p14:creationId xmlns:p14="http://schemas.microsoft.com/office/powerpoint/2010/main" val="3385558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buFont typeface="Wingdings" pitchFamily="2" charset="2"/>
              <a:buChar char="v"/>
            </a:pPr>
            <a:r>
              <a:rPr lang="en-US" dirty="0"/>
              <a:t>Unethical as it would result in "inadvertent double-counting or inappropriate weighting 	of the results of a single study, which distorts 	the available evidence</a:t>
            </a:r>
          </a:p>
          <a:p>
            <a:r>
              <a:rPr lang="en-US" dirty="0"/>
              <a:t>	-it would give a false idea of the number 		of publications in a given area</a:t>
            </a:r>
          </a:p>
          <a:p>
            <a:r>
              <a:rPr lang="en-US" dirty="0" smtClean="0"/>
              <a:t>             -</a:t>
            </a:r>
            <a:r>
              <a:rPr lang="en-US" dirty="0"/>
              <a:t>wasting of resources on the review and 	</a:t>
            </a:r>
            <a:r>
              <a:rPr lang="en-US" dirty="0" smtClean="0"/>
              <a:t>publication </a:t>
            </a:r>
            <a:r>
              <a:rPr lang="en-US" dirty="0"/>
              <a:t>process</a:t>
            </a:r>
          </a:p>
          <a:p>
            <a:pPr marL="342900" indent="-342900">
              <a:buFont typeface="Wingdings" pitchFamily="2" charset="2"/>
              <a:buChar char="v"/>
            </a:pPr>
            <a:endParaRPr lang="en-US" dirty="0"/>
          </a:p>
          <a:p>
            <a:pPr marL="342900" indent="-342900">
              <a:buFont typeface="Wingdings" pitchFamily="2" charset="2"/>
              <a:buChar char="v"/>
            </a:pPr>
            <a:r>
              <a:rPr lang="en-US" dirty="0"/>
              <a:t>Should submit to one journal and wait for response prior to submitting to another</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39</a:t>
            </a:fld>
            <a:endParaRPr lang="en-US" dirty="0"/>
          </a:p>
        </p:txBody>
      </p:sp>
    </p:spTree>
    <p:extLst>
      <p:ext uri="{BB962C8B-B14F-4D97-AF65-F5344CB8AC3E}">
        <p14:creationId xmlns:p14="http://schemas.microsoft.com/office/powerpoint/2010/main" val="388118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Research</a:t>
            </a:r>
            <a:r>
              <a:rPr lang="fr-FR" dirty="0" smtClean="0"/>
              <a:t> </a:t>
            </a:r>
            <a:r>
              <a:rPr lang="fr-FR" dirty="0" err="1" smtClean="0"/>
              <a:t>Ethics</a:t>
            </a:r>
            <a:endParaRPr lang="fr-FR" dirty="0"/>
          </a:p>
        </p:txBody>
      </p:sp>
      <p:sp>
        <p:nvSpPr>
          <p:cNvPr id="3" name="Espace réservé du contenu 2"/>
          <p:cNvSpPr>
            <a:spLocks noGrp="1"/>
          </p:cNvSpPr>
          <p:nvPr>
            <p:ph idx="1"/>
          </p:nvPr>
        </p:nvSpPr>
        <p:spPr/>
        <p:txBody>
          <a:bodyPr>
            <a:normAutofit/>
          </a:bodyPr>
          <a:lstStyle/>
          <a:p>
            <a:pPr marL="342900" lvl="0" indent="-342900" algn="just" fontAlgn="base">
              <a:spcAft>
                <a:spcPct val="0"/>
              </a:spcAft>
              <a:buClr>
                <a:srgbClr val="CCECFF"/>
              </a:buClr>
              <a:buSzPct val="115000"/>
              <a:buFont typeface="Wingdings" pitchFamily="2" charset="2"/>
              <a:buChar char="§"/>
              <a:defRPr/>
            </a:pPr>
            <a:r>
              <a:rPr lang="en-US" sz="2400" b="0" kern="0" dirty="0">
                <a:cs typeface="Times New Roman" pitchFamily="18" charset="0"/>
              </a:rPr>
              <a:t>Involves the application of fundamental ethical principles to planning, conducting &amp; publishing of research    </a:t>
            </a:r>
          </a:p>
          <a:p>
            <a:endParaRPr lang="fr-FR" sz="1200" b="0"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a:t>
            </a:fld>
            <a:endParaRPr lang="en-US" dirty="0"/>
          </a:p>
        </p:txBody>
      </p:sp>
    </p:spTree>
    <p:extLst>
      <p:ext uri="{BB962C8B-B14F-4D97-AF65-F5344CB8AC3E}">
        <p14:creationId xmlns:p14="http://schemas.microsoft.com/office/powerpoint/2010/main" val="1628131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3</a:t>
            </a:r>
            <a:br>
              <a:rPr lang="fr-FR" dirty="0"/>
            </a:br>
            <a:endParaRPr lang="fr-FR" dirty="0"/>
          </a:p>
        </p:txBody>
      </p:sp>
      <p:sp>
        <p:nvSpPr>
          <p:cNvPr id="3" name="Espace réservé du contenu 2"/>
          <p:cNvSpPr>
            <a:spLocks noGrp="1"/>
          </p:cNvSpPr>
          <p:nvPr>
            <p:ph idx="1"/>
          </p:nvPr>
        </p:nvSpPr>
        <p:spPr/>
        <p:txBody>
          <a:bodyPr/>
          <a:lstStyle/>
          <a:p>
            <a:r>
              <a:rPr lang="en-US" dirty="0"/>
              <a:t>Students are required to prepare a research proposal during their undergraduate program. </a:t>
            </a:r>
            <a:r>
              <a:rPr lang="en-US" dirty="0" err="1"/>
              <a:t>Nimal</a:t>
            </a:r>
            <a:r>
              <a:rPr lang="en-US" dirty="0"/>
              <a:t> developed the idea for his project and discussed with a friend. Several months later, he found that his idea had been submitted as a research proposal by his friend without his knowledge.</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40</a:t>
            </a:fld>
            <a:endParaRPr lang="en-US" dirty="0"/>
          </a:p>
        </p:txBody>
      </p:sp>
    </p:spTree>
    <p:extLst>
      <p:ext uri="{BB962C8B-B14F-4D97-AF65-F5344CB8AC3E}">
        <p14:creationId xmlns:p14="http://schemas.microsoft.com/office/powerpoint/2010/main" val="598038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en-US" dirty="0"/>
              <a:t>Unethical as failure to give credit to the person whose idea it is (intellectual property) amounts to </a:t>
            </a:r>
            <a:r>
              <a:rPr lang="en-US" dirty="0" smtClean="0"/>
              <a:t>plagiarism.</a:t>
            </a:r>
            <a:endParaRPr lang="en-US" dirty="0"/>
          </a:p>
          <a:p>
            <a:endParaRPr lang="en-US" dirty="0"/>
          </a:p>
          <a:p>
            <a:endParaRPr lang="en-US" dirty="0"/>
          </a:p>
          <a:p>
            <a:r>
              <a:rPr lang="en-US" dirty="0" smtClean="0"/>
              <a:t>You Should </a:t>
            </a:r>
            <a:r>
              <a:rPr lang="en-US" dirty="0"/>
              <a:t>discuss and include </a:t>
            </a:r>
            <a:r>
              <a:rPr lang="en-US" dirty="0" smtClean="0"/>
              <a:t>him as co-author.</a:t>
            </a:r>
            <a:endParaRPr lang="en-US" dirty="0"/>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41</a:t>
            </a:fld>
            <a:endParaRPr lang="en-US" dirty="0"/>
          </a:p>
        </p:txBody>
      </p:sp>
    </p:spTree>
    <p:extLst>
      <p:ext uri="{BB962C8B-B14F-4D97-AF65-F5344CB8AC3E}">
        <p14:creationId xmlns:p14="http://schemas.microsoft.com/office/powerpoint/2010/main" val="3225861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4</a:t>
            </a:r>
          </a:p>
        </p:txBody>
      </p:sp>
      <p:sp>
        <p:nvSpPr>
          <p:cNvPr id="3" name="Espace réservé du contenu 2"/>
          <p:cNvSpPr>
            <a:spLocks noGrp="1"/>
          </p:cNvSpPr>
          <p:nvPr>
            <p:ph idx="1"/>
          </p:nvPr>
        </p:nvSpPr>
        <p:spPr/>
        <p:txBody>
          <a:bodyPr/>
          <a:lstStyle/>
          <a:p>
            <a:r>
              <a:rPr lang="en-US" dirty="0"/>
              <a:t>Four friends decide to work together on a research project during the vacation. One of them went abroad during the vacation and did not contribute to the research. The friends include all 4 names in a presentation made at a scientific congress. </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42</a:t>
            </a:fld>
            <a:endParaRPr lang="en-US" dirty="0"/>
          </a:p>
        </p:txBody>
      </p:sp>
    </p:spTree>
    <p:extLst>
      <p:ext uri="{BB962C8B-B14F-4D97-AF65-F5344CB8AC3E}">
        <p14:creationId xmlns:p14="http://schemas.microsoft.com/office/powerpoint/2010/main" val="608555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buFont typeface="Wingdings" pitchFamily="2" charset="2"/>
              <a:buChar char="§"/>
            </a:pPr>
            <a:r>
              <a:rPr lang="en-US" dirty="0"/>
              <a:t>Unethical as only those who contributed intellectually should be cited as authors</a:t>
            </a:r>
          </a:p>
          <a:p>
            <a:pPr marL="342900" indent="-342900">
              <a:buFont typeface="Wingdings" pitchFamily="2" charset="2"/>
              <a:buChar char="§"/>
            </a:pPr>
            <a:endParaRPr lang="en-US" dirty="0"/>
          </a:p>
          <a:p>
            <a:pPr marL="342900" indent="-342900">
              <a:buFont typeface="Wingdings" pitchFamily="2" charset="2"/>
              <a:buChar char="§"/>
            </a:pPr>
            <a:r>
              <a:rPr lang="en-US" dirty="0"/>
              <a:t>Those who contribute in other ways may be acknowledged</a:t>
            </a:r>
          </a:p>
          <a:p>
            <a:pPr marL="342900" indent="-342900">
              <a:buFont typeface="Wingdings" pitchFamily="2" charset="2"/>
              <a:buChar char="§"/>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43</a:t>
            </a:fld>
            <a:endParaRPr lang="en-US" dirty="0"/>
          </a:p>
        </p:txBody>
      </p:sp>
    </p:spTree>
    <p:extLst>
      <p:ext uri="{BB962C8B-B14F-4D97-AF65-F5344CB8AC3E}">
        <p14:creationId xmlns:p14="http://schemas.microsoft.com/office/powerpoint/2010/main" val="3436622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5</a:t>
            </a:r>
            <a:br>
              <a:rPr lang="fr-FR" dirty="0"/>
            </a:br>
            <a:endParaRPr lang="fr-FR" dirty="0"/>
          </a:p>
        </p:txBody>
      </p:sp>
      <p:sp>
        <p:nvSpPr>
          <p:cNvPr id="3" name="Espace réservé du contenu 2"/>
          <p:cNvSpPr>
            <a:spLocks noGrp="1"/>
          </p:cNvSpPr>
          <p:nvPr>
            <p:ph idx="1"/>
          </p:nvPr>
        </p:nvSpPr>
        <p:spPr/>
        <p:txBody>
          <a:bodyPr/>
          <a:lstStyle/>
          <a:p>
            <a:r>
              <a:rPr lang="en-US" dirty="0"/>
              <a:t>A group of undergraduate students planned a research project on the detection of fetal abnormalities in the second trimester, by ultrasound scanning. They collected data from the scan room without informing the </a:t>
            </a:r>
            <a:r>
              <a:rPr lang="en-US" dirty="0" smtClean="0"/>
              <a:t>mothers.</a:t>
            </a:r>
            <a:endParaRPr lang="en-US" dirty="0"/>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44</a:t>
            </a:fld>
            <a:endParaRPr lang="en-US" dirty="0"/>
          </a:p>
        </p:txBody>
      </p:sp>
    </p:spTree>
    <p:extLst>
      <p:ext uri="{BB962C8B-B14F-4D97-AF65-F5344CB8AC3E}">
        <p14:creationId xmlns:p14="http://schemas.microsoft.com/office/powerpoint/2010/main" val="287197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buFont typeface="Wingdings" pitchFamily="2" charset="2"/>
              <a:buChar char="§"/>
            </a:pPr>
            <a:r>
              <a:rPr lang="en-US" dirty="0"/>
              <a:t>Unethical as informed consent was not taken</a:t>
            </a:r>
          </a:p>
          <a:p>
            <a:pPr marL="342900" indent="-342900">
              <a:buFont typeface="Wingdings" pitchFamily="2" charset="2"/>
              <a:buChar char="§"/>
            </a:pPr>
            <a:endParaRPr lang="en-US" dirty="0"/>
          </a:p>
          <a:p>
            <a:pPr marL="342900" indent="-342900">
              <a:buFont typeface="Wingdings" pitchFamily="2" charset="2"/>
              <a:buChar char="§"/>
            </a:pPr>
            <a:r>
              <a:rPr lang="en-US" dirty="0"/>
              <a:t>Should have informed mothers of their intent even though there is no particular advantage/disadvantage to the mother in doing </a:t>
            </a:r>
            <a:r>
              <a:rPr lang="en-US" dirty="0" smtClean="0"/>
              <a:t>so.</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45</a:t>
            </a:fld>
            <a:endParaRPr lang="en-US" dirty="0"/>
          </a:p>
        </p:txBody>
      </p:sp>
    </p:spTree>
    <p:extLst>
      <p:ext uri="{BB962C8B-B14F-4D97-AF65-F5344CB8AC3E}">
        <p14:creationId xmlns:p14="http://schemas.microsoft.com/office/powerpoint/2010/main" val="204821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6</a:t>
            </a:r>
            <a:br>
              <a:rPr lang="fr-FR" dirty="0"/>
            </a:br>
            <a:endParaRPr lang="fr-FR" dirty="0"/>
          </a:p>
        </p:txBody>
      </p:sp>
      <p:sp>
        <p:nvSpPr>
          <p:cNvPr id="3" name="Espace réservé du contenu 2"/>
          <p:cNvSpPr>
            <a:spLocks noGrp="1"/>
          </p:cNvSpPr>
          <p:nvPr>
            <p:ph idx="1"/>
          </p:nvPr>
        </p:nvSpPr>
        <p:spPr/>
        <p:txBody>
          <a:bodyPr/>
          <a:lstStyle/>
          <a:p>
            <a:r>
              <a:rPr lang="en-US" dirty="0"/>
              <a:t>A group of undergraduate students collected data from a group of bank officers, with their consent, regarding their working hours and salary with regards to the prevalence of high blood pressure. Subsequently the researchers gave the same data to another group who were in need of same data variables.</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46</a:t>
            </a:fld>
            <a:endParaRPr lang="en-US" dirty="0"/>
          </a:p>
        </p:txBody>
      </p:sp>
    </p:spTree>
    <p:extLst>
      <p:ext uri="{BB962C8B-B14F-4D97-AF65-F5344CB8AC3E}">
        <p14:creationId xmlns:p14="http://schemas.microsoft.com/office/powerpoint/2010/main" val="351801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33856"/>
            <a:ext cx="7620000" cy="4992307"/>
          </a:xfrm>
        </p:spPr>
        <p:txBody>
          <a:bodyPr/>
          <a:lstStyle/>
          <a:p>
            <a:pPr marL="342900" indent="-342900">
              <a:buFont typeface="Wingdings" pitchFamily="2" charset="2"/>
              <a:buChar char="§"/>
            </a:pPr>
            <a:r>
              <a:rPr lang="en-US" dirty="0"/>
              <a:t>Data can be used for a secondary purpose which was not first considered as long as</a:t>
            </a:r>
          </a:p>
          <a:p>
            <a:r>
              <a:rPr lang="en-US" dirty="0"/>
              <a:t>	-	informed consent for sharing has been 	given</a:t>
            </a:r>
          </a:p>
          <a:p>
            <a:r>
              <a:rPr lang="en-US" dirty="0"/>
              <a:t>	-	identities </a:t>
            </a:r>
            <a:r>
              <a:rPr lang="en-US" dirty="0" smtClean="0"/>
              <a:t>anonymous</a:t>
            </a:r>
            <a:endParaRPr lang="en-US" dirty="0"/>
          </a:p>
          <a:p>
            <a:r>
              <a:rPr lang="en-US" dirty="0"/>
              <a:t>	</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47</a:t>
            </a:fld>
            <a:endParaRPr lang="en-US" dirty="0"/>
          </a:p>
        </p:txBody>
      </p:sp>
    </p:spTree>
    <p:extLst>
      <p:ext uri="{BB962C8B-B14F-4D97-AF65-F5344CB8AC3E}">
        <p14:creationId xmlns:p14="http://schemas.microsoft.com/office/powerpoint/2010/main" val="3954272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8101584" cy="1371600"/>
          </a:xfrm>
        </p:spPr>
        <p:txBody>
          <a:bodyPr>
            <a:normAutofit/>
          </a:bodyPr>
          <a:lstStyle/>
          <a:p>
            <a:r>
              <a:rPr lang="en-US" dirty="0"/>
              <a:t>To ensure accuracy of scientific knowledge</a:t>
            </a:r>
            <a:endParaRPr lang="fr-FR" dirty="0"/>
          </a:p>
        </p:txBody>
      </p:sp>
      <p:sp>
        <p:nvSpPr>
          <p:cNvPr id="3" name="Espace réservé du contenu 2"/>
          <p:cNvSpPr>
            <a:spLocks noGrp="1"/>
          </p:cNvSpPr>
          <p:nvPr>
            <p:ph idx="1"/>
          </p:nvPr>
        </p:nvSpPr>
        <p:spPr/>
        <p:txBody>
          <a:bodyPr>
            <a:normAutofit fontScale="92500" lnSpcReduction="10000"/>
          </a:bodyPr>
          <a:lstStyle/>
          <a:p>
            <a:pPr marL="342900" lvl="0" indent="-342900" eaLnBrk="0" fontAlgn="base" hangingPunct="0">
              <a:spcAft>
                <a:spcPct val="0"/>
              </a:spcAft>
              <a:buClr>
                <a:srgbClr val="00FF00"/>
              </a:buClr>
              <a:buSzPct val="115000"/>
              <a:buFont typeface="Wingdings" pitchFamily="2" charset="2"/>
              <a:buChar char="§"/>
              <a:defRPr/>
            </a:pPr>
            <a:r>
              <a:rPr lang="en-US" sz="3200" b="0" kern="0" dirty="0">
                <a:effectLst>
                  <a:outerShdw blurRad="38100" dist="38100" dir="2700000" algn="tl">
                    <a:srgbClr val="000000"/>
                  </a:outerShdw>
                </a:effectLst>
              </a:rPr>
              <a:t>Should be methodically rigorous - Scientific validity  </a:t>
            </a:r>
          </a:p>
          <a:p>
            <a:pPr marL="342900" lvl="0" indent="-342900" eaLnBrk="0" fontAlgn="base" hangingPunct="0">
              <a:spcAft>
                <a:spcPct val="0"/>
              </a:spcAft>
              <a:buClr>
                <a:srgbClr val="00FF00"/>
              </a:buClr>
              <a:buSzPct val="115000"/>
              <a:buFont typeface="Wingdings" pitchFamily="2" charset="2"/>
              <a:buChar char="§"/>
              <a:defRPr/>
            </a:pPr>
            <a:r>
              <a:rPr lang="en-US" sz="3200" b="0" kern="0" dirty="0">
                <a:effectLst>
                  <a:outerShdw blurRad="38100" dist="38100" dir="2700000" algn="tl">
                    <a:srgbClr val="000000"/>
                  </a:outerShdw>
                </a:effectLst>
              </a:rPr>
              <a:t>Fair subject selection: with inclusion / exclusion criteria &amp; a valid number of subjects in order to project results to the population  </a:t>
            </a:r>
          </a:p>
          <a:p>
            <a:pPr marL="342900" lvl="0" indent="-342900" fontAlgn="base">
              <a:spcAft>
                <a:spcPct val="0"/>
              </a:spcAft>
              <a:buClr>
                <a:srgbClr val="00CC66"/>
              </a:buClr>
              <a:buSzPct val="115000"/>
              <a:buFont typeface="Wingdings" pitchFamily="2" charset="2"/>
              <a:buChar char="§"/>
              <a:defRPr/>
            </a:pPr>
            <a:r>
              <a:rPr lang="en-AU" sz="3200" b="0" kern="0" dirty="0">
                <a:effectLst>
                  <a:outerShdw blurRad="38100" dist="38100" dir="2700000" algn="tl">
                    <a:srgbClr val="000000"/>
                  </a:outerShdw>
                </a:effectLst>
              </a:rPr>
              <a:t>State research method </a:t>
            </a:r>
            <a:r>
              <a:rPr lang="en-US" sz="3200" b="0" kern="0" dirty="0">
                <a:effectLst>
                  <a:outerShdw blurRad="38100" dist="38100" dir="2700000" algn="tl">
                    <a:srgbClr val="000000"/>
                  </a:outerShdw>
                </a:effectLst>
              </a:rPr>
              <a:t>clearly so that another person can conduct advanced study in future by using </a:t>
            </a:r>
            <a:r>
              <a:rPr lang="en-US" sz="3200" b="0" kern="0" dirty="0" smtClean="0">
                <a:effectLst>
                  <a:outerShdw blurRad="38100" dist="38100" dir="2700000" algn="tl">
                    <a:srgbClr val="000000"/>
                  </a:outerShdw>
                </a:effectLst>
              </a:rPr>
              <a:t>publication</a:t>
            </a:r>
          </a:p>
          <a:p>
            <a:pPr lvl="0" fontAlgn="base">
              <a:spcAft>
                <a:spcPct val="0"/>
              </a:spcAft>
              <a:buClr>
                <a:srgbClr val="00CC66"/>
              </a:buClr>
              <a:buSzPct val="115000"/>
              <a:defRPr/>
            </a:pPr>
            <a:endParaRPr lang="en-US" sz="3200" b="0" kern="0" dirty="0">
              <a:effectLst>
                <a:outerShdw blurRad="38100" dist="38100" dir="2700000" algn="tl">
                  <a:srgbClr val="000000"/>
                </a:outerShdw>
              </a:effectLst>
            </a:endParaRP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48</a:t>
            </a:fld>
            <a:endParaRPr lang="en-US" dirty="0"/>
          </a:p>
        </p:txBody>
      </p:sp>
    </p:spTree>
    <p:extLst>
      <p:ext uri="{BB962C8B-B14F-4D97-AF65-F5344CB8AC3E}">
        <p14:creationId xmlns:p14="http://schemas.microsoft.com/office/powerpoint/2010/main" val="988161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 y="320358"/>
            <a:ext cx="8253984" cy="1886394"/>
          </a:xfrm>
        </p:spPr>
        <p:txBody>
          <a:bodyPr>
            <a:normAutofit fontScale="90000"/>
          </a:bodyPr>
          <a:lstStyle/>
          <a:p>
            <a:r>
              <a:rPr lang="en-US" dirty="0"/>
              <a:t>Is it ethical to copy the methodology from a published paper?</a:t>
            </a:r>
            <a:br>
              <a:rPr lang="en-US" dirty="0"/>
            </a:br>
            <a:endParaRPr lang="fr-FR" dirty="0"/>
          </a:p>
        </p:txBody>
      </p:sp>
      <p:sp>
        <p:nvSpPr>
          <p:cNvPr id="3" name="Espace réservé du contenu 2"/>
          <p:cNvSpPr>
            <a:spLocks noGrp="1"/>
          </p:cNvSpPr>
          <p:nvPr>
            <p:ph idx="1"/>
          </p:nvPr>
        </p:nvSpPr>
        <p:spPr>
          <a:xfrm>
            <a:off x="304800" y="2109216"/>
            <a:ext cx="8302752" cy="4016947"/>
          </a:xfrm>
        </p:spPr>
        <p:txBody>
          <a:bodyPr/>
          <a:lstStyle/>
          <a:p>
            <a:pPr marL="342900" indent="-342900">
              <a:buFont typeface="Wingdings" pitchFamily="2" charset="2"/>
              <a:buChar char="v"/>
            </a:pPr>
            <a:r>
              <a:rPr lang="en-US" dirty="0"/>
              <a:t>Do not interpret research method</a:t>
            </a:r>
          </a:p>
          <a:p>
            <a:pPr marL="342900" indent="-342900">
              <a:buFont typeface="Wingdings" pitchFamily="2" charset="2"/>
              <a:buChar char="v"/>
            </a:pPr>
            <a:r>
              <a:rPr lang="en-US" dirty="0"/>
              <a:t>Should not falsify/modify/omit data</a:t>
            </a:r>
          </a:p>
          <a:p>
            <a:pPr marL="342900" indent="-342900">
              <a:buFont typeface="Wingdings" pitchFamily="2" charset="2"/>
              <a:buChar char="v"/>
            </a:pPr>
            <a:r>
              <a:rPr lang="en-US" dirty="0"/>
              <a:t>Use actual data for analysis/cannot include someone else's data</a:t>
            </a:r>
          </a:p>
          <a:p>
            <a:pPr marL="342900" indent="-342900">
              <a:buFont typeface="Wingdings" pitchFamily="2" charset="2"/>
              <a:buChar char="v"/>
            </a:pPr>
            <a:r>
              <a:rPr lang="en-US" dirty="0"/>
              <a:t>Report errors</a:t>
            </a:r>
          </a:p>
          <a:p>
            <a:pPr marL="342900" indent="-342900">
              <a:buFont typeface="Wingdings" pitchFamily="2" charset="2"/>
              <a:buChar char="v"/>
            </a:pPr>
            <a:r>
              <a:rPr lang="en-US" dirty="0"/>
              <a:t>Be aware of conflict of interest</a:t>
            </a:r>
          </a:p>
          <a:p>
            <a:pPr marL="342900" indent="-342900">
              <a:buFont typeface="Wingdings" pitchFamily="2" charset="2"/>
              <a:buChar char="v"/>
            </a:pPr>
            <a:r>
              <a:rPr lang="en-US" dirty="0"/>
              <a:t>Should not deny and/or ‘valuing up’ information</a:t>
            </a:r>
          </a:p>
          <a:p>
            <a:pPr marL="342900" indent="-342900">
              <a:buFont typeface="Wingdings" pitchFamily="2" charset="2"/>
              <a:buChar char="v"/>
            </a:pPr>
            <a:r>
              <a:rPr lang="en-US" dirty="0"/>
              <a:t>Keep data and material for 5 years</a:t>
            </a:r>
          </a:p>
          <a:p>
            <a:pPr marL="342900" indent="-342900">
              <a:buFont typeface="Wingdings" pitchFamily="2" charset="2"/>
              <a:buChar char="v"/>
            </a:pPr>
            <a:r>
              <a:rPr lang="en-US" dirty="0"/>
              <a:t>Data and material should be available to others</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49</a:t>
            </a:fld>
            <a:endParaRPr lang="en-US" dirty="0"/>
          </a:p>
        </p:txBody>
      </p:sp>
    </p:spTree>
    <p:extLst>
      <p:ext uri="{BB962C8B-B14F-4D97-AF65-F5344CB8AC3E}">
        <p14:creationId xmlns:p14="http://schemas.microsoft.com/office/powerpoint/2010/main" val="423934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082"/>
            <a:ext cx="5791200" cy="1371600"/>
          </a:xfrm>
        </p:spPr>
        <p:txBody>
          <a:bodyPr>
            <a:normAutofit/>
          </a:bodyPr>
          <a:lstStyle/>
          <a:p>
            <a:r>
              <a:rPr lang="en-ZA" sz="2800" dirty="0"/>
              <a:t>Ethics </a:t>
            </a:r>
            <a:r>
              <a:rPr lang="en-ZA" sz="2800" dirty="0" smtClean="0"/>
              <a:t>definition</a:t>
            </a:r>
            <a:endParaRPr lang="en-ZA" sz="2800" dirty="0"/>
          </a:p>
        </p:txBody>
      </p:sp>
      <p:sp>
        <p:nvSpPr>
          <p:cNvPr id="7" name="Content Placeholder 6"/>
          <p:cNvSpPr>
            <a:spLocks noGrp="1"/>
          </p:cNvSpPr>
          <p:nvPr>
            <p:ph idx="1"/>
          </p:nvPr>
        </p:nvSpPr>
        <p:spPr>
          <a:xfrm>
            <a:off x="457200" y="997014"/>
            <a:ext cx="8153400" cy="5495861"/>
          </a:xfrm>
        </p:spPr>
        <p:txBody>
          <a:bodyPr>
            <a:normAutofit fontScale="70000" lnSpcReduction="20000"/>
          </a:bodyPr>
          <a:lstStyle/>
          <a:p>
            <a:pPr marL="342900" indent="-342900">
              <a:buClr>
                <a:schemeClr val="tx2"/>
              </a:buClr>
              <a:buFont typeface="Wingdings" charset="2"/>
              <a:buChar char="v"/>
            </a:pPr>
            <a:r>
              <a:rPr lang="en-ZA" sz="2900" b="0" dirty="0" smtClean="0"/>
              <a:t>A discipline dealing with what is proper course of action for man </a:t>
            </a:r>
            <a:r>
              <a:rPr lang="en-ZA" sz="2600" b="0" dirty="0" smtClean="0"/>
              <a:t>(Aristotle, </a:t>
            </a:r>
            <a:r>
              <a:rPr lang="en-ZA" sz="2600" b="0" i="1" dirty="0" err="1" smtClean="0"/>
              <a:t>cit</a:t>
            </a:r>
            <a:r>
              <a:rPr lang="en-ZA" sz="2600" b="0" i="1" dirty="0" smtClean="0"/>
              <a:t> in </a:t>
            </a:r>
            <a:r>
              <a:rPr lang="en-ZA" sz="2600" b="0" dirty="0" smtClean="0"/>
              <a:t>Mckeon,1941)</a:t>
            </a:r>
          </a:p>
          <a:p>
            <a:pPr marL="342900" indent="-342900">
              <a:buClr>
                <a:schemeClr val="tx2"/>
              </a:buClr>
              <a:buFont typeface="Wingdings" charset="2"/>
              <a:buChar char="v"/>
            </a:pPr>
            <a:endParaRPr lang="en-ZA" sz="2600" b="0" dirty="0" smtClean="0"/>
          </a:p>
          <a:p>
            <a:pPr marL="342900" indent="-342900">
              <a:buClr>
                <a:schemeClr val="tx2"/>
              </a:buClr>
              <a:buFont typeface="Wingdings" charset="2"/>
              <a:buChar char="v"/>
            </a:pPr>
            <a:r>
              <a:rPr lang="en-ZA" sz="2900" b="0" dirty="0" smtClean="0"/>
              <a:t> A branch of philosophy that looks at what is good and w</a:t>
            </a:r>
            <a:r>
              <a:rPr lang="en-US" sz="2900" b="0" dirty="0" smtClean="0"/>
              <a:t>ha</a:t>
            </a:r>
            <a:r>
              <a:rPr lang="en-ZA" sz="2900" b="0" dirty="0" smtClean="0"/>
              <a:t>t is bad</a:t>
            </a:r>
          </a:p>
          <a:p>
            <a:pPr marL="342900" indent="-342900">
              <a:buClr>
                <a:schemeClr val="tx2"/>
              </a:buClr>
              <a:buFont typeface="Wingdings" charset="2"/>
              <a:buChar char="v"/>
            </a:pPr>
            <a:endParaRPr lang="en-ZA" sz="2900" b="0" dirty="0" smtClean="0"/>
          </a:p>
          <a:p>
            <a:pPr marL="342900" indent="-342900">
              <a:buClr>
                <a:schemeClr val="tx2"/>
              </a:buClr>
              <a:buFont typeface="Wingdings" charset="2"/>
              <a:buChar char="v"/>
            </a:pPr>
            <a:r>
              <a:rPr lang="en-ZA" sz="2900" b="0" dirty="0" smtClean="0"/>
              <a:t>A system of obligation that we have towards others</a:t>
            </a:r>
          </a:p>
          <a:p>
            <a:pPr marL="342900" indent="-342900">
              <a:buClr>
                <a:schemeClr val="tx2"/>
              </a:buClr>
              <a:buFont typeface="Wingdings" charset="2"/>
              <a:buChar char="v"/>
            </a:pPr>
            <a:endParaRPr lang="en-ZA" sz="2900" b="0" dirty="0" smtClean="0"/>
          </a:p>
          <a:p>
            <a:pPr marL="342900" indent="-342900">
              <a:buClr>
                <a:schemeClr val="tx2"/>
              </a:buClr>
              <a:buFont typeface="Wingdings" charset="2"/>
              <a:buChar char="v"/>
            </a:pPr>
            <a:r>
              <a:rPr lang="en-ZA" sz="2900" b="0" dirty="0" smtClean="0"/>
              <a:t>Also known as moral philosophy, involves,  systematising, </a:t>
            </a:r>
            <a:r>
              <a:rPr lang="en-ZA" sz="2900" b="0" i="1" dirty="0" smtClean="0"/>
              <a:t>defending</a:t>
            </a:r>
            <a:r>
              <a:rPr lang="en-ZA" sz="2900" b="0" dirty="0" smtClean="0"/>
              <a:t>, and </a:t>
            </a:r>
            <a:r>
              <a:rPr lang="en-ZA" sz="2900" b="0" i="1" dirty="0" smtClean="0"/>
              <a:t>recommending</a:t>
            </a:r>
            <a:r>
              <a:rPr lang="en-ZA" sz="2900" b="0" dirty="0" smtClean="0"/>
              <a:t> concepts of right and wrong behaviour </a:t>
            </a:r>
            <a:r>
              <a:rPr lang="en-ZA" sz="2600" b="0" i="1" dirty="0" smtClean="0"/>
              <a:t>(</a:t>
            </a:r>
            <a:r>
              <a:rPr lang="en-ZA" sz="2600" b="0" i="1" dirty="0" smtClean="0">
                <a:hlinkClick r:id="rId2"/>
              </a:rPr>
              <a:t>www.iep.utm.edu/ethics</a:t>
            </a:r>
            <a:r>
              <a:rPr lang="en-ZA" sz="2600" b="0" i="1" dirty="0" smtClean="0"/>
              <a:t>)</a:t>
            </a:r>
          </a:p>
          <a:p>
            <a:pPr marL="342900" indent="-342900">
              <a:buClr>
                <a:schemeClr val="tx2"/>
              </a:buClr>
              <a:buFont typeface="Wingdings" charset="2"/>
              <a:buChar char="v"/>
            </a:pPr>
            <a:endParaRPr lang="en-ZA" sz="2600" b="0" i="1" dirty="0" smtClean="0"/>
          </a:p>
          <a:p>
            <a:pPr marL="342900" indent="-342900">
              <a:buClr>
                <a:schemeClr val="tx2"/>
              </a:buClr>
              <a:buFont typeface="Wingdings" charset="2"/>
              <a:buChar char="v"/>
            </a:pPr>
            <a:r>
              <a:rPr lang="en-ZA" sz="2900" b="0" i="1" dirty="0" smtClean="0"/>
              <a:t>A study of principles guiding the good of the individual within the context of social interactions and the community </a:t>
            </a:r>
          </a:p>
          <a:p>
            <a:pPr marL="342900" indent="-342900">
              <a:buClr>
                <a:schemeClr val="tx2"/>
              </a:buClr>
              <a:buFont typeface="Wingdings" charset="2"/>
              <a:buChar char="v"/>
            </a:pPr>
            <a:r>
              <a:rPr lang="en-US" sz="2900" b="0" i="1" dirty="0"/>
              <a:t>They are moral principles that guide researchers to conduct and report research without deception or intention to harm the participants of the study or members of the society as a whole, whether knowingly or unknowingly. </a:t>
            </a:r>
            <a:endParaRPr lang="en-ZA" sz="2900" b="0" i="1" dirty="0" smtClean="0"/>
          </a:p>
          <a:p>
            <a:pPr marL="342900" indent="-342900">
              <a:buClr>
                <a:schemeClr val="tx2"/>
              </a:buClr>
              <a:buFont typeface="Wingdings" charset="2"/>
              <a:buChar char="v"/>
            </a:pPr>
            <a:endParaRPr lang="en-ZA" sz="2900" b="0" i="1" dirty="0" smtClean="0"/>
          </a:p>
          <a:p>
            <a:pPr marL="342900" indent="-342900">
              <a:buClr>
                <a:schemeClr val="tx2"/>
              </a:buClr>
              <a:buFont typeface="Wingdings" charset="2"/>
              <a:buChar char="v"/>
            </a:pPr>
            <a:endParaRPr lang="en-ZA" b="0" i="1" dirty="0" smtClean="0"/>
          </a:p>
          <a:p>
            <a:pPr>
              <a:buClr>
                <a:schemeClr val="tx2"/>
              </a:buClr>
            </a:pPr>
            <a:endParaRPr lang="en-ZA" b="0" i="1"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5</a:t>
            </a:fld>
            <a:endParaRPr lang="en-US" dirty="0"/>
          </a:p>
        </p:txBody>
      </p:sp>
    </p:spTree>
    <p:extLst>
      <p:ext uri="{BB962C8B-B14F-4D97-AF65-F5344CB8AC3E}">
        <p14:creationId xmlns:p14="http://schemas.microsoft.com/office/powerpoint/2010/main" val="2642082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41248"/>
            <a:ext cx="7620000" cy="5284915"/>
          </a:xfrm>
        </p:spPr>
        <p:txBody>
          <a:bodyPr/>
          <a:lstStyle/>
          <a:p>
            <a:pPr marL="342900" indent="-342900">
              <a:buFont typeface="Wingdings" pitchFamily="2" charset="2"/>
              <a:buChar char="v"/>
            </a:pPr>
            <a:r>
              <a:rPr lang="en-US" dirty="0"/>
              <a:t>Do not present/publish paper from incomplete research or from anticipated outcomes</a:t>
            </a:r>
          </a:p>
          <a:p>
            <a:pPr marL="342900" indent="-342900">
              <a:buFont typeface="Wingdings" pitchFamily="2" charset="2"/>
              <a:buChar char="v"/>
            </a:pPr>
            <a:r>
              <a:rPr lang="en-US" dirty="0"/>
              <a:t>Should not duplicate publications and submissions </a:t>
            </a:r>
          </a:p>
          <a:p>
            <a:pPr marL="342900" indent="-342900">
              <a:buFont typeface="Wingdings" pitchFamily="2" charset="2"/>
              <a:buChar char="v"/>
            </a:pPr>
            <a:r>
              <a:rPr lang="en-US" dirty="0"/>
              <a:t>Avoid piecemeal publication</a:t>
            </a:r>
          </a:p>
          <a:p>
            <a:pPr marL="342900" indent="-342900">
              <a:buFont typeface="Wingdings" pitchFamily="2" charset="2"/>
              <a:buChar char="v"/>
            </a:pPr>
            <a:r>
              <a:rPr lang="en-US" dirty="0"/>
              <a:t>Should be reviewed Independently by unaffiliated individuals</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50</a:t>
            </a:fld>
            <a:endParaRPr lang="en-US" dirty="0"/>
          </a:p>
        </p:txBody>
      </p:sp>
    </p:spTree>
    <p:extLst>
      <p:ext uri="{BB962C8B-B14F-4D97-AF65-F5344CB8AC3E}">
        <p14:creationId xmlns:p14="http://schemas.microsoft.com/office/powerpoint/2010/main" val="938266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To protect intellectual and property rights</a:t>
            </a:r>
            <a:endParaRPr lang="fr-FR" dirty="0"/>
          </a:p>
        </p:txBody>
      </p:sp>
      <p:sp>
        <p:nvSpPr>
          <p:cNvPr id="3" name="Espace réservé du contenu 2"/>
          <p:cNvSpPr>
            <a:spLocks noGrp="1"/>
          </p:cNvSpPr>
          <p:nvPr>
            <p:ph idx="1"/>
          </p:nvPr>
        </p:nvSpPr>
        <p:spPr/>
        <p:txBody>
          <a:bodyPr/>
          <a:lstStyle/>
          <a:p>
            <a:r>
              <a:rPr lang="en-US" dirty="0"/>
              <a:t>Citation and authorship</a:t>
            </a:r>
          </a:p>
          <a:p>
            <a:r>
              <a:rPr lang="en-US" dirty="0"/>
              <a:t>	inclusion-Writing and significant 					scientific contribution</a:t>
            </a:r>
          </a:p>
          <a:p>
            <a:r>
              <a:rPr lang="en-US" dirty="0"/>
              <a:t>	order- order of contribution	 </a:t>
            </a:r>
          </a:p>
          <a:p>
            <a:r>
              <a:rPr lang="en-US" dirty="0"/>
              <a:t>			        -actual researchers </a:t>
            </a:r>
          </a:p>
          <a:p>
            <a:r>
              <a:rPr lang="en-US" dirty="0"/>
              <a:t>			        -approval must be sought to 					include a name</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51</a:t>
            </a:fld>
            <a:endParaRPr lang="en-US" dirty="0"/>
          </a:p>
        </p:txBody>
      </p:sp>
    </p:spTree>
    <p:extLst>
      <p:ext uri="{BB962C8B-B14F-4D97-AF65-F5344CB8AC3E}">
        <p14:creationId xmlns:p14="http://schemas.microsoft.com/office/powerpoint/2010/main" val="3219006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97280"/>
            <a:ext cx="7620000" cy="5028883"/>
          </a:xfrm>
        </p:spPr>
        <p:txBody>
          <a:bodyPr/>
          <a:lstStyle/>
          <a:p>
            <a:pPr marL="342900" indent="-342900">
              <a:buFont typeface="Arial" pitchFamily="34" charset="0"/>
              <a:buChar char="•"/>
            </a:pPr>
            <a:r>
              <a:rPr lang="en-US" dirty="0"/>
              <a:t>Whenever somebody else’s work is quoted reference should be made to the original author (Piracy </a:t>
            </a:r>
            <a:r>
              <a:rPr lang="en-US" dirty="0" err="1"/>
              <a:t>vs</a:t>
            </a:r>
            <a:r>
              <a:rPr lang="en-US" dirty="0"/>
              <a:t> plagiarism)</a:t>
            </a:r>
          </a:p>
          <a:p>
            <a:pPr marL="342900" indent="-342900">
              <a:buFont typeface="Arial" pitchFamily="34" charset="0"/>
              <a:buChar char="•"/>
            </a:pPr>
            <a:endParaRPr lang="en-US" dirty="0"/>
          </a:p>
          <a:p>
            <a:pPr marL="342900" indent="-342900">
              <a:buFont typeface="Arial" pitchFamily="34" charset="0"/>
              <a:buChar char="•"/>
            </a:pPr>
            <a:r>
              <a:rPr lang="en-US" dirty="0"/>
              <a:t>Acknowledgement should include the names of person who helped</a:t>
            </a:r>
          </a:p>
          <a:p>
            <a:pPr marL="342900" indent="-342900">
              <a:buFont typeface="Arial" pitchFamily="34" charset="0"/>
              <a:buChar char="•"/>
            </a:pPr>
            <a:endParaRPr lang="en-US" dirty="0"/>
          </a:p>
          <a:p>
            <a:pPr marL="342900" indent="-342900">
              <a:buFont typeface="Arial" pitchFamily="34" charset="0"/>
              <a:buChar char="•"/>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52</a:t>
            </a:fld>
            <a:endParaRPr lang="en-US" dirty="0"/>
          </a:p>
        </p:txBody>
      </p:sp>
    </p:spTree>
    <p:extLst>
      <p:ext uri="{BB962C8B-B14F-4D97-AF65-F5344CB8AC3E}">
        <p14:creationId xmlns:p14="http://schemas.microsoft.com/office/powerpoint/2010/main" val="3177635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Scientific</a:t>
            </a:r>
            <a:r>
              <a:rPr lang="fr-FR" dirty="0"/>
              <a:t> </a:t>
            </a:r>
            <a:r>
              <a:rPr lang="fr-FR" dirty="0" err="1"/>
              <a:t>misconduct</a:t>
            </a:r>
            <a:endParaRPr lang="fr-FR" dirty="0"/>
          </a:p>
        </p:txBody>
      </p:sp>
      <p:sp>
        <p:nvSpPr>
          <p:cNvPr id="3" name="Espace réservé du contenu 2"/>
          <p:cNvSpPr>
            <a:spLocks noGrp="1"/>
          </p:cNvSpPr>
          <p:nvPr>
            <p:ph idx="1"/>
          </p:nvPr>
        </p:nvSpPr>
        <p:spPr/>
        <p:txBody>
          <a:bodyPr>
            <a:normAutofit fontScale="85000" lnSpcReduction="20000"/>
          </a:bodyPr>
          <a:lstStyle/>
          <a:p>
            <a:pPr marL="342900" indent="-342900">
              <a:buFont typeface="Wingdings" pitchFamily="2" charset="2"/>
              <a:buChar char="v"/>
            </a:pPr>
            <a:r>
              <a:rPr lang="en-US" dirty="0"/>
              <a:t>Fraud : invention/fabrication of data</a:t>
            </a:r>
          </a:p>
          <a:p>
            <a:pPr marL="342900" indent="-342900">
              <a:buFont typeface="Wingdings" pitchFamily="2" charset="2"/>
              <a:buChar char="v"/>
            </a:pPr>
            <a:endParaRPr lang="en-US" dirty="0"/>
          </a:p>
          <a:p>
            <a:pPr marL="342900" indent="-342900">
              <a:buFont typeface="Wingdings" pitchFamily="2" charset="2"/>
              <a:buChar char="v"/>
            </a:pPr>
            <a:r>
              <a:rPr lang="en-US" dirty="0"/>
              <a:t>Plagiarism : copying data, ideas, text without acknowledgement of source</a:t>
            </a:r>
          </a:p>
          <a:p>
            <a:pPr marL="342900" indent="-342900">
              <a:buFont typeface="Wingdings" pitchFamily="2" charset="2"/>
              <a:buChar char="v"/>
            </a:pPr>
            <a:endParaRPr lang="en-US" dirty="0"/>
          </a:p>
          <a:p>
            <a:pPr marL="342900" indent="-342900">
              <a:buFont typeface="Wingdings" pitchFamily="2" charset="2"/>
              <a:buChar char="v"/>
            </a:pPr>
            <a:r>
              <a:rPr lang="en-US" dirty="0"/>
              <a:t>Piracy : infringement of a copyright</a:t>
            </a:r>
          </a:p>
          <a:p>
            <a:pPr marL="342900" indent="-342900">
              <a:buFont typeface="Wingdings" pitchFamily="2" charset="2"/>
              <a:buChar char="v"/>
            </a:pPr>
            <a:endParaRPr lang="en-US" dirty="0"/>
          </a:p>
          <a:p>
            <a:pPr marL="342900" indent="-342900">
              <a:buFont typeface="Wingdings" pitchFamily="2" charset="2"/>
              <a:buChar char="v"/>
            </a:pPr>
            <a:r>
              <a:rPr lang="en-US" dirty="0"/>
              <a:t>Submitting/Publishing the same paper to different journals</a:t>
            </a:r>
          </a:p>
          <a:p>
            <a:pPr marL="342900" indent="-342900">
              <a:buFont typeface="Wingdings" pitchFamily="2" charset="2"/>
              <a:buChar char="v"/>
            </a:pPr>
            <a:r>
              <a:rPr lang="en-US" dirty="0"/>
              <a:t>Not informing a collaborator of your intent to file a patent in order to make sure that you are the sole inventor </a:t>
            </a:r>
          </a:p>
          <a:p>
            <a:pPr marL="342900" indent="-342900">
              <a:buFont typeface="Wingdings" pitchFamily="2" charset="2"/>
              <a:buChar char="v"/>
            </a:pPr>
            <a:endParaRPr lang="en-US" dirty="0"/>
          </a:p>
          <a:p>
            <a:pPr marL="342900" indent="-342900">
              <a:buFont typeface="Wingdings" pitchFamily="2" charset="2"/>
              <a:buChar char="v"/>
            </a:pPr>
            <a:r>
              <a:rPr lang="en-US" dirty="0"/>
              <a:t>Including a colleague as an author on a paper in return for a favor even though the colleague did not make a serious contribution to the paper </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53</a:t>
            </a:fld>
            <a:endParaRPr lang="en-US" dirty="0"/>
          </a:p>
        </p:txBody>
      </p:sp>
    </p:spTree>
    <p:extLst>
      <p:ext uri="{BB962C8B-B14F-4D97-AF65-F5344CB8AC3E}">
        <p14:creationId xmlns:p14="http://schemas.microsoft.com/office/powerpoint/2010/main" val="3375950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63168"/>
            <a:ext cx="7620000" cy="5162995"/>
          </a:xfrm>
        </p:spPr>
        <p:txBody>
          <a:bodyPr>
            <a:normAutofit fontScale="85000" lnSpcReduction="20000"/>
          </a:bodyPr>
          <a:lstStyle/>
          <a:p>
            <a:pPr marL="342900" indent="-342900">
              <a:buFont typeface="Wingdings" pitchFamily="2" charset="2"/>
              <a:buChar char="v"/>
            </a:pPr>
            <a:r>
              <a:rPr lang="en-US" dirty="0"/>
              <a:t>Trimming outliers from a data set without discussing your reasons in paper </a:t>
            </a:r>
          </a:p>
          <a:p>
            <a:pPr marL="342900" indent="-342900">
              <a:buFont typeface="Wingdings" pitchFamily="2" charset="2"/>
              <a:buChar char="v"/>
            </a:pPr>
            <a:endParaRPr lang="en-US" dirty="0"/>
          </a:p>
          <a:p>
            <a:pPr marL="342900" indent="-342900">
              <a:buFont typeface="Wingdings" pitchFamily="2" charset="2"/>
              <a:buChar char="v"/>
            </a:pPr>
            <a:r>
              <a:rPr lang="en-US" dirty="0"/>
              <a:t>Using an inappropriate statistical technique in order to enhance the significance of your research </a:t>
            </a:r>
          </a:p>
          <a:p>
            <a:pPr marL="342900" indent="-342900">
              <a:buFont typeface="Wingdings" pitchFamily="2" charset="2"/>
              <a:buChar char="v"/>
            </a:pPr>
            <a:endParaRPr lang="en-US" dirty="0"/>
          </a:p>
          <a:p>
            <a:pPr marL="342900" indent="-342900">
              <a:buFont typeface="Wingdings" pitchFamily="2" charset="2"/>
              <a:buChar char="v"/>
            </a:pPr>
            <a:r>
              <a:rPr lang="en-US" dirty="0"/>
              <a:t>Bypassing the peer review process and announcing your results through a press conference without giving peers adequate information to review your work </a:t>
            </a:r>
          </a:p>
          <a:p>
            <a:pPr marL="342900" indent="-342900">
              <a:buFont typeface="Wingdings" pitchFamily="2" charset="2"/>
              <a:buChar char="v"/>
            </a:pPr>
            <a:r>
              <a:rPr lang="en-US" dirty="0"/>
              <a:t>Conducting a review of the literature that fails to acknowledge contributions of others </a:t>
            </a:r>
          </a:p>
          <a:p>
            <a:pPr marL="342900" indent="-342900">
              <a:buFont typeface="Wingdings" pitchFamily="2" charset="2"/>
              <a:buChar char="v"/>
            </a:pPr>
            <a:endParaRPr lang="en-US" dirty="0"/>
          </a:p>
          <a:p>
            <a:pPr marL="342900" indent="-342900">
              <a:buFont typeface="Wingdings" pitchFamily="2" charset="2"/>
              <a:buChar char="v"/>
            </a:pPr>
            <a:r>
              <a:rPr lang="en-US" dirty="0"/>
              <a:t>Stretching the truth on a grant application in order to convince reviewers that your project will make a significant contribution to the field </a:t>
            </a:r>
          </a:p>
          <a:p>
            <a:pPr marL="342900" indent="-342900">
              <a:buFont typeface="Wingdings" pitchFamily="2" charset="2"/>
              <a:buChar char="v"/>
            </a:pPr>
            <a:endParaRPr lang="en-US" dirty="0"/>
          </a:p>
          <a:p>
            <a:pPr marL="342900" indent="-342900">
              <a:buFont typeface="Wingdings" pitchFamily="2" charset="2"/>
              <a:buChar char="v"/>
            </a:pPr>
            <a:r>
              <a:rPr lang="en-US" dirty="0"/>
              <a:t>Giving the same research project to two graduate students in order to see who can do it the fastest </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54</a:t>
            </a:fld>
            <a:endParaRPr lang="en-US" dirty="0"/>
          </a:p>
        </p:txBody>
      </p:sp>
    </p:spTree>
    <p:extLst>
      <p:ext uri="{BB962C8B-B14F-4D97-AF65-F5344CB8AC3E}">
        <p14:creationId xmlns:p14="http://schemas.microsoft.com/office/powerpoint/2010/main" val="3921966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38784"/>
            <a:ext cx="7620000" cy="5257483"/>
          </a:xfrm>
        </p:spPr>
        <p:txBody>
          <a:bodyPr>
            <a:normAutofit fontScale="85000" lnSpcReduction="10000"/>
          </a:bodyPr>
          <a:lstStyle/>
          <a:p>
            <a:pPr marL="342900" indent="-342900">
              <a:buFont typeface="Wingdings" pitchFamily="2" charset="2"/>
              <a:buChar char="v"/>
            </a:pPr>
            <a:r>
              <a:rPr lang="en-US" dirty="0"/>
              <a:t>Overworking, neglecting, or exploiting research students </a:t>
            </a:r>
          </a:p>
          <a:p>
            <a:pPr marL="342900" indent="-342900">
              <a:buFont typeface="Wingdings" pitchFamily="2" charset="2"/>
              <a:buChar char="v"/>
            </a:pPr>
            <a:endParaRPr lang="en-US" dirty="0"/>
          </a:p>
          <a:p>
            <a:pPr marL="342900" indent="-342900">
              <a:buFont typeface="Wingdings" pitchFamily="2" charset="2"/>
              <a:buChar char="v"/>
            </a:pPr>
            <a:r>
              <a:rPr lang="en-US" dirty="0"/>
              <a:t>Making derogatory comments and personal attacks in your review of author's submission </a:t>
            </a:r>
          </a:p>
          <a:p>
            <a:pPr marL="342900" indent="-342900">
              <a:buFont typeface="Wingdings" pitchFamily="2" charset="2"/>
              <a:buChar char="v"/>
            </a:pPr>
            <a:endParaRPr lang="en-US" dirty="0"/>
          </a:p>
          <a:p>
            <a:pPr marL="342900" indent="-342900">
              <a:buFont typeface="Wingdings" pitchFamily="2" charset="2"/>
              <a:buChar char="v"/>
            </a:pPr>
            <a:r>
              <a:rPr lang="en-US" dirty="0"/>
              <a:t>Making significant deviations from the research protocol approved by the Review Board without informing the committee</a:t>
            </a:r>
          </a:p>
          <a:p>
            <a:pPr marL="342900" indent="-342900">
              <a:buFont typeface="Wingdings" pitchFamily="2" charset="2"/>
              <a:buChar char="v"/>
            </a:pPr>
            <a:r>
              <a:rPr lang="en-US" dirty="0"/>
              <a:t>Not reporting an adverse event in a human research experiment </a:t>
            </a:r>
          </a:p>
          <a:p>
            <a:pPr marL="342900" indent="-342900">
              <a:buFont typeface="Wingdings" pitchFamily="2" charset="2"/>
              <a:buChar char="v"/>
            </a:pPr>
            <a:endParaRPr lang="en-US" dirty="0"/>
          </a:p>
          <a:p>
            <a:pPr marL="342900" indent="-342900">
              <a:buFont typeface="Wingdings" pitchFamily="2" charset="2"/>
              <a:buChar char="v"/>
            </a:pPr>
            <a:r>
              <a:rPr lang="en-US" dirty="0"/>
              <a:t>Wasting animals in research </a:t>
            </a:r>
          </a:p>
          <a:p>
            <a:pPr marL="342900" indent="-342900">
              <a:buFont typeface="Wingdings" pitchFamily="2" charset="2"/>
              <a:buChar char="v"/>
            </a:pPr>
            <a:endParaRPr lang="en-US" dirty="0"/>
          </a:p>
          <a:p>
            <a:pPr marL="342900" indent="-342900">
              <a:buFont typeface="Wingdings" pitchFamily="2" charset="2"/>
              <a:buChar char="v"/>
            </a:pPr>
            <a:r>
              <a:rPr lang="en-US" dirty="0"/>
              <a:t>Exposing students and staff to biological risks </a:t>
            </a:r>
          </a:p>
          <a:p>
            <a:endParaRPr lang="en-US" dirty="0"/>
          </a:p>
          <a:p>
            <a:pPr marL="342900" indent="-342900">
              <a:buFont typeface="Wingdings" pitchFamily="2" charset="2"/>
              <a:buChar char="v"/>
            </a:pPr>
            <a:r>
              <a:rPr lang="en-US" dirty="0"/>
              <a:t>Rejecting a manuscript for publication without even reading it </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55</a:t>
            </a:fld>
            <a:endParaRPr lang="en-US" dirty="0"/>
          </a:p>
        </p:txBody>
      </p:sp>
    </p:spTree>
    <p:extLst>
      <p:ext uri="{BB962C8B-B14F-4D97-AF65-F5344CB8AC3E}">
        <p14:creationId xmlns:p14="http://schemas.microsoft.com/office/powerpoint/2010/main" val="1516720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718"/>
            <a:ext cx="5791200" cy="742689"/>
          </a:xfrm>
        </p:spPr>
        <p:txBody>
          <a:bodyPr>
            <a:normAutofit/>
          </a:bodyPr>
          <a:lstStyle/>
          <a:p>
            <a:r>
              <a:rPr lang="en-ZA" sz="2000" dirty="0"/>
              <a:t>References</a:t>
            </a:r>
          </a:p>
        </p:txBody>
      </p:sp>
      <p:sp>
        <p:nvSpPr>
          <p:cNvPr id="3" name="Text Placeholder 2"/>
          <p:cNvSpPr>
            <a:spLocks noGrp="1"/>
          </p:cNvSpPr>
          <p:nvPr>
            <p:ph idx="1"/>
          </p:nvPr>
        </p:nvSpPr>
        <p:spPr>
          <a:xfrm>
            <a:off x="457200" y="1107048"/>
            <a:ext cx="7620000" cy="5141352"/>
          </a:xfrm>
        </p:spPr>
        <p:txBody>
          <a:bodyPr>
            <a:normAutofit fontScale="70000" lnSpcReduction="20000"/>
          </a:bodyPr>
          <a:lstStyle/>
          <a:p>
            <a:pPr marL="457200" indent="-457200">
              <a:buFont typeface="+mj-lt"/>
              <a:buAutoNum type="arabicPeriod"/>
            </a:pPr>
            <a:r>
              <a:rPr lang="en-ZA" b="0" dirty="0"/>
              <a:t>Azenabor G. 2008. The Golden Rule Principle in an African Ethics, and Kant’s Categorical Imperative. An African Journal of Philosophy, XX!: 229-240.</a:t>
            </a:r>
          </a:p>
          <a:p>
            <a:pPr marL="457200" indent="-457200">
              <a:buFont typeface="+mj-lt"/>
              <a:buAutoNum type="arabicPeriod"/>
            </a:pPr>
            <a:r>
              <a:rPr lang="en-ZA" b="0" dirty="0"/>
              <a:t>Belmont Report. Available at http://ohsr.od.nih.gov/guidelnes/belmont.html</a:t>
            </a:r>
          </a:p>
          <a:p>
            <a:pPr marL="457200" indent="-457200">
              <a:buFont typeface="+mj-lt"/>
              <a:buAutoNum type="arabicPeriod"/>
            </a:pPr>
            <a:r>
              <a:rPr lang="en-ZA" b="0" dirty="0"/>
              <a:t>Center for Disease Control and Prevention, 2014. US Public Health Service Syphillis Study at Tuskegee </a:t>
            </a:r>
            <a:r>
              <a:rPr lang="nl-NL" sz="2100" b="0" dirty="0">
                <a:hlinkClick r:id="rId2"/>
              </a:rPr>
              <a:t>http://www.cdc.gov/tuskegee/timeline.htm</a:t>
            </a:r>
            <a:endParaRPr lang="nl-NL" sz="2100" b="0" dirty="0"/>
          </a:p>
          <a:p>
            <a:pPr marL="457200" indent="-457200">
              <a:buFont typeface="+mj-lt"/>
              <a:buAutoNum type="arabicPeriod"/>
            </a:pPr>
            <a:r>
              <a:rPr lang="nl-NL" sz="2100" b="0" dirty="0" err="1"/>
              <a:t>Declaration</a:t>
            </a:r>
            <a:r>
              <a:rPr lang="nl-NL" sz="2100" b="0" dirty="0"/>
              <a:t> of Helsinki, World </a:t>
            </a:r>
            <a:r>
              <a:rPr lang="nl-NL" sz="2100" b="0" dirty="0" err="1"/>
              <a:t>Medical</a:t>
            </a:r>
            <a:r>
              <a:rPr lang="nl-NL" sz="2100" b="0" dirty="0"/>
              <a:t> </a:t>
            </a:r>
            <a:r>
              <a:rPr lang="nl-NL" sz="2100" b="0" dirty="0" err="1"/>
              <a:t>Association</a:t>
            </a:r>
            <a:r>
              <a:rPr lang="nl-NL" sz="2100" b="0" dirty="0"/>
              <a:t>, 2008. </a:t>
            </a:r>
            <a:r>
              <a:rPr lang="nl-NL" sz="2100" b="0" dirty="0" err="1"/>
              <a:t>Available</a:t>
            </a:r>
            <a:r>
              <a:rPr lang="nl-NL" sz="2100" b="0" dirty="0"/>
              <a:t> at: http://</a:t>
            </a:r>
            <a:r>
              <a:rPr lang="nl-NL" sz="2100" b="0" dirty="0" err="1"/>
              <a:t>www.wma.net</a:t>
            </a:r>
            <a:r>
              <a:rPr lang="nl-NL" sz="2100" b="0" dirty="0"/>
              <a:t>/en/30publications/10policies/b3/</a:t>
            </a:r>
            <a:r>
              <a:rPr lang="nl-NL" sz="2100" b="0" dirty="0" err="1"/>
              <a:t>index.html</a:t>
            </a:r>
            <a:endParaRPr lang="en-ZA" b="0" dirty="0"/>
          </a:p>
          <a:p>
            <a:pPr marL="457200" indent="-457200">
              <a:buFont typeface="+mj-lt"/>
              <a:buAutoNum type="arabicPeriod"/>
            </a:pPr>
            <a:r>
              <a:rPr lang="en-ZA" b="0" dirty="0"/>
              <a:t>Ethics in Health Research: Principles, Structures and Processes available at: htttp://doh.gov.za/docs/index.htm)</a:t>
            </a:r>
          </a:p>
          <a:p>
            <a:pPr marL="457200" indent="-457200">
              <a:buFont typeface="+mj-lt"/>
              <a:buAutoNum type="arabicPeriod"/>
            </a:pPr>
            <a:r>
              <a:rPr lang="en-ZA" b="0" dirty="0"/>
              <a:t>Guidelines for good Practice in t</a:t>
            </a:r>
            <a:r>
              <a:rPr lang="en-US" b="0" dirty="0"/>
              <a:t>he</a:t>
            </a:r>
            <a:r>
              <a:rPr lang="en-ZA" b="0" dirty="0"/>
              <a:t> Conduct of Clinical Trials in Human Participants in South Africa, available at: </a:t>
            </a:r>
            <a:r>
              <a:rPr lang="en-ZA" b="0" dirty="0">
                <a:hlinkClick r:id="rId3"/>
              </a:rPr>
              <a:t>http://www.doh.gov.za/docs/policy/trials contents.htm</a:t>
            </a:r>
            <a:endParaRPr lang="en-ZA" b="0" dirty="0"/>
          </a:p>
          <a:p>
            <a:pPr marL="457200" indent="-457200">
              <a:buFont typeface="+mj-lt"/>
              <a:buAutoNum type="arabicPeriod"/>
            </a:pPr>
            <a:r>
              <a:rPr lang="en-ZA" b="0" dirty="0"/>
              <a:t>International Ethics Guidelines for Biomedical Research Involving Human Subjects, CIOMS, 2002. Available at: http://www.cioms.ch/frame_guidelines_nov_2002.htm</a:t>
            </a:r>
          </a:p>
          <a:p>
            <a:pPr marL="457200" indent="-457200">
              <a:buFont typeface="+mj-lt"/>
              <a:buAutoNum type="arabicPeriod"/>
            </a:pPr>
            <a:r>
              <a:rPr lang="en-ZA" b="0" dirty="0"/>
              <a:t>McKeon R. (Ed) 1941. The Basic Works of Aristotle. Random House Inc.</a:t>
            </a:r>
          </a:p>
          <a:p>
            <a:pPr marL="457200" indent="-457200">
              <a:buFont typeface="+mj-lt"/>
              <a:buAutoNum type="arabicPeriod"/>
            </a:pPr>
            <a:r>
              <a:rPr lang="en-US" b="0" dirty="0" err="1"/>
              <a:t>Grodin</a:t>
            </a:r>
            <a:r>
              <a:rPr lang="en-US" b="0" dirty="0"/>
              <a:t> MA. "Historical origins of the Nuremberg Code". In: </a:t>
            </a:r>
            <a:r>
              <a:rPr lang="en-US" b="0" i="1" dirty="0"/>
              <a:t>The Nazi Doctors and the Nuremberg Code: Human Rights in Human Experimentation</a:t>
            </a:r>
            <a:r>
              <a:rPr lang="en-US" b="0" dirty="0"/>
              <a:t>. Annas, GJ and </a:t>
            </a:r>
            <a:r>
              <a:rPr lang="en-US" b="0" dirty="0" err="1"/>
              <a:t>Grodin</a:t>
            </a:r>
            <a:r>
              <a:rPr lang="en-US" b="0" dirty="0"/>
              <a:t>, MA (eds.). Oxford University Press, Oxford, 1992</a:t>
            </a:r>
            <a:r>
              <a:rPr lang="en-ZA" b="0" dirty="0"/>
              <a:t> Republic of South Africa, Government Gazette, 23 July 2004, vol.469, No 26595. National Health Act No 61 of 2003.</a:t>
            </a:r>
          </a:p>
        </p:txBody>
      </p:sp>
      <p:sp>
        <p:nvSpPr>
          <p:cNvPr id="2" name="Footer Placeholder 1"/>
          <p:cNvSpPr>
            <a:spLocks noGrp="1"/>
          </p:cNvSpPr>
          <p:nvPr>
            <p:ph type="ftr" sz="quarter" idx="11"/>
          </p:nvPr>
        </p:nvSpPr>
        <p:spPr/>
        <p:txBody>
          <a:bodyPr/>
          <a:lstStyle/>
          <a:p>
            <a:r>
              <a:rPr lang="de-DE" dirty="0"/>
              <a:t>© P Msweli 2020</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56</a:t>
            </a:fld>
            <a:endParaRPr lang="en-US" dirty="0"/>
          </a:p>
        </p:txBody>
      </p:sp>
    </p:spTree>
    <p:extLst>
      <p:ext uri="{BB962C8B-B14F-4D97-AF65-F5344CB8AC3E}">
        <p14:creationId xmlns:p14="http://schemas.microsoft.com/office/powerpoint/2010/main" val="338025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17" y="152400"/>
            <a:ext cx="5791200" cy="830051"/>
          </a:xfrm>
        </p:spPr>
        <p:txBody>
          <a:bodyPr>
            <a:normAutofit/>
          </a:bodyPr>
          <a:lstStyle/>
          <a:p>
            <a:r>
              <a:rPr lang="en-ZA" sz="2800" dirty="0"/>
              <a:t>Ethics </a:t>
            </a:r>
            <a:r>
              <a:rPr lang="en-ZA" sz="2800" dirty="0" smtClean="0"/>
              <a:t>definition </a:t>
            </a:r>
            <a:endParaRPr lang="en-ZA" sz="2800"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6</a:t>
            </a:fld>
            <a:endParaRPr lang="en-US" dirty="0"/>
          </a:p>
        </p:txBody>
      </p:sp>
      <p:sp>
        <p:nvSpPr>
          <p:cNvPr id="8" name="TextBox 7"/>
          <p:cNvSpPr txBox="1"/>
          <p:nvPr/>
        </p:nvSpPr>
        <p:spPr>
          <a:xfrm>
            <a:off x="321733" y="3258712"/>
            <a:ext cx="2675467" cy="1200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ZA" sz="2400" dirty="0"/>
              <a:t>ETHICS AS A THEORETICAL ENTERPRISE</a:t>
            </a:r>
          </a:p>
        </p:txBody>
      </p:sp>
      <p:sp>
        <p:nvSpPr>
          <p:cNvPr id="11" name="TextBox 10"/>
          <p:cNvSpPr txBox="1"/>
          <p:nvPr/>
        </p:nvSpPr>
        <p:spPr>
          <a:xfrm>
            <a:off x="4147608" y="780545"/>
            <a:ext cx="4707467"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2400" b="1" dirty="0"/>
              <a:t>Meta Ethics: “</a:t>
            </a:r>
            <a:r>
              <a:rPr lang="en-US" sz="2000" i="1" dirty="0"/>
              <a:t>is a branch of analytic philosophy that explores the status, foundations, and scope of moral values, properties, and words” </a:t>
            </a:r>
            <a:r>
              <a:rPr lang="en-US" sz="1600" i="1" dirty="0"/>
              <a:t>Source:  </a:t>
            </a:r>
            <a:r>
              <a:rPr lang="en-US" sz="1600" dirty="0"/>
              <a:t>https://www.princeton.edu/~achaney/tmve/wiki100k/docs/Meta-ethics.html</a:t>
            </a:r>
            <a:endParaRPr lang="en-ZA" sz="1600" i="1" dirty="0"/>
          </a:p>
          <a:p>
            <a:r>
              <a:rPr lang="en-ZA" sz="1600" b="1" dirty="0"/>
              <a:t>  </a:t>
            </a:r>
          </a:p>
        </p:txBody>
      </p:sp>
      <p:sp>
        <p:nvSpPr>
          <p:cNvPr id="13" name="TextBox 12"/>
          <p:cNvSpPr txBox="1"/>
          <p:nvPr/>
        </p:nvSpPr>
        <p:spPr>
          <a:xfrm>
            <a:off x="4147608" y="3066549"/>
            <a:ext cx="4707467" cy="200054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2400" b="1" dirty="0"/>
              <a:t>Normative Ethics: </a:t>
            </a:r>
            <a:r>
              <a:rPr lang="en-US" sz="2000" dirty="0"/>
              <a:t>addresses the question of ‘What ought to be done?’ Normative Ethical theorists (Socrates, Kant, Stuart, Bentham) seek to provide action guides and codes. </a:t>
            </a:r>
            <a:endParaRPr lang="en-ZA" sz="2000" i="1" dirty="0"/>
          </a:p>
          <a:p>
            <a:r>
              <a:rPr lang="en-ZA" sz="2000" i="1" dirty="0"/>
              <a:t>  </a:t>
            </a:r>
          </a:p>
        </p:txBody>
      </p:sp>
      <p:sp>
        <p:nvSpPr>
          <p:cNvPr id="14" name="TextBox 13"/>
          <p:cNvSpPr txBox="1"/>
          <p:nvPr/>
        </p:nvSpPr>
        <p:spPr>
          <a:xfrm>
            <a:off x="4198410" y="5183177"/>
            <a:ext cx="4707467"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2400" b="1" dirty="0"/>
              <a:t>Applied Ethics: </a:t>
            </a:r>
            <a:r>
              <a:rPr lang="en-US" sz="2000" dirty="0"/>
              <a:t>domain specific ethics (Business, biomedical; </a:t>
            </a:r>
            <a:r>
              <a:rPr lang="en-US" sz="2000" dirty="0" smtClean="0"/>
              <a:t> </a:t>
            </a:r>
            <a:r>
              <a:rPr lang="en-US" sz="2000" dirty="0"/>
              <a:t>engineering, etc.)</a:t>
            </a:r>
            <a:endParaRPr lang="en-ZA" sz="2000" i="1" dirty="0"/>
          </a:p>
          <a:p>
            <a:r>
              <a:rPr lang="en-ZA" sz="2000" i="1" dirty="0"/>
              <a:t>  </a:t>
            </a:r>
          </a:p>
        </p:txBody>
      </p:sp>
      <p:cxnSp>
        <p:nvCxnSpPr>
          <p:cNvPr id="17" name="Straight Arrow Connector 16"/>
          <p:cNvCxnSpPr/>
          <p:nvPr/>
        </p:nvCxnSpPr>
        <p:spPr>
          <a:xfrm flipV="1">
            <a:off x="2997200" y="2047846"/>
            <a:ext cx="1048808" cy="1210866"/>
          </a:xfrm>
          <a:prstGeom prst="straightConnector1">
            <a:avLst/>
          </a:prstGeom>
          <a:ln w="57150" cmpd="sng">
            <a:tailEnd type="arrow"/>
          </a:ln>
        </p:spPr>
        <p:style>
          <a:lnRef idx="1">
            <a:schemeClr val="accent5"/>
          </a:lnRef>
          <a:fillRef idx="0">
            <a:schemeClr val="accent5"/>
          </a:fillRef>
          <a:effectRef idx="0">
            <a:schemeClr val="accent5"/>
          </a:effectRef>
          <a:fontRef idx="minor">
            <a:schemeClr val="tx1"/>
          </a:fontRef>
        </p:style>
      </p:cxnSp>
      <p:cxnSp>
        <p:nvCxnSpPr>
          <p:cNvPr id="21" name="Straight Arrow Connector 20"/>
          <p:cNvCxnSpPr/>
          <p:nvPr/>
        </p:nvCxnSpPr>
        <p:spPr>
          <a:xfrm>
            <a:off x="2997200" y="3843867"/>
            <a:ext cx="1048808" cy="0"/>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997200" y="4459040"/>
            <a:ext cx="1150408" cy="951159"/>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23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997200" y="1866900"/>
            <a:ext cx="3263900" cy="3523184"/>
            <a:chOff x="2997200" y="1866900"/>
            <a:chExt cx="3263900" cy="3213100"/>
          </a:xfrm>
          <a:solidFill>
            <a:srgbClr val="FF6600"/>
          </a:solidFill>
        </p:grpSpPr>
        <p:sp>
          <p:nvSpPr>
            <p:cNvPr id="10" name="Down Arrow Callout 9"/>
            <p:cNvSpPr/>
            <p:nvPr/>
          </p:nvSpPr>
          <p:spPr>
            <a:xfrm>
              <a:off x="3543300" y="3943529"/>
              <a:ext cx="2120900" cy="1136471"/>
            </a:xfrm>
            <a:prstGeom prst="downArrowCallout">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grpSp>
          <p:nvGrpSpPr>
            <p:cNvPr id="12" name="Group 11"/>
            <p:cNvGrpSpPr/>
            <p:nvPr/>
          </p:nvGrpSpPr>
          <p:grpSpPr>
            <a:xfrm>
              <a:off x="2997200" y="1866900"/>
              <a:ext cx="3263900" cy="2060824"/>
              <a:chOff x="2997200" y="1866900"/>
              <a:chExt cx="3263900" cy="2060824"/>
            </a:xfrm>
            <a:grpFill/>
          </p:grpSpPr>
          <p:sp>
            <p:nvSpPr>
              <p:cNvPr id="6" name="Left Arrow Callout 5"/>
              <p:cNvSpPr/>
              <p:nvPr/>
            </p:nvSpPr>
            <p:spPr>
              <a:xfrm>
                <a:off x="2997200" y="2692400"/>
                <a:ext cx="1518424" cy="1235324"/>
              </a:xfrm>
              <a:prstGeom prst="leftArrowCallout">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8" name="Right Arrow Callout 7"/>
              <p:cNvSpPr/>
              <p:nvPr/>
            </p:nvSpPr>
            <p:spPr>
              <a:xfrm>
                <a:off x="4515624" y="2692400"/>
                <a:ext cx="1745476" cy="1235324"/>
              </a:xfrm>
              <a:prstGeom prst="rightArrowCallout">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1" name="Up Arrow Callout 10"/>
              <p:cNvSpPr/>
              <p:nvPr/>
            </p:nvSpPr>
            <p:spPr>
              <a:xfrm>
                <a:off x="3543300" y="1866900"/>
                <a:ext cx="2120900" cy="1155700"/>
              </a:xfrm>
              <a:prstGeom prst="upArrowCallout">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grpSp>
      </p:grpSp>
      <p:sp>
        <p:nvSpPr>
          <p:cNvPr id="5" name="Slide Number Placeholder 4"/>
          <p:cNvSpPr>
            <a:spLocks noGrp="1"/>
          </p:cNvSpPr>
          <p:nvPr>
            <p:ph type="sldNum" sz="quarter" idx="12"/>
          </p:nvPr>
        </p:nvSpPr>
        <p:spPr/>
        <p:txBody>
          <a:bodyPr/>
          <a:lstStyle/>
          <a:p>
            <a:fld id="{F38DF745-7D3F-47F4-83A3-874385CFAA69}" type="slidenum">
              <a:rPr lang="en-US" smtClean="0"/>
              <a:pPr/>
              <a:t>7</a:t>
            </a:fld>
            <a:endParaRPr lang="en-US" dirty="0"/>
          </a:p>
        </p:txBody>
      </p:sp>
      <p:sp>
        <p:nvSpPr>
          <p:cNvPr id="9" name="TextBox 8"/>
          <p:cNvSpPr txBox="1"/>
          <p:nvPr/>
        </p:nvSpPr>
        <p:spPr>
          <a:xfrm>
            <a:off x="3708400" y="2687072"/>
            <a:ext cx="1841500" cy="1569660"/>
          </a:xfrm>
          <a:prstGeom prst="rect">
            <a:avLst/>
          </a:prstGeom>
          <a:noFill/>
        </p:spPr>
        <p:txBody>
          <a:bodyPr wrap="square" rtlCol="0">
            <a:spAutoFit/>
          </a:bodyPr>
          <a:lstStyle/>
          <a:p>
            <a:pPr algn="ctr"/>
            <a:r>
              <a:rPr lang="en-US" sz="2400" b="1" dirty="0">
                <a:solidFill>
                  <a:schemeClr val="bg1"/>
                </a:solidFill>
              </a:rPr>
              <a:t>K</a:t>
            </a:r>
            <a:r>
              <a:rPr lang="en-ZA" sz="2400" b="1" dirty="0">
                <a:solidFill>
                  <a:schemeClr val="bg1"/>
                </a:solidFill>
              </a:rPr>
              <a:t>ey Features of Scientific Research</a:t>
            </a:r>
          </a:p>
        </p:txBody>
      </p:sp>
      <p:sp>
        <p:nvSpPr>
          <p:cNvPr id="14" name="TextBox 13"/>
          <p:cNvSpPr txBox="1"/>
          <p:nvPr/>
        </p:nvSpPr>
        <p:spPr>
          <a:xfrm>
            <a:off x="6261100" y="2070100"/>
            <a:ext cx="2654300" cy="32008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2000" b="1" dirty="0"/>
              <a:t>Univesality and objectivity</a:t>
            </a:r>
            <a:r>
              <a:rPr lang="en-ZA" dirty="0"/>
              <a:t> </a:t>
            </a:r>
            <a:r>
              <a:rPr lang="en-US" dirty="0"/>
              <a:t>(</a:t>
            </a:r>
            <a:r>
              <a:rPr lang="en-ZA" dirty="0"/>
              <a:t>explicit rules and systematic procedures) </a:t>
            </a:r>
          </a:p>
          <a:p>
            <a:r>
              <a:rPr lang="en-ZA" dirty="0"/>
              <a:t>- </a:t>
            </a:r>
            <a:r>
              <a:rPr lang="en-US" dirty="0"/>
              <a:t>R</a:t>
            </a:r>
            <a:r>
              <a:rPr lang="en-ZA" dirty="0"/>
              <a:t>esearch should be designed in a manner that allows any competent researcher to conduct a similar study and generate the same findings</a:t>
            </a:r>
          </a:p>
        </p:txBody>
      </p:sp>
      <p:sp>
        <p:nvSpPr>
          <p:cNvPr id="16" name="TextBox 15"/>
          <p:cNvSpPr txBox="1"/>
          <p:nvPr/>
        </p:nvSpPr>
        <p:spPr>
          <a:xfrm>
            <a:off x="203200" y="2222497"/>
            <a:ext cx="2794000" cy="261610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2000" b="1" dirty="0"/>
              <a:t>Scientific Rigour </a:t>
            </a:r>
            <a:r>
              <a:rPr lang="en-US" dirty="0"/>
              <a:t>(truth is accepted if there is sufficient evidence to support claims made through the research process. Such claims have to withstand the scrutiny of repeated testing)</a:t>
            </a:r>
            <a:endParaRPr lang="en-ZA" dirty="0"/>
          </a:p>
        </p:txBody>
      </p:sp>
      <p:sp>
        <p:nvSpPr>
          <p:cNvPr id="17" name="TextBox 16"/>
          <p:cNvSpPr txBox="1"/>
          <p:nvPr/>
        </p:nvSpPr>
        <p:spPr>
          <a:xfrm>
            <a:off x="2387598" y="648841"/>
            <a:ext cx="4318000"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2000" b="1" dirty="0"/>
              <a:t>Generalisability of findings</a:t>
            </a:r>
            <a:r>
              <a:rPr lang="en-US" dirty="0"/>
              <a:t>: the extent to which the sample used in the research project reflects the broader population of interest</a:t>
            </a:r>
            <a:endParaRPr lang="en-ZA" dirty="0"/>
          </a:p>
        </p:txBody>
      </p:sp>
      <p:sp>
        <p:nvSpPr>
          <p:cNvPr id="18" name="TextBox 17"/>
          <p:cNvSpPr txBox="1"/>
          <p:nvPr/>
        </p:nvSpPr>
        <p:spPr>
          <a:xfrm>
            <a:off x="2082797" y="5390084"/>
            <a:ext cx="4927600"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2000" b="1" dirty="0"/>
              <a:t>Originality of research work</a:t>
            </a:r>
            <a:r>
              <a:rPr lang="en-US" dirty="0"/>
              <a:t>: original ideas backed with appropriate evidence in a clear, logical and convincing argument that illustrates critical and analytical thinking.</a:t>
            </a:r>
            <a:endParaRPr lang="en-ZA" dirty="0"/>
          </a:p>
        </p:txBody>
      </p:sp>
    </p:spTree>
    <p:extLst>
      <p:ext uri="{BB962C8B-B14F-4D97-AF65-F5344CB8AC3E}">
        <p14:creationId xmlns:p14="http://schemas.microsoft.com/office/powerpoint/2010/main" val="206106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534" y="372534"/>
            <a:ext cx="3115734" cy="1619104"/>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ZA" sz="2000" dirty="0"/>
              <a:t/>
            </a:r>
            <a:br>
              <a:rPr lang="en-ZA" sz="2000" dirty="0"/>
            </a:br>
            <a:r>
              <a:rPr lang="en-ZA" sz="2000" dirty="0"/>
              <a:t/>
            </a:r>
            <a:br>
              <a:rPr lang="en-ZA" sz="2000" dirty="0"/>
            </a:br>
            <a:r>
              <a:rPr lang="en-ZA" sz="2000" dirty="0"/>
              <a:t/>
            </a:r>
            <a:br>
              <a:rPr lang="en-ZA" sz="2000" dirty="0"/>
            </a:br>
            <a:r>
              <a:rPr lang="en-ZA" sz="3100" b="1" cap="none" dirty="0"/>
              <a:t>Research Ethics therefore  are:</a:t>
            </a:r>
            <a:r>
              <a:rPr lang="en-ZA" sz="2000" dirty="0"/>
              <a:t/>
            </a:r>
            <a:br>
              <a:rPr lang="en-ZA" sz="2000" dirty="0"/>
            </a:br>
            <a:endParaRPr lang="en-ZA" sz="2000"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8</a:t>
            </a:fld>
            <a:endParaRPr lang="en-US" dirty="0"/>
          </a:p>
        </p:txBody>
      </p:sp>
      <p:sp>
        <p:nvSpPr>
          <p:cNvPr id="7" name="Title 4"/>
          <p:cNvSpPr txBox="1">
            <a:spLocks/>
          </p:cNvSpPr>
          <p:nvPr/>
        </p:nvSpPr>
        <p:spPr>
          <a:xfrm>
            <a:off x="254001" y="2201334"/>
            <a:ext cx="7857066" cy="161910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9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000" b="1" cap="none" dirty="0"/>
              <a:t>1. A code of guidelines on how to conduct scientific research in a morally acceptable way</a:t>
            </a:r>
            <a:r>
              <a:rPr lang="en-US" sz="2000" dirty="0"/>
              <a:t>.</a:t>
            </a:r>
          </a:p>
          <a:p>
            <a:r>
              <a:rPr lang="en-ZA" sz="2000" dirty="0"/>
              <a:t/>
            </a:r>
            <a:br>
              <a:rPr lang="en-ZA" sz="2000" dirty="0"/>
            </a:br>
            <a:endParaRPr lang="en-ZA" sz="2000" dirty="0"/>
          </a:p>
        </p:txBody>
      </p:sp>
      <p:sp>
        <p:nvSpPr>
          <p:cNvPr id="10" name="Title 4"/>
          <p:cNvSpPr txBox="1">
            <a:spLocks/>
          </p:cNvSpPr>
          <p:nvPr/>
        </p:nvSpPr>
        <p:spPr>
          <a:xfrm>
            <a:off x="254001" y="4148667"/>
            <a:ext cx="7857066" cy="161910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900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000" b="1" cap="none" dirty="0"/>
              <a:t>2. Principles and standards that help researchers to uphold the value and standards of knowledge construction.</a:t>
            </a:r>
            <a:endParaRPr lang="en-US" sz="2000" dirty="0"/>
          </a:p>
          <a:p>
            <a:r>
              <a:rPr lang="en-ZA" sz="2000" dirty="0"/>
              <a:t/>
            </a:r>
            <a:br>
              <a:rPr lang="en-ZA" sz="2000" dirty="0"/>
            </a:br>
            <a:endParaRPr lang="en-ZA" sz="2000" dirty="0"/>
          </a:p>
        </p:txBody>
      </p:sp>
    </p:spTree>
    <p:extLst>
      <p:ext uri="{BB962C8B-B14F-4D97-AF65-F5344CB8AC3E}">
        <p14:creationId xmlns:p14="http://schemas.microsoft.com/office/powerpoint/2010/main" val="41519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10600" cy="947949"/>
          </a:xfrm>
        </p:spPr>
        <p:txBody>
          <a:bodyPr>
            <a:normAutofit fontScale="90000"/>
          </a:bodyPr>
          <a:lstStyle/>
          <a:p>
            <a:r>
              <a:rPr lang="en-ZA" sz="3200" dirty="0"/>
              <a:t>Ethical considerations in the research process</a:t>
            </a:r>
          </a:p>
        </p:txBody>
      </p:sp>
      <p:sp>
        <p:nvSpPr>
          <p:cNvPr id="5" name="Slide Number Placeholder 4"/>
          <p:cNvSpPr>
            <a:spLocks noGrp="1"/>
          </p:cNvSpPr>
          <p:nvPr>
            <p:ph type="sldNum" sz="quarter" idx="12"/>
          </p:nvPr>
        </p:nvSpPr>
        <p:spPr/>
        <p:txBody>
          <a:bodyPr/>
          <a:lstStyle/>
          <a:p>
            <a:fld id="{F38DF745-7D3F-47F4-83A3-874385CFAA69}" type="slidenum">
              <a:rPr lang="en-US" smtClean="0"/>
              <a:pPr/>
              <a:t>9</a:t>
            </a:fld>
            <a:endParaRPr lang="en-US" dirty="0"/>
          </a:p>
        </p:txBody>
      </p:sp>
      <p:sp>
        <p:nvSpPr>
          <p:cNvPr id="6" name="Title 4"/>
          <p:cNvSpPr txBox="1">
            <a:spLocks/>
          </p:cNvSpPr>
          <p:nvPr/>
        </p:nvSpPr>
        <p:spPr>
          <a:xfrm>
            <a:off x="118537" y="1320800"/>
            <a:ext cx="3031064" cy="5172075"/>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b">
            <a:normAutofit fontScale="975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900" b="1" cap="none" dirty="0"/>
              <a:t>Ethical considerations come into play at six stages of research</a:t>
            </a:r>
          </a:p>
          <a:p>
            <a:endParaRPr lang="en-ZA" sz="2900" b="1" cap="none" dirty="0"/>
          </a:p>
          <a:p>
            <a:endParaRPr lang="en-ZA" sz="2900" b="1" cap="none" dirty="0"/>
          </a:p>
          <a:p>
            <a:r>
              <a:rPr lang="en-ZA" dirty="0"/>
              <a:t/>
            </a:r>
            <a:br>
              <a:rPr lang="en-ZA" dirty="0"/>
            </a:br>
            <a:endParaRPr lang="en-ZA" dirty="0"/>
          </a:p>
        </p:txBody>
      </p:sp>
      <p:sp>
        <p:nvSpPr>
          <p:cNvPr id="7" name="Title 4"/>
          <p:cNvSpPr txBox="1">
            <a:spLocks/>
          </p:cNvSpPr>
          <p:nvPr/>
        </p:nvSpPr>
        <p:spPr>
          <a:xfrm>
            <a:off x="3149601" y="1337733"/>
            <a:ext cx="5689601" cy="5172075"/>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14350" indent="-514350">
              <a:buFont typeface="+mj-lt"/>
              <a:buAutoNum type="arabicPeriod"/>
            </a:pPr>
            <a:r>
              <a:rPr lang="en-US" sz="2300" b="1" cap="none" dirty="0"/>
              <a:t>Conceptualisation and design of the study (scientific </a:t>
            </a:r>
            <a:r>
              <a:rPr lang="en-US" sz="2300" b="1" cap="none" dirty="0" smtClean="0"/>
              <a:t>value, </a:t>
            </a:r>
            <a:r>
              <a:rPr lang="en-US" sz="2300" b="1" cap="none" dirty="0"/>
              <a:t>identify risks and ways to mitigate the risks)</a:t>
            </a:r>
          </a:p>
          <a:p>
            <a:pPr marL="514350" indent="-514350">
              <a:buFont typeface="+mj-lt"/>
              <a:buAutoNum type="arabicPeriod"/>
            </a:pPr>
            <a:endParaRPr lang="en-US" sz="2300" b="1" cap="none" dirty="0"/>
          </a:p>
          <a:p>
            <a:pPr marL="514350" indent="-514350">
              <a:buFont typeface="+mj-lt"/>
              <a:buAutoNum type="arabicPeriod"/>
            </a:pPr>
            <a:endParaRPr lang="en-US" sz="2300" b="1" cap="none" dirty="0"/>
          </a:p>
          <a:p>
            <a:pPr marL="514350" indent="-514350">
              <a:buFont typeface="+mj-lt"/>
              <a:buAutoNum type="arabicPeriod"/>
            </a:pPr>
            <a:r>
              <a:rPr lang="en-US" sz="2300" b="1" cap="none" dirty="0"/>
              <a:t>When participants are </a:t>
            </a:r>
            <a:r>
              <a:rPr lang="en-US" sz="2300" b="1" cap="none" dirty="0" smtClean="0"/>
              <a:t>engaged </a:t>
            </a:r>
            <a:r>
              <a:rPr lang="en-US" sz="2300" b="1" cap="none" dirty="0"/>
              <a:t>(the process of informed </a:t>
            </a:r>
            <a:r>
              <a:rPr lang="en-US" sz="2300" b="1" cap="none" dirty="0" smtClean="0"/>
              <a:t>agreement, </a:t>
            </a:r>
            <a:r>
              <a:rPr lang="en-US" sz="2300" b="1" cap="none" dirty="0"/>
              <a:t>right to privacy)</a:t>
            </a:r>
          </a:p>
          <a:p>
            <a:pPr marL="457200" indent="-457200">
              <a:buFont typeface="+mj-lt"/>
              <a:buAutoNum type="arabicPeriod"/>
            </a:pPr>
            <a:endParaRPr lang="en-US" sz="2300" b="1" cap="none" dirty="0"/>
          </a:p>
          <a:p>
            <a:pPr marL="457200" indent="-457200">
              <a:buFont typeface="+mj-lt"/>
              <a:buAutoNum type="arabicPeriod"/>
            </a:pPr>
            <a:r>
              <a:rPr lang="en-US" sz="2300" b="1" cap="none" dirty="0"/>
              <a:t>During the intervention or measurement procedure to which participants are </a:t>
            </a:r>
            <a:r>
              <a:rPr lang="en-US" sz="2300" b="1" cap="none" dirty="0" smtClean="0"/>
              <a:t>exposed  </a:t>
            </a:r>
            <a:r>
              <a:rPr lang="en-US" sz="2300" b="1" cap="none" dirty="0"/>
              <a:t>(management of risk)</a:t>
            </a:r>
          </a:p>
          <a:p>
            <a:pPr marL="514350" indent="-514350">
              <a:buFont typeface="+mj-lt"/>
              <a:buAutoNum type="arabicPeriod"/>
            </a:pPr>
            <a:endParaRPr lang="en-US" sz="2300" dirty="0"/>
          </a:p>
          <a:p>
            <a:pPr marL="457200" indent="-457200">
              <a:buFont typeface="+mj-lt"/>
              <a:buAutoNum type="arabicPeriod"/>
            </a:pPr>
            <a:r>
              <a:rPr lang="en-ZA" sz="2500" b="1" cap="none" dirty="0"/>
              <a:t>In the release of results obtained </a:t>
            </a:r>
          </a:p>
          <a:p>
            <a:pPr marL="457200" indent="-457200">
              <a:buFont typeface="+mj-lt"/>
              <a:buAutoNum type="arabicPeriod"/>
            </a:pPr>
            <a:r>
              <a:rPr lang="en-ZA" sz="2500" b="1" cap="none" dirty="0"/>
              <a:t> (protection of confidentiality and anonimity)</a:t>
            </a:r>
          </a:p>
          <a:p>
            <a:pPr marL="457200" indent="-457200">
              <a:buFont typeface="+mj-lt"/>
              <a:buAutoNum type="arabicPeriod"/>
            </a:pPr>
            <a:endParaRPr lang="en-ZA" sz="2500" b="1" cap="none" dirty="0"/>
          </a:p>
          <a:p>
            <a:pPr marL="457200" indent="-457200">
              <a:buFont typeface="+mj-lt"/>
              <a:buAutoNum type="arabicPeriod"/>
            </a:pPr>
            <a:r>
              <a:rPr lang="en-ZA" sz="2500" b="1" cap="none" dirty="0"/>
              <a:t> After the release of results (ensure that participants and communities involved in the research benefit)</a:t>
            </a:r>
          </a:p>
        </p:txBody>
      </p:sp>
    </p:spTree>
    <p:extLst>
      <p:ext uri="{BB962C8B-B14F-4D97-AF65-F5344CB8AC3E}">
        <p14:creationId xmlns:p14="http://schemas.microsoft.com/office/powerpoint/2010/main" val="979818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6781B3C6D8B04088F2FBB27C0401B2" ma:contentTypeVersion="13" ma:contentTypeDescription="Create a new document." ma:contentTypeScope="" ma:versionID="5c51105463efb92df43ad33c04fa22e5">
  <xsd:schema xmlns:xsd="http://www.w3.org/2001/XMLSchema" xmlns:xs="http://www.w3.org/2001/XMLSchema" xmlns:p="http://schemas.microsoft.com/office/2006/metadata/properties" xmlns:ns3="c0f42a3c-6bfa-40d8-bc30-d40de6f019ae" xmlns:ns4="dbe8f19a-e9cc-49f9-aed5-e4259163d273" targetNamespace="http://schemas.microsoft.com/office/2006/metadata/properties" ma:root="true" ma:fieldsID="d50eca810a71f3d8ed3ce5e79787b125" ns3:_="" ns4:_="">
    <xsd:import namespace="c0f42a3c-6bfa-40d8-bc30-d40de6f019ae"/>
    <xsd:import namespace="dbe8f19a-e9cc-49f9-aed5-e4259163d2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f42a3c-6bfa-40d8-bc30-d40de6f019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e8f19a-e9cc-49f9-aed5-e4259163d2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E8F282-CE17-4601-A81C-B929593B7719}">
  <ds:schemaRef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dbe8f19a-e9cc-49f9-aed5-e4259163d273"/>
    <ds:schemaRef ds:uri="c0f42a3c-6bfa-40d8-bc30-d40de6f019ae"/>
    <ds:schemaRef ds:uri="http://purl.org/dc/dcmitype/"/>
  </ds:schemaRefs>
</ds:datastoreItem>
</file>

<file path=customXml/itemProps2.xml><?xml version="1.0" encoding="utf-8"?>
<ds:datastoreItem xmlns:ds="http://schemas.openxmlformats.org/officeDocument/2006/customXml" ds:itemID="{C154D5F6-0847-46B0-AA8C-2EFB623D109D}">
  <ds:schemaRefs>
    <ds:schemaRef ds:uri="http://schemas.microsoft.com/sharepoint/v3/contenttype/forms"/>
  </ds:schemaRefs>
</ds:datastoreItem>
</file>

<file path=customXml/itemProps3.xml><?xml version="1.0" encoding="utf-8"?>
<ds:datastoreItem xmlns:ds="http://schemas.openxmlformats.org/officeDocument/2006/customXml" ds:itemID="{A6305737-0E56-495C-9A43-86B489BE1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f42a3c-6bfa-40d8-bc30-d40de6f019ae"/>
    <ds:schemaRef ds:uri="dbe8f19a-e9cc-49f9-aed5-e4259163d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Essential.thmx</Template>
  <TotalTime>5732</TotalTime>
  <Words>4092</Words>
  <Application>Microsoft Office PowerPoint</Application>
  <PresentationFormat>Affichage à l'écran (4:3)</PresentationFormat>
  <Paragraphs>469</Paragraphs>
  <Slides>56</Slides>
  <Notes>1</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Essential</vt:lpstr>
      <vt:lpstr>Présentation PowerPoint</vt:lpstr>
      <vt:lpstr>Présentation PowerPoint</vt:lpstr>
      <vt:lpstr>Research is defined as the creation of new knowledge and/or the use of existing knowledge in a new and creative way so as to generate new concepts, methodologies and understandings. This could include synthesis and analysis of previous research to the extent that  it leads to new and creative outcomes. It is the organized and systematic method of finding answers to questions.  </vt:lpstr>
      <vt:lpstr>Research Ethics</vt:lpstr>
      <vt:lpstr>Ethics definition</vt:lpstr>
      <vt:lpstr>Ethics definition </vt:lpstr>
      <vt:lpstr>Présentation PowerPoint</vt:lpstr>
      <vt:lpstr>   Research Ethics therefore  are: </vt:lpstr>
      <vt:lpstr>Ethical considerations in the research process</vt:lpstr>
      <vt:lpstr>Another way of looking at research ethics is by looking at unethical research conduct</vt:lpstr>
      <vt:lpstr>Another way of looking at research ethics is by looking at unethical research conduct</vt:lpstr>
      <vt:lpstr>FUNDAMENTALLY Research Ethics are:</vt:lpstr>
      <vt:lpstr>Présentation PowerPoint</vt:lpstr>
      <vt:lpstr>Difference between clinical and social science research</vt:lpstr>
      <vt:lpstr>Phases of research: Clinical vs social </vt:lpstr>
      <vt:lpstr>Importance of research Ethics?</vt:lpstr>
      <vt:lpstr>Evolution of Research Ethics, Codes and Regulations: International Landscape</vt:lpstr>
      <vt:lpstr>Présentation PowerPoint</vt:lpstr>
      <vt:lpstr>Nuremberg Code </vt:lpstr>
      <vt:lpstr>Présentation PowerPoint</vt:lpstr>
      <vt:lpstr>Présentation PowerPoint</vt:lpstr>
      <vt:lpstr>Présentation PowerPoint</vt:lpstr>
      <vt:lpstr>Présentation PowerPoint</vt:lpstr>
      <vt:lpstr>Belmont Report – outcome of the Tuskegee case </vt:lpstr>
      <vt:lpstr>   Council for International Organisations  of Medical science (CIOMS) Guidelines (1982)</vt:lpstr>
      <vt:lpstr>South African HUMAN research ethics regulations</vt:lpstr>
      <vt:lpstr>TIME LINE OF KEY HUMAN RESEARCH ETHICS POLICIES AND REGULATIONS IN SA</vt:lpstr>
      <vt:lpstr>Informed consent (Agreement)</vt:lpstr>
      <vt:lpstr>Stages and process of Informed consent</vt:lpstr>
      <vt:lpstr>Key elements of informed consent</vt:lpstr>
      <vt:lpstr>What members of the Research Ethics Committee look for in your ethics proposal</vt:lpstr>
      <vt:lpstr>What members of the Research Ethics Committee look for in your ethics proposal</vt:lpstr>
      <vt:lpstr>How to submit a proposal for ethical clearance</vt:lpstr>
      <vt:lpstr>Guiding principles</vt:lpstr>
      <vt:lpstr>Students’ Practice</vt:lpstr>
      <vt:lpstr>Group 1</vt:lpstr>
      <vt:lpstr>Présentation PowerPoint</vt:lpstr>
      <vt:lpstr>Group 2</vt:lpstr>
      <vt:lpstr>Présentation PowerPoint</vt:lpstr>
      <vt:lpstr>Group 3 </vt:lpstr>
      <vt:lpstr>Présentation PowerPoint</vt:lpstr>
      <vt:lpstr>Group 4</vt:lpstr>
      <vt:lpstr>Présentation PowerPoint</vt:lpstr>
      <vt:lpstr>Group 5 </vt:lpstr>
      <vt:lpstr>Présentation PowerPoint</vt:lpstr>
      <vt:lpstr>Group 6 </vt:lpstr>
      <vt:lpstr>Présentation PowerPoint</vt:lpstr>
      <vt:lpstr>To ensure accuracy of scientific knowledge</vt:lpstr>
      <vt:lpstr>Is it ethical to copy the methodology from a published paper? </vt:lpstr>
      <vt:lpstr>Présentation PowerPoint</vt:lpstr>
      <vt:lpstr>To protect intellectual and property rights</vt:lpstr>
      <vt:lpstr>Présentation PowerPoint</vt:lpstr>
      <vt:lpstr>Scientific misconduct</vt:lpstr>
      <vt:lpstr>Présentation PowerPoint</vt:lpstr>
      <vt:lpstr>Présentation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Pumela Msweli</dc:creator>
  <cp:lastModifiedBy>UTILISAT</cp:lastModifiedBy>
  <cp:revision>324</cp:revision>
  <dcterms:created xsi:type="dcterms:W3CDTF">2014-09-23T10:32:11Z</dcterms:created>
  <dcterms:modified xsi:type="dcterms:W3CDTF">2024-12-07T08:15:04Z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0x010100736781B3C6D8B04088F2FBB27C0401B2</vt:lpwstr>
  </property>
</Properties>
</file>