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0" r:id="rId7"/>
    <p:sldId id="261"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B2C4B5B-375A-4528-B4C5-9088354EDB04}" type="datetimeFigureOut">
              <a:rPr lang="fr-FR" smtClean="0"/>
              <a:pPr/>
              <a:t>04/12/2021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F3F296-F785-4211-AEB0-F5FAC6433B4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B2C4B5B-375A-4528-B4C5-9088354EDB04}" type="datetimeFigureOut">
              <a:rPr lang="fr-FR" smtClean="0"/>
              <a:pPr/>
              <a:t>04/12/2021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F3F296-F785-4211-AEB0-F5FAC6433B4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B2C4B5B-375A-4528-B4C5-9088354EDB04}" type="datetimeFigureOut">
              <a:rPr lang="fr-FR" smtClean="0"/>
              <a:pPr/>
              <a:t>04/12/2021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F3F296-F785-4211-AEB0-F5FAC6433B4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B2C4B5B-375A-4528-B4C5-9088354EDB04}" type="datetimeFigureOut">
              <a:rPr lang="fr-FR" smtClean="0"/>
              <a:pPr/>
              <a:t>04/12/2021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F3F296-F785-4211-AEB0-F5FAC6433B4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B2C4B5B-375A-4528-B4C5-9088354EDB04}" type="datetimeFigureOut">
              <a:rPr lang="fr-FR" smtClean="0"/>
              <a:pPr/>
              <a:t>04/12/2021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F3F296-F785-4211-AEB0-F5FAC6433B4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B2C4B5B-375A-4528-B4C5-9088354EDB04}" type="datetimeFigureOut">
              <a:rPr lang="fr-FR" smtClean="0"/>
              <a:pPr/>
              <a:t>04/12/2021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F3F296-F785-4211-AEB0-F5FAC6433B4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B2C4B5B-375A-4528-B4C5-9088354EDB04}" type="datetimeFigureOut">
              <a:rPr lang="fr-FR" smtClean="0"/>
              <a:pPr/>
              <a:t>04/12/2021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DF3F296-F785-4211-AEB0-F5FAC6433B4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B2C4B5B-375A-4528-B4C5-9088354EDB04}" type="datetimeFigureOut">
              <a:rPr lang="fr-FR" smtClean="0"/>
              <a:pPr/>
              <a:t>04/12/2021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DF3F296-F785-4211-AEB0-F5FAC6433B4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B2C4B5B-375A-4528-B4C5-9088354EDB04}" type="datetimeFigureOut">
              <a:rPr lang="fr-FR" smtClean="0"/>
              <a:pPr/>
              <a:t>04/12/2021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DF3F296-F785-4211-AEB0-F5FAC6433B4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B2C4B5B-375A-4528-B4C5-9088354EDB04}" type="datetimeFigureOut">
              <a:rPr lang="fr-FR" smtClean="0"/>
              <a:pPr/>
              <a:t>04/12/2021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F3F296-F785-4211-AEB0-F5FAC6433B4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B2C4B5B-375A-4528-B4C5-9088354EDB04}" type="datetimeFigureOut">
              <a:rPr lang="fr-FR" smtClean="0"/>
              <a:pPr/>
              <a:t>04/12/2021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F3F296-F785-4211-AEB0-F5FAC6433B4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2C4B5B-375A-4528-B4C5-9088354EDB04}" type="datetimeFigureOut">
              <a:rPr lang="fr-FR" smtClean="0"/>
              <a:pPr/>
              <a:t>04/12/2021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F3F296-F785-4211-AEB0-F5FAC6433B4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8000" b="1" dirty="0" smtClean="0">
                <a:effectLst>
                  <a:outerShdw blurRad="38100" dist="38100" dir="2700000" algn="tl">
                    <a:srgbClr val="000000">
                      <a:alpha val="43137"/>
                    </a:srgbClr>
                  </a:outerShdw>
                </a:effectLst>
                <a:latin typeface="Times New Roman" pitchFamily="18" charset="0"/>
                <a:cs typeface="Times New Roman" pitchFamily="18" charset="0"/>
              </a:rPr>
              <a:t>Activité 04</a:t>
            </a:r>
            <a:endParaRPr lang="fr-FR" sz="8000" b="1"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 y="214290"/>
            <a:ext cx="9144000" cy="12926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20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Dégagez, à partir des intitulés suivants, la question principale de chaque sujet.</a:t>
            </a:r>
            <a:endParaRPr kumimoji="0" lang="fr-FR"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0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Formulez une hypothèse appropriée pour chaque question, en guise de réponse provisoire.</a:t>
            </a:r>
            <a:endParaRPr kumimoji="0" lang="fr-FR"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0" y="1500174"/>
            <a:ext cx="9144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a:t>
            </a:r>
            <a:r>
              <a:rPr kumimoji="0" lang="fr-FR"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interactions verbales des enseignants d’anglais en réunions pédagogiques à l’université.</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Pratiques et interactions langagières au sein des sociétés étatiques : Cas des réunions à </a:t>
            </a:r>
            <a:r>
              <a:rPr kumimoji="0" lang="fr-FR"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Sonelgaz</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Choix de langues lors des interactions verbales entre le personnel de la médiathèque du centre culturel Français et les adhérents.</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Les stratégies discursives en situation de contact de langues : cas de la page FACEBOOK « Femmes Algériennes»</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Particularismes et usage du français dans l’émission télévisée «Entre parenthèses » de Canal Algérie.</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 LA NEOLOGIE JOURNALISTIQUE : cas du journal EL WATAN </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 Les représentations linguistiques de la langue française chez les étudiants du département d’arabe du centre universitaire –Mila-</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endParaRPr lang="fr-FR" sz="7200" b="1" dirty="0" smtClean="0">
              <a:effectLst>
                <a:outerShdw blurRad="38100" dist="38100" dir="2700000" algn="tl">
                  <a:srgbClr val="000000">
                    <a:alpha val="43137"/>
                  </a:srgbClr>
                </a:outerShdw>
              </a:effectLst>
              <a:latin typeface="Times New Roman" pitchFamily="18" charset="0"/>
              <a:cs typeface="Times New Roman" pitchFamily="18" charset="0"/>
            </a:endParaRPr>
          </a:p>
          <a:p>
            <a:pPr algn="ctr">
              <a:buNone/>
            </a:pPr>
            <a:r>
              <a:rPr lang="fr-FR" sz="7200" b="1" dirty="0" smtClean="0">
                <a:effectLst>
                  <a:outerShdw blurRad="38100" dist="38100" dir="2700000" algn="tl">
                    <a:srgbClr val="000000">
                      <a:alpha val="43137"/>
                    </a:srgbClr>
                  </a:outerShdw>
                </a:effectLst>
                <a:latin typeface="Times New Roman" pitchFamily="18" charset="0"/>
                <a:cs typeface="Times New Roman" pitchFamily="18" charset="0"/>
              </a:rPr>
              <a:t>Corrigé de l’activité </a:t>
            </a:r>
            <a:endParaRPr lang="fr-FR" sz="7200" b="1"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1" y="0"/>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S1 : Les interactions verbales des enseignants d’anglais en réunion pédagogique à l’université. </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5362" name="Rectangle 2"/>
          <p:cNvSpPr>
            <a:spLocks noChangeArrowheads="1"/>
          </p:cNvSpPr>
          <p:nvPr/>
        </p:nvSpPr>
        <p:spPr bwMode="auto">
          <a:xfrm>
            <a:off x="0" y="720850"/>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Questions Principale</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L</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anglais serait-il la seule langue utilis</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dans les interactions verbales des enseignants</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dans les diff</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rentes r</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unions de travail?</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3" name="Rectangle 3"/>
          <p:cNvSpPr>
            <a:spLocks noChangeArrowheads="1"/>
          </p:cNvSpPr>
          <p:nvPr/>
        </p:nvSpPr>
        <p:spPr bwMode="auto">
          <a:xfrm>
            <a:off x="0" y="1363792"/>
            <a:ext cx="91440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Q p</a:t>
            </a:r>
            <a:r>
              <a:rPr kumimoji="0" lang="fr-FR" sz="2000" b="1" i="0" u="none" strike="noStrike" cap="none" normalizeH="0" baseline="0" dirty="0" smtClean="0">
                <a:ln>
                  <a:noFill/>
                </a:ln>
                <a:effectLst/>
                <a:latin typeface="Calibri"/>
                <a:ea typeface="Calibri" pitchFamily="34" charset="0"/>
                <a:cs typeface="Times New Roman" pitchFamily="18" charset="0"/>
              </a:rPr>
              <a:t>é</a:t>
            </a: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riph</a:t>
            </a:r>
            <a:r>
              <a:rPr kumimoji="0" lang="fr-FR" sz="2000" b="1" i="0" u="none" strike="noStrike" cap="none" normalizeH="0" baseline="0" dirty="0" smtClean="0">
                <a:ln>
                  <a:noFill/>
                </a:ln>
                <a:effectLst/>
                <a:latin typeface="Calibri"/>
                <a:ea typeface="Calibri" pitchFamily="34" charset="0"/>
                <a:cs typeface="Times New Roman" pitchFamily="18" charset="0"/>
              </a:rPr>
              <a:t>é</a:t>
            </a: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rique</a:t>
            </a:r>
            <a:r>
              <a:rPr kumimoji="0" lang="fr-FR" sz="2000" b="1" i="0" u="none" strike="noStrike" cap="none" normalizeH="0" dirty="0" smtClean="0">
                <a:ln>
                  <a:noFill/>
                </a:ln>
                <a:effectLst/>
                <a:latin typeface="Times New Roman" pitchFamily="18" charset="0"/>
                <a:ea typeface="Calibri" pitchFamily="34" charset="0"/>
                <a:cs typeface="Times New Roman" pitchFamily="18" charset="0"/>
              </a:rPr>
              <a:t> </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S</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ils recourent </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à</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plusieurs langues, quel serait le rôle de chacune </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4" name="Rectangle 4"/>
          <p:cNvSpPr>
            <a:spLocks noChangeArrowheads="1"/>
          </p:cNvSpPr>
          <p:nvPr/>
        </p:nvSpPr>
        <p:spPr bwMode="auto">
          <a:xfrm>
            <a:off x="0" y="2034123"/>
            <a:ext cx="91440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Hyp</a:t>
            </a:r>
            <a:r>
              <a:rPr kumimoji="0" lang="fr-FR" sz="2000" b="1" i="0" u="none" strike="noStrike" cap="none" normalizeH="0" dirty="0" smtClean="0">
                <a:ln>
                  <a:noFill/>
                </a:ln>
                <a:effectLst/>
                <a:latin typeface="Times New Roman" pitchFamily="18" charset="0"/>
                <a:ea typeface="Calibri" pitchFamily="34" charset="0"/>
                <a:cs typeface="Times New Roman" pitchFamily="18" charset="0"/>
              </a:rPr>
              <a:t>1</a:t>
            </a:r>
            <a:r>
              <a:rPr kumimoji="0" lang="fr-FR" sz="2000" b="0" i="0" u="none" strike="noStrike" cap="none" normalizeH="0" dirty="0" smtClean="0">
                <a:ln>
                  <a:noFill/>
                </a:ln>
                <a:solidFill>
                  <a:srgbClr val="984806"/>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smtClean="0">
                <a:ln>
                  <a:noFill/>
                </a:ln>
                <a:solidFill>
                  <a:srgbClr val="984806"/>
                </a:solidFill>
                <a:effectLst/>
                <a:latin typeface="Times New Roman" pitchFamily="18" charset="0"/>
                <a:ea typeface="Calibri" pitchFamily="34" charset="0"/>
                <a:cs typeface="Times New Roman" pitchFamily="18" charset="0"/>
              </a:rPr>
              <a:t>La langue anglaise, langue d’enseignement et d’apprentissage au département d’anglais, ne serait pas la langue dominante dans les interactions verbales des enseignants d’anglais durant les  réunions de travail. En effet, ils usent de plusieurs langues pour assurer le bon déroulement des réunions</a:t>
            </a:r>
            <a:r>
              <a:rPr kumimoji="0" lang="fr-FR" sz="11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5365" name="Rectangle 5"/>
          <p:cNvSpPr>
            <a:spLocks noChangeArrowheads="1"/>
          </p:cNvSpPr>
          <p:nvPr/>
        </p:nvSpPr>
        <p:spPr bwMode="auto">
          <a:xfrm>
            <a:off x="0" y="3364056"/>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Hyp</a:t>
            </a:r>
            <a:r>
              <a:rPr lang="fr-FR" sz="2000" b="1" baseline="0" dirty="0">
                <a:latin typeface="Times New Roman" pitchFamily="18" charset="0"/>
                <a:ea typeface="Calibri" pitchFamily="34" charset="0"/>
                <a:cs typeface="Times New Roman" pitchFamily="18" charset="0"/>
              </a:rPr>
              <a:t>2</a:t>
            </a:r>
            <a:r>
              <a:rPr kumimoji="0" lang="fr-FR" sz="2000" b="0" i="0" u="none" strike="noStrike" cap="none" normalizeH="0" dirty="0" smtClean="0">
                <a:ln>
                  <a:noFill/>
                </a:ln>
                <a:solidFill>
                  <a:srgbClr val="984806"/>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smtClean="0">
                <a:ln>
                  <a:noFill/>
                </a:ln>
                <a:solidFill>
                  <a:srgbClr val="984806"/>
                </a:solidFill>
                <a:effectLst/>
                <a:latin typeface="Times New Roman" pitchFamily="18" charset="0"/>
                <a:ea typeface="Calibri" pitchFamily="34" charset="0"/>
                <a:cs typeface="Times New Roman" pitchFamily="18" charset="0"/>
              </a:rPr>
              <a:t>Les enseignants d</a:t>
            </a:r>
            <a:r>
              <a:rPr kumimoji="0" lang="fr-FR" sz="2000" b="0" i="0" u="none" strike="noStrike" cap="none" normalizeH="0" baseline="0" dirty="0" smtClean="0">
                <a:ln>
                  <a:noFill/>
                </a:ln>
                <a:solidFill>
                  <a:srgbClr val="984806"/>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rgbClr val="984806"/>
                </a:solidFill>
                <a:effectLst/>
                <a:latin typeface="Times New Roman" pitchFamily="18" charset="0"/>
                <a:ea typeface="Calibri" pitchFamily="34" charset="0"/>
                <a:cs typeface="Times New Roman" pitchFamily="18" charset="0"/>
              </a:rPr>
              <a:t>anglais utiliseraient bien souvent et d</a:t>
            </a:r>
            <a:r>
              <a:rPr kumimoji="0" lang="fr-FR" sz="2000" b="0" i="0" u="none" strike="noStrike" cap="none" normalizeH="0" baseline="0" dirty="0" smtClean="0">
                <a:ln>
                  <a:noFill/>
                </a:ln>
                <a:solidFill>
                  <a:srgbClr val="984806"/>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rgbClr val="984806"/>
                </a:solidFill>
                <a:effectLst/>
                <a:latin typeface="Times New Roman" pitchFamily="18" charset="0"/>
                <a:ea typeface="Calibri" pitchFamily="34" charset="0"/>
                <a:cs typeface="Times New Roman" pitchFamily="18" charset="0"/>
              </a:rPr>
              <a:t>une mani</a:t>
            </a:r>
            <a:r>
              <a:rPr kumimoji="0" lang="fr-FR" sz="2000" b="0" i="0" u="none" strike="noStrike" cap="none" normalizeH="0" baseline="0" dirty="0" smtClean="0">
                <a:ln>
                  <a:noFill/>
                </a:ln>
                <a:solidFill>
                  <a:srgbClr val="984806"/>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rgbClr val="984806"/>
                </a:solidFill>
                <a:effectLst/>
                <a:latin typeface="Times New Roman" pitchFamily="18" charset="0"/>
                <a:ea typeface="Calibri" pitchFamily="34" charset="0"/>
                <a:cs typeface="Times New Roman" pitchFamily="18" charset="0"/>
              </a:rPr>
              <a:t>re harmonieuse quatre langues</a:t>
            </a:r>
            <a:r>
              <a:rPr kumimoji="0" lang="fr-FR" sz="2000" b="0" i="0" u="none" strike="noStrike" cap="none" normalizeH="0" baseline="0" dirty="0" smtClean="0">
                <a:ln>
                  <a:noFill/>
                </a:ln>
                <a:solidFill>
                  <a:srgbClr val="984806"/>
                </a:solidFill>
                <a:effectLst/>
                <a:latin typeface="Calibri"/>
                <a:ea typeface="Calibri" pitchFamily="34" charset="0"/>
                <a:cs typeface="Times New Roman" pitchFamily="18" charset="0"/>
              </a:rPr>
              <a:t> </a:t>
            </a:r>
            <a:r>
              <a:rPr kumimoji="0" lang="fr-FR" sz="2000" b="0" i="0" u="none" strike="noStrike" cap="none" normalizeH="0" baseline="0" dirty="0" smtClean="0">
                <a:ln>
                  <a:noFill/>
                </a:ln>
                <a:solidFill>
                  <a:srgbClr val="984806"/>
                </a:solidFill>
                <a:effectLst/>
                <a:latin typeface="Times New Roman" pitchFamily="18" charset="0"/>
                <a:ea typeface="Calibri" pitchFamily="34" charset="0"/>
                <a:cs typeface="Times New Roman" pitchFamily="18" charset="0"/>
              </a:rPr>
              <a:t>: le fran</a:t>
            </a:r>
            <a:r>
              <a:rPr kumimoji="0" lang="fr-FR" sz="2000" b="0" i="0" u="none" strike="noStrike" cap="none" normalizeH="0" baseline="0" dirty="0" smtClean="0">
                <a:ln>
                  <a:noFill/>
                </a:ln>
                <a:solidFill>
                  <a:srgbClr val="984806"/>
                </a:solidFill>
                <a:effectLst/>
                <a:latin typeface="Calibri"/>
                <a:ea typeface="Calibri" pitchFamily="34" charset="0"/>
                <a:cs typeface="Times New Roman" pitchFamily="18" charset="0"/>
              </a:rPr>
              <a:t>ç</a:t>
            </a:r>
            <a:r>
              <a:rPr kumimoji="0" lang="fr-FR" sz="2000" b="0" i="0" u="none" strike="noStrike" cap="none" normalizeH="0" baseline="0" dirty="0" smtClean="0">
                <a:ln>
                  <a:noFill/>
                </a:ln>
                <a:solidFill>
                  <a:srgbClr val="984806"/>
                </a:solidFill>
                <a:effectLst/>
                <a:latin typeface="Times New Roman" pitchFamily="18" charset="0"/>
                <a:ea typeface="Calibri" pitchFamily="34" charset="0"/>
                <a:cs typeface="Times New Roman" pitchFamily="18" charset="0"/>
              </a:rPr>
              <a:t>ais, l</a:t>
            </a:r>
            <a:r>
              <a:rPr kumimoji="0" lang="fr-FR" sz="2000" b="0" i="0" u="none" strike="noStrike" cap="none" normalizeH="0" baseline="0" dirty="0" smtClean="0">
                <a:ln>
                  <a:noFill/>
                </a:ln>
                <a:solidFill>
                  <a:srgbClr val="984806"/>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rgbClr val="984806"/>
                </a:solidFill>
                <a:effectLst/>
                <a:latin typeface="Times New Roman" pitchFamily="18" charset="0"/>
                <a:ea typeface="Calibri" pitchFamily="34" charset="0"/>
                <a:cs typeface="Times New Roman" pitchFamily="18" charset="0"/>
              </a:rPr>
              <a:t>arabe dialectal, l</a:t>
            </a:r>
            <a:r>
              <a:rPr kumimoji="0" lang="fr-FR" sz="2000" b="0" i="0" u="none" strike="noStrike" cap="none" normalizeH="0" baseline="0" dirty="0" smtClean="0">
                <a:ln>
                  <a:noFill/>
                </a:ln>
                <a:solidFill>
                  <a:srgbClr val="984806"/>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rgbClr val="984806"/>
                </a:solidFill>
                <a:effectLst/>
                <a:latin typeface="Times New Roman" pitchFamily="18" charset="0"/>
                <a:ea typeface="Calibri" pitchFamily="34" charset="0"/>
                <a:cs typeface="Times New Roman" pitchFamily="18" charset="0"/>
              </a:rPr>
              <a:t>anglais et l</a:t>
            </a:r>
            <a:r>
              <a:rPr kumimoji="0" lang="fr-FR" sz="2000" b="0" i="0" u="none" strike="noStrike" cap="none" normalizeH="0" baseline="0" dirty="0" smtClean="0">
                <a:ln>
                  <a:noFill/>
                </a:ln>
                <a:solidFill>
                  <a:srgbClr val="984806"/>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rgbClr val="984806"/>
                </a:solidFill>
                <a:effectLst/>
                <a:latin typeface="Times New Roman" pitchFamily="18" charset="0"/>
                <a:ea typeface="Calibri" pitchFamily="34" charset="0"/>
                <a:cs typeface="Times New Roman" pitchFamily="18" charset="0"/>
              </a:rPr>
              <a:t>arabe scolaire.</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6" name="Rectangle 6"/>
          <p:cNvSpPr>
            <a:spLocks noChangeArrowheads="1"/>
          </p:cNvSpPr>
          <p:nvPr/>
        </p:nvSpPr>
        <p:spPr bwMode="auto">
          <a:xfrm>
            <a:off x="1" y="4149874"/>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S2 : </a:t>
            </a:r>
            <a:r>
              <a:rPr kumimoji="0" lang="fr-F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Pratiques et interactions langagières au sein des sociétés étatiques : Cas des réunions à </a:t>
            </a:r>
            <a:r>
              <a:rPr kumimoji="0" lang="fr-FR"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Sonelgaz</a:t>
            </a:r>
            <a:r>
              <a:rPr kumimoji="0" lang="fr-F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5367" name="Rectangle 7"/>
          <p:cNvSpPr>
            <a:spLocks noChangeArrowheads="1"/>
          </p:cNvSpPr>
          <p:nvPr/>
        </p:nvSpPr>
        <p:spPr bwMode="auto">
          <a:xfrm>
            <a:off x="0" y="5214950"/>
            <a:ext cx="8251939"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En quelles langues se déroulent les réunions de travail au sein de </a:t>
            </a:r>
            <a:r>
              <a:rPr kumimoji="0" lang="fr-FR" sz="2000" b="0"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sonalgaz</a:t>
            </a:r>
            <a:r>
              <a:rPr kumimoji="0" lang="fr-FR" sz="20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5368" name="Rectangle 8"/>
          <p:cNvSpPr>
            <a:spLocks noChangeArrowheads="1"/>
          </p:cNvSpPr>
          <p:nvPr/>
        </p:nvSpPr>
        <p:spPr bwMode="auto">
          <a:xfrm>
            <a:off x="0" y="5600658"/>
            <a:ext cx="8725274"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Quelles sont les langues utilisées dans les réunions professionnelles à </a:t>
            </a:r>
            <a:r>
              <a:rPr kumimoji="0" lang="fr-FR" sz="2000" b="0"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sonalgaz</a:t>
            </a:r>
            <a:r>
              <a:rPr kumimoji="0" lang="fr-FR" sz="20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5369" name="Rectangle 9"/>
          <p:cNvSpPr>
            <a:spLocks noChangeArrowheads="1"/>
          </p:cNvSpPr>
          <p:nvPr/>
        </p:nvSpPr>
        <p:spPr bwMode="auto">
          <a:xfrm>
            <a:off x="1" y="6078700"/>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00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Quelles sont les pratiques langagières observées dans les réunions de travail à </a:t>
            </a:r>
            <a:r>
              <a:rPr kumimoji="0" lang="fr-FR" sz="2000"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sonalgaz</a:t>
            </a:r>
            <a:r>
              <a:rPr kumimoji="0" lang="fr-FR" sz="200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  </a:t>
            </a:r>
            <a:endParaRPr kumimoji="0" lang="fr-FR" sz="320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3" name="Rectangle 12"/>
          <p:cNvSpPr/>
          <p:nvPr/>
        </p:nvSpPr>
        <p:spPr>
          <a:xfrm>
            <a:off x="-71470" y="4917056"/>
            <a:ext cx="2230098" cy="369332"/>
          </a:xfrm>
          <a:prstGeom prst="rect">
            <a:avLst/>
          </a:prstGeom>
        </p:spPr>
        <p:txBody>
          <a:bodyPr wrap="none">
            <a:spAutoFit/>
          </a:bodyPr>
          <a:lstStyle/>
          <a:p>
            <a:r>
              <a:rPr kumimoji="0" lang="fr-FR" b="1" i="0" u="none" strike="noStrike" cap="none" normalizeH="0" baseline="0" dirty="0" smtClean="0">
                <a:ln>
                  <a:noFill/>
                </a:ln>
                <a:effectLst/>
                <a:latin typeface="Times New Roman" pitchFamily="18" charset="0"/>
                <a:ea typeface="Calibri" pitchFamily="34" charset="0"/>
                <a:cs typeface="Times New Roman" pitchFamily="18" charset="0"/>
              </a:rPr>
              <a:t>Questions Principale</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checkerboard(across)">
                                      <p:cBhvr>
                                        <p:cTn id="7" dur="500"/>
                                        <p:tgtEl>
                                          <p:spTgt spid="1536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5363"/>
                                        </p:tgtEl>
                                        <p:attrNameLst>
                                          <p:attrName>style.visibility</p:attrName>
                                        </p:attrNameLst>
                                      </p:cBhvr>
                                      <p:to>
                                        <p:strVal val="visible"/>
                                      </p:to>
                                    </p:set>
                                    <p:animEffect transition="in" filter="checkerboard(across)">
                                      <p:cBhvr>
                                        <p:cTn id="12" dur="500"/>
                                        <p:tgtEl>
                                          <p:spTgt spid="1536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5364"/>
                                        </p:tgtEl>
                                        <p:attrNameLst>
                                          <p:attrName>style.visibility</p:attrName>
                                        </p:attrNameLst>
                                      </p:cBhvr>
                                      <p:to>
                                        <p:strVal val="visible"/>
                                      </p:to>
                                    </p:set>
                                    <p:animEffect transition="in" filter="checkerboard(across)">
                                      <p:cBhvr>
                                        <p:cTn id="17" dur="500"/>
                                        <p:tgtEl>
                                          <p:spTgt spid="15364"/>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5365"/>
                                        </p:tgtEl>
                                        <p:attrNameLst>
                                          <p:attrName>style.visibility</p:attrName>
                                        </p:attrNameLst>
                                      </p:cBhvr>
                                      <p:to>
                                        <p:strVal val="visible"/>
                                      </p:to>
                                    </p:set>
                                    <p:animEffect transition="in" filter="checkerboard(across)">
                                      <p:cBhvr>
                                        <p:cTn id="22" dur="500"/>
                                        <p:tgtEl>
                                          <p:spTgt spid="15365"/>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5366"/>
                                        </p:tgtEl>
                                        <p:attrNameLst>
                                          <p:attrName>style.visibility</p:attrName>
                                        </p:attrNameLst>
                                      </p:cBhvr>
                                      <p:to>
                                        <p:strVal val="visible"/>
                                      </p:to>
                                    </p:set>
                                    <p:animEffect transition="in" filter="checkerboard(across)">
                                      <p:cBhvr>
                                        <p:cTn id="27" dur="500"/>
                                        <p:tgtEl>
                                          <p:spTgt spid="15366"/>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checkerboard(across)">
                                      <p:cBhvr>
                                        <p:cTn id="32" dur="500"/>
                                        <p:tgtEl>
                                          <p:spTgt spid="13"/>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15367"/>
                                        </p:tgtEl>
                                        <p:attrNameLst>
                                          <p:attrName>style.visibility</p:attrName>
                                        </p:attrNameLst>
                                      </p:cBhvr>
                                      <p:to>
                                        <p:strVal val="visible"/>
                                      </p:to>
                                    </p:set>
                                    <p:animEffect transition="in" filter="checkerboard(across)">
                                      <p:cBhvr>
                                        <p:cTn id="35" dur="500"/>
                                        <p:tgtEl>
                                          <p:spTgt spid="15367"/>
                                        </p:tgtEl>
                                      </p:cBhvr>
                                    </p:animEffect>
                                  </p:childTnLst>
                                </p:cTn>
                              </p:par>
                              <p:par>
                                <p:cTn id="36" presetID="5" presetClass="entr" presetSubtype="10" fill="hold" grpId="0" nodeType="withEffect">
                                  <p:stCondLst>
                                    <p:cond delay="0"/>
                                  </p:stCondLst>
                                  <p:childTnLst>
                                    <p:set>
                                      <p:cBhvr>
                                        <p:cTn id="37" dur="1" fill="hold">
                                          <p:stCondLst>
                                            <p:cond delay="0"/>
                                          </p:stCondLst>
                                        </p:cTn>
                                        <p:tgtEl>
                                          <p:spTgt spid="15368"/>
                                        </p:tgtEl>
                                        <p:attrNameLst>
                                          <p:attrName>style.visibility</p:attrName>
                                        </p:attrNameLst>
                                      </p:cBhvr>
                                      <p:to>
                                        <p:strVal val="visible"/>
                                      </p:to>
                                    </p:set>
                                    <p:animEffect transition="in" filter="checkerboard(across)">
                                      <p:cBhvr>
                                        <p:cTn id="38" dur="500"/>
                                        <p:tgtEl>
                                          <p:spTgt spid="15368"/>
                                        </p:tgtEl>
                                      </p:cBhvr>
                                    </p:animEffect>
                                  </p:childTnLst>
                                </p:cTn>
                              </p:par>
                              <p:par>
                                <p:cTn id="39" presetID="5" presetClass="entr" presetSubtype="10" fill="hold" grpId="0" nodeType="withEffect">
                                  <p:stCondLst>
                                    <p:cond delay="0"/>
                                  </p:stCondLst>
                                  <p:childTnLst>
                                    <p:set>
                                      <p:cBhvr>
                                        <p:cTn id="40" dur="1" fill="hold">
                                          <p:stCondLst>
                                            <p:cond delay="0"/>
                                          </p:stCondLst>
                                        </p:cTn>
                                        <p:tgtEl>
                                          <p:spTgt spid="15369"/>
                                        </p:tgtEl>
                                        <p:attrNameLst>
                                          <p:attrName>style.visibility</p:attrName>
                                        </p:attrNameLst>
                                      </p:cBhvr>
                                      <p:to>
                                        <p:strVal val="visible"/>
                                      </p:to>
                                    </p:set>
                                    <p:animEffect transition="in" filter="checkerboard(across)">
                                      <p:cBhvr>
                                        <p:cTn id="41" dur="500"/>
                                        <p:tgtEl>
                                          <p:spTgt spid="153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p:bldP spid="15364" grpId="0"/>
      <p:bldP spid="15365" grpId="0"/>
      <p:bldP spid="15366" grpId="0"/>
      <p:bldP spid="15367" grpId="0"/>
      <p:bldP spid="15368" grpId="0"/>
      <p:bldP spid="15369"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145142"/>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Hypothèse</a:t>
            </a:r>
            <a:r>
              <a:rPr kumimoji="0" lang="fr-FR" sz="200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 Les fonctionnaires de </a:t>
            </a:r>
            <a:r>
              <a:rPr kumimoji="0" lang="fr-FR" sz="2000" i="0"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sonalgaz</a:t>
            </a:r>
            <a:r>
              <a:rPr kumimoji="0" lang="fr-FR" sz="200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recourent à l’alternance des langues lors des réunions afin d’être efficaces dans la communication/ afin de se faire comprendre/ transmettre efficacement les informations  </a:t>
            </a:r>
            <a:endParaRPr kumimoji="0" lang="fr-FR" sz="3200" i="0" u="none" strike="noStrike" cap="none" normalizeH="0" baseline="0" dirty="0" smtClean="0">
              <a:ln>
                <a:noFill/>
              </a:ln>
              <a:solidFill>
                <a:schemeClr val="tx1"/>
              </a:solidFill>
              <a:effectLst/>
              <a:latin typeface="Arial" pitchFamily="34" charset="0"/>
              <a:cs typeface="Arial" pitchFamily="34" charset="0"/>
            </a:endParaRPr>
          </a:p>
        </p:txBody>
      </p:sp>
      <p:sp>
        <p:nvSpPr>
          <p:cNvPr id="16386" name="Rectangle 2"/>
          <p:cNvSpPr>
            <a:spLocks noChangeArrowheads="1"/>
          </p:cNvSpPr>
          <p:nvPr/>
        </p:nvSpPr>
        <p:spPr bwMode="auto">
          <a:xfrm>
            <a:off x="0" y="1142984"/>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S3: Choix de langues lors des interactions verbales entre le personnel de la m</a:t>
            </a:r>
            <a:r>
              <a:rPr kumimoji="0" lang="fr-FR" sz="2000" b="1"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diath</a:t>
            </a:r>
            <a:r>
              <a:rPr kumimoji="0" lang="fr-FR" sz="2000" b="1" i="0" u="none" strike="noStrike" cap="none" normalizeH="0" baseline="0" dirty="0" smtClean="0">
                <a:ln>
                  <a:noFill/>
                </a:ln>
                <a:solidFill>
                  <a:srgbClr val="000000"/>
                </a:solidFill>
                <a:effectLst/>
                <a:latin typeface="Calibri"/>
                <a:ea typeface="Calibri" pitchFamily="34" charset="0"/>
                <a:cs typeface="Times New Roman" pitchFamily="18" charset="0"/>
              </a:rPr>
              <a:t>è</a:t>
            </a:r>
            <a:r>
              <a:rPr kumimoji="0" lang="fr-FR"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que du centre culturel fran</a:t>
            </a:r>
            <a:r>
              <a:rPr kumimoji="0" lang="fr-FR" sz="2000" b="1" i="0" u="none" strike="noStrike" cap="none" normalizeH="0" baseline="0" dirty="0" smtClean="0">
                <a:ln>
                  <a:noFill/>
                </a:ln>
                <a:solidFill>
                  <a:srgbClr val="000000"/>
                </a:solidFill>
                <a:effectLst/>
                <a:latin typeface="Calibri"/>
                <a:ea typeface="Calibri" pitchFamily="34" charset="0"/>
                <a:cs typeface="Times New Roman" pitchFamily="18" charset="0"/>
              </a:rPr>
              <a:t>ç</a:t>
            </a:r>
            <a:r>
              <a:rPr kumimoji="0" lang="fr-FR"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ais et les adh</a:t>
            </a:r>
            <a:r>
              <a:rPr kumimoji="0" lang="fr-FR" sz="2000" b="1"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rents</a:t>
            </a:r>
            <a:endParaRPr kumimoji="0" lang="fr-FR" sz="3200" b="1" i="0" u="none" strike="noStrike" cap="none" normalizeH="0" baseline="0" dirty="0" smtClean="0">
              <a:ln>
                <a:noFill/>
              </a:ln>
              <a:solidFill>
                <a:schemeClr val="tx1"/>
              </a:solidFill>
              <a:effectLst/>
              <a:latin typeface="Arial" pitchFamily="34" charset="0"/>
              <a:cs typeface="Arial" pitchFamily="34" charset="0"/>
            </a:endParaRPr>
          </a:p>
        </p:txBody>
      </p:sp>
      <p:sp>
        <p:nvSpPr>
          <p:cNvPr id="16387" name="Rectangle 3"/>
          <p:cNvSpPr>
            <a:spLocks noChangeArrowheads="1"/>
          </p:cNvSpPr>
          <p:nvPr/>
        </p:nvSpPr>
        <p:spPr bwMode="auto">
          <a:xfrm>
            <a:off x="1" y="1857364"/>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Question principale</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Quelle est la politique linguistique adopt</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par le Centre </a:t>
            </a:r>
            <a:r>
              <a:rPr lang="fr-FR" sz="2000" dirty="0">
                <a:solidFill>
                  <a:srgbClr val="FF0000"/>
                </a:solidFill>
                <a:latin typeface="Times New Roman" pitchFamily="18" charset="0"/>
                <a:ea typeface="Calibri" pitchFamily="34" charset="0"/>
                <a:cs typeface="Times New Roman" pitchFamily="18" charset="0"/>
              </a:rPr>
              <a:t>C</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ulturel Fran</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ç</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ais lors des </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changes biblioth</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caire-adh</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rent au sein de la m</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diath</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que</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6388" name="Rectangle 4"/>
          <p:cNvSpPr>
            <a:spLocks noChangeArrowheads="1"/>
          </p:cNvSpPr>
          <p:nvPr/>
        </p:nvSpPr>
        <p:spPr bwMode="auto">
          <a:xfrm>
            <a:off x="0" y="2571744"/>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buFont typeface="Wingdings" pitchFamily="2" charset="2"/>
              <a:buChar char="Ø"/>
            </a:pP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Quelle est la nature des pratiques langagi</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res observ</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es dans les conversations verbales entre biblioth</a:t>
            </a:r>
            <a:r>
              <a:rPr lang="fr-FR" sz="2000" dirty="0">
                <a:solidFill>
                  <a:srgbClr val="FF0000"/>
                </a:solidFill>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caire-adh</a:t>
            </a:r>
            <a:r>
              <a:rPr lang="fr-FR" sz="2000" dirty="0">
                <a:solidFill>
                  <a:srgbClr val="FF0000"/>
                </a:solidFill>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rent au sein du CCF</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6389" name="Rectangle 5"/>
          <p:cNvSpPr>
            <a:spLocks noChangeArrowheads="1"/>
          </p:cNvSpPr>
          <p:nvPr/>
        </p:nvSpPr>
        <p:spPr bwMode="auto">
          <a:xfrm>
            <a:off x="0" y="3286124"/>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Hypoth</a:t>
            </a:r>
            <a:r>
              <a:rPr kumimoji="0" lang="fr-FR" sz="2000" b="1" i="0" u="none" strike="noStrike" cap="none" normalizeH="0" baseline="0" dirty="0" smtClean="0">
                <a:ln>
                  <a:noFill/>
                </a:ln>
                <a:effectLst/>
                <a:latin typeface="Calibri"/>
                <a:ea typeface="Calibri" pitchFamily="34" charset="0"/>
                <a:cs typeface="Times New Roman" pitchFamily="18" charset="0"/>
              </a:rPr>
              <a:t>è</a:t>
            </a: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se</a:t>
            </a:r>
            <a:r>
              <a:rPr kumimoji="0" lang="fr-FR" sz="2000" b="0" i="0" u="none" strike="noStrike" cap="none" normalizeH="0" baseline="0" dirty="0" smtClean="0">
                <a:ln>
                  <a:noFill/>
                </a:ln>
                <a:solidFill>
                  <a:srgbClr val="C00000"/>
                </a:solidFill>
                <a:effectLst/>
                <a:latin typeface="Calibri"/>
                <a:ea typeface="Calibri" pitchFamily="34" charset="0"/>
                <a:cs typeface="Times New Roman" pitchFamily="18" charset="0"/>
              </a:rPr>
              <a:t> </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smtClean="0">
                <a:ln>
                  <a:noFill/>
                </a:ln>
                <a:solidFill>
                  <a:srgbClr val="C0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tant donn</a:t>
            </a:r>
            <a:r>
              <a:rPr kumimoji="0" lang="fr-FR" sz="2000" b="0" i="0" u="none" strike="noStrike" cap="none" normalizeH="0" baseline="0" dirty="0" smtClean="0">
                <a:ln>
                  <a:noFill/>
                </a:ln>
                <a:solidFill>
                  <a:srgbClr val="C0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que le centre culturel fran</a:t>
            </a:r>
            <a:r>
              <a:rPr kumimoji="0" lang="fr-FR" sz="2000" b="0" i="0" u="none" strike="noStrike" cap="none" normalizeH="0" baseline="0" dirty="0" smtClean="0">
                <a:ln>
                  <a:noFill/>
                </a:ln>
                <a:solidFill>
                  <a:srgbClr val="C00000"/>
                </a:solidFill>
                <a:effectLst/>
                <a:latin typeface="Calibri"/>
                <a:ea typeface="Calibri" pitchFamily="34" charset="0"/>
                <a:cs typeface="Times New Roman" pitchFamily="18" charset="0"/>
              </a:rPr>
              <a:t>ç</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ais est un organisme </a:t>
            </a:r>
            <a:r>
              <a:rPr kumimoji="0" lang="fr-FR" sz="2000" b="0" i="0" u="none" strike="noStrike" cap="none" normalizeH="0" baseline="0" dirty="0" smtClean="0">
                <a:ln>
                  <a:noFill/>
                </a:ln>
                <a:solidFill>
                  <a:srgbClr val="C0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tranger, le personnel recourt exclusivement </a:t>
            </a:r>
            <a:r>
              <a:rPr kumimoji="0" lang="fr-FR" sz="2000" b="0" i="0" u="none" strike="noStrike" cap="none" normalizeH="0" baseline="0" dirty="0" smtClean="0">
                <a:ln>
                  <a:noFill/>
                </a:ln>
                <a:solidFill>
                  <a:srgbClr val="C00000"/>
                </a:solidFill>
                <a:effectLst/>
                <a:latin typeface="Calibri"/>
                <a:ea typeface="Calibri" pitchFamily="34" charset="0"/>
                <a:cs typeface="Times New Roman" pitchFamily="18" charset="0"/>
              </a:rPr>
              <a:t>à</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l</a:t>
            </a:r>
            <a:r>
              <a:rPr kumimoji="0" lang="fr-FR" sz="2000" b="0" i="0" u="none" strike="noStrike" cap="none" normalizeH="0" baseline="0" dirty="0" smtClean="0">
                <a:ln>
                  <a:noFill/>
                </a:ln>
                <a:solidFill>
                  <a:srgbClr val="C00000"/>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usage du fran</a:t>
            </a:r>
            <a:r>
              <a:rPr kumimoji="0" lang="fr-FR" sz="2000" b="0" i="0" u="none" strike="noStrike" cap="none" normalizeH="0" baseline="0" dirty="0" smtClean="0">
                <a:ln>
                  <a:noFill/>
                </a:ln>
                <a:solidFill>
                  <a:srgbClr val="C00000"/>
                </a:solidFill>
                <a:effectLst/>
                <a:latin typeface="Calibri"/>
                <a:ea typeface="Calibri" pitchFamily="34" charset="0"/>
                <a:cs typeface="Times New Roman" pitchFamily="18" charset="0"/>
              </a:rPr>
              <a:t>ç</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ais lors des </a:t>
            </a:r>
            <a:r>
              <a:rPr kumimoji="0" lang="fr-FR" sz="2000" b="0" i="0" u="none" strike="noStrike" cap="none" normalizeH="0" baseline="0" dirty="0" smtClean="0">
                <a:ln>
                  <a:noFill/>
                </a:ln>
                <a:solidFill>
                  <a:srgbClr val="C0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changes verbaux/ oraux avec les adh</a:t>
            </a:r>
            <a:r>
              <a:rPr kumimoji="0" lang="fr-FR" sz="2000" b="0" i="0" u="none" strike="noStrike" cap="none" normalizeH="0" baseline="0" dirty="0" smtClean="0">
                <a:ln>
                  <a:noFill/>
                </a:ln>
                <a:solidFill>
                  <a:srgbClr val="C0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rents.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6390" name="Rectangle 6"/>
          <p:cNvSpPr>
            <a:spLocks noChangeArrowheads="1"/>
          </p:cNvSpPr>
          <p:nvPr/>
        </p:nvSpPr>
        <p:spPr bwMode="auto">
          <a:xfrm>
            <a:off x="0" y="4286256"/>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S4</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strat</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gies discursives en situation de contact de langues : cas de la page </a:t>
            </a:r>
            <a:r>
              <a:rPr kumimoji="0" lang="fr-FR" sz="20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facebook</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Femmes Alg</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riennes.</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6391" name="Rectangle 7"/>
          <p:cNvSpPr>
            <a:spLocks noChangeArrowheads="1"/>
          </p:cNvSpPr>
          <p:nvPr/>
        </p:nvSpPr>
        <p:spPr bwMode="auto">
          <a:xfrm>
            <a:off x="0" y="5000636"/>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Question</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Quelles sont les strat</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gies discursives utilis</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es dans les commentaires de la page </a:t>
            </a:r>
            <a:r>
              <a:rPr kumimoji="0" lang="fr-FR" sz="2000" b="0"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facebook</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Femmes Alg</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riennes</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 » </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6392" name="Rectangle 8"/>
          <p:cNvSpPr>
            <a:spLocks noChangeArrowheads="1"/>
          </p:cNvSpPr>
          <p:nvPr/>
        </p:nvSpPr>
        <p:spPr bwMode="auto">
          <a:xfrm>
            <a:off x="0" y="5786454"/>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Hypoth</a:t>
            </a:r>
            <a:r>
              <a:rPr kumimoji="0" lang="fr-FR" sz="2000" b="1" i="0" u="none" strike="noStrike" cap="none" normalizeH="0" baseline="0" dirty="0" smtClean="0">
                <a:ln>
                  <a:noFill/>
                </a:ln>
                <a:effectLst/>
                <a:latin typeface="Calibri"/>
                <a:ea typeface="Calibri" pitchFamily="34" charset="0"/>
                <a:cs typeface="Times New Roman" pitchFamily="18" charset="0"/>
              </a:rPr>
              <a:t>è</a:t>
            </a: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se</a:t>
            </a:r>
            <a:r>
              <a:rPr kumimoji="0" lang="fr-FR" sz="2000" b="0" i="0" u="none" strike="noStrike" cap="none" normalizeH="0" baseline="0" dirty="0" smtClean="0">
                <a:ln>
                  <a:noFill/>
                </a:ln>
                <a:solidFill>
                  <a:srgbClr val="C00000"/>
                </a:solidFill>
                <a:effectLst/>
                <a:latin typeface="Calibri"/>
                <a:ea typeface="Calibri" pitchFamily="34" charset="0"/>
                <a:cs typeface="Times New Roman" pitchFamily="18" charset="0"/>
              </a:rPr>
              <a:t> </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Les internautes utilisent plusieurs techniques, strat</a:t>
            </a:r>
            <a:r>
              <a:rPr kumimoji="0" lang="fr-FR" sz="2000" b="0" i="0" u="none" strike="noStrike" cap="none" normalizeH="0" baseline="0" dirty="0" smtClean="0">
                <a:ln>
                  <a:noFill/>
                </a:ln>
                <a:solidFill>
                  <a:srgbClr val="C0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gies discursives  notamment l</a:t>
            </a:r>
            <a:r>
              <a:rPr kumimoji="0" lang="fr-FR" sz="2000" b="0" i="0" u="none" strike="noStrike" cap="none" normalizeH="0" baseline="0" dirty="0" smtClean="0">
                <a:ln>
                  <a:noFill/>
                </a:ln>
                <a:solidFill>
                  <a:srgbClr val="C00000"/>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emprunt, les n</a:t>
            </a:r>
            <a:r>
              <a:rPr kumimoji="0" lang="fr-FR" sz="2000" b="0" i="0" u="none" strike="noStrike" cap="none" normalizeH="0" baseline="0" dirty="0" smtClean="0">
                <a:ln>
                  <a:noFill/>
                </a:ln>
                <a:solidFill>
                  <a:srgbClr val="C0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ologismes et l</a:t>
            </a:r>
            <a:r>
              <a:rPr kumimoji="0" lang="fr-FR" sz="2000" b="0" i="0" u="none" strike="noStrike" cap="none" normalizeH="0" baseline="0" dirty="0" smtClean="0">
                <a:ln>
                  <a:noFill/>
                </a:ln>
                <a:solidFill>
                  <a:srgbClr val="C00000"/>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alternance codiques lors de la r</a:t>
            </a:r>
            <a:r>
              <a:rPr kumimoji="0" lang="fr-FR" sz="2000" b="0" i="0" u="none" strike="noStrike" cap="none" normalizeH="0" baseline="0" dirty="0" smtClean="0">
                <a:ln>
                  <a:noFill/>
                </a:ln>
                <a:solidFill>
                  <a:srgbClr val="C0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daction des commentaires</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385"/>
                                        </p:tgtEl>
                                        <p:attrNameLst>
                                          <p:attrName>style.visibility</p:attrName>
                                        </p:attrNameLst>
                                      </p:cBhvr>
                                      <p:to>
                                        <p:strVal val="visible"/>
                                      </p:to>
                                    </p:set>
                                    <p:animEffect transition="in" filter="checkerboard(across)">
                                      <p:cBhvr>
                                        <p:cTn id="7" dur="500"/>
                                        <p:tgtEl>
                                          <p:spTgt spid="1638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6386"/>
                                        </p:tgtEl>
                                        <p:attrNameLst>
                                          <p:attrName>style.visibility</p:attrName>
                                        </p:attrNameLst>
                                      </p:cBhvr>
                                      <p:to>
                                        <p:strVal val="visible"/>
                                      </p:to>
                                    </p:set>
                                    <p:animEffect transition="in" filter="checkerboard(across)">
                                      <p:cBhvr>
                                        <p:cTn id="12" dur="500"/>
                                        <p:tgtEl>
                                          <p:spTgt spid="1638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6387"/>
                                        </p:tgtEl>
                                        <p:attrNameLst>
                                          <p:attrName>style.visibility</p:attrName>
                                        </p:attrNameLst>
                                      </p:cBhvr>
                                      <p:to>
                                        <p:strVal val="visible"/>
                                      </p:to>
                                    </p:set>
                                    <p:animEffect transition="in" filter="checkerboard(across)">
                                      <p:cBhvr>
                                        <p:cTn id="17" dur="500"/>
                                        <p:tgtEl>
                                          <p:spTgt spid="16387"/>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16388"/>
                                        </p:tgtEl>
                                        <p:attrNameLst>
                                          <p:attrName>style.visibility</p:attrName>
                                        </p:attrNameLst>
                                      </p:cBhvr>
                                      <p:to>
                                        <p:strVal val="visible"/>
                                      </p:to>
                                    </p:set>
                                    <p:animEffect transition="in" filter="checkerboard(across)">
                                      <p:cBhvr>
                                        <p:cTn id="20" dur="500"/>
                                        <p:tgtEl>
                                          <p:spTgt spid="16388"/>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16389"/>
                                        </p:tgtEl>
                                        <p:attrNameLst>
                                          <p:attrName>style.visibility</p:attrName>
                                        </p:attrNameLst>
                                      </p:cBhvr>
                                      <p:to>
                                        <p:strVal val="visible"/>
                                      </p:to>
                                    </p:set>
                                    <p:animEffect transition="in" filter="checkerboard(across)">
                                      <p:cBhvr>
                                        <p:cTn id="25" dur="500"/>
                                        <p:tgtEl>
                                          <p:spTgt spid="16389"/>
                                        </p:tgtEl>
                                      </p:cBhvr>
                                    </p:animEffec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grpId="0" nodeType="clickEffect">
                                  <p:stCondLst>
                                    <p:cond delay="0"/>
                                  </p:stCondLst>
                                  <p:childTnLst>
                                    <p:set>
                                      <p:cBhvr>
                                        <p:cTn id="29" dur="1" fill="hold">
                                          <p:stCondLst>
                                            <p:cond delay="0"/>
                                          </p:stCondLst>
                                        </p:cTn>
                                        <p:tgtEl>
                                          <p:spTgt spid="16390"/>
                                        </p:tgtEl>
                                        <p:attrNameLst>
                                          <p:attrName>style.visibility</p:attrName>
                                        </p:attrNameLst>
                                      </p:cBhvr>
                                      <p:to>
                                        <p:strVal val="visible"/>
                                      </p:to>
                                    </p:set>
                                    <p:animEffect transition="in" filter="checkerboard(across)">
                                      <p:cBhvr>
                                        <p:cTn id="30" dur="500"/>
                                        <p:tgtEl>
                                          <p:spTgt spid="16390"/>
                                        </p:tgtEl>
                                      </p:cBhvr>
                                    </p:animEffect>
                                  </p:childTnLst>
                                </p:cTn>
                              </p:par>
                            </p:childTnLst>
                          </p:cTn>
                        </p:par>
                      </p:childTnLst>
                    </p:cTn>
                  </p:par>
                  <p:par>
                    <p:cTn id="31" fill="hold">
                      <p:stCondLst>
                        <p:cond delay="indefinite"/>
                      </p:stCondLst>
                      <p:childTnLst>
                        <p:par>
                          <p:cTn id="32" fill="hold">
                            <p:stCondLst>
                              <p:cond delay="0"/>
                            </p:stCondLst>
                            <p:childTnLst>
                              <p:par>
                                <p:cTn id="33" presetID="5" presetClass="entr" presetSubtype="10" fill="hold" grpId="0" nodeType="clickEffect">
                                  <p:stCondLst>
                                    <p:cond delay="0"/>
                                  </p:stCondLst>
                                  <p:childTnLst>
                                    <p:set>
                                      <p:cBhvr>
                                        <p:cTn id="34" dur="1" fill="hold">
                                          <p:stCondLst>
                                            <p:cond delay="0"/>
                                          </p:stCondLst>
                                        </p:cTn>
                                        <p:tgtEl>
                                          <p:spTgt spid="16391"/>
                                        </p:tgtEl>
                                        <p:attrNameLst>
                                          <p:attrName>style.visibility</p:attrName>
                                        </p:attrNameLst>
                                      </p:cBhvr>
                                      <p:to>
                                        <p:strVal val="visible"/>
                                      </p:to>
                                    </p:set>
                                    <p:animEffect transition="in" filter="checkerboard(across)">
                                      <p:cBhvr>
                                        <p:cTn id="35" dur="500"/>
                                        <p:tgtEl>
                                          <p:spTgt spid="16391"/>
                                        </p:tgtEl>
                                      </p:cBhvr>
                                    </p:animEffect>
                                  </p:childTnLst>
                                </p:cTn>
                              </p:par>
                            </p:childTnLst>
                          </p:cTn>
                        </p:par>
                      </p:childTnLst>
                    </p:cTn>
                  </p:par>
                  <p:par>
                    <p:cTn id="36" fill="hold">
                      <p:stCondLst>
                        <p:cond delay="indefinite"/>
                      </p:stCondLst>
                      <p:childTnLst>
                        <p:par>
                          <p:cTn id="37" fill="hold">
                            <p:stCondLst>
                              <p:cond delay="0"/>
                            </p:stCondLst>
                            <p:childTnLst>
                              <p:par>
                                <p:cTn id="38" presetID="5" presetClass="entr" presetSubtype="10" fill="hold" grpId="0" nodeType="clickEffect">
                                  <p:stCondLst>
                                    <p:cond delay="0"/>
                                  </p:stCondLst>
                                  <p:childTnLst>
                                    <p:set>
                                      <p:cBhvr>
                                        <p:cTn id="39" dur="1" fill="hold">
                                          <p:stCondLst>
                                            <p:cond delay="0"/>
                                          </p:stCondLst>
                                        </p:cTn>
                                        <p:tgtEl>
                                          <p:spTgt spid="16392"/>
                                        </p:tgtEl>
                                        <p:attrNameLst>
                                          <p:attrName>style.visibility</p:attrName>
                                        </p:attrNameLst>
                                      </p:cBhvr>
                                      <p:to>
                                        <p:strVal val="visible"/>
                                      </p:to>
                                    </p:set>
                                    <p:animEffect transition="in" filter="checkerboard(across)">
                                      <p:cBhvr>
                                        <p:cTn id="40" dur="500"/>
                                        <p:tgtEl>
                                          <p:spTgt spid="163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P spid="16386" grpId="0"/>
      <p:bldP spid="16387" grpId="0"/>
      <p:bldP spid="16388" grpId="0"/>
      <p:bldP spid="16389" grpId="0"/>
      <p:bldP spid="16390" grpId="0"/>
      <p:bldP spid="16391" grpId="0"/>
      <p:bldP spid="1639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0"/>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S5. Particularismes et usage du français dans l’émission télévisée « Entre parenthèses » sur Canal Algérie.</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0" y="1006602"/>
            <a:ext cx="9144000" cy="707886"/>
          </a:xfrm>
          <a:prstGeom prst="rect">
            <a:avLst/>
          </a:prstGeom>
        </p:spPr>
        <p:txBody>
          <a:bodyPr wrap="square">
            <a:spAutoFit/>
          </a:bodyPr>
          <a:lstStyle/>
          <a:p>
            <a:pPr lvl="0" algn="justLow" eaLnBrk="0" fontAlgn="base" hangingPunct="0">
              <a:spcBef>
                <a:spcPct val="0"/>
              </a:spcBef>
              <a:spcAft>
                <a:spcPct val="0"/>
              </a:spcAf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Question</a:t>
            </a:r>
            <a:r>
              <a:rPr kumimoji="0" lang="fr-FR" sz="2000" b="1" i="0" u="none" strike="noStrike" cap="none" normalizeH="0" dirty="0" smtClean="0">
                <a:ln>
                  <a:noFill/>
                </a:ln>
                <a:effectLst/>
                <a:latin typeface="Times New Roman" pitchFamily="18" charset="0"/>
                <a:ea typeface="Calibri" pitchFamily="34" charset="0"/>
                <a:cs typeface="Times New Roman" pitchFamily="18" charset="0"/>
              </a:rPr>
              <a:t> principale</a:t>
            </a:r>
            <a:r>
              <a:rPr lang="fr-FR" sz="2000" b="1" dirty="0">
                <a:solidFill>
                  <a:srgbClr val="FF0000"/>
                </a:solidFill>
                <a:latin typeface="Times New Roman" pitchFamily="18" charset="0"/>
                <a:ea typeface="Calibri" pitchFamily="34" charset="0"/>
                <a:cs typeface="Times New Roman" pitchFamily="18" charset="0"/>
              </a:rPr>
              <a:t> </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Quelles sont les particularit</a:t>
            </a:r>
            <a:r>
              <a:rPr lang="fr-FR" sz="2000" dirty="0">
                <a:solidFill>
                  <a:srgbClr val="FF0000"/>
                </a:solidFill>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 lexicales du fran</a:t>
            </a:r>
            <a:r>
              <a:rPr lang="fr-FR" sz="2000" dirty="0">
                <a:solidFill>
                  <a:srgbClr val="FF0000"/>
                </a:solidFill>
                <a:ea typeface="Calibri" pitchFamily="34" charset="0"/>
                <a:cs typeface="Times New Roman" pitchFamily="18" charset="0"/>
              </a:rPr>
              <a:t>ç</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ais utilis</a:t>
            </a:r>
            <a:r>
              <a:rPr lang="fr-FR" sz="2000" dirty="0">
                <a:solidFill>
                  <a:srgbClr val="FF0000"/>
                </a:solidFill>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es dans les </a:t>
            </a:r>
            <a:r>
              <a:rPr lang="fr-FR" sz="2000" dirty="0">
                <a:solidFill>
                  <a:srgbClr val="FF0000"/>
                </a:solidFill>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changes verbaux dans  l</a:t>
            </a:r>
            <a:r>
              <a:rPr lang="fr-FR" sz="2000" dirty="0">
                <a:solidFill>
                  <a:srgbClr val="FF0000"/>
                </a:solidFill>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mission t</a:t>
            </a:r>
            <a:r>
              <a:rPr lang="fr-FR" sz="2000" dirty="0">
                <a:solidFill>
                  <a:srgbClr val="FF0000"/>
                </a:solidFill>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a:t>
            </a:r>
            <a:r>
              <a:rPr lang="fr-FR" sz="2000" dirty="0">
                <a:solidFill>
                  <a:srgbClr val="FF0000"/>
                </a:solidFill>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vis</a:t>
            </a:r>
            <a:r>
              <a:rPr lang="fr-FR" sz="2000" dirty="0">
                <a:solidFill>
                  <a:srgbClr val="FF0000"/>
                </a:solidFill>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a:t>
            </a:r>
            <a:r>
              <a:rPr lang="fr-FR" sz="2000" dirty="0">
                <a:solidFill>
                  <a:srgbClr val="FF0000"/>
                </a:solidFill>
                <a:ea typeface="Calibri" pitchFamily="34" charset="0"/>
                <a:cs typeface="Times New Roman" pitchFamily="18" charset="0"/>
              </a:rPr>
              <a:t>«</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Entre parenth</a:t>
            </a:r>
            <a:r>
              <a:rPr lang="fr-FR" sz="2000" dirty="0">
                <a:solidFill>
                  <a:srgbClr val="FF0000"/>
                </a:solidFill>
                <a:ea typeface="Calibri" pitchFamily="34" charset="0"/>
                <a:cs typeface="Times New Roman" pitchFamily="18" charset="0"/>
              </a:rPr>
              <a:t>è</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ses </a:t>
            </a:r>
            <a:r>
              <a:rPr lang="fr-FR" sz="2000" dirty="0">
                <a:solidFill>
                  <a:srgbClr val="FF0000"/>
                </a:solidFill>
                <a:ea typeface="Calibri" pitchFamily="34" charset="0"/>
                <a:cs typeface="Times New Roman" pitchFamily="18" charset="0"/>
              </a:rPr>
              <a:t>» </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0" y="1891247"/>
            <a:ext cx="9144000" cy="1323439"/>
          </a:xfrm>
          <a:prstGeom prst="rect">
            <a:avLst/>
          </a:prstGeom>
        </p:spPr>
        <p:txBody>
          <a:bodyPr wrap="square">
            <a:spAutoFit/>
          </a:bodyPr>
          <a:lstStyle/>
          <a:p>
            <a:pPr lvl="0" algn="justLow" eaLnBrk="0" fontAlgn="base" hangingPunct="0">
              <a:spcBef>
                <a:spcPct val="0"/>
              </a:spcBef>
              <a:spcAft>
                <a:spcPct val="0"/>
              </a:spcAf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HYP</a:t>
            </a:r>
            <a:r>
              <a:rPr lang="fr-FR" sz="2000" dirty="0">
                <a:solidFill>
                  <a:srgbClr val="C00000"/>
                </a:solidFill>
                <a:ea typeface="Calibri" pitchFamily="34" charset="0"/>
                <a:cs typeface="Times New Roman" pitchFamily="18" charset="0"/>
              </a:rPr>
              <a:t> </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Les </a:t>
            </a:r>
            <a:r>
              <a:rPr kumimoji="0" lang="fr-FR" sz="2000" b="0" i="0"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interactants</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les participants </a:t>
            </a:r>
            <a:r>
              <a:rPr lang="fr-FR" sz="2000" dirty="0">
                <a:solidFill>
                  <a:srgbClr val="C00000"/>
                </a:solidFill>
                <a:ea typeface="Calibri" pitchFamily="34" charset="0"/>
                <a:cs typeface="Times New Roman" pitchFamily="18" charset="0"/>
              </a:rPr>
              <a:t>à</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l</a:t>
            </a:r>
            <a:r>
              <a:rPr lang="fr-FR" sz="2000" dirty="0">
                <a:solidFill>
                  <a:srgbClr val="C00000"/>
                </a:solidFill>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mission t</a:t>
            </a:r>
            <a:r>
              <a:rPr lang="fr-FR" sz="2000" dirty="0">
                <a:solidFill>
                  <a:srgbClr val="C00000"/>
                </a:solidFill>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l</a:t>
            </a:r>
            <a:r>
              <a:rPr lang="fr-FR" sz="2000" dirty="0">
                <a:solidFill>
                  <a:srgbClr val="C00000"/>
                </a:solidFill>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vis</a:t>
            </a:r>
            <a:r>
              <a:rPr lang="fr-FR" sz="2000" dirty="0">
                <a:solidFill>
                  <a:srgbClr val="C00000"/>
                </a:solidFill>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e </a:t>
            </a:r>
            <a:r>
              <a:rPr lang="fr-FR" sz="2000" dirty="0">
                <a:solidFill>
                  <a:srgbClr val="C00000"/>
                </a:solidFill>
                <a:ea typeface="Calibri" pitchFamily="34" charset="0"/>
                <a:cs typeface="Times New Roman" pitchFamily="18" charset="0"/>
              </a:rPr>
              <a:t>« </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entre parenthèse</a:t>
            </a:r>
            <a:r>
              <a:rPr lang="fr-FR" sz="2000" dirty="0">
                <a:solidFill>
                  <a:srgbClr val="C00000"/>
                </a:solidFill>
                <a:ea typeface="Calibri" pitchFamily="34" charset="0"/>
                <a:cs typeface="Times New Roman" pitchFamily="18" charset="0"/>
              </a:rPr>
              <a:t> »</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recourent </a:t>
            </a:r>
            <a:r>
              <a:rPr lang="fr-FR" sz="2000" dirty="0">
                <a:solidFill>
                  <a:srgbClr val="C00000"/>
                </a:solidFill>
                <a:ea typeface="Calibri" pitchFamily="34" charset="0"/>
                <a:cs typeface="Times New Roman" pitchFamily="18" charset="0"/>
              </a:rPr>
              <a:t>à</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une panoplie de particularit</a:t>
            </a:r>
            <a:r>
              <a:rPr lang="fr-FR" sz="2000" dirty="0">
                <a:solidFill>
                  <a:srgbClr val="C00000"/>
                </a:solidFill>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s lexicales lors de leurs communications, entre autres: l</a:t>
            </a:r>
            <a:r>
              <a:rPr lang="fr-FR" sz="2000" dirty="0">
                <a:solidFill>
                  <a:srgbClr val="C00000"/>
                </a:solidFill>
                <a:ea typeface="Calibri" pitchFamily="34" charset="0"/>
                <a:cs typeface="Times New Roman" pitchFamily="18" charset="0"/>
              </a:rPr>
              <a:t>’</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emprunt, les cr</a:t>
            </a:r>
            <a:r>
              <a:rPr lang="fr-FR" sz="2000" dirty="0">
                <a:solidFill>
                  <a:srgbClr val="C00000"/>
                </a:solidFill>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ations par suffixation, pr</a:t>
            </a:r>
            <a:r>
              <a:rPr lang="fr-FR" sz="2000" dirty="0">
                <a:solidFill>
                  <a:srgbClr val="C00000"/>
                </a:solidFill>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fixation, hybridation </a:t>
            </a:r>
            <a:r>
              <a:rPr kumimoji="0" lang="fr-FR" sz="2000" b="0" i="0"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etc</a:t>
            </a:r>
            <a:r>
              <a:rPr lang="fr-FR" sz="2000" dirty="0">
                <a:solidFill>
                  <a:srgbClr val="C00000"/>
                </a:solidFill>
                <a:ea typeface="Calibri" pitchFamily="34" charset="0"/>
                <a:cs typeface="Times New Roman" pitchFamily="18" charset="0"/>
              </a:rPr>
              <a:t>…</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Formés à base  d'éléments empruntés </a:t>
            </a:r>
            <a:r>
              <a:rPr lang="fr-FR" sz="2000" dirty="0" smtClean="0">
                <a:solidFill>
                  <a:srgbClr val="000000"/>
                </a:solidFill>
                <a:latin typeface="Calibri" pitchFamily="34" charset="0"/>
                <a:ea typeface="Calibri" pitchFamily="34" charset="0"/>
                <a:cs typeface="Times New Roman" pitchFamily="18" charset="0"/>
              </a:rPr>
              <a:t>aux</a:t>
            </a:r>
            <a:r>
              <a:rPr kumimoji="0" lang="fr-FR" sz="2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autres langues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17410" name="Rectangle 2"/>
          <p:cNvSpPr>
            <a:spLocks noChangeArrowheads="1"/>
          </p:cNvSpPr>
          <p:nvPr/>
        </p:nvSpPr>
        <p:spPr bwMode="auto">
          <a:xfrm>
            <a:off x="0" y="3429000"/>
            <a:ext cx="7698646"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S6. LA NEOLOGIE JOURNALISTIQUE : cas du journal El </a:t>
            </a:r>
            <a:r>
              <a:rPr kumimoji="0" lang="fr-FR"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Watan</a:t>
            </a:r>
            <a:r>
              <a:rPr kumimoji="0" lang="fr-F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411" name="Rectangle 3"/>
          <p:cNvSpPr>
            <a:spLocks noChangeArrowheads="1"/>
          </p:cNvSpPr>
          <p:nvPr/>
        </p:nvSpPr>
        <p:spPr bwMode="auto">
          <a:xfrm>
            <a:off x="1" y="4006998"/>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Question principale</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Quelles sont les différentes unités néologiques relevées/observées dans le journal algérien francophone: </a:t>
            </a:r>
            <a:r>
              <a:rPr kumimoji="0" lang="fr-FR"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El </a:t>
            </a:r>
            <a:r>
              <a:rPr kumimoji="0" lang="fr-FR"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watan</a:t>
            </a:r>
            <a:r>
              <a:rPr kumimoji="0" lang="fr-FR"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412" name="Rectangle 4"/>
          <p:cNvSpPr>
            <a:spLocks noChangeArrowheads="1"/>
          </p:cNvSpPr>
          <p:nvPr/>
        </p:nvSpPr>
        <p:spPr bwMode="auto">
          <a:xfrm>
            <a:off x="0" y="4864254"/>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Comment sont form</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 les n</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ologismes journalistiques dans la presse francophone alg</a:t>
            </a:r>
            <a:r>
              <a:rPr kumimoji="0" lang="fr-FR" sz="20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rienne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Rectangle 9"/>
          <p:cNvSpPr/>
          <p:nvPr/>
        </p:nvSpPr>
        <p:spPr>
          <a:xfrm>
            <a:off x="0" y="5699485"/>
            <a:ext cx="9144000" cy="1015663"/>
          </a:xfrm>
          <a:prstGeom prst="rect">
            <a:avLst/>
          </a:prstGeom>
        </p:spPr>
        <p:txBody>
          <a:bodyPr wrap="square">
            <a:spAutoFit/>
          </a:bodyPr>
          <a:lstStyle/>
          <a:p>
            <a:pPr lvl="0" algn="justLow" eaLnBrk="0" fontAlgn="base" hangingPunct="0">
              <a:spcBef>
                <a:spcPct val="0"/>
              </a:spcBef>
              <a:spcAft>
                <a:spcPct val="0"/>
              </a:spcAft>
            </a:pPr>
            <a:r>
              <a:rPr kumimoji="0" lang="fr-FR" sz="2000" b="1" i="0" u="none" strike="noStrike" cap="none" normalizeH="0" baseline="0" dirty="0" err="1" smtClean="0">
                <a:ln>
                  <a:noFill/>
                </a:ln>
                <a:effectLst/>
                <a:latin typeface="Times New Roman" pitchFamily="18" charset="0"/>
                <a:ea typeface="Calibri" pitchFamily="34" charset="0"/>
                <a:cs typeface="Times New Roman" pitchFamily="18" charset="0"/>
              </a:rPr>
              <a:t>Hyp</a:t>
            </a:r>
            <a:r>
              <a:rPr lang="fr-FR" sz="2000" dirty="0">
                <a:solidFill>
                  <a:srgbClr val="C00000"/>
                </a:solidFill>
                <a:ea typeface="Calibri" pitchFamily="34" charset="0"/>
                <a:cs typeface="Times New Roman" pitchFamily="18" charset="0"/>
              </a:rPr>
              <a:t> </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Les n</a:t>
            </a:r>
            <a:r>
              <a:rPr lang="fr-FR" sz="2000" dirty="0">
                <a:solidFill>
                  <a:srgbClr val="C00000"/>
                </a:solidFill>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ologismes figurant dans le journal alg</a:t>
            </a:r>
            <a:r>
              <a:rPr lang="fr-FR" sz="2000" dirty="0">
                <a:solidFill>
                  <a:srgbClr val="C00000"/>
                </a:solidFill>
                <a:ea typeface="Calibri" pitchFamily="34" charset="0"/>
                <a:cs typeface="Times New Roman" pitchFamily="18" charset="0"/>
              </a:rPr>
              <a:t>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rien francophone</a:t>
            </a:r>
            <a:r>
              <a:rPr kumimoji="0" lang="fr-FR" sz="2000" b="0"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el </a:t>
            </a:r>
            <a:r>
              <a:rPr kumimoji="0" lang="fr-FR" sz="2000" b="0" i="1"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Watan</a:t>
            </a:r>
            <a:r>
              <a:rPr kumimoji="0" lang="fr-FR" sz="2000" b="0" i="1"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sont cr</a:t>
            </a:r>
            <a:r>
              <a:rPr lang="fr-FR" sz="2000" dirty="0">
                <a:solidFill>
                  <a:srgbClr val="C00000"/>
                </a:solidFill>
                <a:ea typeface="Calibri" pitchFamily="34" charset="0"/>
                <a:cs typeface="Times New Roman" pitchFamily="18" charset="0"/>
              </a:rPr>
              <a:t>éé</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s tantôt </a:t>
            </a:r>
            <a:r>
              <a:rPr lang="fr-FR" sz="2000" dirty="0">
                <a:solidFill>
                  <a:srgbClr val="C00000"/>
                </a:solidFill>
                <a:ea typeface="Calibri" pitchFamily="34" charset="0"/>
                <a:cs typeface="Times New Roman" pitchFamily="18" charset="0"/>
              </a:rPr>
              <a:t>à</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partir du lexique de la langue fran</a:t>
            </a:r>
            <a:r>
              <a:rPr lang="fr-FR" sz="2000" dirty="0">
                <a:solidFill>
                  <a:srgbClr val="C00000"/>
                </a:solidFill>
                <a:ea typeface="Calibri" pitchFamily="34" charset="0"/>
                <a:cs typeface="Times New Roman" pitchFamily="18" charset="0"/>
              </a:rPr>
              <a:t>ç</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aise (</a:t>
            </a:r>
            <a:r>
              <a:rPr kumimoji="0" lang="fr-FR" sz="2000" b="0" i="0"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clandestinettes</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tantôt via celui de la langue arabe ? (</a:t>
            </a:r>
            <a:r>
              <a:rPr kumimoji="0" lang="fr-FR" sz="2000" b="0" i="0"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hitiste</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bouteflikiste</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7409"/>
                                        </p:tgtEl>
                                        <p:attrNameLst>
                                          <p:attrName>style.visibility</p:attrName>
                                        </p:attrNameLst>
                                      </p:cBhvr>
                                      <p:to>
                                        <p:strVal val="visible"/>
                                      </p:to>
                                    </p:set>
                                    <p:animEffect transition="in" filter="checkerboard(across)">
                                      <p:cBhvr>
                                        <p:cTn id="7" dur="500"/>
                                        <p:tgtEl>
                                          <p:spTgt spid="1740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heckerboard(across)">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7410"/>
                                        </p:tgtEl>
                                        <p:attrNameLst>
                                          <p:attrName>style.visibility</p:attrName>
                                        </p:attrNameLst>
                                      </p:cBhvr>
                                      <p:to>
                                        <p:strVal val="visible"/>
                                      </p:to>
                                    </p:set>
                                    <p:animEffect transition="in" filter="checkerboard(across)">
                                      <p:cBhvr>
                                        <p:cTn id="22" dur="500"/>
                                        <p:tgtEl>
                                          <p:spTgt spid="17410"/>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7411"/>
                                        </p:tgtEl>
                                        <p:attrNameLst>
                                          <p:attrName>style.visibility</p:attrName>
                                        </p:attrNameLst>
                                      </p:cBhvr>
                                      <p:to>
                                        <p:strVal val="visible"/>
                                      </p:to>
                                    </p:set>
                                    <p:animEffect transition="in" filter="checkerboard(across)">
                                      <p:cBhvr>
                                        <p:cTn id="27" dur="500"/>
                                        <p:tgtEl>
                                          <p:spTgt spid="17411"/>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7412"/>
                                        </p:tgtEl>
                                        <p:attrNameLst>
                                          <p:attrName>style.visibility</p:attrName>
                                        </p:attrNameLst>
                                      </p:cBhvr>
                                      <p:to>
                                        <p:strVal val="visible"/>
                                      </p:to>
                                    </p:set>
                                    <p:animEffect transition="in" filter="checkerboard(across)">
                                      <p:cBhvr>
                                        <p:cTn id="32" dur="500"/>
                                        <p:tgtEl>
                                          <p:spTgt spid="17412"/>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checkerboard(across)">
                                      <p:cBhvr>
                                        <p:cTn id="3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9" grpId="0"/>
      <p:bldP spid="5" grpId="0"/>
      <p:bldP spid="6" grpId="0"/>
      <p:bldP spid="17410" grpId="0"/>
      <p:bldP spid="17411" grpId="0"/>
      <p:bldP spid="17412"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0"/>
            <a:ext cx="8929718"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S7. Les représentations linguistiques de la langue française chez les étudiants du département d’arabe du centre universitaire –Mila-</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0" y="1071546"/>
            <a:ext cx="9144000" cy="707886"/>
          </a:xfrm>
          <a:prstGeom prst="rect">
            <a:avLst/>
          </a:prstGeom>
        </p:spPr>
        <p:txBody>
          <a:bodyPr wrap="square">
            <a:spAutoFit/>
          </a:bodyPr>
          <a:lstStyle/>
          <a:p>
            <a:pPr lvl="0" algn="justLow" eaLnBrk="0" fontAlgn="base" hangingPunct="0">
              <a:spcBef>
                <a:spcPct val="0"/>
              </a:spcBef>
              <a:spcAft>
                <a:spcPct val="0"/>
              </a:spcAf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Question principale: </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Quelles sont les représentations du français chez les étudiants du département d’arabe du centre universitaire de Mila ? </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Rectangle 5"/>
          <p:cNvSpPr/>
          <p:nvPr/>
        </p:nvSpPr>
        <p:spPr>
          <a:xfrm>
            <a:off x="0" y="2000240"/>
            <a:ext cx="9144000" cy="1015663"/>
          </a:xfrm>
          <a:prstGeom prst="rect">
            <a:avLst/>
          </a:prstGeom>
        </p:spPr>
        <p:txBody>
          <a:bodyPr wrap="square">
            <a:spAutoFit/>
          </a:bodyPr>
          <a:lstStyle/>
          <a:p>
            <a:pPr lvl="0" algn="justLow" eaLnBrk="0" fontAlgn="base" hangingPunct="0">
              <a:spcBef>
                <a:spcPct val="0"/>
              </a:spcBef>
              <a:spcAft>
                <a:spcPct val="0"/>
              </a:spcAft>
            </a:pPr>
            <a:r>
              <a:rPr kumimoji="0" lang="fr-FR" b="1" i="0" u="none" strike="noStrike" cap="none" normalizeH="0" baseline="0" dirty="0" err="1" smtClean="0">
                <a:ln>
                  <a:noFill/>
                </a:ln>
                <a:effectLst/>
                <a:latin typeface="Times New Roman" pitchFamily="18" charset="0"/>
                <a:ea typeface="Calibri" pitchFamily="34" charset="0"/>
                <a:cs typeface="Times New Roman" pitchFamily="18" charset="0"/>
              </a:rPr>
              <a:t>Hyp</a:t>
            </a:r>
            <a:r>
              <a:rPr kumimoji="0" lang="fr-FR"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 </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Les étudiants </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construiraient leurs représentations </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sur la base de certaines idées et opinions  subjectives, inculquées ou bien transmises par le milieu dans lequel ils vivent ou </a:t>
            </a:r>
            <a:r>
              <a:rPr kumimoji="0" lang="fr-FR"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évolu</a:t>
            </a:r>
            <a:r>
              <a:rPr kumimoji="0" lang="fr-FR"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ent.</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433"/>
                                        </p:tgtEl>
                                        <p:attrNameLst>
                                          <p:attrName>style.visibility</p:attrName>
                                        </p:attrNameLst>
                                      </p:cBhvr>
                                      <p:to>
                                        <p:strVal val="visible"/>
                                      </p:to>
                                    </p:set>
                                    <p:animEffect transition="in" filter="checkerboard(across)">
                                      <p:cBhvr>
                                        <p:cTn id="7" dur="500"/>
                                        <p:tgtEl>
                                          <p:spTgt spid="1843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heckerboard(across)">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 grpId="0"/>
      <p:bldP spid="5" grpId="0"/>
      <p:bldP spid="6"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383</Words>
  <Application>Microsoft Office PowerPoint</Application>
  <PresentationFormat>Affichage à l'écran (4:3)</PresentationFormat>
  <Paragraphs>40</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Activité 04</vt:lpstr>
      <vt:lpstr>Diapositive 2</vt:lpstr>
      <vt:lpstr>Diapositive 3</vt:lpstr>
      <vt:lpstr>Diapositive 4</vt:lpstr>
      <vt:lpstr>Diapositive 5</vt:lpstr>
      <vt:lpstr>Diapositive 6</vt:lpstr>
      <vt:lpstr>Diapositive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Activité 04</dc:title>
  <dc:creator>mr</dc:creator>
  <cp:lastModifiedBy>mr</cp:lastModifiedBy>
  <cp:revision>6</cp:revision>
  <dcterms:created xsi:type="dcterms:W3CDTF">2021-05-14T11:55:46Z</dcterms:created>
  <dcterms:modified xsi:type="dcterms:W3CDTF">2021-12-04T18:14:05Z</dcterms:modified>
</cp:coreProperties>
</file>