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61" r:id="rId2"/>
    <p:sldId id="343" r:id="rId3"/>
    <p:sldId id="365" r:id="rId4"/>
    <p:sldId id="367" r:id="rId5"/>
    <p:sldId id="368" r:id="rId6"/>
    <p:sldId id="369" r:id="rId7"/>
    <p:sldId id="370" r:id="rId8"/>
    <p:sldId id="371" r:id="rId9"/>
    <p:sldId id="383" r:id="rId10"/>
    <p:sldId id="373" r:id="rId11"/>
    <p:sldId id="374" r:id="rId12"/>
    <p:sldId id="375" r:id="rId13"/>
    <p:sldId id="376" r:id="rId14"/>
    <p:sldId id="377" r:id="rId15"/>
    <p:sldId id="378" r:id="rId16"/>
    <p:sldId id="379" r:id="rId17"/>
    <p:sldId id="380" r:id="rId18"/>
    <p:sldId id="381" r:id="rId19"/>
    <p:sldId id="382" r:id="rId20"/>
  </p:sldIdLst>
  <p:sldSz cx="9144000" cy="6858000" type="screen4x3"/>
  <p:notesSz cx="6742113" cy="9872663"/>
  <p:defaultTextStyle>
    <a:defPPr>
      <a:defRPr lang="fr-FR"/>
    </a:defPPr>
    <a:lvl1pPr algn="l" rtl="0" fontAlgn="base">
      <a:spcBef>
        <a:spcPct val="0"/>
      </a:spcBef>
      <a:spcAft>
        <a:spcPct val="0"/>
      </a:spcAft>
      <a:defRPr b="1" kern="1200">
        <a:solidFill>
          <a:schemeClr val="bg1"/>
        </a:solidFill>
        <a:latin typeface="Times New Roman" pitchFamily="18" charset="0"/>
        <a:ea typeface="+mn-ea"/>
        <a:cs typeface="Times New Roman" pitchFamily="18" charset="0"/>
      </a:defRPr>
    </a:lvl1pPr>
    <a:lvl2pPr marL="457200" algn="l" rtl="0" fontAlgn="base">
      <a:spcBef>
        <a:spcPct val="0"/>
      </a:spcBef>
      <a:spcAft>
        <a:spcPct val="0"/>
      </a:spcAft>
      <a:defRPr b="1" kern="1200">
        <a:solidFill>
          <a:schemeClr val="bg1"/>
        </a:solidFill>
        <a:latin typeface="Times New Roman" pitchFamily="18" charset="0"/>
        <a:ea typeface="+mn-ea"/>
        <a:cs typeface="Times New Roman" pitchFamily="18" charset="0"/>
      </a:defRPr>
    </a:lvl2pPr>
    <a:lvl3pPr marL="914400" algn="l" rtl="0" fontAlgn="base">
      <a:spcBef>
        <a:spcPct val="0"/>
      </a:spcBef>
      <a:spcAft>
        <a:spcPct val="0"/>
      </a:spcAft>
      <a:defRPr b="1" kern="1200">
        <a:solidFill>
          <a:schemeClr val="bg1"/>
        </a:solidFill>
        <a:latin typeface="Times New Roman" pitchFamily="18" charset="0"/>
        <a:ea typeface="+mn-ea"/>
        <a:cs typeface="Times New Roman" pitchFamily="18" charset="0"/>
      </a:defRPr>
    </a:lvl3pPr>
    <a:lvl4pPr marL="1371600" algn="l" rtl="0" fontAlgn="base">
      <a:spcBef>
        <a:spcPct val="0"/>
      </a:spcBef>
      <a:spcAft>
        <a:spcPct val="0"/>
      </a:spcAft>
      <a:defRPr b="1" kern="1200">
        <a:solidFill>
          <a:schemeClr val="bg1"/>
        </a:solidFill>
        <a:latin typeface="Times New Roman" pitchFamily="18" charset="0"/>
        <a:ea typeface="+mn-ea"/>
        <a:cs typeface="Times New Roman" pitchFamily="18" charset="0"/>
      </a:defRPr>
    </a:lvl4pPr>
    <a:lvl5pPr marL="1828800" algn="l" rtl="0" fontAlgn="base">
      <a:spcBef>
        <a:spcPct val="0"/>
      </a:spcBef>
      <a:spcAft>
        <a:spcPct val="0"/>
      </a:spcAft>
      <a:defRPr b="1" kern="1200">
        <a:solidFill>
          <a:schemeClr val="bg1"/>
        </a:solidFill>
        <a:latin typeface="Times New Roman" pitchFamily="18" charset="0"/>
        <a:ea typeface="+mn-ea"/>
        <a:cs typeface="Times New Roman" pitchFamily="18" charset="0"/>
      </a:defRPr>
    </a:lvl5pPr>
    <a:lvl6pPr marL="2286000" algn="l" defTabSz="914400" rtl="0" eaLnBrk="1" latinLnBrk="0" hangingPunct="1">
      <a:defRPr b="1" kern="1200">
        <a:solidFill>
          <a:schemeClr val="bg1"/>
        </a:solidFill>
        <a:latin typeface="Times New Roman" pitchFamily="18" charset="0"/>
        <a:ea typeface="+mn-ea"/>
        <a:cs typeface="Times New Roman" pitchFamily="18" charset="0"/>
      </a:defRPr>
    </a:lvl6pPr>
    <a:lvl7pPr marL="2743200" algn="l" defTabSz="914400" rtl="0" eaLnBrk="1" latinLnBrk="0" hangingPunct="1">
      <a:defRPr b="1" kern="1200">
        <a:solidFill>
          <a:schemeClr val="bg1"/>
        </a:solidFill>
        <a:latin typeface="Times New Roman" pitchFamily="18" charset="0"/>
        <a:ea typeface="+mn-ea"/>
        <a:cs typeface="Times New Roman" pitchFamily="18" charset="0"/>
      </a:defRPr>
    </a:lvl7pPr>
    <a:lvl8pPr marL="3200400" algn="l" defTabSz="914400" rtl="0" eaLnBrk="1" latinLnBrk="0" hangingPunct="1">
      <a:defRPr b="1" kern="1200">
        <a:solidFill>
          <a:schemeClr val="bg1"/>
        </a:solidFill>
        <a:latin typeface="Times New Roman" pitchFamily="18" charset="0"/>
        <a:ea typeface="+mn-ea"/>
        <a:cs typeface="Times New Roman" pitchFamily="18" charset="0"/>
      </a:defRPr>
    </a:lvl8pPr>
    <a:lvl9pPr marL="3657600" algn="l" defTabSz="914400" rtl="0" eaLnBrk="1" latinLnBrk="0" hangingPunct="1">
      <a:defRPr b="1" kern="1200">
        <a:solidFill>
          <a:schemeClr val="bg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9933"/>
    <a:srgbClr val="837021"/>
    <a:srgbClr val="FF0000"/>
    <a:srgbClr val="FFFF00"/>
    <a:srgbClr val="00CC66"/>
    <a:srgbClr val="0033CC"/>
    <a:srgbClr val="3399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9112" autoAdjust="0"/>
  </p:normalViewPr>
  <p:slideViewPr>
    <p:cSldViewPr>
      <p:cViewPr varScale="1">
        <p:scale>
          <a:sx n="133" d="100"/>
          <a:sy n="133" d="100"/>
        </p:scale>
        <p:origin x="990" y="96"/>
      </p:cViewPr>
      <p:guideLst>
        <p:guide orient="horz" pos="2160"/>
        <p:guide pos="2880"/>
      </p:guideLst>
    </p:cSldViewPr>
  </p:slideViewPr>
  <p:outlineViewPr>
    <p:cViewPr>
      <p:scale>
        <a:sx n="33" d="100"/>
        <a:sy n="33" d="100"/>
      </p:scale>
      <p:origin x="0" y="3354"/>
    </p:cViewPr>
  </p:outlineViewPr>
  <p:notesTextViewPr>
    <p:cViewPr>
      <p:scale>
        <a:sx n="100" d="100"/>
        <a:sy n="100" d="100"/>
      </p:scale>
      <p:origin x="0" y="0"/>
    </p:cViewPr>
  </p:notesTextViewPr>
  <p:sorterViewPr>
    <p:cViewPr>
      <p:scale>
        <a:sx n="66" d="100"/>
        <a:sy n="66"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7651" name="Rectangle 3"/>
          <p:cNvSpPr>
            <a:spLocks noGrp="1" noChangeArrowheads="1"/>
          </p:cNvSpPr>
          <p:nvPr>
            <p:ph type="dt" sz="quarter"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27652" name="Rectangle 4"/>
          <p:cNvSpPr>
            <a:spLocks noGrp="1" noChangeArrowheads="1"/>
          </p:cNvSpPr>
          <p:nvPr>
            <p:ph type="ftr" sz="quarter" idx="2"/>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7653" name="Rectangle 5"/>
          <p:cNvSpPr>
            <a:spLocks noGrp="1" noChangeArrowheads="1"/>
          </p:cNvSpPr>
          <p:nvPr>
            <p:ph type="sldNum" sz="quarter" idx="3"/>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507E8E8E-CF8B-4E3E-8383-68FC1937A484}" type="slidenum">
              <a:rPr lang="fr-FR"/>
              <a:pPr>
                <a:defRPr/>
              </a:pPr>
              <a:t>‹N°›</a:t>
            </a:fld>
            <a:endParaRPr lang="fr-FR"/>
          </a:p>
        </p:txBody>
      </p:sp>
    </p:spTree>
    <p:extLst>
      <p:ext uri="{BB962C8B-B14F-4D97-AF65-F5344CB8AC3E}">
        <p14:creationId xmlns:p14="http://schemas.microsoft.com/office/powerpoint/2010/main" val="742891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6627" name="Rectangle 3"/>
          <p:cNvSpPr>
            <a:spLocks noGrp="1" noChangeArrowheads="1"/>
          </p:cNvSpPr>
          <p:nvPr>
            <p:ph type="dt"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898525" y="4689475"/>
            <a:ext cx="49450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26630" name="Rectangle 6"/>
          <p:cNvSpPr>
            <a:spLocks noGrp="1" noChangeArrowheads="1"/>
          </p:cNvSpPr>
          <p:nvPr>
            <p:ph type="ftr" sz="quarter" idx="4"/>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6631" name="Rectangle 7"/>
          <p:cNvSpPr>
            <a:spLocks noGrp="1" noChangeArrowheads="1"/>
          </p:cNvSpPr>
          <p:nvPr>
            <p:ph type="sldNum" sz="quarter" idx="5"/>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38F2CD9D-93F7-43F7-900C-99BCBBF1D220}" type="slidenum">
              <a:rPr lang="fr-FR"/>
              <a:pPr>
                <a:defRPr/>
              </a:pPr>
              <a:t>‹N°›</a:t>
            </a:fld>
            <a:endParaRPr lang="fr-FR"/>
          </a:p>
        </p:txBody>
      </p:sp>
    </p:spTree>
    <p:extLst>
      <p:ext uri="{BB962C8B-B14F-4D97-AF65-F5344CB8AC3E}">
        <p14:creationId xmlns:p14="http://schemas.microsoft.com/office/powerpoint/2010/main" val="3019294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9</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18</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19</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10</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11</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12</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13</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14</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15</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16</a:t>
            </a:fld>
            <a:endParaRPr lang="fr-FR"/>
          </a:p>
        </p:txBody>
      </p:sp>
    </p:spTree>
    <p:extLst>
      <p:ext uri="{BB962C8B-B14F-4D97-AF65-F5344CB8AC3E}">
        <p14:creationId xmlns:p14="http://schemas.microsoft.com/office/powerpoint/2010/main" val="3757558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38F2CD9D-93F7-43F7-900C-99BCBBF1D220}" type="slidenum">
              <a:rPr lang="fr-FR" smtClean="0"/>
              <a:pPr>
                <a:defRPr/>
              </a:pPr>
              <a:t>17</a:t>
            </a:fld>
            <a:endParaRPr lang="fr-FR"/>
          </a:p>
        </p:txBody>
      </p:sp>
    </p:spTree>
    <p:extLst>
      <p:ext uri="{BB962C8B-B14F-4D97-AF65-F5344CB8AC3E}">
        <p14:creationId xmlns:p14="http://schemas.microsoft.com/office/powerpoint/2010/main" val="3757558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13A0086A-25A4-4098-91E6-23A1EF7E95DB}" type="slidenum">
              <a:rPr lang="fr-FR"/>
              <a:pPr>
                <a:defRPr/>
              </a:pPr>
              <a:t>‹N°›</a:t>
            </a:fld>
            <a:endParaRPr lang="fr-FR"/>
          </a:p>
        </p:txBody>
      </p:sp>
    </p:spTree>
    <p:extLst>
      <p:ext uri="{BB962C8B-B14F-4D97-AF65-F5344CB8AC3E}">
        <p14:creationId xmlns:p14="http://schemas.microsoft.com/office/powerpoint/2010/main" val="362527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627430CD-8B13-4840-B2F4-90BC46733940}" type="slidenum">
              <a:rPr lang="fr-FR"/>
              <a:pPr>
                <a:defRPr/>
              </a:pPr>
              <a:t>‹N°›</a:t>
            </a:fld>
            <a:endParaRPr lang="fr-FR"/>
          </a:p>
        </p:txBody>
      </p:sp>
    </p:spTree>
    <p:extLst>
      <p:ext uri="{BB962C8B-B14F-4D97-AF65-F5344CB8AC3E}">
        <p14:creationId xmlns:p14="http://schemas.microsoft.com/office/powerpoint/2010/main" val="233842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4059719B-2147-4CDB-8E56-16448DB38062}" type="slidenum">
              <a:rPr lang="fr-FR"/>
              <a:pPr>
                <a:defRPr/>
              </a:pPr>
              <a:t>‹N°›</a:t>
            </a:fld>
            <a:endParaRPr lang="fr-FR"/>
          </a:p>
        </p:txBody>
      </p:sp>
    </p:spTree>
    <p:extLst>
      <p:ext uri="{BB962C8B-B14F-4D97-AF65-F5344CB8AC3E}">
        <p14:creationId xmlns:p14="http://schemas.microsoft.com/office/powerpoint/2010/main" val="300547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ableau 2"/>
          <p:cNvSpPr>
            <a:spLocks noGrp="1"/>
          </p:cNvSpPr>
          <p:nvPr>
            <p:ph type="tbl" idx="1"/>
          </p:nvPr>
        </p:nvSpPr>
        <p:spPr>
          <a:xfrm>
            <a:off x="457200" y="1600200"/>
            <a:ext cx="8229600" cy="4525963"/>
          </a:xfrm>
          <a:prstGeom prst="rect">
            <a:avLst/>
          </a:prstGeom>
        </p:spPr>
        <p:txBody>
          <a:bodyPr/>
          <a:lstStyle/>
          <a:p>
            <a:pPr lvl="0"/>
            <a:endParaRPr lang="fr-FR" noProof="0"/>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2EB81B7D-4D2E-45ED-9AE8-E5BAA6CA2708}" type="slidenum">
              <a:rPr lang="fr-FR"/>
              <a:pPr>
                <a:defRPr/>
              </a:pPr>
              <a:t>‹N°›</a:t>
            </a:fld>
            <a:endParaRPr lang="fr-FR"/>
          </a:p>
        </p:txBody>
      </p:sp>
    </p:spTree>
    <p:extLst>
      <p:ext uri="{BB962C8B-B14F-4D97-AF65-F5344CB8AC3E}">
        <p14:creationId xmlns:p14="http://schemas.microsoft.com/office/powerpoint/2010/main" val="116362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B76931FF-7B16-4FE8-8896-D5B6DF1DAD0B}" type="slidenum">
              <a:rPr lang="fr-FR"/>
              <a:pPr>
                <a:defRPr/>
              </a:pPr>
              <a:t>‹N°›</a:t>
            </a:fld>
            <a:endParaRPr lang="fr-FR"/>
          </a:p>
        </p:txBody>
      </p:sp>
    </p:spTree>
    <p:extLst>
      <p:ext uri="{BB962C8B-B14F-4D97-AF65-F5344CB8AC3E}">
        <p14:creationId xmlns:p14="http://schemas.microsoft.com/office/powerpoint/2010/main" val="182150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5888DB84-2738-4381-B490-A48D28553BE7}" type="slidenum">
              <a:rPr lang="fr-FR"/>
              <a:pPr>
                <a:defRPr/>
              </a:pPr>
              <a:t>‹N°›</a:t>
            </a:fld>
            <a:endParaRPr lang="fr-FR"/>
          </a:p>
        </p:txBody>
      </p:sp>
    </p:spTree>
    <p:extLst>
      <p:ext uri="{BB962C8B-B14F-4D97-AF65-F5344CB8AC3E}">
        <p14:creationId xmlns:p14="http://schemas.microsoft.com/office/powerpoint/2010/main" val="428599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2822636C-2795-4723-BA2F-39DAA512FE02}" type="slidenum">
              <a:rPr lang="fr-FR"/>
              <a:pPr>
                <a:defRPr/>
              </a:pPr>
              <a:t>‹N°›</a:t>
            </a:fld>
            <a:endParaRPr lang="fr-FR"/>
          </a:p>
        </p:txBody>
      </p:sp>
    </p:spTree>
    <p:extLst>
      <p:ext uri="{BB962C8B-B14F-4D97-AF65-F5344CB8AC3E}">
        <p14:creationId xmlns:p14="http://schemas.microsoft.com/office/powerpoint/2010/main" val="188411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8" name="Rectangle 11"/>
          <p:cNvSpPr>
            <a:spLocks noGrp="1" noChangeArrowheads="1"/>
          </p:cNvSpPr>
          <p:nvPr>
            <p:ph type="sldNum" sz="quarter" idx="11"/>
          </p:nvPr>
        </p:nvSpPr>
        <p:spPr>
          <a:ln/>
        </p:spPr>
        <p:txBody>
          <a:bodyPr/>
          <a:lstStyle>
            <a:lvl1pPr>
              <a:defRPr/>
            </a:lvl1pPr>
          </a:lstStyle>
          <a:p>
            <a:pPr>
              <a:defRPr/>
            </a:pPr>
            <a:fld id="{FBC8B692-FC2D-4CB4-B3C6-AE91BF65A900}" type="slidenum">
              <a:rPr lang="fr-FR"/>
              <a:pPr>
                <a:defRPr/>
              </a:pPr>
              <a:t>‹N°›</a:t>
            </a:fld>
            <a:endParaRPr lang="fr-FR"/>
          </a:p>
        </p:txBody>
      </p:sp>
    </p:spTree>
    <p:extLst>
      <p:ext uri="{BB962C8B-B14F-4D97-AF65-F5344CB8AC3E}">
        <p14:creationId xmlns:p14="http://schemas.microsoft.com/office/powerpoint/2010/main" val="339039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4" name="Rectangle 11"/>
          <p:cNvSpPr>
            <a:spLocks noGrp="1" noChangeArrowheads="1"/>
          </p:cNvSpPr>
          <p:nvPr>
            <p:ph type="sldNum" sz="quarter" idx="11"/>
          </p:nvPr>
        </p:nvSpPr>
        <p:spPr>
          <a:ln/>
        </p:spPr>
        <p:txBody>
          <a:bodyPr/>
          <a:lstStyle>
            <a:lvl1pPr>
              <a:defRPr/>
            </a:lvl1pPr>
          </a:lstStyle>
          <a:p>
            <a:pPr>
              <a:defRPr/>
            </a:pPr>
            <a:fld id="{D680D9DD-A371-47C0-B282-243A1EB263B1}" type="slidenum">
              <a:rPr lang="fr-FR"/>
              <a:pPr>
                <a:defRPr/>
              </a:pPr>
              <a:t>‹N°›</a:t>
            </a:fld>
            <a:endParaRPr lang="fr-FR"/>
          </a:p>
        </p:txBody>
      </p:sp>
    </p:spTree>
    <p:extLst>
      <p:ext uri="{BB962C8B-B14F-4D97-AF65-F5344CB8AC3E}">
        <p14:creationId xmlns:p14="http://schemas.microsoft.com/office/powerpoint/2010/main" val="70069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3" name="Rectangle 11"/>
          <p:cNvSpPr>
            <a:spLocks noGrp="1" noChangeArrowheads="1"/>
          </p:cNvSpPr>
          <p:nvPr>
            <p:ph type="sldNum" sz="quarter" idx="11"/>
          </p:nvPr>
        </p:nvSpPr>
        <p:spPr>
          <a:ln/>
        </p:spPr>
        <p:txBody>
          <a:bodyPr/>
          <a:lstStyle>
            <a:lvl1pPr>
              <a:defRPr/>
            </a:lvl1pPr>
          </a:lstStyle>
          <a:p>
            <a:pPr>
              <a:defRPr/>
            </a:pPr>
            <a:fld id="{AC76605D-5B6B-414D-B17D-C6FF98E3C4A4}" type="slidenum">
              <a:rPr lang="fr-FR"/>
              <a:pPr>
                <a:defRPr/>
              </a:pPr>
              <a:t>‹N°›</a:t>
            </a:fld>
            <a:endParaRPr lang="fr-FR"/>
          </a:p>
        </p:txBody>
      </p:sp>
    </p:spTree>
    <p:extLst>
      <p:ext uri="{BB962C8B-B14F-4D97-AF65-F5344CB8AC3E}">
        <p14:creationId xmlns:p14="http://schemas.microsoft.com/office/powerpoint/2010/main" val="11985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720BD310-1637-403A-ADB3-F4C36C6FE927}" type="slidenum">
              <a:rPr lang="fr-FR"/>
              <a:pPr>
                <a:defRPr/>
              </a:pPr>
              <a:t>‹N°›</a:t>
            </a:fld>
            <a:endParaRPr lang="fr-FR"/>
          </a:p>
        </p:txBody>
      </p:sp>
    </p:spTree>
    <p:extLst>
      <p:ext uri="{BB962C8B-B14F-4D97-AF65-F5344CB8AC3E}">
        <p14:creationId xmlns:p14="http://schemas.microsoft.com/office/powerpoint/2010/main" val="35326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98F32006-84B4-46E2-839F-B6B935788215}" type="slidenum">
              <a:rPr lang="fr-FR"/>
              <a:pPr>
                <a:defRPr/>
              </a:pPr>
              <a:t>‹N°›</a:t>
            </a:fld>
            <a:endParaRPr lang="fr-FR"/>
          </a:p>
        </p:txBody>
      </p:sp>
    </p:spTree>
    <p:extLst>
      <p:ext uri="{BB962C8B-B14F-4D97-AF65-F5344CB8AC3E}">
        <p14:creationId xmlns:p14="http://schemas.microsoft.com/office/powerpoint/2010/main" val="328773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66"/>
            </a:gs>
          </a:gsLst>
          <a:lin ang="5400000" scaled="1"/>
        </a:gra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228600" y="6400800"/>
            <a:ext cx="4724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r>
              <a:rPr lang="fr-FR"/>
              <a:t>Cours de matériaux de construction , Pr. K. LAHLOU</a:t>
            </a:r>
          </a:p>
        </p:txBody>
      </p:sp>
      <p:sp>
        <p:nvSpPr>
          <p:cNvPr id="1027" name="Line 8"/>
          <p:cNvSpPr>
            <a:spLocks noChangeShapeType="1"/>
          </p:cNvSpPr>
          <p:nvPr/>
        </p:nvSpPr>
        <p:spPr bwMode="auto">
          <a:xfrm>
            <a:off x="228600" y="6400800"/>
            <a:ext cx="8686800" cy="0"/>
          </a:xfrm>
          <a:prstGeom prst="line">
            <a:avLst/>
          </a:prstGeom>
          <a:noFill/>
          <a:ln w="76200" cmpd="tri">
            <a:solidFill>
              <a:schemeClr val="bg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 name="Text Box 10"/>
          <p:cNvSpPr txBox="1">
            <a:spLocks noChangeArrowheads="1"/>
          </p:cNvSpPr>
          <p:nvPr/>
        </p:nvSpPr>
        <p:spPr bwMode="auto">
          <a:xfrm>
            <a:off x="7848600" y="6491288"/>
            <a:ext cx="990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spcBef>
                <a:spcPct val="50000"/>
              </a:spcBef>
              <a:defRPr/>
            </a:pPr>
            <a:endParaRPr lang="en-US" altLang="en-US" b="0" i="1"/>
          </a:p>
        </p:txBody>
      </p:sp>
      <p:sp>
        <p:nvSpPr>
          <p:cNvPr id="1035" name="Rectangle 11"/>
          <p:cNvSpPr>
            <a:spLocks noGrp="1" noChangeArrowheads="1"/>
          </p:cNvSpPr>
          <p:nvPr>
            <p:ph type="sldNum" sz="quarter" idx="4"/>
          </p:nvPr>
        </p:nvSpPr>
        <p:spPr bwMode="auto">
          <a:xfrm>
            <a:off x="8382000" y="64008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1"/>
            </a:lvl1pPr>
          </a:lstStyle>
          <a:p>
            <a:pPr>
              <a:defRPr/>
            </a:pPr>
            <a:fld id="{7BB98DB0-5F10-43D1-9BC4-42024087A68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9.png"/></Relationships>
</file>

<file path=ppt/slides/_rels/slide13.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40.png"/><Relationship Id="rId4" Type="http://schemas.openxmlformats.org/officeDocument/2006/relationships/image" Target="../media/image39.png"/></Relationships>
</file>

<file path=ppt/slides/_rels/slide16.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43.png"/><Relationship Id="rId4" Type="http://schemas.openxmlformats.org/officeDocument/2006/relationships/image" Target="../media/image42.png"/></Relationships>
</file>

<file path=ppt/slides/_rels/slide1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46.png"/><Relationship Id="rId4" Type="http://schemas.openxmlformats.org/officeDocument/2006/relationships/image" Target="../media/image45.png"/></Relationships>
</file>

<file path=ppt/slides/_rels/slide1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49.png"/><Relationship Id="rId4" Type="http://schemas.openxmlformats.org/officeDocument/2006/relationships/image" Target="../media/image48.png"/></Relationships>
</file>

<file path=ppt/slides/_rels/slide19.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3075"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830449FC-2EFF-478C-9C9C-6983C785E5E5}" type="slidenum">
              <a:rPr lang="fr-FR" altLang="en-US" b="0" smtClean="0"/>
              <a:pPr eaLnBrk="1" hangingPunct="1"/>
              <a:t>1</a:t>
            </a:fld>
            <a:endParaRPr lang="fr-FR" altLang="en-US" b="0"/>
          </a:p>
        </p:txBody>
      </p:sp>
      <p:sp>
        <p:nvSpPr>
          <p:cNvPr id="3076" name="Text Box 8"/>
          <p:cNvSpPr txBox="1">
            <a:spLocks noChangeArrowheads="1"/>
          </p:cNvSpPr>
          <p:nvPr/>
        </p:nvSpPr>
        <p:spPr bwMode="auto">
          <a:xfrm>
            <a:off x="97408" y="56138"/>
            <a:ext cx="8949184" cy="6801862"/>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i="1" dirty="0"/>
              <a:t>	</a:t>
            </a:r>
          </a:p>
          <a:p>
            <a:pPr algn="just">
              <a:defRPr/>
            </a:pPr>
            <a:endParaRPr lang="en-US" altLang="en-US" sz="2000" dirty="0">
              <a:solidFill>
                <a:srgbClr val="FFFF00"/>
              </a:solidFill>
            </a:endParaRPr>
          </a:p>
          <a:p>
            <a:pPr algn="just">
              <a:lnSpc>
                <a:spcPct val="150000"/>
              </a:lnSpc>
              <a:defRPr/>
            </a:pPr>
            <a:r>
              <a:rPr lang="en-US" altLang="en-US" sz="2000" dirty="0">
                <a:solidFill>
                  <a:srgbClr val="FFFF00"/>
                </a:solidFill>
              </a:rPr>
              <a:t>A-  </a:t>
            </a:r>
            <a:r>
              <a:rPr lang="en-US" altLang="en-US" sz="2000" dirty="0" err="1">
                <a:solidFill>
                  <a:srgbClr val="FFFF00"/>
                </a:solidFill>
              </a:rPr>
              <a:t>Avantages</a:t>
            </a:r>
            <a:r>
              <a:rPr lang="en-US" altLang="en-US" sz="2000" dirty="0">
                <a:solidFill>
                  <a:srgbClr val="FFFF00"/>
                </a:solidFill>
              </a:rPr>
              <a:t> :</a:t>
            </a:r>
          </a:p>
          <a:p>
            <a:pPr marL="342900" indent="-342900" algn="just">
              <a:lnSpc>
                <a:spcPct val="150000"/>
              </a:lnSpc>
              <a:buSzPct val="131000"/>
              <a:buFont typeface="Courier New" panose="02070309020205020404" pitchFamily="49" charset="0"/>
              <a:buChar char="o"/>
              <a:defRPr/>
            </a:pPr>
            <a:r>
              <a:rPr lang="en-US" sz="2000" dirty="0">
                <a:solidFill>
                  <a:srgbClr val="FF0000"/>
                </a:solidFill>
              </a:rPr>
              <a:t>- </a:t>
            </a:r>
            <a:r>
              <a:rPr lang="en-US" sz="2000" b="0" dirty="0">
                <a:solidFill>
                  <a:srgbClr val="FF0000"/>
                </a:solidFill>
              </a:rPr>
              <a:t>Economic Interest: </a:t>
            </a:r>
          </a:p>
          <a:p>
            <a:pPr algn="just">
              <a:buSzPct val="131000"/>
              <a:defRPr/>
            </a:pPr>
            <a:r>
              <a:rPr lang="en-US" sz="2000" b="0" dirty="0"/>
              <a:t>More cost-effective.</a:t>
            </a:r>
          </a:p>
          <a:p>
            <a:pPr marL="285750" indent="-285750" algn="just">
              <a:buSzPct val="131000"/>
              <a:buFont typeface="Courier New" panose="02070309020205020404" pitchFamily="49" charset="0"/>
              <a:buChar char="o"/>
              <a:defRPr/>
            </a:pPr>
            <a:r>
              <a:rPr lang="fr-FR" altLang="en-US" sz="2000" b="0" dirty="0">
                <a:solidFill>
                  <a:srgbClr val="FF0000"/>
                </a:solidFill>
              </a:rPr>
              <a:t>Maintenance Economy:</a:t>
            </a:r>
            <a:endParaRPr lang="fr-FR" altLang="en-US" sz="2000" b="0" dirty="0"/>
          </a:p>
          <a:p>
            <a:pPr algn="just">
              <a:buSzPct val="131000"/>
              <a:defRPr/>
            </a:pPr>
            <a:r>
              <a:rPr lang="fr-FR" altLang="en-US" sz="2000" b="0" dirty="0" err="1"/>
              <a:t>Requires</a:t>
            </a:r>
            <a:r>
              <a:rPr lang="fr-FR" altLang="en-US" sz="2000" b="0" dirty="0"/>
              <a:t> no maintenance </a:t>
            </a:r>
            <a:r>
              <a:rPr lang="fr-FR" altLang="en-US" sz="2000" b="0" dirty="0" err="1"/>
              <a:t>better</a:t>
            </a:r>
            <a:r>
              <a:rPr lang="fr-FR" altLang="en-US" sz="2000" b="0" dirty="0"/>
              <a:t> </a:t>
            </a:r>
            <a:r>
              <a:rPr lang="fr-FR" altLang="en-US" sz="2000" b="0" dirty="0" err="1"/>
              <a:t>than</a:t>
            </a:r>
            <a:r>
              <a:rPr lang="fr-FR" altLang="en-US" sz="2000" b="0" dirty="0"/>
              <a:t> ( </a:t>
            </a:r>
            <a:r>
              <a:rPr lang="fr-FR" altLang="en-US" sz="2000" b="0" dirty="0" err="1"/>
              <a:t>steel</a:t>
            </a:r>
            <a:r>
              <a:rPr lang="fr-FR" altLang="en-US" sz="2000" b="0" dirty="0"/>
              <a:t> and </a:t>
            </a:r>
            <a:r>
              <a:rPr lang="fr-FR" altLang="en-US" sz="2000" b="0" dirty="0" err="1"/>
              <a:t>wood</a:t>
            </a:r>
            <a:r>
              <a:rPr lang="fr-FR" altLang="en-US" sz="2000" b="0" dirty="0"/>
              <a:t> constructions)</a:t>
            </a:r>
          </a:p>
          <a:p>
            <a:pPr marL="342900" indent="-342900" algn="just">
              <a:buSzPct val="131000"/>
              <a:buFont typeface="Courier New" panose="02070309020205020404" pitchFamily="49" charset="0"/>
              <a:buChar char="o"/>
              <a:defRPr/>
            </a:pPr>
            <a:r>
              <a:rPr lang="fr-FR" altLang="en-US" sz="2000" b="0" dirty="0" err="1">
                <a:solidFill>
                  <a:srgbClr val="FF0000"/>
                </a:solidFill>
              </a:rPr>
              <a:t>Durability</a:t>
            </a:r>
            <a:r>
              <a:rPr lang="fr-FR" altLang="en-US" sz="2000" b="0" dirty="0">
                <a:solidFill>
                  <a:srgbClr val="FF0000"/>
                </a:solidFill>
              </a:rPr>
              <a:t>:  </a:t>
            </a:r>
          </a:p>
          <a:p>
            <a:pPr algn="just">
              <a:buSzPct val="131000"/>
              <a:defRPr/>
            </a:pPr>
            <a:r>
              <a:rPr lang="en-US" altLang="en-US" sz="2000" b="0" dirty="0"/>
              <a:t>Resists water and air exposure</a:t>
            </a:r>
          </a:p>
          <a:p>
            <a:pPr marL="342900" indent="-342900" algn="just">
              <a:lnSpc>
                <a:spcPct val="150000"/>
              </a:lnSpc>
              <a:buSzPct val="131000"/>
              <a:buFont typeface="Courier New" panose="02070309020205020404" pitchFamily="49" charset="0"/>
              <a:buChar char="o"/>
              <a:defRPr/>
            </a:pPr>
            <a:r>
              <a:rPr lang="fr-FR" altLang="en-US" sz="2000" b="0" dirty="0" err="1">
                <a:solidFill>
                  <a:srgbClr val="FF0000"/>
                </a:solidFill>
              </a:rPr>
              <a:t>Insulating</a:t>
            </a:r>
            <a:r>
              <a:rPr lang="fr-FR" altLang="en-US" sz="2000" b="0" dirty="0">
                <a:solidFill>
                  <a:srgbClr val="FF0000"/>
                </a:solidFill>
              </a:rPr>
              <a:t> </a:t>
            </a:r>
            <a:r>
              <a:rPr lang="fr-FR" altLang="en-US" sz="2000" b="0" dirty="0" err="1">
                <a:solidFill>
                  <a:srgbClr val="FF0000"/>
                </a:solidFill>
              </a:rPr>
              <a:t>Material</a:t>
            </a:r>
            <a:r>
              <a:rPr lang="fr-FR" altLang="en-US" sz="2000" b="0" dirty="0">
                <a:solidFill>
                  <a:srgbClr val="FF0000"/>
                </a:solidFill>
              </a:rPr>
              <a:t>:</a:t>
            </a:r>
          </a:p>
          <a:p>
            <a:pPr algn="just">
              <a:buSzPct val="131000"/>
              <a:defRPr/>
            </a:pPr>
            <a:r>
              <a:rPr lang="en-US" altLang="en-US" sz="2000" b="0" dirty="0"/>
              <a:t>Provides acoustic and thermal insulation.</a:t>
            </a:r>
          </a:p>
          <a:p>
            <a:pPr algn="just">
              <a:buSzPct val="131000"/>
              <a:defRPr/>
            </a:pPr>
            <a:r>
              <a:rPr lang="en-US" altLang="en-US" sz="2000" dirty="0">
                <a:solidFill>
                  <a:srgbClr val="FFFF00"/>
                </a:solidFill>
              </a:rPr>
              <a:t>B-  </a:t>
            </a:r>
            <a:r>
              <a:rPr lang="fr-FR" altLang="en-US" sz="2000" dirty="0" err="1">
                <a:solidFill>
                  <a:srgbClr val="FFFF00"/>
                </a:solidFill>
              </a:rPr>
              <a:t>Disadvantages</a:t>
            </a:r>
            <a:r>
              <a:rPr lang="fr-FR" altLang="en-US" sz="2000" dirty="0">
                <a:solidFill>
                  <a:srgbClr val="FFFF00"/>
                </a:solidFill>
              </a:rPr>
              <a:t>:</a:t>
            </a:r>
          </a:p>
          <a:p>
            <a:pPr marL="342900" indent="-342900" algn="just">
              <a:lnSpc>
                <a:spcPct val="150000"/>
              </a:lnSpc>
              <a:buSzPct val="131000"/>
              <a:buFont typeface="Courier New" panose="02070309020205020404" pitchFamily="49" charset="0"/>
              <a:buChar char="o"/>
              <a:defRPr/>
            </a:pPr>
            <a:r>
              <a:rPr lang="fr-FR" altLang="en-US" sz="2000" b="0" dirty="0" err="1">
                <a:solidFill>
                  <a:srgbClr val="FF0000"/>
                </a:solidFill>
              </a:rPr>
              <a:t>Execution</a:t>
            </a:r>
            <a:r>
              <a:rPr lang="fr-FR" altLang="en-US" sz="2000" b="0" dirty="0"/>
              <a:t>: </a:t>
            </a:r>
            <a:r>
              <a:rPr lang="en-US" altLang="en-US" sz="2000" b="0" dirty="0"/>
              <a:t>Requires formwork and reinforcement preparation.</a:t>
            </a:r>
          </a:p>
          <a:p>
            <a:pPr marL="342900" indent="-342900" algn="just">
              <a:lnSpc>
                <a:spcPct val="150000"/>
              </a:lnSpc>
              <a:buSzPct val="131000"/>
              <a:buFont typeface="Courier New" panose="02070309020205020404" pitchFamily="49" charset="0"/>
              <a:buChar char="o"/>
              <a:defRPr/>
            </a:pPr>
            <a:r>
              <a:rPr lang="fr-FR" altLang="en-US" sz="2000" b="0" dirty="0">
                <a:solidFill>
                  <a:srgbClr val="FF0000"/>
                </a:solidFill>
              </a:rPr>
              <a:t>Le poids : </a:t>
            </a:r>
            <a:r>
              <a:rPr lang="fr-FR" altLang="en-US" sz="2000" b="0" dirty="0"/>
              <a:t>Les ouvrages en B.A sont plus lourds .</a:t>
            </a:r>
          </a:p>
          <a:p>
            <a:pPr marL="342900" indent="-342900" algn="just">
              <a:lnSpc>
                <a:spcPct val="150000"/>
              </a:lnSpc>
              <a:buSzPct val="131000"/>
              <a:buFont typeface="Courier New" panose="02070309020205020404" pitchFamily="49" charset="0"/>
              <a:buChar char="o"/>
              <a:defRPr/>
            </a:pPr>
            <a:r>
              <a:rPr lang="en-US" sz="2000" b="0" dirty="0">
                <a:solidFill>
                  <a:srgbClr val="FF0000"/>
                </a:solidFill>
              </a:rPr>
              <a:t>Material Quality Control: </a:t>
            </a:r>
            <a:r>
              <a:rPr lang="en-US" sz="2000" b="0" dirty="0"/>
              <a:t>Needs rigorous inspection.</a:t>
            </a:r>
            <a:endParaRPr lang="fr-FR" sz="2000" b="0" dirty="0"/>
          </a:p>
          <a:p>
            <a:pPr marL="342900" indent="-342900" algn="just">
              <a:lnSpc>
                <a:spcPct val="150000"/>
              </a:lnSpc>
              <a:buSzPct val="131000"/>
              <a:buFont typeface="Courier New" panose="02070309020205020404" pitchFamily="49" charset="0"/>
              <a:buChar char="o"/>
              <a:defRPr/>
            </a:pPr>
            <a:r>
              <a:rPr lang="fr-FR" altLang="en-US" sz="2000" b="0" dirty="0">
                <a:solidFill>
                  <a:srgbClr val="FF0000"/>
                </a:solidFill>
              </a:rPr>
              <a:t>Modification Challenges</a:t>
            </a:r>
            <a:r>
              <a:rPr lang="fr-FR" altLang="en-US" sz="2000" dirty="0"/>
              <a:t>: </a:t>
            </a:r>
            <a:r>
              <a:rPr lang="en-US" altLang="en-US" sz="2000" b="0" dirty="0"/>
              <a:t>Difficult to alter once built.</a:t>
            </a:r>
          </a:p>
          <a:p>
            <a:pPr algn="just">
              <a:lnSpc>
                <a:spcPct val="150000"/>
              </a:lnSpc>
              <a:buSzPct val="131000"/>
              <a:defRPr/>
            </a:pPr>
            <a:endParaRPr lang="fr-FR" altLang="en-US" sz="2000" b="0" dirty="0"/>
          </a:p>
          <a:p>
            <a:pPr algn="just">
              <a:buSzPct val="131000"/>
              <a:defRPr/>
            </a:pPr>
            <a:endParaRPr lang="fr-FR" altLang="en-US" b="0" dirty="0"/>
          </a:p>
        </p:txBody>
      </p:sp>
      <p:sp>
        <p:nvSpPr>
          <p:cNvPr id="3077" name="Text Box 10"/>
          <p:cNvSpPr txBox="1">
            <a:spLocks noChangeArrowheads="1"/>
          </p:cNvSpPr>
          <p:nvPr/>
        </p:nvSpPr>
        <p:spPr bwMode="auto">
          <a:xfrm>
            <a:off x="97408" y="0"/>
            <a:ext cx="657564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fr-FR" altLang="en-US" sz="2000" i="1" dirty="0">
              <a:solidFill>
                <a:srgbClr val="FFCC66"/>
              </a:solidFill>
            </a:endParaRPr>
          </a:p>
          <a:p>
            <a:pPr eaLnBrk="1" hangingPunct="1"/>
            <a:r>
              <a:rPr lang="en-US" altLang="en-US" sz="2000" i="1" dirty="0">
                <a:solidFill>
                  <a:srgbClr val="FFCC66"/>
                </a:solidFill>
              </a:rPr>
              <a:t>I. Advantages and Disadvantages of Reinforced Concrete</a:t>
            </a:r>
            <a:endParaRPr lang="fr-FR" altLang="en-US" sz="2000" i="1" dirty="0">
              <a:solidFill>
                <a:srgbClr val="FFCC66"/>
              </a:solidFill>
            </a:endParaRPr>
          </a:p>
        </p:txBody>
      </p:sp>
      <p:sp>
        <p:nvSpPr>
          <p:cNvPr id="3078" name="Rectangle 35"/>
          <p:cNvSpPr>
            <a:spLocks noChangeArrowheads="1"/>
          </p:cNvSpPr>
          <p:nvPr/>
        </p:nvSpPr>
        <p:spPr bwMode="auto">
          <a:xfrm>
            <a:off x="5670550" y="-242888"/>
            <a:ext cx="25908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lnSpc>
                <a:spcPct val="150000"/>
              </a:lnSpc>
              <a:spcBef>
                <a:spcPct val="60000"/>
              </a:spcBef>
              <a:buFontTx/>
              <a:buChar char="•"/>
            </a:pPr>
            <a:endParaRPr lang="fr-FR" altLang="en-US" sz="3200">
              <a:solidFill>
                <a:srgbClr val="009900"/>
              </a:solidFill>
              <a:latin typeface="Arial" pitchFamily="34" charset="0"/>
            </a:endParaRPr>
          </a:p>
        </p:txBody>
      </p:sp>
      <p:pic>
        <p:nvPicPr>
          <p:cNvPr id="307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84455" y="1428493"/>
            <a:ext cx="920750"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5405" y="2293680"/>
            <a:ext cx="939800"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81" name="Line 33"/>
          <p:cNvSpPr>
            <a:spLocks noChangeShapeType="1"/>
          </p:cNvSpPr>
          <p:nvPr/>
        </p:nvSpPr>
        <p:spPr bwMode="auto">
          <a:xfrm flipV="1">
            <a:off x="7165405" y="2428618"/>
            <a:ext cx="812800" cy="6096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082"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84455" y="4309805"/>
            <a:ext cx="969962"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3"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65405" y="3085843"/>
            <a:ext cx="939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4" name="Picture 2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65405" y="576005"/>
            <a:ext cx="939800" cy="766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 Box 7"/>
          <p:cNvSpPr txBox="1">
            <a:spLocks noChangeArrowheads="1"/>
          </p:cNvSpPr>
          <p:nvPr/>
        </p:nvSpPr>
        <p:spPr bwMode="auto">
          <a:xfrm>
            <a:off x="367944" y="58738"/>
            <a:ext cx="34913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i="1" dirty="0" err="1">
                <a:solidFill>
                  <a:srgbClr val="FFFF00"/>
                </a:solidFill>
                <a:sym typeface="Symbol" pitchFamily="18" charset="2"/>
              </a:rPr>
              <a:t>Chapter</a:t>
            </a:r>
            <a:r>
              <a:rPr lang="fr-FR" altLang="en-US" i="1" dirty="0">
                <a:solidFill>
                  <a:srgbClr val="FFFF00"/>
                </a:solidFill>
                <a:sym typeface="Symbol" pitchFamily="18" charset="2"/>
              </a:rPr>
              <a:t> 2: </a:t>
            </a:r>
            <a:r>
              <a:rPr lang="fr-FR" altLang="en-US" i="1" dirty="0" err="1">
                <a:solidFill>
                  <a:srgbClr val="FFFF00"/>
                </a:solidFill>
                <a:sym typeface="Symbol" pitchFamily="18" charset="2"/>
              </a:rPr>
              <a:t>Regulatory</a:t>
            </a:r>
            <a:r>
              <a:rPr lang="fr-FR" altLang="en-US" i="1" dirty="0">
                <a:solidFill>
                  <a:srgbClr val="FFFF00"/>
                </a:solidFill>
                <a:sym typeface="Symbol" pitchFamily="18" charset="2"/>
              </a:rPr>
              <a:t> Provisions</a:t>
            </a:r>
            <a:endParaRPr lang="fr-FR" altLang="en-US" i="1"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10</a:t>
            </a:fld>
            <a:endParaRPr lang="fr-FR" altLang="en-US" b="0"/>
          </a:p>
        </p:txBody>
      </p:sp>
      <p:sp>
        <p:nvSpPr>
          <p:cNvPr id="14340" name="Text Box 8"/>
          <p:cNvSpPr txBox="1">
            <a:spLocks noChangeArrowheads="1"/>
          </p:cNvSpPr>
          <p:nvPr/>
        </p:nvSpPr>
        <p:spPr bwMode="auto">
          <a:xfrm>
            <a:off x="165730" y="153208"/>
            <a:ext cx="8848541"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sz="2000" dirty="0">
                <a:solidFill>
                  <a:srgbClr val="FFFF00"/>
                </a:solidFill>
              </a:rPr>
              <a:t>VII. Steel:</a:t>
            </a:r>
          </a:p>
          <a:p>
            <a:pPr algn="just">
              <a:defRPr/>
            </a:pPr>
            <a:r>
              <a:rPr lang="en-US" sz="2000" b="0" dirty="0"/>
              <a:t>The mechanical characteristic used as the basis for justifications is the guaranteed yield strength, designated as </a:t>
            </a:r>
            <a:r>
              <a:rPr lang="en-US" sz="2000" b="0" dirty="0" err="1"/>
              <a:t>fe</a:t>
            </a:r>
            <a:r>
              <a:rPr lang="en-US" sz="2000" b="0" dirty="0"/>
              <a:t>. It varies depending on the type of steel.</a:t>
            </a:r>
          </a:p>
          <a:p>
            <a:pPr marL="342900" indent="-342900" algn="just">
              <a:buFont typeface="Wingdings" panose="05000000000000000000" pitchFamily="2" charset="2"/>
              <a:buChar char="§"/>
              <a:defRPr/>
            </a:pPr>
            <a:r>
              <a:rPr lang="en-US" sz="2000" b="0" dirty="0"/>
              <a:t>The longitudinal modulus of elasticity </a:t>
            </a:r>
            <a:r>
              <a:rPr lang="en-US" sz="2000" b="0" dirty="0">
                <a:solidFill>
                  <a:srgbClr val="FF0000"/>
                </a:solidFill>
              </a:rPr>
              <a:t>Es</a:t>
            </a:r>
            <a:r>
              <a:rPr lang="en-US" sz="2000" b="0" dirty="0"/>
              <a:t> is practically constant regardless of the steel used and is taken as: Es = 200,000 MPa.</a:t>
            </a:r>
          </a:p>
          <a:p>
            <a:pPr marL="342900" indent="-342900" algn="just">
              <a:buFont typeface="Wingdings" panose="05000000000000000000" pitchFamily="2" charset="2"/>
              <a:buChar char="§"/>
              <a:defRPr/>
            </a:pPr>
            <a:r>
              <a:rPr lang="en-US" sz="2000" b="0" dirty="0"/>
              <a:t>The conventional </a:t>
            </a:r>
            <a:r>
              <a:rPr lang="en-US" sz="2000" b="0" dirty="0">
                <a:solidFill>
                  <a:srgbClr val="FF0000"/>
                </a:solidFill>
              </a:rPr>
              <a:t>stress-strain</a:t>
            </a:r>
            <a:r>
              <a:rPr lang="en-US" sz="2000" b="0" dirty="0"/>
              <a:t> diagram for tension and compression has the shape presented in the figure below, noting that the yield strength values are the same in both tension and compression.</a:t>
            </a: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a:p>
            <a:pPr marL="342900" indent="-342900" algn="just">
              <a:buFont typeface="Wingdings" panose="05000000000000000000" pitchFamily="2" charset="2"/>
              <a:buChar char="ü"/>
            </a:pPr>
            <a:endParaRPr lang="fr-FR" sz="2000" b="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3102" y="3140968"/>
            <a:ext cx="2255168" cy="2952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28600" y="2835329"/>
            <a:ext cx="6431632" cy="3970318"/>
          </a:xfrm>
          <a:prstGeom prst="rect">
            <a:avLst/>
          </a:prstGeom>
        </p:spPr>
        <p:txBody>
          <a:bodyPr wrap="square">
            <a:spAutoFit/>
          </a:bodyPr>
          <a:lstStyle/>
          <a:p>
            <a:r>
              <a:rPr lang="en-US" b="0" u="sng" dirty="0">
                <a:solidFill>
                  <a:srgbClr val="FF9933"/>
                </a:solidFill>
              </a:rPr>
              <a:t>VII.1. Case of Tension:</a:t>
            </a:r>
          </a:p>
          <a:p>
            <a:pPr>
              <a:lnSpc>
                <a:spcPct val="150000"/>
              </a:lnSpc>
            </a:pPr>
            <a:r>
              <a:rPr lang="fr-FR" b="0" dirty="0"/>
              <a:t>Line OA (</a:t>
            </a:r>
            <a:r>
              <a:rPr lang="fr-FR" b="0" dirty="0" err="1"/>
              <a:t>elastic</a:t>
            </a:r>
            <a:r>
              <a:rPr lang="fr-FR" b="0" dirty="0"/>
              <a:t> </a:t>
            </a:r>
            <a:r>
              <a:rPr lang="fr-FR" b="0" dirty="0" err="1"/>
              <a:t>domain</a:t>
            </a:r>
            <a:r>
              <a:rPr lang="fr-FR" b="0" dirty="0"/>
              <a:t>)</a:t>
            </a:r>
          </a:p>
          <a:p>
            <a:pPr>
              <a:lnSpc>
                <a:spcPct val="150000"/>
              </a:lnSpc>
            </a:pPr>
            <a:r>
              <a:rPr lang="fr-FR" b="0" dirty="0"/>
              <a:t>-  Proportionnalité </a:t>
            </a:r>
            <a:r>
              <a:rPr lang="el-GR" b="0" dirty="0"/>
              <a:t>ε</a:t>
            </a:r>
            <a:r>
              <a:rPr lang="fr-FR" b="0" dirty="0"/>
              <a:t>-</a:t>
            </a:r>
            <a:r>
              <a:rPr lang="el-GR" b="0" dirty="0"/>
              <a:t>σ</a:t>
            </a:r>
            <a:endParaRPr lang="fr-FR" b="0" dirty="0"/>
          </a:p>
          <a:p>
            <a:pPr marL="285750" indent="-285750">
              <a:lnSpc>
                <a:spcPct val="150000"/>
              </a:lnSpc>
              <a:buFontTx/>
              <a:buChar char="-"/>
            </a:pPr>
            <a:r>
              <a:rPr lang="fr-FR" b="0" dirty="0" err="1"/>
              <a:t>Coordinates</a:t>
            </a:r>
            <a:r>
              <a:rPr lang="fr-FR" b="0" dirty="0"/>
              <a:t> of point A</a:t>
            </a:r>
          </a:p>
          <a:p>
            <a:pPr marL="285750" indent="-285750">
              <a:lnSpc>
                <a:spcPct val="150000"/>
              </a:lnSpc>
              <a:buFontTx/>
              <a:buChar char="-"/>
            </a:pPr>
            <a:r>
              <a:rPr lang="en-US" b="0" dirty="0"/>
              <a:t>Horizontal AB with ordinate 𝜎ₛ = 𝑓ₑ (plastic domain)</a:t>
            </a:r>
          </a:p>
          <a:p>
            <a:pPr marL="285750" indent="-285750">
              <a:lnSpc>
                <a:spcPct val="150000"/>
              </a:lnSpc>
              <a:buFontTx/>
              <a:buChar char="-"/>
            </a:pPr>
            <a:r>
              <a:rPr lang="en-US" b="0" dirty="0"/>
              <a:t>The position of point B corresponds to an elongation of 10 ‰.</a:t>
            </a:r>
          </a:p>
          <a:p>
            <a:pPr marL="285750" indent="-285750">
              <a:lnSpc>
                <a:spcPct val="150000"/>
              </a:lnSpc>
              <a:buFontTx/>
              <a:buChar char="-"/>
            </a:pPr>
            <a:r>
              <a:rPr lang="fr-FR" u="sng" dirty="0">
                <a:solidFill>
                  <a:srgbClr val="FF9933"/>
                </a:solidFill>
              </a:rPr>
              <a:t>II.2. Cas de la compression</a:t>
            </a:r>
          </a:p>
          <a:p>
            <a:pPr algn="just">
              <a:lnSpc>
                <a:spcPct val="150000"/>
              </a:lnSpc>
            </a:pPr>
            <a:r>
              <a:rPr lang="en-US" b="0" dirty="0"/>
              <a:t>The corresponding diagram is symmetrical to that of tension with respect to O.</a:t>
            </a:r>
            <a:endParaRPr lang="fr-FR" b="0" dirty="0"/>
          </a:p>
          <a:p>
            <a:pPr algn="just"/>
            <a:endParaRPr lang="fr-FR" u="sng" dirty="0">
              <a:solidFill>
                <a:srgbClr val="FF9933"/>
              </a:solidFill>
            </a:endParaRPr>
          </a:p>
        </p:txBody>
      </p:sp>
      <p:pic>
        <p:nvPicPr>
          <p:cNvPr id="1027"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11099"/>
          <a:stretch/>
        </p:blipFill>
        <p:spPr bwMode="auto">
          <a:xfrm>
            <a:off x="3421698" y="3153747"/>
            <a:ext cx="1872208" cy="927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1">
            <a:extLst>
              <a:ext uri="{FF2B5EF4-FFF2-40B4-BE49-F238E27FC236}">
                <a16:creationId xmlns:a16="http://schemas.microsoft.com/office/drawing/2014/main" id="{5C9A05DB-73A8-A6EA-1E6C-349BAA0F9334}"/>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Horizontal </a:t>
            </a:r>
            <a:r>
              <a:rPr kumimoji="0" lang="en-US" altLang="en-US" sz="1800" b="1" i="0" u="none" strike="noStrike" cap="none" normalizeH="0" baseline="0">
                <a:ln>
                  <a:noFill/>
                </a:ln>
                <a:solidFill>
                  <a:schemeClr val="tx1"/>
                </a:solidFill>
                <a:effectLst/>
                <a:latin typeface="Arial" panose="020B0604020202020204" pitchFamily="34" charset="0"/>
              </a:rPr>
              <a:t>AB</a:t>
            </a:r>
            <a:r>
              <a:rPr kumimoji="0" lang="en-US" altLang="en-US" sz="1800" b="0" i="0" u="none" strike="noStrike" cap="none" normalizeH="0" baseline="0">
                <a:ln>
                  <a:noFill/>
                </a:ln>
                <a:solidFill>
                  <a:schemeClr val="tx1"/>
                </a:solidFill>
                <a:effectLst/>
                <a:latin typeface="Arial" panose="020B0604020202020204" pitchFamily="34" charset="0"/>
              </a:rPr>
              <a:t> with ordinate </a:t>
            </a:r>
            <a:r>
              <a:rPr kumimoji="0" lang="en-US" altLang="en-US" sz="1800" b="1" i="0" u="none" strike="noStrike" cap="none" normalizeH="0" baseline="0">
                <a:ln>
                  <a:noFill/>
                </a:ln>
                <a:solidFill>
                  <a:schemeClr val="tx1"/>
                </a:solidFill>
                <a:effectLst/>
                <a:latin typeface="Arial" panose="020B0604020202020204" pitchFamily="34" charset="0"/>
              </a:rPr>
              <a:t>𝜎ₛ = 𝑓ₑ</a:t>
            </a:r>
            <a:r>
              <a:rPr kumimoji="0" lang="en-US" altLang="en-US" sz="1800" b="0" i="0" u="none" strike="noStrike" cap="none" normalizeH="0" baseline="0">
                <a:ln>
                  <a:noFill/>
                </a:ln>
                <a:solidFill>
                  <a:schemeClr val="tx1"/>
                </a:solidFill>
                <a:effectLst/>
                <a:latin typeface="Arial" panose="020B0604020202020204" pitchFamily="34" charset="0"/>
              </a:rPr>
              <a:t> (plastic domain)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66976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11</a:t>
            </a:fld>
            <a:endParaRPr lang="fr-FR" altLang="en-US" b="0"/>
          </a:p>
        </p:txBody>
      </p:sp>
      <p:sp>
        <p:nvSpPr>
          <p:cNvPr id="14340" name="Text Box 8"/>
          <p:cNvSpPr txBox="1">
            <a:spLocks noChangeArrowheads="1"/>
          </p:cNvSpPr>
          <p:nvPr/>
        </p:nvSpPr>
        <p:spPr bwMode="auto">
          <a:xfrm>
            <a:off x="179164" y="0"/>
            <a:ext cx="8785671"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sz="2000" dirty="0">
                <a:solidFill>
                  <a:srgbClr val="FFFF00"/>
                </a:solidFill>
              </a:rPr>
              <a:t>VII.3 Steel Grades:</a:t>
            </a:r>
            <a:r>
              <a:rPr lang="en-US" sz="2000" b="0" dirty="0"/>
              <a:t>There are 4 main grades that correspond to different yield strength and resistance qualities; see the tables below.</a:t>
            </a:r>
            <a:endParaRPr lang="fr-FR" sz="2000" b="0" dirty="0"/>
          </a:p>
          <a:p>
            <a:pPr marL="457200" indent="-457200" algn="just">
              <a:spcAft>
                <a:spcPts val="1200"/>
              </a:spcAft>
              <a:buAutoNum type="alphaLcPeriod"/>
            </a:pPr>
            <a:r>
              <a:rPr lang="fr-FR" sz="2000" u="sng" dirty="0" err="1">
                <a:solidFill>
                  <a:srgbClr val="FFC000"/>
                </a:solidFill>
              </a:rPr>
              <a:t>Reinforcing</a:t>
            </a:r>
            <a:r>
              <a:rPr lang="fr-FR" sz="2000" u="sng" dirty="0">
                <a:solidFill>
                  <a:srgbClr val="FFC000"/>
                </a:solidFill>
              </a:rPr>
              <a:t> Bars:</a:t>
            </a:r>
            <a:endParaRPr lang="fr-FR" sz="2000" b="0" u="sng" dirty="0">
              <a:solidFill>
                <a:srgbClr val="FFC000"/>
              </a:solidFill>
            </a:endParaRPr>
          </a:p>
          <a:p>
            <a:pPr marL="457200" indent="-457200" algn="just">
              <a:spcAft>
                <a:spcPts val="1200"/>
              </a:spcAft>
              <a:buAutoNum type="alphaLcPeriod"/>
            </a:pPr>
            <a:endParaRPr lang="fr-FR" sz="2000" b="0" u="sng" dirty="0">
              <a:solidFill>
                <a:srgbClr val="FFC000"/>
              </a:solidFill>
            </a:endParaRPr>
          </a:p>
          <a:p>
            <a:pPr marL="457200" indent="-457200" algn="just">
              <a:spcAft>
                <a:spcPts val="1200"/>
              </a:spcAft>
              <a:buAutoNum type="alphaLcPeriod"/>
            </a:pPr>
            <a:endParaRPr lang="fr-FR" sz="2000" b="0" u="sng" dirty="0">
              <a:solidFill>
                <a:srgbClr val="FFC000"/>
              </a:solidFill>
            </a:endParaRPr>
          </a:p>
          <a:p>
            <a:pPr marL="457200" indent="-457200" algn="just">
              <a:spcAft>
                <a:spcPts val="1200"/>
              </a:spcAft>
              <a:buAutoNum type="alphaLcPeriod"/>
            </a:pPr>
            <a:endParaRPr lang="fr-FR" sz="2000" b="0" u="sng" dirty="0">
              <a:solidFill>
                <a:srgbClr val="FFC000"/>
              </a:solidFill>
            </a:endParaRPr>
          </a:p>
          <a:p>
            <a:pPr marL="457200" indent="-457200" algn="just">
              <a:spcAft>
                <a:spcPts val="1200"/>
              </a:spcAft>
              <a:buAutoNum type="alphaLcPeriod"/>
            </a:pPr>
            <a:endParaRPr lang="fr-FR" sz="2000" b="0" u="sng" dirty="0">
              <a:solidFill>
                <a:srgbClr val="FFC000"/>
              </a:solidFill>
            </a:endParaRPr>
          </a:p>
          <a:p>
            <a:pPr marL="457200" indent="-457200" algn="just">
              <a:spcAft>
                <a:spcPts val="1200"/>
              </a:spcAft>
              <a:buAutoNum type="alphaLcPeriod"/>
            </a:pPr>
            <a:endParaRPr lang="fr-FR" sz="2000" b="0" u="sng" dirty="0">
              <a:solidFill>
                <a:srgbClr val="FFC000"/>
              </a:solidFill>
            </a:endParaRPr>
          </a:p>
          <a:p>
            <a:pPr marL="457200" indent="-457200" algn="just">
              <a:spcAft>
                <a:spcPts val="1200"/>
              </a:spcAft>
              <a:buAutoNum type="alphaLcPeriod"/>
            </a:pPr>
            <a:r>
              <a:rPr lang="fr-FR" sz="2000" u="sng" dirty="0" err="1">
                <a:solidFill>
                  <a:srgbClr val="FFC000"/>
                </a:solidFill>
              </a:rPr>
              <a:t>Welded</a:t>
            </a:r>
            <a:r>
              <a:rPr lang="fr-FR" sz="2000" u="sng" dirty="0">
                <a:solidFill>
                  <a:srgbClr val="FFC000"/>
                </a:solidFill>
              </a:rPr>
              <a:t> </a:t>
            </a:r>
            <a:r>
              <a:rPr lang="fr-FR" sz="2000" u="sng" dirty="0" err="1">
                <a:solidFill>
                  <a:srgbClr val="FFC000"/>
                </a:solidFill>
              </a:rPr>
              <a:t>Mesh</a:t>
            </a:r>
            <a:r>
              <a:rPr lang="fr-FR" sz="2000" u="sng" dirty="0">
                <a:solidFill>
                  <a:srgbClr val="FFC000"/>
                </a:solidFill>
              </a:rPr>
              <a:t>:</a:t>
            </a:r>
          </a:p>
          <a:p>
            <a:pPr algn="just">
              <a:spcAft>
                <a:spcPts val="1200"/>
              </a:spcAft>
            </a:pPr>
            <a:endParaRPr lang="fr-FR" sz="2000" u="sng" dirty="0">
              <a:solidFill>
                <a:srgbClr val="FFC000"/>
              </a:solidFill>
            </a:endParaRPr>
          </a:p>
          <a:p>
            <a:pPr marL="457200" indent="-457200" algn="just">
              <a:spcAft>
                <a:spcPts val="1200"/>
              </a:spcAft>
              <a:buAutoNum type="alphaLcPeriod"/>
            </a:pPr>
            <a:endParaRPr lang="fr-FR" sz="2000" u="sng" dirty="0">
              <a:solidFill>
                <a:srgbClr val="FFC000"/>
              </a:solidFill>
            </a:endParaRPr>
          </a:p>
          <a:p>
            <a:pPr marL="457200" indent="-457200" algn="just">
              <a:spcAft>
                <a:spcPts val="1200"/>
              </a:spcAft>
              <a:buAutoNum type="alphaLcPeriod"/>
            </a:pPr>
            <a:endParaRPr lang="fr-FR" sz="2000" u="sng" dirty="0">
              <a:solidFill>
                <a:srgbClr val="FFC000"/>
              </a:solidFill>
            </a:endParaRPr>
          </a:p>
          <a:p>
            <a:pPr marL="457200" indent="-457200" algn="just">
              <a:spcAft>
                <a:spcPts val="1200"/>
              </a:spcAft>
              <a:buAutoNum type="alphaLcPeriod"/>
            </a:pPr>
            <a:endParaRPr lang="fr-FR" sz="2000" u="sng" dirty="0">
              <a:solidFill>
                <a:srgbClr val="FFC000"/>
              </a:solidFill>
            </a:endParaRPr>
          </a:p>
          <a:p>
            <a:pPr marL="457200" indent="-457200" algn="just">
              <a:spcAft>
                <a:spcPts val="1200"/>
              </a:spcAft>
              <a:buAutoNum type="alphaLcPeriod"/>
            </a:pPr>
            <a:endParaRPr lang="fr-FR" sz="2000" u="sng" dirty="0">
              <a:solidFill>
                <a:srgbClr val="FFC000"/>
              </a:solidFill>
            </a:endParaRPr>
          </a:p>
          <a:p>
            <a:pPr marL="457200" indent="-457200" algn="just">
              <a:spcAft>
                <a:spcPts val="1200"/>
              </a:spcAft>
              <a:buAutoNum type="alphaLcPeriod"/>
            </a:pPr>
            <a:endParaRPr lang="fr-FR" sz="2000" b="0" u="sng" dirty="0">
              <a:solidFill>
                <a:srgbClr val="FFC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441" y="1119876"/>
            <a:ext cx="8460433" cy="2304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441" y="3933056"/>
            <a:ext cx="8460433" cy="2448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378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12</a:t>
            </a:fld>
            <a:endParaRPr lang="fr-FR" altLang="en-US" b="0"/>
          </a:p>
        </p:txBody>
      </p:sp>
      <p:sp>
        <p:nvSpPr>
          <p:cNvPr id="14340" name="Text Box 8"/>
          <p:cNvSpPr txBox="1">
            <a:spLocks noChangeArrowheads="1"/>
          </p:cNvSpPr>
          <p:nvPr/>
        </p:nvSpPr>
        <p:spPr bwMode="auto">
          <a:xfrm>
            <a:off x="172999" y="151179"/>
            <a:ext cx="8785671" cy="6401753"/>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spcAft>
                <a:spcPts val="600"/>
              </a:spcAft>
              <a:defRPr/>
            </a:pPr>
            <a:r>
              <a:rPr lang="en-US" altLang="en-US" sz="2000" dirty="0">
                <a:solidFill>
                  <a:srgbClr val="FFFF00"/>
                </a:solidFill>
              </a:rPr>
              <a:t>VIII Deformations and Calculation Stresses:</a:t>
            </a:r>
          </a:p>
          <a:p>
            <a:pPr algn="just">
              <a:spcAft>
                <a:spcPts val="600"/>
              </a:spcAft>
              <a:defRPr/>
            </a:pPr>
            <a:r>
              <a:rPr lang="en-US" sz="2000" u="sng" dirty="0">
                <a:solidFill>
                  <a:srgbClr val="FFC000"/>
                </a:solidFill>
              </a:rPr>
              <a:t>VIII.1 Ultimate Limit State of Resistance: U.L.S</a:t>
            </a:r>
          </a:p>
          <a:p>
            <a:pPr marL="457200" indent="-457200" algn="just">
              <a:spcAft>
                <a:spcPts val="600"/>
              </a:spcAft>
              <a:buAutoNum type="alphaLcPeriod"/>
              <a:defRPr/>
            </a:pPr>
            <a:r>
              <a:rPr lang="fr-FR" sz="2000" b="0" u="sng" dirty="0">
                <a:solidFill>
                  <a:srgbClr val="FFC000"/>
                </a:solidFill>
              </a:rPr>
              <a:t>Calculation Assumptions: </a:t>
            </a:r>
            <a:r>
              <a:rPr lang="en-US" altLang="en-US" sz="2000" b="0" dirty="0"/>
              <a:t>To apply the rules of strength of materials (SOM) for homogeneous bodies to reinforced concrete, which is a heterogeneous material, it is necessary to homogenize the reinforced concrete section. Therefore, certain assumptions must be applied:</a:t>
            </a:r>
          </a:p>
          <a:p>
            <a:pPr algn="just">
              <a:spcAft>
                <a:spcPts val="600"/>
              </a:spcAft>
              <a:defRPr/>
            </a:pPr>
            <a:r>
              <a:rPr lang="en-US" sz="2000" b="0" dirty="0"/>
              <a:t>The cross-sections remain plane, and there is no relative slip between the reinforcements and the concrete (deformations are the same for both materials, concrete and steel).</a:t>
            </a:r>
            <a:endParaRPr lang="fr-FR" sz="2000" b="0" dirty="0"/>
          </a:p>
          <a:p>
            <a:pPr algn="just">
              <a:spcAft>
                <a:spcPts val="0"/>
              </a:spcAft>
            </a:pPr>
            <a:endParaRPr lang="fr-FR" sz="2000" b="0" dirty="0"/>
          </a:p>
          <a:p>
            <a:pPr marL="342900" indent="-342900" algn="just">
              <a:spcAft>
                <a:spcPts val="0"/>
              </a:spcAft>
              <a:buFontTx/>
              <a:buChar char="-"/>
            </a:pPr>
            <a:endParaRPr lang="fr-FR" sz="2000" b="0" dirty="0"/>
          </a:p>
          <a:p>
            <a:pPr marL="342900" indent="-342900" algn="just">
              <a:spcAft>
                <a:spcPts val="0"/>
              </a:spcAft>
              <a:buFontTx/>
              <a:buChar char="-"/>
            </a:pPr>
            <a:endParaRPr lang="fr-FR" sz="2000" b="0" dirty="0"/>
          </a:p>
          <a:p>
            <a:pPr marL="342900" indent="-342900" algn="just">
              <a:spcAft>
                <a:spcPts val="0"/>
              </a:spcAft>
              <a:buFontTx/>
              <a:buChar char="-"/>
            </a:pPr>
            <a:endParaRPr lang="fr-FR" sz="2000" b="0" dirty="0"/>
          </a:p>
          <a:p>
            <a:pPr algn="just">
              <a:spcBef>
                <a:spcPts val="1200"/>
              </a:spcBef>
              <a:spcAft>
                <a:spcPts val="600"/>
              </a:spcAft>
            </a:pPr>
            <a:r>
              <a:rPr lang="en-US" sz="2000" b="0" dirty="0"/>
              <a:t>-The tensile strength of concrete is neglected.</a:t>
            </a:r>
          </a:p>
          <a:p>
            <a:pPr algn="just">
              <a:spcBef>
                <a:spcPts val="1200"/>
              </a:spcBef>
              <a:spcAft>
                <a:spcPts val="600"/>
              </a:spcAft>
            </a:pPr>
            <a:r>
              <a:rPr lang="en-US" sz="2000" b="0" dirty="0"/>
              <a:t>Section deformations are limited to a unit elongation of steel of </a:t>
            </a:r>
            <a:r>
              <a:rPr lang="en-US" sz="2000" b="0" dirty="0">
                <a:solidFill>
                  <a:srgbClr val="FF0000"/>
                </a:solidFill>
              </a:rPr>
              <a:t>10 ‰</a:t>
            </a:r>
            <a:r>
              <a:rPr lang="en-US" sz="2000" b="0" dirty="0"/>
              <a:t>, a unit shortening of concrete of </a:t>
            </a:r>
            <a:r>
              <a:rPr lang="en-US" sz="2000" b="0" dirty="0">
                <a:solidFill>
                  <a:srgbClr val="FF0000"/>
                </a:solidFill>
              </a:rPr>
              <a:t>3.5 ‰</a:t>
            </a:r>
            <a:r>
              <a:rPr lang="en-US" sz="2000" b="0" dirty="0"/>
              <a:t> in bending, and </a:t>
            </a:r>
            <a:r>
              <a:rPr lang="en-US" sz="2000" b="0" dirty="0">
                <a:solidFill>
                  <a:srgbClr val="FF0000"/>
                </a:solidFill>
              </a:rPr>
              <a:t>2 ‰</a:t>
            </a:r>
            <a:r>
              <a:rPr lang="en-US" sz="2000" b="0" dirty="0"/>
              <a:t> in simple compression.</a:t>
            </a:r>
            <a:r>
              <a:rPr lang="fr-FR" sz="2000" b="0" dirty="0">
                <a:solidFill>
                  <a:srgbClr val="FF0000"/>
                </a:solidFill>
              </a:rPr>
              <a:t>compression simple </a:t>
            </a:r>
            <a:r>
              <a:rPr lang="fr-FR" sz="2000" b="0" dirty="0"/>
              <a:t>.</a:t>
            </a:r>
          </a:p>
          <a:p>
            <a:pPr algn="just">
              <a:spcAft>
                <a:spcPts val="1200"/>
              </a:spcAft>
            </a:pPr>
            <a:endParaRPr lang="fr-FR" sz="2000" b="0" dirty="0"/>
          </a:p>
        </p:txBody>
      </p:sp>
      <p:pic>
        <p:nvPicPr>
          <p:cNvPr id="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559" y="3190023"/>
            <a:ext cx="4105275" cy="13681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0205" y="3100253"/>
            <a:ext cx="3744093" cy="15476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1358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13</a:t>
            </a:fld>
            <a:endParaRPr lang="fr-FR" altLang="en-US" b="0"/>
          </a:p>
        </p:txBody>
      </p:sp>
      <p:sp>
        <p:nvSpPr>
          <p:cNvPr id="14340" name="Text Box 8"/>
          <p:cNvSpPr txBox="1">
            <a:spLocks noChangeArrowheads="1"/>
          </p:cNvSpPr>
          <p:nvPr/>
        </p:nvSpPr>
        <p:spPr bwMode="auto">
          <a:xfrm>
            <a:off x="179164" y="74235"/>
            <a:ext cx="8785671" cy="6786473"/>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marL="342900" indent="-342900" algn="just">
              <a:spcAft>
                <a:spcPts val="0"/>
              </a:spcAft>
              <a:buFontTx/>
              <a:buChar char="-"/>
            </a:pPr>
            <a:r>
              <a:rPr lang="en-US" sz="2000" b="0" dirty="0"/>
              <a:t>The section of a group of multiple tensioned or compressed bars is assumed to be concentrated at their center of gravity, provided that the error in unit deformations does not exceed 15%.</a:t>
            </a:r>
            <a:endParaRPr lang="fr-FR" sz="2000" b="0" dirty="0"/>
          </a:p>
          <a:p>
            <a:pPr algn="just">
              <a:spcAft>
                <a:spcPts val="0"/>
              </a:spcAft>
            </a:pPr>
            <a:endParaRPr lang="fr-FR" sz="2000" b="0" dirty="0"/>
          </a:p>
          <a:p>
            <a:pPr marL="342900" indent="-342900" algn="just">
              <a:spcAft>
                <a:spcPts val="0"/>
              </a:spcAft>
              <a:buFontTx/>
              <a:buChar char="-"/>
            </a:pPr>
            <a:endParaRPr lang="fr-FR" sz="2000" b="0" dirty="0"/>
          </a:p>
          <a:p>
            <a:pPr marL="342900" indent="-342900" algn="just">
              <a:spcAft>
                <a:spcPts val="0"/>
              </a:spcAft>
              <a:buFontTx/>
              <a:buChar char="-"/>
            </a:pPr>
            <a:endParaRPr lang="fr-FR" sz="2000" b="0" dirty="0"/>
          </a:p>
          <a:p>
            <a:pPr marL="342900" indent="-342900" algn="just">
              <a:spcAft>
                <a:spcPts val="0"/>
              </a:spcAft>
              <a:buFontTx/>
              <a:buChar char="-"/>
            </a:pPr>
            <a:endParaRPr lang="fr-FR" sz="2000" b="0" dirty="0"/>
          </a:p>
          <a:p>
            <a:pPr algn="just">
              <a:lnSpc>
                <a:spcPct val="150000"/>
              </a:lnSpc>
              <a:spcBef>
                <a:spcPts val="600"/>
              </a:spcBef>
              <a:spcAft>
                <a:spcPts val="1200"/>
              </a:spcAft>
            </a:pPr>
            <a:r>
              <a:rPr lang="fr-FR" sz="2000" b="0" dirty="0"/>
              <a:t>-</a:t>
            </a:r>
            <a:r>
              <a:rPr lang="en-US" sz="2000" b="0" dirty="0"/>
              <a:t>It will be necessary to homogenize the reinforced concrete section. A steel section works n times more than the same concrete section. Therefore, a steel section ⇔ n times a concrete section.</a:t>
            </a:r>
          </a:p>
          <a:p>
            <a:pPr algn="just">
              <a:lnSpc>
                <a:spcPct val="150000"/>
              </a:lnSpc>
              <a:spcBef>
                <a:spcPts val="0"/>
              </a:spcBef>
              <a:spcAft>
                <a:spcPts val="0"/>
              </a:spcAft>
            </a:pPr>
            <a:r>
              <a:rPr lang="en-US" sz="2000" b="0" dirty="0"/>
              <a:t>Concrete and steel will be considered as linear elastic </a:t>
            </a:r>
          </a:p>
          <a:p>
            <a:pPr algn="just">
              <a:lnSpc>
                <a:spcPct val="150000"/>
              </a:lnSpc>
              <a:spcBef>
                <a:spcPts val="0"/>
              </a:spcBef>
              <a:spcAft>
                <a:spcPts val="0"/>
              </a:spcAft>
            </a:pPr>
            <a:r>
              <a:rPr lang="en-US" sz="2000" b="0" dirty="0"/>
              <a:t>materials, so Hooke's law is applied to them ⇔ σ = E . ε.</a:t>
            </a:r>
          </a:p>
          <a:p>
            <a:pPr algn="just">
              <a:lnSpc>
                <a:spcPct val="150000"/>
              </a:lnSpc>
              <a:spcBef>
                <a:spcPts val="0"/>
              </a:spcBef>
              <a:spcAft>
                <a:spcPts val="0"/>
              </a:spcAft>
            </a:pPr>
            <a:endParaRPr lang="fr-FR" sz="2000" b="0" dirty="0"/>
          </a:p>
          <a:p>
            <a:pPr algn="just">
              <a:spcAft>
                <a:spcPts val="600"/>
              </a:spcAft>
            </a:pPr>
            <a:endParaRPr lang="fr-FR" sz="2000" b="0" dirty="0"/>
          </a:p>
          <a:p>
            <a:pPr algn="just">
              <a:spcAft>
                <a:spcPts val="600"/>
              </a:spcAft>
            </a:pPr>
            <a:endParaRPr lang="fr-FR" sz="2000" b="0" dirty="0"/>
          </a:p>
          <a:p>
            <a:pPr algn="just">
              <a:spcAft>
                <a:spcPts val="1200"/>
              </a:spcAft>
            </a:pPr>
            <a:endParaRPr lang="fr-FR" sz="2000" b="0" dirty="0"/>
          </a:p>
          <a:p>
            <a:pPr algn="just">
              <a:spcAft>
                <a:spcPts val="1200"/>
              </a:spcAft>
            </a:pPr>
            <a:endParaRPr lang="fr-FR" sz="2000" b="0" dirty="0"/>
          </a:p>
        </p:txBody>
      </p:sp>
      <p:pic>
        <p:nvPicPr>
          <p:cNvPr id="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8416" y="1065493"/>
            <a:ext cx="6984702" cy="13553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noChangeArrowheads="1"/>
          </p:cNvPicPr>
          <p:nvPr/>
        </p:nvPicPr>
        <p:blipFill rotWithShape="1">
          <a:blip r:embed="rId4">
            <a:extLst>
              <a:ext uri="{28A0092B-C50C-407E-A947-70E740481C1C}">
                <a14:useLocalDpi xmlns:a14="http://schemas.microsoft.com/office/drawing/2010/main" val="0"/>
              </a:ext>
            </a:extLst>
          </a:blip>
          <a:srcRect l="5251" t="-5967" r="16530" b="5967"/>
          <a:stretch/>
        </p:blipFill>
        <p:spPr bwMode="auto">
          <a:xfrm>
            <a:off x="6444208" y="3225484"/>
            <a:ext cx="2252999" cy="16436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5013176"/>
            <a:ext cx="2808311"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2"/>
          <p:cNvPicPr>
            <a:picLocks noChangeAspect="1" noChangeArrowheads="1"/>
          </p:cNvPicPr>
          <p:nvPr/>
        </p:nvPicPr>
        <p:blipFill rotWithShape="1">
          <a:blip r:embed="rId6">
            <a:extLst>
              <a:ext uri="{28A0092B-C50C-407E-A947-70E740481C1C}">
                <a14:useLocalDpi xmlns:a14="http://schemas.microsoft.com/office/drawing/2010/main" val="0"/>
              </a:ext>
            </a:extLst>
          </a:blip>
          <a:srcRect r="9972"/>
          <a:stretch/>
        </p:blipFill>
        <p:spPr bwMode="auto">
          <a:xfrm>
            <a:off x="4680767" y="5013176"/>
            <a:ext cx="3436837"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Group 2"/>
          <p:cNvGrpSpPr/>
          <p:nvPr/>
        </p:nvGrpSpPr>
        <p:grpSpPr>
          <a:xfrm>
            <a:off x="3203848" y="5013176"/>
            <a:ext cx="1348255" cy="1224136"/>
            <a:chOff x="3203848" y="5013176"/>
            <a:chExt cx="1348255" cy="1224136"/>
          </a:xfrm>
        </p:grpSpPr>
        <p:pic>
          <p:nvPicPr>
            <p:cNvPr id="12" name="Picture 11"/>
            <p:cNvPicPr>
              <a:picLocks noChangeAspect="1" noChangeArrowheads="1"/>
            </p:cNvPicPr>
            <p:nvPr/>
          </p:nvPicPr>
          <p:blipFill rotWithShape="1">
            <a:blip r:embed="rId7">
              <a:extLst>
                <a:ext uri="{28A0092B-C50C-407E-A947-70E740481C1C}">
                  <a14:useLocalDpi xmlns:a14="http://schemas.microsoft.com/office/drawing/2010/main" val="0"/>
                </a:ext>
              </a:extLst>
            </a:blip>
            <a:srcRect l="74146"/>
            <a:stretch/>
          </p:blipFill>
          <p:spPr bwMode="auto">
            <a:xfrm>
              <a:off x="3203848" y="5013176"/>
              <a:ext cx="1348255" cy="6525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1"/>
            <p:cNvGrpSpPr/>
            <p:nvPr/>
          </p:nvGrpSpPr>
          <p:grpSpPr>
            <a:xfrm>
              <a:off x="3203848" y="5215640"/>
              <a:ext cx="1341605" cy="1021672"/>
              <a:chOff x="3203848" y="5215640"/>
              <a:chExt cx="1341605" cy="1021672"/>
            </a:xfrm>
          </p:grpSpPr>
          <p:pic>
            <p:nvPicPr>
              <p:cNvPr id="13" name="Picture 11"/>
              <p:cNvPicPr>
                <a:picLocks noChangeAspect="1" noChangeArrowheads="1"/>
              </p:cNvPicPr>
              <p:nvPr/>
            </p:nvPicPr>
            <p:blipFill rotWithShape="1">
              <a:blip r:embed="rId7">
                <a:extLst>
                  <a:ext uri="{28A0092B-C50C-407E-A947-70E740481C1C}">
                    <a14:useLocalDpi xmlns:a14="http://schemas.microsoft.com/office/drawing/2010/main" val="0"/>
                  </a:ext>
                </a:extLst>
              </a:blip>
              <a:srcRect r="70061"/>
              <a:stretch/>
            </p:blipFill>
            <p:spPr bwMode="auto">
              <a:xfrm>
                <a:off x="3203848" y="5665755"/>
                <a:ext cx="1341605" cy="5715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91920" y="5215640"/>
                <a:ext cx="342900" cy="247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spTree>
    <p:extLst>
      <p:ext uri="{BB962C8B-B14F-4D97-AF65-F5344CB8AC3E}">
        <p14:creationId xmlns:p14="http://schemas.microsoft.com/office/powerpoint/2010/main" val="2334233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14</a:t>
            </a:fld>
            <a:endParaRPr lang="fr-FR" altLang="en-US" b="0"/>
          </a:p>
        </p:txBody>
      </p:sp>
      <p:sp>
        <p:nvSpPr>
          <p:cNvPr id="14340" name="Text Box 8"/>
          <p:cNvSpPr txBox="1">
            <a:spLocks noChangeArrowheads="1"/>
          </p:cNvSpPr>
          <p:nvPr/>
        </p:nvSpPr>
        <p:spPr bwMode="auto">
          <a:xfrm>
            <a:off x="136618" y="35763"/>
            <a:ext cx="8928992" cy="6093976"/>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spcAft>
                <a:spcPts val="600"/>
              </a:spcAft>
            </a:pPr>
            <a:r>
              <a:rPr lang="fr-FR" sz="2000" b="0" u="sng" dirty="0">
                <a:solidFill>
                  <a:srgbClr val="FFC000"/>
                </a:solidFill>
              </a:rPr>
              <a:t>b. </a:t>
            </a:r>
            <a:r>
              <a:rPr lang="fr-FR" sz="2000" b="0" u="sng" dirty="0" err="1">
                <a:solidFill>
                  <a:srgbClr val="FFC000"/>
                </a:solidFill>
              </a:rPr>
              <a:t>Concrete</a:t>
            </a:r>
            <a:r>
              <a:rPr lang="fr-FR" sz="2000" b="0" u="sng" dirty="0">
                <a:solidFill>
                  <a:srgbClr val="FFC000"/>
                </a:solidFill>
              </a:rPr>
              <a:t> Stress-</a:t>
            </a:r>
            <a:r>
              <a:rPr lang="fr-FR" sz="2000" b="0" u="sng" dirty="0" err="1">
                <a:solidFill>
                  <a:srgbClr val="FFC000"/>
                </a:solidFill>
              </a:rPr>
              <a:t>Strain</a:t>
            </a:r>
            <a:r>
              <a:rPr lang="fr-FR" sz="2000" b="0" u="sng" dirty="0">
                <a:solidFill>
                  <a:srgbClr val="FFC000"/>
                </a:solidFill>
              </a:rPr>
              <a:t> </a:t>
            </a:r>
            <a:r>
              <a:rPr lang="fr-FR" sz="2000" b="0" u="sng" dirty="0" err="1">
                <a:solidFill>
                  <a:srgbClr val="FFC000"/>
                </a:solidFill>
              </a:rPr>
              <a:t>Diagrams</a:t>
            </a:r>
            <a:r>
              <a:rPr lang="fr-FR" sz="2000" b="0" dirty="0">
                <a:solidFill>
                  <a:srgbClr val="FFC000"/>
                </a:solidFill>
              </a:rPr>
              <a:t>: </a:t>
            </a:r>
            <a:r>
              <a:rPr lang="en-US" altLang="en-US" sz="2000" b="0" dirty="0"/>
              <a:t>Two types of diagrams are distinguished: the parabola-rectangle diagram and the simplified rectangular diagram. The rectangular diagram can replace the parabola-rectangle diagram if the considered section is not entirely compressed (case of simple bending).</a:t>
            </a:r>
            <a:endParaRPr lang="fr-FR" sz="2000" b="0" dirty="0"/>
          </a:p>
          <a:p>
            <a:pPr algn="just">
              <a:spcAft>
                <a:spcPts val="600"/>
              </a:spcAft>
            </a:pPr>
            <a:endParaRPr lang="fr-FR" sz="2000" b="0" u="sng" dirty="0">
              <a:solidFill>
                <a:srgbClr val="FFC000"/>
              </a:solidFill>
            </a:endParaRPr>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a:p>
            <a:pPr marL="342900" indent="-342900" algn="just">
              <a:spcAft>
                <a:spcPts val="0"/>
              </a:spcAft>
              <a:buFontTx/>
              <a:buChar char="-"/>
            </a:pPr>
            <a:r>
              <a:rPr lang="fr-FR" sz="2000" b="0" dirty="0">
                <a:solidFill>
                  <a:srgbClr val="FF0000"/>
                </a:solidFill>
              </a:rPr>
              <a:t>h</a:t>
            </a:r>
            <a:r>
              <a:rPr lang="fr-FR" sz="2000" b="0" dirty="0"/>
              <a:t> : </a:t>
            </a:r>
            <a:r>
              <a:rPr lang="en-US" sz="2000" b="0" dirty="0"/>
              <a:t>total height of the section.</a:t>
            </a:r>
          </a:p>
          <a:p>
            <a:pPr marL="342900" indent="-342900" algn="just">
              <a:spcAft>
                <a:spcPts val="0"/>
              </a:spcAft>
              <a:buFontTx/>
              <a:buChar char="-"/>
            </a:pPr>
            <a:r>
              <a:rPr lang="fr-FR" sz="2000" b="0" dirty="0">
                <a:solidFill>
                  <a:srgbClr val="FF0000"/>
                </a:solidFill>
              </a:rPr>
              <a:t>d</a:t>
            </a:r>
            <a:r>
              <a:rPr lang="fr-FR" sz="2000" b="0" dirty="0"/>
              <a:t> : </a:t>
            </a:r>
            <a:r>
              <a:rPr lang="en-US" sz="2000" b="0" dirty="0"/>
              <a:t> effective height in simple bending.</a:t>
            </a:r>
          </a:p>
          <a:p>
            <a:pPr marL="342900" indent="-342900" algn="just">
              <a:spcAft>
                <a:spcPts val="0"/>
              </a:spcAft>
              <a:buFontTx/>
              <a:buChar char="-"/>
            </a:pPr>
            <a:r>
              <a:rPr lang="fr-FR" sz="2000" b="0" dirty="0" err="1">
                <a:solidFill>
                  <a:srgbClr val="FF0000"/>
                </a:solidFill>
              </a:rPr>
              <a:t>y</a:t>
            </a:r>
            <a:r>
              <a:rPr lang="fr-FR" b="0" dirty="0" err="1">
                <a:solidFill>
                  <a:srgbClr val="FF0000"/>
                </a:solidFill>
              </a:rPr>
              <a:t>u</a:t>
            </a:r>
            <a:r>
              <a:rPr lang="fr-FR" sz="2000" b="0" dirty="0">
                <a:solidFill>
                  <a:srgbClr val="FF0000"/>
                </a:solidFill>
              </a:rPr>
              <a:t> </a:t>
            </a:r>
            <a:r>
              <a:rPr lang="fr-FR" sz="2000" b="0" dirty="0"/>
              <a:t>: </a:t>
            </a:r>
            <a:r>
              <a:rPr lang="en-US" sz="2000" b="0" dirty="0"/>
              <a:t>position of the neutral fiber.</a:t>
            </a:r>
          </a:p>
          <a:p>
            <a:pPr marL="342900" indent="-342900" algn="just">
              <a:spcAft>
                <a:spcPts val="0"/>
              </a:spcAft>
              <a:buFontTx/>
              <a:buChar char="-"/>
            </a:pPr>
            <a:r>
              <a:rPr lang="fr-FR" sz="2000" b="0" dirty="0" err="1">
                <a:solidFill>
                  <a:srgbClr val="FF0000"/>
                </a:solidFill>
              </a:rPr>
              <a:t>σ</a:t>
            </a:r>
            <a:r>
              <a:rPr lang="fr-FR" sz="1400" b="0" dirty="0" err="1">
                <a:solidFill>
                  <a:srgbClr val="FF0000"/>
                </a:solidFill>
              </a:rPr>
              <a:t>bc</a:t>
            </a:r>
            <a:r>
              <a:rPr lang="fr-FR" sz="2000" b="0" dirty="0"/>
              <a:t> : </a:t>
            </a:r>
            <a:r>
              <a:rPr lang="fr-FR" sz="2000" b="0" dirty="0" err="1"/>
              <a:t>concrete</a:t>
            </a:r>
            <a:r>
              <a:rPr lang="fr-FR" sz="2000" b="0" dirty="0"/>
              <a:t> compression stress.</a:t>
            </a:r>
          </a:p>
          <a:p>
            <a:pPr marL="342900" indent="-342900" algn="just">
              <a:spcAft>
                <a:spcPts val="0"/>
              </a:spcAft>
              <a:buFontTx/>
              <a:buChar char="-"/>
            </a:pPr>
            <a:r>
              <a:rPr lang="fr-FR" sz="2000" b="0" dirty="0" err="1">
                <a:solidFill>
                  <a:srgbClr val="FF0000"/>
                </a:solidFill>
              </a:rPr>
              <a:t>f</a:t>
            </a:r>
            <a:r>
              <a:rPr lang="fr-FR" sz="1600" b="0" dirty="0" err="1">
                <a:solidFill>
                  <a:srgbClr val="FF0000"/>
                </a:solidFill>
              </a:rPr>
              <a:t>bu</a:t>
            </a:r>
            <a:r>
              <a:rPr lang="fr-FR" sz="2000" b="0" dirty="0"/>
              <a:t> :  </a:t>
            </a:r>
            <a:r>
              <a:rPr lang="fr-FR" sz="2000" b="0" dirty="0" err="1"/>
              <a:t>ultimate</a:t>
            </a:r>
            <a:r>
              <a:rPr lang="fr-FR" sz="2000" b="0" dirty="0"/>
              <a:t> </a:t>
            </a:r>
            <a:r>
              <a:rPr lang="fr-FR" sz="2000" b="0" dirty="0" err="1"/>
              <a:t>conventional</a:t>
            </a:r>
            <a:r>
              <a:rPr lang="fr-FR" sz="2000" b="0" dirty="0"/>
              <a:t> compressive </a:t>
            </a:r>
            <a:r>
              <a:rPr lang="fr-FR" sz="2000" b="0" dirty="0" err="1"/>
              <a:t>strength</a:t>
            </a:r>
            <a:r>
              <a:rPr lang="fr-FR" sz="2000" b="0" dirty="0"/>
              <a:t>.</a:t>
            </a:r>
          </a:p>
          <a:p>
            <a:pPr marL="342900" indent="-342900" algn="just">
              <a:spcAft>
                <a:spcPts val="0"/>
              </a:spcAft>
              <a:buFontTx/>
              <a:buChar char="-"/>
            </a:pPr>
            <a:r>
              <a:rPr lang="fr-FR" sz="2000" b="0" dirty="0"/>
              <a:t> </a:t>
            </a:r>
            <a:r>
              <a:rPr lang="fr-FR" sz="2000" b="0" dirty="0" err="1">
                <a:solidFill>
                  <a:srgbClr val="FF0000"/>
                </a:solidFill>
              </a:rPr>
              <a:t>ε</a:t>
            </a:r>
            <a:r>
              <a:rPr lang="fr-FR" sz="1400" b="0" dirty="0" err="1">
                <a:solidFill>
                  <a:srgbClr val="FF0000"/>
                </a:solidFill>
              </a:rPr>
              <a:t>bc</a:t>
            </a:r>
            <a:r>
              <a:rPr lang="fr-FR" sz="2000" b="0" dirty="0"/>
              <a:t> :  </a:t>
            </a:r>
            <a:r>
              <a:rPr lang="fr-FR" sz="2000" b="0" dirty="0" err="1"/>
              <a:t>concrete</a:t>
            </a:r>
            <a:r>
              <a:rPr lang="fr-FR" sz="2000" b="0" dirty="0"/>
              <a:t> </a:t>
            </a:r>
            <a:r>
              <a:rPr lang="fr-FR" sz="2000" b="0" dirty="0" err="1"/>
              <a:t>strain</a:t>
            </a:r>
            <a:r>
              <a:rPr lang="fr-FR" sz="2000" b="0" dirty="0"/>
              <a:t> in compression.</a:t>
            </a:r>
          </a:p>
          <a:p>
            <a:pPr marL="342900" indent="-342900" algn="just">
              <a:spcAft>
                <a:spcPts val="0"/>
              </a:spcAft>
              <a:buFontTx/>
              <a:buChar char="-"/>
            </a:pPr>
            <a:endParaRPr lang="fr-FR" sz="2000" b="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9030" y="1484784"/>
            <a:ext cx="3168352" cy="2304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916" y="1484784"/>
            <a:ext cx="5472608" cy="2304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10"/>
          <p:cNvSpPr txBox="1"/>
          <p:nvPr/>
        </p:nvSpPr>
        <p:spPr>
          <a:xfrm>
            <a:off x="5833601" y="3807258"/>
            <a:ext cx="3168352" cy="369332"/>
          </a:xfrm>
          <a:prstGeom prst="rect">
            <a:avLst/>
          </a:prstGeom>
          <a:noFill/>
        </p:spPr>
        <p:txBody>
          <a:bodyPr wrap="square" rtlCol="0">
            <a:spAutoFit/>
          </a:bodyPr>
          <a:lstStyle/>
          <a:p>
            <a:r>
              <a:rPr lang="fr-FR" b="0" dirty="0"/>
              <a:t>Parabola-Rectangle Diagram</a:t>
            </a:r>
          </a:p>
        </p:txBody>
      </p:sp>
    </p:spTree>
    <p:extLst>
      <p:ext uri="{BB962C8B-B14F-4D97-AF65-F5344CB8AC3E}">
        <p14:creationId xmlns:p14="http://schemas.microsoft.com/office/powerpoint/2010/main" val="1725664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15</a:t>
            </a:fld>
            <a:endParaRPr lang="fr-FR" altLang="en-US" b="0"/>
          </a:p>
        </p:txBody>
      </p:sp>
      <mc:AlternateContent xmlns:mc="http://schemas.openxmlformats.org/markup-compatibility/2006" xmlns:a14="http://schemas.microsoft.com/office/drawing/2010/main">
        <mc:Choice Requires="a14">
          <p:sp>
            <p:nvSpPr>
              <p:cNvPr id="14340" name="Text Box 8"/>
              <p:cNvSpPr txBox="1">
                <a:spLocks noChangeArrowheads="1"/>
              </p:cNvSpPr>
              <p:nvPr/>
            </p:nvSpPr>
            <p:spPr bwMode="auto">
              <a:xfrm>
                <a:off x="116161" y="0"/>
                <a:ext cx="8928992" cy="6555641"/>
              </a:xfrm>
              <a:prstGeom prst="rect">
                <a:avLst/>
              </a:prstGeom>
              <a:noFill/>
              <a:ln w="22225">
                <a:solidFill>
                  <a:schemeClr val="accent1">
                    <a:lumMod val="60000"/>
                    <a:lumOff val="40000"/>
                  </a:schemeClr>
                </a:solidFill>
                <a:miter lim="800000"/>
                <a:headEnd/>
                <a:tailEnd/>
              </a:ln>
              <a:extLst>
                <a:ext uri="{909E8E84-426E-40DD-AFC4-6F175D3DCCD1}">
                  <a14:hiddenFill>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spcAft>
                    <a:spcPts val="600"/>
                  </a:spcAft>
                </a:pPr>
                <a:r>
                  <a:rPr lang="en-US" sz="2000" b="0" dirty="0"/>
                  <a:t>The value of </a:t>
                </a:r>
                <a:r>
                  <a:rPr lang="en-US" sz="2000" b="0" dirty="0" err="1"/>
                  <a:t>fbu</a:t>
                </a:r>
                <a:r>
                  <a:rPr lang="en-US" sz="2000" b="0" dirty="0"/>
                  <a:t> for the design stress corresponding to a strain between </a:t>
                </a:r>
                <a:r>
                  <a:rPr lang="en-US" sz="2000" b="0" dirty="0">
                    <a:solidFill>
                      <a:srgbClr val="FF0000"/>
                    </a:solidFill>
                  </a:rPr>
                  <a:t>2 ‰ </a:t>
                </a:r>
                <a:r>
                  <a:rPr lang="en-US" sz="2000" b="0" dirty="0"/>
                  <a:t>and </a:t>
                </a:r>
                <a:r>
                  <a:rPr lang="en-US" sz="2000" b="0" dirty="0">
                    <a:solidFill>
                      <a:srgbClr val="FF0000"/>
                    </a:solidFill>
                  </a:rPr>
                  <a:t>3.5 ‰</a:t>
                </a:r>
                <a:r>
                  <a:rPr lang="en-US" sz="2000" b="0" dirty="0"/>
                  <a:t> is:</a:t>
                </a:r>
                <a:endParaRPr lang="fr-FR" sz="2000" b="0" dirty="0"/>
              </a:p>
              <a:p>
                <a:pPr algn="just">
                  <a:spcAft>
                    <a:spcPts val="600"/>
                  </a:spcAft>
                </a:pPr>
                <a:endParaRPr lang="fr-FR" sz="2000" b="0" dirty="0"/>
              </a:p>
              <a:p>
                <a:pPr algn="just">
                  <a:spcAft>
                    <a:spcPts val="600"/>
                  </a:spcAft>
                </a:pPr>
                <a:endParaRPr lang="fr-FR" sz="2000" b="0" dirty="0"/>
              </a:p>
              <a:p>
                <a:pPr algn="just">
                  <a:spcAft>
                    <a:spcPts val="600"/>
                  </a:spcAft>
                </a:pPr>
                <a:endParaRPr lang="fr-FR" sz="2000" b="0" dirty="0"/>
              </a:p>
              <a:p>
                <a:pPr algn="just">
                  <a:spcAft>
                    <a:spcPts val="600"/>
                  </a:spcAft>
                </a:pPr>
                <a:endParaRPr lang="fr-FR" sz="2000" b="0" dirty="0"/>
              </a:p>
              <a:p>
                <a:pPr algn="just">
                  <a:lnSpc>
                    <a:spcPct val="150000"/>
                  </a:lnSpc>
                  <a:spcBef>
                    <a:spcPts val="1200"/>
                  </a:spcBef>
                  <a:spcAft>
                    <a:spcPts val="600"/>
                  </a:spcAft>
                </a:pPr>
                <a:r>
                  <a:rPr lang="fr-FR" sz="2000" b="0" dirty="0"/>
                  <a:t>- </a:t>
                </a:r>
                <a14:m>
                  <m:oMath xmlns:m="http://schemas.openxmlformats.org/officeDocument/2006/math">
                    <m:sSub>
                      <m:sSubPr>
                        <m:ctrlPr>
                          <a:rPr lang="fr-FR" sz="2000" i="1" dirty="0" smtClean="0">
                            <a:solidFill>
                              <a:srgbClr val="FF0000"/>
                            </a:solidFill>
                            <a:latin typeface="Cambria Math" panose="02040503050406030204" pitchFamily="18" charset="0"/>
                          </a:rPr>
                        </m:ctrlPr>
                      </m:sSubPr>
                      <m:e>
                        <m:r>
                          <a:rPr lang="fr-FR" sz="2000" i="1" dirty="0">
                            <a:solidFill>
                              <a:srgbClr val="FF0000"/>
                            </a:solidFill>
                            <a:latin typeface="Cambria Math"/>
                          </a:rPr>
                          <m:t>  </m:t>
                        </m:r>
                        <m:r>
                          <a:rPr lang="fr-FR" sz="2000" i="1" dirty="0">
                            <a:solidFill>
                              <a:srgbClr val="FF0000"/>
                            </a:solidFill>
                            <a:latin typeface="Cambria Math"/>
                            <a:ea typeface="Cambria Math"/>
                          </a:rPr>
                          <m:t>𝜸</m:t>
                        </m:r>
                      </m:e>
                      <m:sub>
                        <m:r>
                          <a:rPr lang="fr-FR" sz="2000" i="1" dirty="0">
                            <a:solidFill>
                              <a:srgbClr val="FF0000"/>
                            </a:solidFill>
                            <a:latin typeface="Cambria Math"/>
                          </a:rPr>
                          <m:t>𝒃</m:t>
                        </m:r>
                      </m:sub>
                    </m:sSub>
                  </m:oMath>
                </a14:m>
                <a:r>
                  <a:rPr lang="fr-FR" sz="2000" dirty="0">
                    <a:solidFill>
                      <a:srgbClr val="FF0000"/>
                    </a:solidFill>
                  </a:rPr>
                  <a:t>=</a:t>
                </a:r>
                <a:r>
                  <a:rPr lang="fr-FR" sz="2000" b="0" dirty="0">
                    <a:solidFill>
                      <a:srgbClr val="FF0000"/>
                    </a:solidFill>
                  </a:rPr>
                  <a:t>1,5 </a:t>
                </a:r>
                <a:r>
                  <a:rPr lang="fr-FR" sz="2000" b="0" dirty="0"/>
                  <a:t>in the </a:t>
                </a:r>
                <a:r>
                  <a:rPr lang="fr-FR" sz="2000" b="0" dirty="0" err="1"/>
                  <a:t>general</a:t>
                </a:r>
                <a:r>
                  <a:rPr lang="fr-FR" sz="2000" b="0" dirty="0"/>
                  <a:t> case</a:t>
                </a:r>
              </a:p>
              <a:p>
                <a:pPr marL="342900" indent="-342900">
                  <a:lnSpc>
                    <a:spcPct val="150000"/>
                  </a:lnSpc>
                  <a:buFontTx/>
                  <a:buChar char="-"/>
                </a:pPr>
                <a14:m>
                  <m:oMath xmlns:m="http://schemas.openxmlformats.org/officeDocument/2006/math">
                    <m:sSub>
                      <m:sSubPr>
                        <m:ctrlPr>
                          <a:rPr lang="fr-FR" sz="2000" i="1" dirty="0" smtClean="0">
                            <a:solidFill>
                              <a:srgbClr val="FF0000"/>
                            </a:solidFill>
                            <a:latin typeface="Cambria Math" panose="02040503050406030204" pitchFamily="18" charset="0"/>
                          </a:rPr>
                        </m:ctrlPr>
                      </m:sSubPr>
                      <m:e>
                        <m:r>
                          <a:rPr lang="fr-FR" sz="2000" i="1" dirty="0">
                            <a:solidFill>
                              <a:srgbClr val="FF0000"/>
                            </a:solidFill>
                            <a:latin typeface="Cambria Math"/>
                            <a:ea typeface="Cambria Math"/>
                          </a:rPr>
                          <m:t>𝜸</m:t>
                        </m:r>
                      </m:e>
                      <m:sub>
                        <m:r>
                          <a:rPr lang="fr-FR" sz="2000" i="1" dirty="0">
                            <a:solidFill>
                              <a:srgbClr val="FF0000"/>
                            </a:solidFill>
                            <a:latin typeface="Cambria Math"/>
                          </a:rPr>
                          <m:t>𝒃</m:t>
                        </m:r>
                      </m:sub>
                    </m:sSub>
                  </m:oMath>
                </a14:m>
                <a:r>
                  <a:rPr lang="fr-FR" sz="2000" dirty="0">
                    <a:solidFill>
                      <a:srgbClr val="FF0000"/>
                    </a:solidFill>
                  </a:rPr>
                  <a:t>=</a:t>
                </a:r>
                <a:r>
                  <a:rPr lang="fr-FR" sz="2000" b="0" dirty="0">
                    <a:solidFill>
                      <a:srgbClr val="FF0000"/>
                    </a:solidFill>
                  </a:rPr>
                  <a:t>1,15 </a:t>
                </a:r>
                <a:r>
                  <a:rPr lang="fr-FR" sz="2000" b="0" dirty="0"/>
                  <a:t>For </a:t>
                </a:r>
                <a:r>
                  <a:rPr lang="fr-FR" sz="2000" b="0" dirty="0" err="1"/>
                  <a:t>accidental</a:t>
                </a:r>
                <a:r>
                  <a:rPr lang="fr-FR" sz="2000" b="0" dirty="0"/>
                  <a:t> </a:t>
                </a:r>
                <a:r>
                  <a:rPr lang="fr-FR" sz="2000" b="0" dirty="0" err="1"/>
                  <a:t>load</a:t>
                </a:r>
                <a:r>
                  <a:rPr lang="fr-FR" sz="2000" b="0" dirty="0"/>
                  <a:t> combinations.</a:t>
                </a:r>
              </a:p>
              <a:p>
                <a:pPr marL="342900" indent="-342900">
                  <a:lnSpc>
                    <a:spcPct val="150000"/>
                  </a:lnSpc>
                  <a:buFontTx/>
                  <a:buChar char="-"/>
                </a:pPr>
                <a:r>
                  <a:rPr lang="el-GR" sz="2000" b="0" dirty="0"/>
                  <a:t>θ</a:t>
                </a:r>
                <a:r>
                  <a:rPr lang="fr-FR" sz="2000" b="0" dirty="0"/>
                  <a:t>: </a:t>
                </a:r>
                <a:r>
                  <a:rPr lang="en-US" sz="2000" b="0" dirty="0"/>
                  <a:t>depends on the duration of load application</a:t>
                </a:r>
                <a:r>
                  <a:rPr lang="fr-FR" sz="2000" b="0" dirty="0"/>
                  <a:t>.</a:t>
                </a:r>
              </a:p>
              <a:p>
                <a:pPr marL="342900" indent="-342900" algn="just">
                  <a:lnSpc>
                    <a:spcPct val="150000"/>
                  </a:lnSpc>
                  <a:buFontTx/>
                  <a:buChar char="-"/>
                </a:pPr>
                <a:r>
                  <a:rPr lang="el-GR" sz="2000" b="0" dirty="0">
                    <a:solidFill>
                      <a:srgbClr val="FF0000"/>
                    </a:solidFill>
                  </a:rPr>
                  <a:t>θ</a:t>
                </a:r>
                <a:r>
                  <a:rPr lang="fr-FR" sz="2000" dirty="0">
                    <a:solidFill>
                      <a:srgbClr val="FF0000"/>
                    </a:solidFill>
                  </a:rPr>
                  <a:t> = </a:t>
                </a:r>
                <a:r>
                  <a:rPr lang="fr-FR" sz="2000" b="0" dirty="0">
                    <a:solidFill>
                      <a:srgbClr val="FF0000"/>
                    </a:solidFill>
                  </a:rPr>
                  <a:t>1</a:t>
                </a:r>
                <a:r>
                  <a:rPr lang="fr-FR" sz="2000" b="0" dirty="0"/>
                  <a:t>: </a:t>
                </a:r>
                <a:r>
                  <a:rPr lang="en-US" sz="2000" b="0" dirty="0"/>
                  <a:t> when the probable duration of the applied loads is greater than 24 hours.</a:t>
                </a:r>
                <a:endParaRPr lang="fr-FR" sz="2000" b="0" dirty="0"/>
              </a:p>
              <a:p>
                <a:pPr marL="342900" indent="-342900" algn="just">
                  <a:lnSpc>
                    <a:spcPct val="150000"/>
                  </a:lnSpc>
                  <a:buFontTx/>
                  <a:buChar char="-"/>
                </a:pPr>
                <a:r>
                  <a:rPr lang="el-GR" sz="2000" b="0" dirty="0">
                    <a:solidFill>
                      <a:srgbClr val="FF0000"/>
                    </a:solidFill>
                  </a:rPr>
                  <a:t>θ</a:t>
                </a:r>
                <a:r>
                  <a:rPr lang="fr-FR" sz="2000" dirty="0">
                    <a:solidFill>
                      <a:srgbClr val="FF0000"/>
                    </a:solidFill>
                  </a:rPr>
                  <a:t> = </a:t>
                </a:r>
                <a:r>
                  <a:rPr lang="fr-FR" sz="2000" b="0" dirty="0">
                    <a:solidFill>
                      <a:srgbClr val="FF0000"/>
                    </a:solidFill>
                  </a:rPr>
                  <a:t>0,9 </a:t>
                </a:r>
                <a:r>
                  <a:rPr lang="fr-FR" sz="2000" b="0" dirty="0"/>
                  <a:t>: </a:t>
                </a:r>
                <a:r>
                  <a:rPr lang="en-US" sz="2000" b="0" dirty="0"/>
                  <a:t>when this duration is between 1 hour and 24 hours.</a:t>
                </a:r>
              </a:p>
              <a:p>
                <a:pPr marL="342900" indent="-342900" algn="just">
                  <a:lnSpc>
                    <a:spcPct val="150000"/>
                  </a:lnSpc>
                  <a:buFontTx/>
                  <a:buChar char="-"/>
                </a:pPr>
                <a:r>
                  <a:rPr lang="el-GR" sz="2000" b="0" dirty="0">
                    <a:solidFill>
                      <a:srgbClr val="FF0000"/>
                    </a:solidFill>
                  </a:rPr>
                  <a:t>θ</a:t>
                </a:r>
                <a:r>
                  <a:rPr lang="fr-FR" sz="2000" dirty="0">
                    <a:solidFill>
                      <a:srgbClr val="FF0000"/>
                    </a:solidFill>
                  </a:rPr>
                  <a:t> = </a:t>
                </a:r>
                <a:r>
                  <a:rPr lang="fr-FR" sz="2000" b="0" dirty="0">
                    <a:solidFill>
                      <a:srgbClr val="FF0000"/>
                    </a:solidFill>
                  </a:rPr>
                  <a:t>0,85 </a:t>
                </a:r>
                <a:r>
                  <a:rPr lang="fr-FR" sz="2000" b="0" dirty="0"/>
                  <a:t>: </a:t>
                </a:r>
                <a:r>
                  <a:rPr lang="en-US" sz="2000" b="0" dirty="0"/>
                  <a:t>when it is less than 1 hour.</a:t>
                </a:r>
                <a:endParaRPr lang="fr-FR" sz="2000" b="0" dirty="0"/>
              </a:p>
              <a:p>
                <a:pPr algn="just">
                  <a:spcAft>
                    <a:spcPts val="0"/>
                  </a:spcAft>
                </a:pPr>
                <a:endParaRPr lang="fr-FR" sz="2000" b="0" dirty="0"/>
              </a:p>
              <a:p>
                <a:pPr algn="just">
                  <a:spcAft>
                    <a:spcPts val="0"/>
                  </a:spcAft>
                </a:pPr>
                <a:endParaRPr lang="fr-FR" sz="2000" b="0" dirty="0"/>
              </a:p>
              <a:p>
                <a:pPr algn="just">
                  <a:spcAft>
                    <a:spcPts val="0"/>
                  </a:spcAft>
                </a:pPr>
                <a:endParaRPr lang="fr-FR" sz="2000" b="0" dirty="0"/>
              </a:p>
            </p:txBody>
          </p:sp>
        </mc:Choice>
        <mc:Fallback xmlns="">
          <p:sp>
            <p:nvSpPr>
              <p:cNvPr id="14340" name="Text Box 8"/>
              <p:cNvSpPr txBox="1">
                <a:spLocks noRot="1" noChangeAspect="1" noMove="1" noResize="1" noEditPoints="1" noAdjustHandles="1" noChangeArrowheads="1" noChangeShapeType="1" noTextEdit="1"/>
              </p:cNvSpPr>
              <p:nvPr/>
            </p:nvSpPr>
            <p:spPr bwMode="auto">
              <a:xfrm>
                <a:off x="116161" y="0"/>
                <a:ext cx="8928992" cy="6555641"/>
              </a:xfrm>
              <a:prstGeom prst="rect">
                <a:avLst/>
              </a:prstGeom>
              <a:blipFill>
                <a:blip r:embed="rId3"/>
                <a:stretch>
                  <a:fillRect l="-545" r="-613"/>
                </a:stretch>
              </a:blip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a:noFill/>
                  </a:rPr>
                  <a:t> </a:t>
                </a:r>
              </a:p>
            </p:txBody>
          </p:sp>
        </mc:Fallback>
      </mc:AlternateContent>
      <p:pic>
        <p:nvPicPr>
          <p:cNvPr id="9"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664" t="16616" r="73699" b="51600"/>
          <a:stretch/>
        </p:blipFill>
        <p:spPr bwMode="auto">
          <a:xfrm>
            <a:off x="1083941" y="980728"/>
            <a:ext cx="1656184"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791162"/>
            <a:ext cx="2007970" cy="2127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9"/>
          <p:cNvPicPr>
            <a:picLocks noChangeAspect="1" noChangeArrowheads="1"/>
          </p:cNvPicPr>
          <p:nvPr/>
        </p:nvPicPr>
        <p:blipFill>
          <a:blip r:embed="rId5">
            <a:extLst>
              <a:ext uri="{28A0092B-C50C-407E-A947-70E740481C1C}">
                <a14:useLocalDpi xmlns:a14="http://schemas.microsoft.com/office/drawing/2010/main" val="0"/>
              </a:ext>
            </a:extLst>
          </a:blip>
          <a:srcRect r="17546" b="4167"/>
          <a:stretch>
            <a:fillRect/>
          </a:stretch>
        </p:blipFill>
        <p:spPr bwMode="auto">
          <a:xfrm>
            <a:off x="7020272" y="791162"/>
            <a:ext cx="1965579" cy="2133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3386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16</a:t>
            </a:fld>
            <a:endParaRPr lang="fr-FR" altLang="en-US" b="0"/>
          </a:p>
        </p:txBody>
      </p:sp>
      <p:sp>
        <p:nvSpPr>
          <p:cNvPr id="14340" name="Text Box 8"/>
          <p:cNvSpPr txBox="1">
            <a:spLocks noChangeArrowheads="1"/>
          </p:cNvSpPr>
          <p:nvPr/>
        </p:nvSpPr>
        <p:spPr bwMode="auto">
          <a:xfrm>
            <a:off x="112980" y="6288"/>
            <a:ext cx="9036496" cy="6447919"/>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spcAft>
                <a:spcPts val="600"/>
              </a:spcAft>
            </a:pPr>
            <a:r>
              <a:rPr lang="fr-FR" sz="2000" b="0" u="sng" dirty="0">
                <a:solidFill>
                  <a:srgbClr val="FFC000"/>
                </a:solidFill>
              </a:rPr>
              <a:t>C. Steel Stress-</a:t>
            </a:r>
            <a:r>
              <a:rPr lang="fr-FR" sz="2000" b="0" u="sng" dirty="0" err="1">
                <a:solidFill>
                  <a:srgbClr val="FFC000"/>
                </a:solidFill>
              </a:rPr>
              <a:t>Strain</a:t>
            </a:r>
            <a:r>
              <a:rPr lang="fr-FR" sz="2000" b="0" u="sng" dirty="0">
                <a:solidFill>
                  <a:srgbClr val="FFC000"/>
                </a:solidFill>
              </a:rPr>
              <a:t> </a:t>
            </a:r>
            <a:r>
              <a:rPr lang="fr-FR" sz="2000" b="0" u="sng" dirty="0" err="1">
                <a:solidFill>
                  <a:srgbClr val="FFC000"/>
                </a:solidFill>
              </a:rPr>
              <a:t>Diagrams</a:t>
            </a:r>
            <a:r>
              <a:rPr lang="fr-FR" sz="2000" b="0" u="sng" dirty="0">
                <a:solidFill>
                  <a:srgbClr val="FFC000"/>
                </a:solidFill>
              </a:rPr>
              <a:t>:</a:t>
            </a:r>
          </a:p>
          <a:p>
            <a:pPr algn="just">
              <a:spcAft>
                <a:spcPts val="0"/>
              </a:spcAft>
            </a:pPr>
            <a:r>
              <a:rPr lang="fr-FR" sz="1900" b="0" dirty="0"/>
              <a:t>• </a:t>
            </a:r>
            <a:r>
              <a:rPr lang="fr-FR" sz="1900" dirty="0" err="1">
                <a:solidFill>
                  <a:srgbClr val="FF0000"/>
                </a:solidFill>
              </a:rPr>
              <a:t>fe</a:t>
            </a:r>
            <a:r>
              <a:rPr lang="fr-FR" sz="1900" dirty="0"/>
              <a:t> : </a:t>
            </a:r>
            <a:r>
              <a:rPr lang="fr-FR" sz="1900" b="0" dirty="0" err="1"/>
              <a:t>Guaranteed</a:t>
            </a:r>
            <a:r>
              <a:rPr lang="fr-FR" sz="1900" b="0" dirty="0"/>
              <a:t> </a:t>
            </a:r>
            <a:r>
              <a:rPr lang="fr-FR" sz="1900" b="0" dirty="0" err="1"/>
              <a:t>yield</a:t>
            </a:r>
            <a:r>
              <a:rPr lang="fr-FR" sz="1900" b="0" dirty="0"/>
              <a:t> </a:t>
            </a:r>
            <a:r>
              <a:rPr lang="fr-FR" sz="1900" b="0" dirty="0" err="1"/>
              <a:t>strength</a:t>
            </a:r>
            <a:r>
              <a:rPr lang="fr-FR" sz="1900" b="0" dirty="0"/>
              <a:t>.</a:t>
            </a:r>
          </a:p>
          <a:p>
            <a:pPr algn="just">
              <a:spcAft>
                <a:spcPts val="0"/>
              </a:spcAft>
            </a:pPr>
            <a:r>
              <a:rPr lang="fr-FR" sz="2000" b="0" dirty="0"/>
              <a:t>•</a:t>
            </a:r>
            <a:r>
              <a:rPr lang="fr-FR" sz="2000" dirty="0">
                <a:solidFill>
                  <a:srgbClr val="FF0000"/>
                </a:solidFill>
              </a:rPr>
              <a:t> </a:t>
            </a:r>
            <a:r>
              <a:rPr lang="el-GR" sz="2000" dirty="0">
                <a:solidFill>
                  <a:srgbClr val="FF0000"/>
                </a:solidFill>
              </a:rPr>
              <a:t>γ</a:t>
            </a:r>
            <a:r>
              <a:rPr lang="fr-FR" sz="2000" dirty="0">
                <a:solidFill>
                  <a:srgbClr val="FF0000"/>
                </a:solidFill>
              </a:rPr>
              <a:t>s </a:t>
            </a:r>
            <a:r>
              <a:rPr lang="fr-FR" sz="1900" dirty="0"/>
              <a:t>: </a:t>
            </a:r>
            <a:r>
              <a:rPr lang="fr-FR" sz="1900" b="0" dirty="0"/>
              <a:t> Common cases</a:t>
            </a:r>
            <a:r>
              <a:rPr lang="fr-FR" sz="2000" b="0" dirty="0"/>
              <a:t>: </a:t>
            </a:r>
            <a:r>
              <a:rPr lang="el-GR" sz="2000" dirty="0">
                <a:solidFill>
                  <a:srgbClr val="FF0000"/>
                </a:solidFill>
              </a:rPr>
              <a:t>γ</a:t>
            </a:r>
            <a:r>
              <a:rPr lang="fr-FR" sz="1400" dirty="0">
                <a:solidFill>
                  <a:srgbClr val="FF0000"/>
                </a:solidFill>
              </a:rPr>
              <a:t>s</a:t>
            </a:r>
            <a:r>
              <a:rPr lang="fr-FR" sz="2000" dirty="0">
                <a:solidFill>
                  <a:srgbClr val="FF0000"/>
                </a:solidFill>
              </a:rPr>
              <a:t> </a:t>
            </a:r>
            <a:r>
              <a:rPr lang="fr-FR" sz="1900" b="0" dirty="0">
                <a:solidFill>
                  <a:srgbClr val="FF0000"/>
                </a:solidFill>
              </a:rPr>
              <a:t>= 1,15</a:t>
            </a:r>
          </a:p>
          <a:p>
            <a:pPr>
              <a:spcAft>
                <a:spcPts val="0"/>
              </a:spcAft>
            </a:pPr>
            <a:r>
              <a:rPr lang="fr-FR" sz="2000" b="0" dirty="0"/>
              <a:t>- </a:t>
            </a:r>
            <a:r>
              <a:rPr lang="fr-FR" sz="1900" b="0" dirty="0" err="1"/>
              <a:t>Accidental</a:t>
            </a:r>
            <a:r>
              <a:rPr lang="fr-FR" sz="1900" b="0" dirty="0"/>
              <a:t> combinations: </a:t>
            </a:r>
            <a:r>
              <a:rPr lang="el-GR" sz="2000" dirty="0">
                <a:solidFill>
                  <a:srgbClr val="FF0000"/>
                </a:solidFill>
              </a:rPr>
              <a:t>γ</a:t>
            </a:r>
            <a:r>
              <a:rPr lang="fr-FR" sz="1400" dirty="0">
                <a:solidFill>
                  <a:srgbClr val="FF0000"/>
                </a:solidFill>
              </a:rPr>
              <a:t>s</a:t>
            </a:r>
            <a:r>
              <a:rPr lang="fr-FR" sz="2000" dirty="0">
                <a:solidFill>
                  <a:srgbClr val="FF0000"/>
                </a:solidFill>
              </a:rPr>
              <a:t> </a:t>
            </a:r>
            <a:r>
              <a:rPr lang="fr-FR" sz="1900" b="0" dirty="0">
                <a:solidFill>
                  <a:srgbClr val="FF0000"/>
                </a:solidFill>
              </a:rPr>
              <a:t>= 1</a:t>
            </a:r>
          </a:p>
          <a:p>
            <a:pPr>
              <a:spcAft>
                <a:spcPts val="0"/>
              </a:spcAft>
            </a:pPr>
            <a:r>
              <a:rPr lang="fr-FR" sz="2000" b="0" dirty="0"/>
              <a:t>• </a:t>
            </a:r>
            <a:r>
              <a:rPr lang="fr-FR" sz="1900" b="0" dirty="0"/>
              <a:t>Longitudinal </a:t>
            </a:r>
            <a:r>
              <a:rPr lang="fr-FR" sz="1900" b="0" dirty="0" err="1"/>
              <a:t>modulus</a:t>
            </a:r>
            <a:r>
              <a:rPr lang="fr-FR" sz="1900" b="0" dirty="0"/>
              <a:t> of </a:t>
            </a:r>
            <a:r>
              <a:rPr lang="fr-FR" sz="1900" b="0" dirty="0" err="1"/>
              <a:t>elasticity</a:t>
            </a:r>
            <a:r>
              <a:rPr lang="fr-FR" sz="1900" b="0" dirty="0"/>
              <a:t>: </a:t>
            </a:r>
            <a:r>
              <a:rPr lang="fr-FR" sz="1900" b="0" dirty="0">
                <a:solidFill>
                  <a:srgbClr val="FF0000"/>
                </a:solidFill>
              </a:rPr>
              <a:t>Es =200 000MPa</a:t>
            </a:r>
            <a:endParaRPr lang="fr-FR" sz="1900" b="0" u="sng" dirty="0">
              <a:solidFill>
                <a:srgbClr val="FF0000"/>
              </a:solidFill>
            </a:endParaRPr>
          </a:p>
          <a:p>
            <a:r>
              <a:rPr lang="fr-FR" sz="2000" b="0" u="sng" dirty="0">
                <a:solidFill>
                  <a:srgbClr val="FFC000"/>
                </a:solidFill>
              </a:rPr>
              <a:t>D. </a:t>
            </a:r>
            <a:r>
              <a:rPr lang="en-US" sz="2000" b="0" u="sng" dirty="0">
                <a:solidFill>
                  <a:srgbClr val="FFC000"/>
                </a:solidFill>
              </a:rPr>
              <a:t>Rules of the Three Pivots:</a:t>
            </a:r>
          </a:p>
          <a:p>
            <a:r>
              <a:rPr lang="en-US" sz="1900" b="0" dirty="0"/>
              <a:t>The design at U.L.S is conducted assuming that the strain diagram passes through one of the three pivots A, B, or C, as defined in the figure.</a:t>
            </a:r>
          </a:p>
          <a:p>
            <a:r>
              <a:rPr lang="fr-FR" sz="2000" b="0" u="sng" dirty="0">
                <a:solidFill>
                  <a:srgbClr val="FFC000"/>
                </a:solidFill>
              </a:rPr>
              <a:t>Pivot A (Domain 1):</a:t>
            </a:r>
          </a:p>
          <a:p>
            <a:r>
              <a:rPr lang="en-US" sz="1900" b="0" dirty="0"/>
              <a:t>Elongation of the most tensioned steel: </a:t>
            </a:r>
            <a:r>
              <a:rPr lang="fr-FR" sz="1900" b="0" dirty="0" err="1">
                <a:solidFill>
                  <a:srgbClr val="FF0000"/>
                </a:solidFill>
              </a:rPr>
              <a:t>ε</a:t>
            </a:r>
            <a:r>
              <a:rPr lang="fr-FR" sz="1400" b="0" dirty="0" err="1">
                <a:solidFill>
                  <a:srgbClr val="FF0000"/>
                </a:solidFill>
              </a:rPr>
              <a:t>st</a:t>
            </a:r>
            <a:r>
              <a:rPr lang="fr-FR" sz="1900" b="0" dirty="0">
                <a:solidFill>
                  <a:srgbClr val="FF0000"/>
                </a:solidFill>
              </a:rPr>
              <a:t> = 10‰</a:t>
            </a:r>
          </a:p>
          <a:p>
            <a:pPr marL="233363" indent="-233363" algn="just">
              <a:spcAft>
                <a:spcPts val="0"/>
              </a:spcAft>
              <a:buFont typeface="Courier New" panose="02070309020205020404" pitchFamily="49" charset="0"/>
              <a:buChar char="o"/>
            </a:pPr>
            <a:r>
              <a:rPr lang="en-US" sz="1900" b="0" dirty="0"/>
              <a:t>Members subjected </a:t>
            </a:r>
            <a:r>
              <a:rPr lang="en-US" sz="1900" b="0" dirty="0">
                <a:solidFill>
                  <a:srgbClr val="FF0000"/>
                </a:solidFill>
              </a:rPr>
              <a:t>to simple tension </a:t>
            </a:r>
            <a:r>
              <a:rPr lang="en-US" sz="1900" b="0" dirty="0"/>
              <a:t>or </a:t>
            </a:r>
            <a:r>
              <a:rPr lang="en-US" sz="1900" b="0" dirty="0">
                <a:solidFill>
                  <a:srgbClr val="FF0000"/>
                </a:solidFill>
              </a:rPr>
              <a:t>simple or</a:t>
            </a:r>
          </a:p>
          <a:p>
            <a:pPr algn="just">
              <a:spcAft>
                <a:spcPts val="0"/>
              </a:spcAft>
            </a:pPr>
            <a:r>
              <a:rPr lang="en-US" sz="1900" b="0" dirty="0">
                <a:solidFill>
                  <a:srgbClr val="FF0000"/>
                </a:solidFill>
              </a:rPr>
              <a:t> combined bending.</a:t>
            </a:r>
          </a:p>
          <a:p>
            <a:pPr algn="just">
              <a:spcAft>
                <a:spcPts val="0"/>
              </a:spcAft>
            </a:pPr>
            <a:r>
              <a:rPr lang="fr-FR" sz="2000" b="0" u="sng" dirty="0">
                <a:solidFill>
                  <a:srgbClr val="FFC000"/>
                </a:solidFill>
              </a:rPr>
              <a:t>Pivot B (Domain 2):</a:t>
            </a:r>
          </a:p>
          <a:p>
            <a:pPr algn="just">
              <a:spcAft>
                <a:spcPts val="0"/>
              </a:spcAft>
            </a:pPr>
            <a:r>
              <a:rPr lang="en-US" sz="1900" b="0" dirty="0"/>
              <a:t>Shortening of the most compressed concrete fiber:</a:t>
            </a:r>
          </a:p>
          <a:p>
            <a:pPr algn="just">
              <a:spcAft>
                <a:spcPts val="0"/>
              </a:spcAft>
            </a:pPr>
            <a:r>
              <a:rPr lang="en-US" sz="1900" b="0" dirty="0"/>
              <a:t> </a:t>
            </a:r>
            <a:r>
              <a:rPr lang="en-US" sz="1900" b="0" dirty="0" err="1">
                <a:solidFill>
                  <a:srgbClr val="FF0000"/>
                </a:solidFill>
              </a:rPr>
              <a:t>εbc</a:t>
            </a:r>
            <a:r>
              <a:rPr lang="en-US" sz="1900" b="0" dirty="0">
                <a:solidFill>
                  <a:srgbClr val="FF0000"/>
                </a:solidFill>
              </a:rPr>
              <a:t> = 3.5‰</a:t>
            </a:r>
            <a:r>
              <a:rPr lang="fr-FR" sz="1900" b="0" dirty="0"/>
              <a:t>;</a:t>
            </a:r>
          </a:p>
          <a:p>
            <a:pPr marL="233363" indent="-233363">
              <a:buFont typeface="Courier New" panose="02070309020205020404" pitchFamily="49" charset="0"/>
              <a:buChar char="o"/>
            </a:pPr>
            <a:r>
              <a:rPr lang="en-US" sz="1900" b="0" dirty="0"/>
              <a:t>Members subjected to </a:t>
            </a:r>
            <a:r>
              <a:rPr lang="en-US" sz="1900" b="0" dirty="0">
                <a:solidFill>
                  <a:srgbClr val="FF0000"/>
                </a:solidFill>
              </a:rPr>
              <a:t>simple or combined bending</a:t>
            </a:r>
          </a:p>
          <a:p>
            <a:r>
              <a:rPr lang="en-US" sz="1900" b="0" dirty="0"/>
              <a:t>(</a:t>
            </a:r>
            <a:r>
              <a:rPr lang="en-US" sz="1900" b="0" dirty="0">
                <a:solidFill>
                  <a:srgbClr val="FF0000"/>
                </a:solidFill>
              </a:rPr>
              <a:t>partially compressed concrete</a:t>
            </a:r>
            <a:r>
              <a:rPr lang="en-US" sz="1900" b="0" dirty="0"/>
              <a:t>).</a:t>
            </a:r>
            <a:r>
              <a:rPr lang="fr-FR" sz="2000" b="0" u="sng" dirty="0">
                <a:solidFill>
                  <a:srgbClr val="FFC000"/>
                </a:solidFill>
              </a:rPr>
              <a:t> </a:t>
            </a:r>
          </a:p>
          <a:p>
            <a:pPr marL="233363" indent="-233363">
              <a:buFont typeface="Courier New" panose="02070309020205020404" pitchFamily="49" charset="0"/>
              <a:buChar char="o"/>
            </a:pPr>
            <a:r>
              <a:rPr lang="fr-FR" sz="2000" b="0" u="sng" dirty="0">
                <a:solidFill>
                  <a:srgbClr val="FFC000"/>
                </a:solidFill>
              </a:rPr>
              <a:t>Pivot C (Domain 3):</a:t>
            </a:r>
          </a:p>
          <a:p>
            <a:pPr marL="233363" indent="-233363">
              <a:buFont typeface="Courier New" panose="02070309020205020404" pitchFamily="49" charset="0"/>
              <a:buChar char="o"/>
            </a:pPr>
            <a:r>
              <a:rPr lang="en-US" sz="1900" b="0" dirty="0"/>
              <a:t>Shortening of compressed concrete </a:t>
            </a:r>
            <a:r>
              <a:rPr lang="en-US" sz="1900" b="0" dirty="0" err="1">
                <a:solidFill>
                  <a:srgbClr val="FF0000"/>
                </a:solidFill>
              </a:rPr>
              <a:t>εbc</a:t>
            </a:r>
            <a:r>
              <a:rPr lang="en-US" sz="1900" b="0" dirty="0">
                <a:solidFill>
                  <a:srgbClr val="FF0000"/>
                </a:solidFill>
              </a:rPr>
              <a:t> = 2‰ </a:t>
            </a:r>
            <a:r>
              <a:rPr lang="en-US" sz="1900" b="0" dirty="0"/>
              <a:t>for </a:t>
            </a:r>
            <a:r>
              <a:rPr lang="en-US" sz="1900" b="0" dirty="0" err="1"/>
              <a:t>yu</a:t>
            </a:r>
            <a:r>
              <a:rPr lang="en-US" sz="1900" b="0" dirty="0"/>
              <a:t> = (3/7)h</a:t>
            </a:r>
          </a:p>
          <a:p>
            <a:pPr marL="233363" indent="-233363">
              <a:buFont typeface="Courier New" panose="02070309020205020404" pitchFamily="49" charset="0"/>
              <a:buChar char="o"/>
            </a:pPr>
            <a:r>
              <a:rPr lang="en-US" sz="1900" b="0" dirty="0"/>
              <a:t>Members subjected to </a:t>
            </a:r>
            <a:r>
              <a:rPr lang="en-US" sz="1900" b="0" dirty="0">
                <a:solidFill>
                  <a:srgbClr val="FF0000"/>
                </a:solidFill>
              </a:rPr>
              <a:t>simple compression </a:t>
            </a:r>
            <a:r>
              <a:rPr lang="en-US" sz="1900" b="0" dirty="0"/>
              <a:t>(if the deformation line is parallel to the representative line of the section before deformation) or </a:t>
            </a:r>
            <a:r>
              <a:rPr lang="en-US" sz="1900" b="0" dirty="0">
                <a:solidFill>
                  <a:srgbClr val="FF0000"/>
                </a:solidFill>
              </a:rPr>
              <a:t>combined bending</a:t>
            </a:r>
            <a:r>
              <a:rPr lang="en-US" sz="1900" b="0" dirty="0"/>
              <a:t>.</a:t>
            </a:r>
            <a:endParaRPr lang="fr-FR" sz="1900" b="0" dirty="0"/>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2952"/>
          <a:stretch/>
        </p:blipFill>
        <p:spPr bwMode="auto">
          <a:xfrm>
            <a:off x="5923062" y="80628"/>
            <a:ext cx="3168352" cy="194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1466" y="476672"/>
            <a:ext cx="1240356"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1822" y="2708920"/>
            <a:ext cx="3696682" cy="2592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01836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17</a:t>
            </a:fld>
            <a:endParaRPr lang="fr-FR" altLang="en-US" b="0"/>
          </a:p>
        </p:txBody>
      </p:sp>
      <mc:AlternateContent xmlns:mc="http://schemas.openxmlformats.org/markup-compatibility/2006" xmlns:a14="http://schemas.microsoft.com/office/drawing/2010/main">
        <mc:Choice Requires="a14">
          <p:sp>
            <p:nvSpPr>
              <p:cNvPr id="14340" name="Text Box 8"/>
              <p:cNvSpPr txBox="1">
                <a:spLocks noChangeArrowheads="1"/>
              </p:cNvSpPr>
              <p:nvPr/>
            </p:nvSpPr>
            <p:spPr bwMode="auto">
              <a:xfrm>
                <a:off x="107504" y="87174"/>
                <a:ext cx="8928991" cy="6654194"/>
              </a:xfrm>
              <a:prstGeom prst="rect">
                <a:avLst/>
              </a:prstGeom>
              <a:noFill/>
              <a:ln w="22225">
                <a:solidFill>
                  <a:schemeClr val="accent1">
                    <a:lumMod val="60000"/>
                    <a:lumOff val="40000"/>
                  </a:schemeClr>
                </a:solidFill>
                <a:miter lim="800000"/>
                <a:headEnd/>
                <a:tailEnd/>
              </a:ln>
              <a:extLst>
                <a:ext uri="{909E8E84-426E-40DD-AFC4-6F175D3DCCD1}">
                  <a14:hiddenFill>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spcAft>
                    <a:spcPts val="600"/>
                  </a:spcAft>
                  <a:defRPr/>
                </a:pPr>
                <a:r>
                  <a:rPr lang="en-US" sz="2000" u="sng" dirty="0">
                    <a:solidFill>
                      <a:srgbClr val="FFC000"/>
                    </a:solidFill>
                  </a:rPr>
                  <a:t>VIII.2. Serviceability Limit State: S.L.S: </a:t>
                </a:r>
                <a:r>
                  <a:rPr lang="en-US" sz="2000" b="0" dirty="0"/>
                  <a:t>The verifications to be carried out concern:</a:t>
                </a:r>
              </a:p>
              <a:p>
                <a:pPr marL="342900" indent="-342900" algn="just">
                  <a:spcAft>
                    <a:spcPts val="600"/>
                  </a:spcAft>
                  <a:buFontTx/>
                  <a:buChar char="-"/>
                  <a:defRPr/>
                </a:pPr>
                <a:r>
                  <a:rPr lang="en-US" sz="2000" b="0" dirty="0"/>
                  <a:t>A compression limit state for concrete</a:t>
                </a:r>
              </a:p>
              <a:p>
                <a:pPr marL="342900" indent="-342900" algn="just">
                  <a:spcAft>
                    <a:spcPts val="600"/>
                  </a:spcAft>
                  <a:buFontTx/>
                  <a:buChar char="-"/>
                  <a:defRPr/>
                </a:pPr>
                <a:r>
                  <a:rPr lang="en-US" sz="2000" b="0" dirty="0"/>
                  <a:t>A crack opening limit state</a:t>
                </a:r>
              </a:p>
              <a:p>
                <a:pPr marL="342900" indent="-342900" algn="just">
                  <a:spcAft>
                    <a:spcPts val="600"/>
                  </a:spcAft>
                  <a:buFontTx/>
                  <a:buChar char="-"/>
                  <a:defRPr/>
                </a:pPr>
                <a:r>
                  <a:rPr lang="en-US" sz="2000" u="sng" dirty="0">
                    <a:solidFill>
                      <a:srgbClr val="FFD54F"/>
                    </a:solidFill>
                  </a:rPr>
                  <a:t>Concrete Compression Limit State at S.L.S: </a:t>
                </a:r>
                <a:r>
                  <a:rPr lang="en-US" sz="2000" b="0" dirty="0"/>
                  <a:t>The concrete compression stress, symbol </a:t>
                </a:r>
                <a:r>
                  <a:rPr lang="en-US" sz="2000" b="0" dirty="0" err="1"/>
                  <a:t>σbc</a:t>
                </a:r>
                <a:r>
                  <a:rPr lang="en-US" sz="2000" b="0" dirty="0"/>
                  <a:t>, is limited to:</a:t>
                </a:r>
                <a:endParaRPr lang="fr-FR" sz="2000" b="0" dirty="0"/>
              </a:p>
              <a:p>
                <a:pPr marL="342900" indent="-342900" algn="just">
                  <a:spcAft>
                    <a:spcPts val="0"/>
                  </a:spcAft>
                  <a:buFontTx/>
                  <a:buChar char="-"/>
                </a:pPr>
                <a:endParaRPr lang="fr-FR" sz="2000" b="0" dirty="0"/>
              </a:p>
              <a:p>
                <a:pPr algn="just">
                  <a:lnSpc>
                    <a:spcPct val="150000"/>
                  </a:lnSpc>
                  <a:spcAft>
                    <a:spcPts val="0"/>
                  </a:spcAft>
                </a:pPr>
                <a:r>
                  <a:rPr lang="en-US" sz="2000" u="sng" dirty="0">
                    <a:solidFill>
                      <a:srgbClr val="FFD54F"/>
                    </a:solidFill>
                  </a:rPr>
                  <a:t>Tensile Stress Limits of Steel at S.L.S</a:t>
                </a:r>
                <a:r>
                  <a:rPr lang="fr-FR" sz="2000" dirty="0">
                    <a:solidFill>
                      <a:srgbClr val="FFD54F"/>
                    </a:solidFill>
                  </a:rPr>
                  <a:t>(</a:t>
                </a:r>
                <a14:m>
                  <m:oMath xmlns:m="http://schemas.openxmlformats.org/officeDocument/2006/math">
                    <m:sSub>
                      <m:sSubPr>
                        <m:ctrlPr>
                          <a:rPr lang="fr-FR" sz="2000" i="1">
                            <a:solidFill>
                              <a:srgbClr val="FFD54F"/>
                            </a:solidFill>
                            <a:latin typeface="Cambria Math" panose="02040503050406030204" pitchFamily="18" charset="0"/>
                          </a:rPr>
                        </m:ctrlPr>
                      </m:sSubPr>
                      <m:e>
                        <m:bar>
                          <m:barPr>
                            <m:pos m:val="top"/>
                            <m:ctrlPr>
                              <a:rPr lang="fr-FR" sz="2000" i="1">
                                <a:solidFill>
                                  <a:srgbClr val="FFD54F"/>
                                </a:solidFill>
                                <a:latin typeface="Cambria Math" panose="02040503050406030204" pitchFamily="18" charset="0"/>
                              </a:rPr>
                            </m:ctrlPr>
                          </m:barPr>
                          <m:e>
                            <m:r>
                              <a:rPr lang="fr-FR" sz="2000">
                                <a:solidFill>
                                  <a:srgbClr val="FFD54F"/>
                                </a:solidFill>
                                <a:latin typeface="Cambria Math"/>
                              </a:rPr>
                              <m:t>𝝈</m:t>
                            </m:r>
                          </m:e>
                        </m:bar>
                      </m:e>
                      <m:sub>
                        <m:r>
                          <a:rPr lang="fr-FR" sz="2000">
                            <a:solidFill>
                              <a:srgbClr val="FFD54F"/>
                            </a:solidFill>
                            <a:latin typeface="Cambria Math"/>
                          </a:rPr>
                          <m:t>𝒔𝒕</m:t>
                        </m:r>
                      </m:sub>
                    </m:sSub>
                  </m:oMath>
                </a14:m>
                <a:r>
                  <a:rPr lang="fr-FR" sz="2000" dirty="0">
                    <a:solidFill>
                      <a:srgbClr val="FFD54F"/>
                    </a:solidFill>
                  </a:rPr>
                  <a:t>)</a:t>
                </a:r>
              </a:p>
              <a:p>
                <a:pPr algn="just">
                  <a:lnSpc>
                    <a:spcPct val="150000"/>
                  </a:lnSpc>
                  <a:spcAft>
                    <a:spcPts val="0"/>
                  </a:spcAft>
                </a:pPr>
                <a:r>
                  <a:rPr lang="en-US" sz="2000" b="0" dirty="0"/>
                  <a:t>The shapes and dimensions of each element, as well as the arrangement of reinforcements, are designed to limit the probability of cracks appearing with a width greater than what is tolerable due to the function and situation of the structure. Excessively wide cracks can compromise the appearance of surfaces, the watertightness of walls, and the durability of reinforcements against corrosion. Therefore, to limit cracking, the tensile stress of the reinforcements is restricted to the value:</a:t>
                </a:r>
              </a:p>
              <a:p>
                <a:pPr algn="just">
                  <a:lnSpc>
                    <a:spcPct val="150000"/>
                  </a:lnSpc>
                  <a:spcAft>
                    <a:spcPts val="0"/>
                  </a:spcAft>
                </a:pPr>
                <a:endParaRPr lang="fr-FR" sz="2000" b="0" dirty="0"/>
              </a:p>
            </p:txBody>
          </p:sp>
        </mc:Choice>
        <mc:Fallback xmlns="">
          <p:sp>
            <p:nvSpPr>
              <p:cNvPr id="14340" name="Text Box 8"/>
              <p:cNvSpPr txBox="1">
                <a:spLocks noRot="1" noChangeAspect="1" noMove="1" noResize="1" noEditPoints="1" noAdjustHandles="1" noChangeArrowheads="1" noChangeShapeType="1" noTextEdit="1"/>
              </p:cNvSpPr>
              <p:nvPr/>
            </p:nvSpPr>
            <p:spPr bwMode="auto">
              <a:xfrm>
                <a:off x="107504" y="87174"/>
                <a:ext cx="8928991" cy="6654194"/>
              </a:xfrm>
              <a:prstGeom prst="rect">
                <a:avLst/>
              </a:prstGeom>
              <a:blipFill>
                <a:blip r:embed="rId3"/>
                <a:stretch>
                  <a:fillRect l="-613" t="-274" r="-613"/>
                </a:stretch>
              </a:blip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a:noFill/>
                  </a:rPr>
                  <a:t> </a:t>
                </a:r>
              </a:p>
            </p:txBody>
          </p:sp>
        </mc:Fallback>
      </mc:AlternateContent>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1644" y="1988840"/>
            <a:ext cx="1246380" cy="605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4223" y="5739427"/>
            <a:ext cx="1872208" cy="5027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102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18</a:t>
            </a:fld>
            <a:endParaRPr lang="fr-FR" altLang="en-US" b="0"/>
          </a:p>
        </p:txBody>
      </p:sp>
      <p:sp>
        <p:nvSpPr>
          <p:cNvPr id="14340" name="Text Box 8"/>
          <p:cNvSpPr txBox="1">
            <a:spLocks noChangeArrowheads="1"/>
          </p:cNvSpPr>
          <p:nvPr/>
        </p:nvSpPr>
        <p:spPr bwMode="auto">
          <a:xfrm>
            <a:off x="123238" y="99060"/>
            <a:ext cx="8785671" cy="6401753"/>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spcAft>
                <a:spcPts val="600"/>
              </a:spcAft>
              <a:defRPr/>
            </a:pPr>
            <a:r>
              <a:rPr lang="en-US" sz="2000" u="sng" dirty="0">
                <a:solidFill>
                  <a:srgbClr val="FFC000"/>
                </a:solidFill>
              </a:rPr>
              <a:t>VIII.2. Serviceability Limit State: S.L.S: </a:t>
            </a:r>
            <a:r>
              <a:rPr lang="en-US" sz="2000" b="0" dirty="0"/>
              <a:t>The verifications to be carried out concern: </a:t>
            </a:r>
          </a:p>
          <a:p>
            <a:pPr marL="342900" indent="-342900" algn="just">
              <a:spcAft>
                <a:spcPts val="600"/>
              </a:spcAft>
              <a:buFontTx/>
              <a:buChar char="-"/>
              <a:defRPr/>
            </a:pPr>
            <a:r>
              <a:rPr lang="en-US" sz="2000" b="0" dirty="0"/>
              <a:t>A compression limit state for concrete</a:t>
            </a:r>
          </a:p>
          <a:p>
            <a:pPr marL="342900" indent="-342900" algn="just">
              <a:spcAft>
                <a:spcPts val="600"/>
              </a:spcAft>
              <a:buFontTx/>
              <a:buChar char="-"/>
              <a:defRPr/>
            </a:pPr>
            <a:r>
              <a:rPr lang="en-US" sz="2000" b="0" dirty="0"/>
              <a:t>A crack opening limit state</a:t>
            </a:r>
          </a:p>
          <a:p>
            <a:pPr marL="342900" indent="-342900" algn="just">
              <a:spcAft>
                <a:spcPts val="600"/>
              </a:spcAft>
              <a:buFontTx/>
              <a:buChar char="-"/>
              <a:defRPr/>
            </a:pPr>
            <a:r>
              <a:rPr lang="en-US" sz="2000" u="sng" dirty="0">
                <a:solidFill>
                  <a:srgbClr val="FFD54F"/>
                </a:solidFill>
              </a:rPr>
              <a:t>Case where cracking is considered slightly detrimental:</a:t>
            </a:r>
            <a:r>
              <a:rPr lang="fr-FR" sz="2000" dirty="0">
                <a:solidFill>
                  <a:srgbClr val="FFD54F"/>
                </a:solidFill>
              </a:rPr>
              <a:t> </a:t>
            </a:r>
            <a:r>
              <a:rPr lang="en-US" sz="2000" b="0" dirty="0"/>
              <a:t>(covered and enclosed spaces not subject to condensation).</a:t>
            </a:r>
            <a:endParaRPr lang="fr-FR" sz="2000" b="0" dirty="0"/>
          </a:p>
          <a:p>
            <a:pPr marL="342900" indent="-342900" algn="just">
              <a:lnSpc>
                <a:spcPct val="150000"/>
              </a:lnSpc>
              <a:spcBef>
                <a:spcPts val="600"/>
              </a:spcBef>
              <a:spcAft>
                <a:spcPts val="0"/>
              </a:spcAft>
              <a:buFontTx/>
              <a:buChar char="-"/>
            </a:pPr>
            <a:r>
              <a:rPr lang="en-US" sz="2000" u="sng" dirty="0">
                <a:solidFill>
                  <a:srgbClr val="FFD54F"/>
                </a:solidFill>
              </a:rPr>
              <a:t>Case where cracking is considered detrimental: </a:t>
            </a:r>
            <a:r>
              <a:rPr lang="en-US" sz="2000" b="0" dirty="0"/>
              <a:t>Elements exposed to weather conditions (rain, snow, wind, etc.) or in contact with water.</a:t>
            </a:r>
            <a:endParaRPr lang="fr-FR" sz="2000" b="0" dirty="0"/>
          </a:p>
          <a:p>
            <a:pPr algn="just">
              <a:spcAft>
                <a:spcPts val="1200"/>
              </a:spcAft>
            </a:pPr>
            <a:r>
              <a:rPr lang="fr-FR" sz="2000" b="0" dirty="0"/>
              <a:t>• </a:t>
            </a:r>
            <a:r>
              <a:rPr lang="fr-FR" sz="2000" b="0" dirty="0" err="1">
                <a:solidFill>
                  <a:srgbClr val="FF0000"/>
                </a:solidFill>
              </a:rPr>
              <a:t>fe</a:t>
            </a:r>
            <a:r>
              <a:rPr lang="fr-FR" sz="2000" b="0" dirty="0">
                <a:solidFill>
                  <a:srgbClr val="FF0000"/>
                </a:solidFill>
              </a:rPr>
              <a:t> </a:t>
            </a:r>
            <a:r>
              <a:rPr lang="fr-FR" sz="2000" b="0" dirty="0"/>
              <a:t>: </a:t>
            </a:r>
            <a:r>
              <a:rPr lang="fr-FR" sz="2000" b="0" dirty="0" err="1"/>
              <a:t>Elastic</a:t>
            </a:r>
            <a:r>
              <a:rPr lang="fr-FR" sz="2000" b="0" dirty="0"/>
              <a:t> </a:t>
            </a:r>
            <a:r>
              <a:rPr lang="fr-FR" sz="2000" b="0" dirty="0" err="1"/>
              <a:t>limit</a:t>
            </a:r>
            <a:r>
              <a:rPr lang="fr-FR" sz="2000" b="0" dirty="0"/>
              <a:t>.</a:t>
            </a:r>
          </a:p>
          <a:p>
            <a:pPr algn="just">
              <a:spcAft>
                <a:spcPts val="1200"/>
              </a:spcAft>
            </a:pPr>
            <a:r>
              <a:rPr lang="fr-FR" sz="2000" b="0" dirty="0"/>
              <a:t>• </a:t>
            </a:r>
            <a:r>
              <a:rPr lang="fr-FR" sz="2000" b="0" dirty="0">
                <a:solidFill>
                  <a:srgbClr val="FF0000"/>
                </a:solidFill>
              </a:rPr>
              <a:t>η</a:t>
            </a:r>
            <a:r>
              <a:rPr lang="fr-FR" sz="2000" b="0" dirty="0"/>
              <a:t> :  Cracking coefficient, </a:t>
            </a:r>
            <a:r>
              <a:rPr lang="fr-FR" sz="2000" b="0" dirty="0" err="1"/>
              <a:t>with</a:t>
            </a:r>
            <a:r>
              <a:rPr lang="fr-FR" sz="2000" b="0" dirty="0"/>
              <a:t>:</a:t>
            </a:r>
          </a:p>
          <a:p>
            <a:pPr algn="just">
              <a:spcAft>
                <a:spcPts val="1200"/>
              </a:spcAft>
            </a:pPr>
            <a:r>
              <a:rPr lang="fr-FR" sz="2000" b="0" dirty="0"/>
              <a:t>- η = 1 for </a:t>
            </a:r>
            <a:r>
              <a:rPr lang="fr-FR" sz="2000" b="0" dirty="0" err="1"/>
              <a:t>smooth</a:t>
            </a:r>
            <a:r>
              <a:rPr lang="fr-FR" sz="2000" b="0" dirty="0"/>
              <a:t> round bars</a:t>
            </a:r>
          </a:p>
          <a:p>
            <a:pPr marL="342900" indent="-342900" algn="just">
              <a:spcAft>
                <a:spcPts val="600"/>
              </a:spcAft>
              <a:buFontTx/>
              <a:buChar char="-"/>
            </a:pPr>
            <a:r>
              <a:rPr lang="fr-FR" sz="2000" b="0" dirty="0"/>
              <a:t>η = 1,6 for H.A. (</a:t>
            </a:r>
            <a:r>
              <a:rPr lang="fr-FR" sz="2000" b="0" dirty="0" err="1"/>
              <a:t>diameters</a:t>
            </a:r>
            <a:r>
              <a:rPr lang="fr-FR" sz="2000" b="0" dirty="0"/>
              <a:t> ≥ 6 mm)</a:t>
            </a:r>
          </a:p>
          <a:p>
            <a:pPr marL="342900" indent="-342900" algn="just">
              <a:spcAft>
                <a:spcPts val="600"/>
              </a:spcAft>
              <a:buFontTx/>
              <a:buChar char="-"/>
            </a:pPr>
            <a:r>
              <a:rPr lang="fr-FR" sz="2000" b="0" dirty="0"/>
              <a:t>• </a:t>
            </a:r>
            <a:r>
              <a:rPr lang="fr-FR" sz="2000" b="0" dirty="0" err="1">
                <a:solidFill>
                  <a:srgbClr val="FF0000"/>
                </a:solidFill>
              </a:rPr>
              <a:t>ftj</a:t>
            </a:r>
            <a:r>
              <a:rPr lang="fr-FR" sz="2000" b="0" dirty="0"/>
              <a:t>: </a:t>
            </a:r>
            <a:r>
              <a:rPr lang="en-US" sz="2000" b="0" dirty="0"/>
              <a:t>Concrete tensile stress at j days.</a:t>
            </a:r>
          </a:p>
          <a:p>
            <a:pPr algn="just">
              <a:spcAft>
                <a:spcPts val="600"/>
              </a:spcAft>
            </a:pPr>
            <a:r>
              <a:rPr lang="fr-FR" sz="2000" u="sng" dirty="0">
                <a:solidFill>
                  <a:srgbClr val="FFD54F"/>
                </a:solidFill>
              </a:rPr>
              <a:t>- </a:t>
            </a:r>
            <a:r>
              <a:rPr lang="en-US" sz="2000" u="sng" dirty="0">
                <a:solidFill>
                  <a:srgbClr val="FFD54F"/>
                </a:solidFill>
              </a:rPr>
              <a:t>Case where cracking is considered highly detrimental: </a:t>
            </a:r>
            <a:r>
              <a:rPr lang="en-US" sz="2000" b="0" dirty="0"/>
              <a:t>The element is exposed to an aggressive environment.</a:t>
            </a:r>
            <a:endParaRPr lang="fr-FR" sz="2000" b="0" dirty="0"/>
          </a:p>
          <a:p>
            <a:pPr algn="just">
              <a:spcAft>
                <a:spcPts val="1200"/>
              </a:spcAft>
            </a:pPr>
            <a:endParaRPr lang="fr-FR" sz="2000" b="0"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0695" y="1988840"/>
            <a:ext cx="1203619" cy="4582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5239" y="3258797"/>
            <a:ext cx="2701305" cy="5148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6108" y="5806435"/>
            <a:ext cx="2776411" cy="573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0067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19</a:t>
            </a:fld>
            <a:endParaRPr lang="fr-FR" altLang="en-US" b="0"/>
          </a:p>
        </p:txBody>
      </p:sp>
      <p:sp>
        <p:nvSpPr>
          <p:cNvPr id="14340" name="Text Box 8"/>
          <p:cNvSpPr txBox="1">
            <a:spLocks noChangeArrowheads="1"/>
          </p:cNvSpPr>
          <p:nvPr/>
        </p:nvSpPr>
        <p:spPr bwMode="auto">
          <a:xfrm>
            <a:off x="23327" y="35763"/>
            <a:ext cx="8785671"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spcAft>
                <a:spcPts val="600"/>
              </a:spcAft>
              <a:defRPr/>
            </a:pPr>
            <a:r>
              <a:rPr lang="fr-FR" sz="2000" u="sng" dirty="0">
                <a:solidFill>
                  <a:srgbClr val="FFC000"/>
                </a:solidFill>
              </a:rPr>
              <a:t>IX. Non-</a:t>
            </a:r>
            <a:r>
              <a:rPr lang="fr-FR" sz="2000" u="sng" dirty="0" err="1">
                <a:solidFill>
                  <a:srgbClr val="FFC000"/>
                </a:solidFill>
              </a:rPr>
              <a:t>Fragility</a:t>
            </a:r>
            <a:r>
              <a:rPr lang="fr-FR" sz="2000" u="sng" dirty="0">
                <a:solidFill>
                  <a:srgbClr val="FFC000"/>
                </a:solidFill>
              </a:rPr>
              <a:t> Condition: </a:t>
            </a:r>
            <a:r>
              <a:rPr lang="en-US" sz="2000" b="0" dirty="0"/>
              <a:t>A section is considered non-fragile when the stresses causing concrete cracking are lower than the elastic limit of the steel </a:t>
            </a:r>
            <a:r>
              <a:rPr lang="en-US" sz="2000" b="0" dirty="0" err="1"/>
              <a:t>fe</a:t>
            </a:r>
            <a:r>
              <a:rPr lang="en-US" sz="2000" b="0" dirty="0"/>
              <a:t>.</a:t>
            </a:r>
          </a:p>
          <a:p>
            <a:pPr algn="just">
              <a:lnSpc>
                <a:spcPct val="150000"/>
              </a:lnSpc>
              <a:spcAft>
                <a:spcPts val="600"/>
              </a:spcAft>
              <a:defRPr/>
            </a:pPr>
            <a:r>
              <a:rPr lang="en-US" sz="2000" b="0" dirty="0"/>
              <a:t>A minimum section of longitudinal reinforcements is mandated by regulations. This section must balance the cracking stress of unreinforced concrete.</a:t>
            </a:r>
          </a:p>
          <a:p>
            <a:pPr marL="342900" indent="-342900" algn="just">
              <a:lnSpc>
                <a:spcPct val="150000"/>
              </a:lnSpc>
              <a:spcAft>
                <a:spcPts val="600"/>
              </a:spcAft>
              <a:buFontTx/>
              <a:buChar char="-"/>
              <a:defRPr/>
            </a:pPr>
            <a:r>
              <a:rPr lang="en-US" sz="2000" b="0" dirty="0">
                <a:solidFill>
                  <a:srgbClr val="FFD54F"/>
                </a:solidFill>
              </a:rPr>
              <a:t>For members subjected to simple tension: </a:t>
            </a:r>
            <a:r>
              <a:rPr lang="en-US" sz="2000" b="0" dirty="0"/>
              <a:t>The non-fragility condition is expressed by the following requirement:</a:t>
            </a:r>
          </a:p>
          <a:p>
            <a:pPr algn="just">
              <a:lnSpc>
                <a:spcPct val="150000"/>
              </a:lnSpc>
              <a:spcAft>
                <a:spcPts val="600"/>
              </a:spcAft>
              <a:defRPr/>
            </a:pPr>
            <a:r>
              <a:rPr lang="fr-FR" sz="2000" b="0" dirty="0"/>
              <a:t>Avec :</a:t>
            </a:r>
            <a:r>
              <a:rPr lang="fr-FR" sz="2000" b="0" dirty="0" err="1">
                <a:solidFill>
                  <a:srgbClr val="FF0000"/>
                </a:solidFill>
              </a:rPr>
              <a:t>f</a:t>
            </a:r>
            <a:r>
              <a:rPr lang="fr-FR" sz="1600" b="0" dirty="0" err="1">
                <a:solidFill>
                  <a:srgbClr val="FF0000"/>
                </a:solidFill>
              </a:rPr>
              <a:t>e</a:t>
            </a:r>
            <a:r>
              <a:rPr lang="fr-FR" sz="2000" b="0" dirty="0">
                <a:solidFill>
                  <a:srgbClr val="FF0000"/>
                </a:solidFill>
              </a:rPr>
              <a:t> </a:t>
            </a:r>
            <a:r>
              <a:rPr lang="fr-FR" sz="2000" b="0" dirty="0"/>
              <a:t>: </a:t>
            </a:r>
            <a:r>
              <a:rPr lang="fr-FR" sz="2000" b="0" dirty="0" err="1"/>
              <a:t>Elastic</a:t>
            </a:r>
            <a:r>
              <a:rPr lang="fr-FR" sz="2000" b="0" dirty="0"/>
              <a:t> </a:t>
            </a:r>
            <a:r>
              <a:rPr lang="fr-FR" sz="2000" b="0" dirty="0" err="1"/>
              <a:t>limit</a:t>
            </a:r>
            <a:r>
              <a:rPr lang="fr-FR" sz="2000" b="0" dirty="0"/>
              <a:t> of </a:t>
            </a:r>
            <a:r>
              <a:rPr lang="fr-FR" sz="2000" b="0" dirty="0" err="1"/>
              <a:t>steel</a:t>
            </a:r>
            <a:r>
              <a:rPr lang="fr-FR" sz="2000" b="0" dirty="0"/>
              <a:t>.</a:t>
            </a:r>
          </a:p>
          <a:p>
            <a:pPr algn="just">
              <a:lnSpc>
                <a:spcPct val="150000"/>
              </a:lnSpc>
              <a:spcAft>
                <a:spcPts val="600"/>
              </a:spcAft>
              <a:defRPr/>
            </a:pPr>
            <a:r>
              <a:rPr lang="fr-FR" sz="2000" b="0" dirty="0">
                <a:solidFill>
                  <a:srgbClr val="FF0000"/>
                </a:solidFill>
              </a:rPr>
              <a:t>B</a:t>
            </a:r>
            <a:r>
              <a:rPr lang="fr-FR" sz="2000" b="0" dirty="0"/>
              <a:t> : </a:t>
            </a:r>
            <a:r>
              <a:rPr lang="en-US" sz="2000" b="0" dirty="0"/>
              <a:t> Total section of the tensile concrete.</a:t>
            </a:r>
          </a:p>
          <a:p>
            <a:pPr algn="just">
              <a:lnSpc>
                <a:spcPct val="150000"/>
              </a:lnSpc>
              <a:spcAft>
                <a:spcPts val="600"/>
              </a:spcAft>
              <a:defRPr/>
            </a:pPr>
            <a:r>
              <a:rPr lang="fr-FR" sz="2000" b="0" dirty="0">
                <a:solidFill>
                  <a:srgbClr val="FF0000"/>
                </a:solidFill>
              </a:rPr>
              <a:t>f</a:t>
            </a:r>
            <a:r>
              <a:rPr lang="fr-FR" sz="1400" b="0" dirty="0">
                <a:solidFill>
                  <a:srgbClr val="FF0000"/>
                </a:solidFill>
              </a:rPr>
              <a:t>t28</a:t>
            </a:r>
            <a:r>
              <a:rPr lang="fr-FR" sz="2000" b="0" dirty="0">
                <a:solidFill>
                  <a:srgbClr val="FF0000"/>
                </a:solidFill>
              </a:rPr>
              <a:t> </a:t>
            </a:r>
            <a:r>
              <a:rPr lang="fr-FR" sz="2000" b="0" dirty="0"/>
              <a:t>: </a:t>
            </a:r>
            <a:r>
              <a:rPr lang="en-US" sz="2000" b="0" dirty="0"/>
              <a:t>Characteristic tensile strength of concrete at 28 days.</a:t>
            </a:r>
          </a:p>
          <a:p>
            <a:pPr algn="just">
              <a:lnSpc>
                <a:spcPct val="150000"/>
              </a:lnSpc>
              <a:spcAft>
                <a:spcPts val="600"/>
              </a:spcAft>
              <a:defRPr/>
            </a:pPr>
            <a:r>
              <a:rPr lang="en-US" sz="2000" b="0" dirty="0">
                <a:solidFill>
                  <a:srgbClr val="FFD54F"/>
                </a:solidFill>
              </a:rPr>
              <a:t>In the case of rectangular sections subjected to simple bending:</a:t>
            </a:r>
          </a:p>
          <a:p>
            <a:pPr algn="just">
              <a:lnSpc>
                <a:spcPct val="150000"/>
              </a:lnSpc>
              <a:spcAft>
                <a:spcPts val="600"/>
              </a:spcAft>
              <a:defRPr/>
            </a:pPr>
            <a:r>
              <a:rPr lang="en-US" sz="2000" b="0" dirty="0"/>
              <a:t>b and d: Dimensions of the section.</a:t>
            </a:r>
            <a:endParaRPr lang="fr-FR" sz="2000" b="0" dirty="0"/>
          </a:p>
          <a:p>
            <a:pPr algn="just">
              <a:spcAft>
                <a:spcPts val="1200"/>
              </a:spcAft>
            </a:pPr>
            <a:endParaRPr lang="fr-FR" sz="2000" b="0" dirty="0"/>
          </a:p>
          <a:p>
            <a:pPr algn="just">
              <a:spcAft>
                <a:spcPts val="1200"/>
              </a:spcAft>
            </a:pPr>
            <a:endParaRPr lang="fr-FR" sz="2000" b="0" dirty="0"/>
          </a:p>
        </p:txBody>
      </p:sp>
      <p:grpSp>
        <p:nvGrpSpPr>
          <p:cNvPr id="4" name="Group 3"/>
          <p:cNvGrpSpPr/>
          <p:nvPr/>
        </p:nvGrpSpPr>
        <p:grpSpPr>
          <a:xfrm>
            <a:off x="5246712" y="2761688"/>
            <a:ext cx="2133600" cy="1103789"/>
            <a:chOff x="4810077" y="2605933"/>
            <a:chExt cx="2133600" cy="1103789"/>
          </a:xfrm>
        </p:grpSpPr>
        <p:grpSp>
          <p:nvGrpSpPr>
            <p:cNvPr id="3" name="Group 2"/>
            <p:cNvGrpSpPr/>
            <p:nvPr/>
          </p:nvGrpSpPr>
          <p:grpSpPr>
            <a:xfrm>
              <a:off x="4810077" y="2605933"/>
              <a:ext cx="2133600" cy="1103789"/>
              <a:chOff x="4643659" y="2708919"/>
              <a:chExt cx="2133600" cy="1103789"/>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659" y="2708919"/>
                <a:ext cx="2133600" cy="1103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940152" y="2812866"/>
                <a:ext cx="576064" cy="400110"/>
              </a:xfrm>
              <a:prstGeom prst="rect">
                <a:avLst/>
              </a:prstGeom>
              <a:solidFill>
                <a:schemeClr val="bg1"/>
              </a:solidFill>
            </p:spPr>
            <p:txBody>
              <a:bodyPr wrap="square" rtlCol="0">
                <a:spAutoFit/>
              </a:bodyPr>
              <a:lstStyle/>
              <a:p>
                <a:r>
                  <a:rPr lang="fr-FR" sz="2000" dirty="0">
                    <a:solidFill>
                      <a:schemeClr val="tx1"/>
                    </a:solidFill>
                  </a:rPr>
                  <a:t>f</a:t>
                </a:r>
                <a:r>
                  <a:rPr lang="fr-FR" sz="1400" dirty="0">
                    <a:solidFill>
                      <a:schemeClr val="tx1"/>
                    </a:solidFill>
                  </a:rPr>
                  <a:t>t28</a:t>
                </a:r>
                <a:endParaRPr lang="fr-FR" dirty="0">
                  <a:solidFill>
                    <a:schemeClr val="tx1"/>
                  </a:solidFill>
                </a:endParaRPr>
              </a:p>
            </p:txBody>
          </p:sp>
          <p:sp>
            <p:nvSpPr>
              <p:cNvPr id="10" name="TextBox 9"/>
              <p:cNvSpPr txBox="1"/>
              <p:nvPr/>
            </p:nvSpPr>
            <p:spPr>
              <a:xfrm>
                <a:off x="6012160" y="3260813"/>
                <a:ext cx="432048" cy="400110"/>
              </a:xfrm>
              <a:prstGeom prst="rect">
                <a:avLst/>
              </a:prstGeom>
              <a:solidFill>
                <a:schemeClr val="bg1"/>
              </a:solidFill>
            </p:spPr>
            <p:txBody>
              <a:bodyPr wrap="square" rtlCol="0">
                <a:spAutoFit/>
              </a:bodyPr>
              <a:lstStyle/>
              <a:p>
                <a:r>
                  <a:rPr lang="fr-FR" sz="2000" dirty="0" err="1">
                    <a:solidFill>
                      <a:schemeClr val="tx1"/>
                    </a:solidFill>
                  </a:rPr>
                  <a:t>f</a:t>
                </a:r>
                <a:r>
                  <a:rPr lang="fr-FR" sz="1400" dirty="0" err="1">
                    <a:solidFill>
                      <a:schemeClr val="tx1"/>
                    </a:solidFill>
                  </a:rPr>
                  <a:t>e</a:t>
                </a:r>
                <a:endParaRPr lang="fr-FR" dirty="0">
                  <a:solidFill>
                    <a:schemeClr val="tx1"/>
                  </a:solidFill>
                </a:endParaRPr>
              </a:p>
            </p:txBody>
          </p:sp>
          <p:sp>
            <p:nvSpPr>
              <p:cNvPr id="11" name="TextBox 10"/>
              <p:cNvSpPr txBox="1"/>
              <p:nvPr/>
            </p:nvSpPr>
            <p:spPr>
              <a:xfrm>
                <a:off x="5732512" y="3068960"/>
                <a:ext cx="279648" cy="307777"/>
              </a:xfrm>
              <a:prstGeom prst="rect">
                <a:avLst/>
              </a:prstGeom>
              <a:solidFill>
                <a:schemeClr val="bg1"/>
              </a:solidFill>
            </p:spPr>
            <p:txBody>
              <a:bodyPr wrap="square" rtlCol="0">
                <a:spAutoFit/>
              </a:bodyPr>
              <a:lstStyle/>
              <a:p>
                <a:r>
                  <a:rPr lang="fr-FR" sz="1400" dirty="0">
                    <a:solidFill>
                      <a:schemeClr val="tx1"/>
                    </a:solidFill>
                  </a:rPr>
                  <a:t>B</a:t>
                </a:r>
                <a:endParaRPr lang="fr-FR" dirty="0">
                  <a:solidFill>
                    <a:schemeClr val="tx1"/>
                  </a:solidFill>
                </a:endParaRPr>
              </a:p>
            </p:txBody>
          </p:sp>
        </p:grpSp>
        <p:sp>
          <p:nvSpPr>
            <p:cNvPr id="13" name="TextBox 12"/>
            <p:cNvSpPr txBox="1"/>
            <p:nvPr/>
          </p:nvSpPr>
          <p:spPr>
            <a:xfrm>
              <a:off x="5148064" y="2924944"/>
              <a:ext cx="504056" cy="400110"/>
            </a:xfrm>
            <a:prstGeom prst="rect">
              <a:avLst/>
            </a:prstGeom>
            <a:solidFill>
              <a:schemeClr val="bg1"/>
            </a:solidFill>
          </p:spPr>
          <p:txBody>
            <a:bodyPr wrap="square" rtlCol="0">
              <a:spAutoFit/>
            </a:bodyPr>
            <a:lstStyle/>
            <a:p>
              <a:r>
                <a:rPr lang="fr-FR" sz="2000" dirty="0">
                  <a:solidFill>
                    <a:schemeClr val="tx1"/>
                  </a:solidFill>
                </a:rPr>
                <a:t>A</a:t>
              </a:r>
              <a:r>
                <a:rPr lang="fr-FR" sz="1400" dirty="0">
                  <a:solidFill>
                    <a:schemeClr val="tx1"/>
                  </a:solidFill>
                </a:rPr>
                <a:t>s</a:t>
              </a:r>
              <a:endParaRPr lang="fr-FR" dirty="0">
                <a:solidFill>
                  <a:schemeClr val="tx1"/>
                </a:solidFill>
              </a:endParaRPr>
            </a:p>
          </p:txBody>
        </p:sp>
      </p:grpSp>
      <p:grpSp>
        <p:nvGrpSpPr>
          <p:cNvPr id="15" name="Group 14"/>
          <p:cNvGrpSpPr/>
          <p:nvPr/>
        </p:nvGrpSpPr>
        <p:grpSpPr>
          <a:xfrm>
            <a:off x="5246712" y="5205531"/>
            <a:ext cx="2133600" cy="1103789"/>
            <a:chOff x="4810077" y="2605933"/>
            <a:chExt cx="2133600" cy="1103789"/>
          </a:xfrm>
        </p:grpSpPr>
        <p:grpSp>
          <p:nvGrpSpPr>
            <p:cNvPr id="16" name="Group 15"/>
            <p:cNvGrpSpPr/>
            <p:nvPr/>
          </p:nvGrpSpPr>
          <p:grpSpPr>
            <a:xfrm>
              <a:off x="4810077" y="2605933"/>
              <a:ext cx="2133600" cy="1103789"/>
              <a:chOff x="4643659" y="2708919"/>
              <a:chExt cx="2133600" cy="1103789"/>
            </a:xfrm>
          </p:grpSpPr>
          <p:pic>
            <p:nvPicPr>
              <p:cNvPr id="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659" y="2708919"/>
                <a:ext cx="2133600" cy="1103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TextBox 18"/>
              <p:cNvSpPr txBox="1"/>
              <p:nvPr/>
            </p:nvSpPr>
            <p:spPr>
              <a:xfrm>
                <a:off x="5940152" y="2812866"/>
                <a:ext cx="576064" cy="400110"/>
              </a:xfrm>
              <a:prstGeom prst="rect">
                <a:avLst/>
              </a:prstGeom>
              <a:solidFill>
                <a:schemeClr val="bg1"/>
              </a:solidFill>
            </p:spPr>
            <p:txBody>
              <a:bodyPr wrap="square" rtlCol="0">
                <a:spAutoFit/>
              </a:bodyPr>
              <a:lstStyle/>
              <a:p>
                <a:r>
                  <a:rPr lang="fr-FR" sz="2000" dirty="0">
                    <a:solidFill>
                      <a:schemeClr val="tx1"/>
                    </a:solidFill>
                  </a:rPr>
                  <a:t>f</a:t>
                </a:r>
                <a:r>
                  <a:rPr lang="fr-FR" sz="1400" dirty="0">
                    <a:solidFill>
                      <a:schemeClr val="tx1"/>
                    </a:solidFill>
                  </a:rPr>
                  <a:t>t28</a:t>
                </a:r>
                <a:endParaRPr lang="fr-FR" dirty="0">
                  <a:solidFill>
                    <a:schemeClr val="tx1"/>
                  </a:solidFill>
                </a:endParaRPr>
              </a:p>
            </p:txBody>
          </p:sp>
          <p:sp>
            <p:nvSpPr>
              <p:cNvPr id="20" name="TextBox 19"/>
              <p:cNvSpPr txBox="1"/>
              <p:nvPr/>
            </p:nvSpPr>
            <p:spPr>
              <a:xfrm>
                <a:off x="6012160" y="3260813"/>
                <a:ext cx="432048" cy="400110"/>
              </a:xfrm>
              <a:prstGeom prst="rect">
                <a:avLst/>
              </a:prstGeom>
              <a:solidFill>
                <a:schemeClr val="bg1"/>
              </a:solidFill>
            </p:spPr>
            <p:txBody>
              <a:bodyPr wrap="square" rtlCol="0">
                <a:spAutoFit/>
              </a:bodyPr>
              <a:lstStyle/>
              <a:p>
                <a:r>
                  <a:rPr lang="fr-FR" sz="2000" dirty="0" err="1">
                    <a:solidFill>
                      <a:schemeClr val="tx1"/>
                    </a:solidFill>
                  </a:rPr>
                  <a:t>f</a:t>
                </a:r>
                <a:r>
                  <a:rPr lang="fr-FR" sz="1400" dirty="0" err="1">
                    <a:solidFill>
                      <a:schemeClr val="tx1"/>
                    </a:solidFill>
                  </a:rPr>
                  <a:t>e</a:t>
                </a:r>
                <a:endParaRPr lang="fr-FR" dirty="0">
                  <a:solidFill>
                    <a:schemeClr val="tx1"/>
                  </a:solidFill>
                </a:endParaRPr>
              </a:p>
            </p:txBody>
          </p:sp>
          <p:sp>
            <p:nvSpPr>
              <p:cNvPr id="21" name="TextBox 20"/>
              <p:cNvSpPr txBox="1"/>
              <p:nvPr/>
            </p:nvSpPr>
            <p:spPr>
              <a:xfrm>
                <a:off x="5179809" y="3028889"/>
                <a:ext cx="790961" cy="400110"/>
              </a:xfrm>
              <a:prstGeom prst="rect">
                <a:avLst/>
              </a:prstGeom>
              <a:solidFill>
                <a:schemeClr val="bg1"/>
              </a:solidFill>
            </p:spPr>
            <p:txBody>
              <a:bodyPr wrap="square" rtlCol="0">
                <a:spAutoFit/>
              </a:bodyPr>
              <a:lstStyle/>
              <a:p>
                <a:pPr algn="r"/>
                <a:r>
                  <a:rPr lang="fr-FR" sz="2000" dirty="0">
                    <a:solidFill>
                      <a:schemeClr val="tx1"/>
                    </a:solidFill>
                  </a:rPr>
                  <a:t>≥  </a:t>
                </a:r>
                <a:r>
                  <a:rPr lang="fr-FR" sz="1600" dirty="0" err="1">
                    <a:solidFill>
                      <a:schemeClr val="tx1"/>
                    </a:solidFill>
                  </a:rPr>
                  <a:t>b.d</a:t>
                </a:r>
                <a:endParaRPr lang="fr-FR" sz="2400" dirty="0">
                  <a:solidFill>
                    <a:schemeClr val="tx1"/>
                  </a:solidFill>
                </a:endParaRPr>
              </a:p>
            </p:txBody>
          </p:sp>
        </p:grpSp>
        <p:sp>
          <p:nvSpPr>
            <p:cNvPr id="17" name="TextBox 16"/>
            <p:cNvSpPr txBox="1"/>
            <p:nvPr/>
          </p:nvSpPr>
          <p:spPr>
            <a:xfrm>
              <a:off x="5058195" y="2924944"/>
              <a:ext cx="504056" cy="400110"/>
            </a:xfrm>
            <a:prstGeom prst="rect">
              <a:avLst/>
            </a:prstGeom>
            <a:solidFill>
              <a:schemeClr val="bg1"/>
            </a:solidFill>
          </p:spPr>
          <p:txBody>
            <a:bodyPr wrap="square" rtlCol="0">
              <a:spAutoFit/>
            </a:bodyPr>
            <a:lstStyle/>
            <a:p>
              <a:r>
                <a:rPr lang="fr-FR" sz="2000" dirty="0">
                  <a:solidFill>
                    <a:schemeClr val="tx1"/>
                  </a:solidFill>
                </a:rPr>
                <a:t>A</a:t>
              </a:r>
              <a:r>
                <a:rPr lang="fr-FR" sz="1400" dirty="0">
                  <a:solidFill>
                    <a:schemeClr val="tx1"/>
                  </a:solidFill>
                </a:rPr>
                <a:t>s</a:t>
              </a:r>
              <a:endParaRPr lang="fr-FR" dirty="0">
                <a:solidFill>
                  <a:schemeClr val="tx1"/>
                </a:solidFill>
              </a:endParaRPr>
            </a:p>
          </p:txBody>
        </p:sp>
      </p:grpSp>
    </p:spTree>
    <p:extLst>
      <p:ext uri="{BB962C8B-B14F-4D97-AF65-F5344CB8AC3E}">
        <p14:creationId xmlns:p14="http://schemas.microsoft.com/office/powerpoint/2010/main" val="4135602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1267"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A7C63E1-D618-4791-AEBE-83F3085EFBB6}" type="slidenum">
              <a:rPr lang="fr-FR" altLang="en-US" b="0" smtClean="0"/>
              <a:pPr eaLnBrk="1" hangingPunct="1"/>
              <a:t>2</a:t>
            </a:fld>
            <a:endParaRPr lang="fr-FR" altLang="en-US" b="0"/>
          </a:p>
        </p:txBody>
      </p:sp>
      <p:sp>
        <p:nvSpPr>
          <p:cNvPr id="11268" name="Text Box 8"/>
          <p:cNvSpPr txBox="1">
            <a:spLocks noChangeArrowheads="1"/>
          </p:cNvSpPr>
          <p:nvPr/>
        </p:nvSpPr>
        <p:spPr bwMode="auto">
          <a:xfrm>
            <a:off x="202351" y="181527"/>
            <a:ext cx="8804721" cy="6223242"/>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spcBef>
                <a:spcPct val="60000"/>
              </a:spcBef>
              <a:defRPr/>
            </a:pPr>
            <a:r>
              <a:rPr lang="fr-FR" altLang="en-US" sz="2000" u="sng" dirty="0">
                <a:solidFill>
                  <a:srgbClr val="FFFF00"/>
                </a:solidFill>
              </a:rPr>
              <a:t>II. </a:t>
            </a:r>
            <a:r>
              <a:rPr lang="en-US" altLang="en-US" sz="2000" u="sng" dirty="0">
                <a:solidFill>
                  <a:srgbClr val="FFFF00"/>
                </a:solidFill>
              </a:rPr>
              <a:t>Actions and Loads Applied to Structures</a:t>
            </a: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spcBef>
                <a:spcPct val="60000"/>
              </a:spcBef>
              <a:defRPr/>
            </a:pPr>
            <a:endParaRPr lang="fr-FR" altLang="en-US" sz="2400" dirty="0">
              <a:solidFill>
                <a:srgbClr val="FFFF00"/>
              </a:solidFill>
            </a:endParaRPr>
          </a:p>
          <a:p>
            <a:pPr>
              <a:defRPr/>
            </a:pPr>
            <a:endParaRPr lang="fr-FR" altLang="en-US" sz="2000" b="0" dirty="0"/>
          </a:p>
        </p:txBody>
      </p:sp>
      <p:pic>
        <p:nvPicPr>
          <p:cNvPr id="11269"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6738" y="1366921"/>
            <a:ext cx="1397694" cy="183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0" name="Picture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7821" y="375825"/>
            <a:ext cx="957263"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43"/>
          <p:cNvSpPr>
            <a:spLocks noChangeArrowheads="1"/>
          </p:cNvSpPr>
          <p:nvPr/>
        </p:nvSpPr>
        <p:spPr bwMode="auto">
          <a:xfrm>
            <a:off x="319114" y="549275"/>
            <a:ext cx="6856014" cy="365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241300" defTabSz="765175" eaLnBrk="0" hangingPunct="0">
              <a:tabLst>
                <a:tab pos="288925" algn="l"/>
              </a:tabLst>
              <a:defRPr b="1">
                <a:solidFill>
                  <a:schemeClr val="bg1"/>
                </a:solidFill>
                <a:latin typeface="Times New Roman" pitchFamily="18" charset="0"/>
                <a:cs typeface="Times New Roman" pitchFamily="18" charset="0"/>
              </a:defRPr>
            </a:lvl1pPr>
            <a:lvl2pPr marL="819150" indent="-285750" defTabSz="765175" eaLnBrk="0" hangingPunct="0">
              <a:tabLst>
                <a:tab pos="288925" algn="l"/>
              </a:tabLst>
              <a:defRPr b="1">
                <a:solidFill>
                  <a:schemeClr val="bg1"/>
                </a:solidFill>
                <a:latin typeface="Times New Roman" pitchFamily="18" charset="0"/>
                <a:cs typeface="Times New Roman" pitchFamily="18" charset="0"/>
              </a:defRPr>
            </a:lvl2pPr>
            <a:lvl3pPr marL="1238250" indent="-228600" defTabSz="765175" eaLnBrk="0" hangingPunct="0">
              <a:tabLst>
                <a:tab pos="288925" algn="l"/>
              </a:tabLst>
              <a:defRPr b="1">
                <a:solidFill>
                  <a:schemeClr val="bg1"/>
                </a:solidFill>
                <a:latin typeface="Times New Roman" pitchFamily="18" charset="0"/>
                <a:cs typeface="Times New Roman" pitchFamily="18" charset="0"/>
              </a:defRPr>
            </a:lvl3pPr>
            <a:lvl4pPr marL="1657350" indent="-228600" defTabSz="765175" eaLnBrk="0" hangingPunct="0">
              <a:tabLst>
                <a:tab pos="288925" algn="l"/>
              </a:tabLst>
              <a:defRPr b="1">
                <a:solidFill>
                  <a:schemeClr val="bg1"/>
                </a:solidFill>
                <a:latin typeface="Times New Roman" pitchFamily="18" charset="0"/>
                <a:cs typeface="Times New Roman" pitchFamily="18" charset="0"/>
              </a:defRPr>
            </a:lvl4pPr>
            <a:lvl5pPr marL="2076450" indent="-228600" defTabSz="765175" eaLnBrk="0" hangingPunct="0">
              <a:tabLst>
                <a:tab pos="288925" algn="l"/>
              </a:tabLst>
              <a:defRPr b="1">
                <a:solidFill>
                  <a:schemeClr val="bg1"/>
                </a:solidFill>
                <a:latin typeface="Times New Roman" pitchFamily="18" charset="0"/>
                <a:cs typeface="Times New Roman" pitchFamily="18" charset="0"/>
              </a:defRPr>
            </a:lvl5pPr>
            <a:lvl6pPr marL="25336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6pPr>
            <a:lvl7pPr marL="29908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7pPr>
            <a:lvl8pPr marL="34480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8pPr>
            <a:lvl9pPr marL="3905250" indent="-228600" defTabSz="765175" eaLnBrk="0" fontAlgn="base" hangingPunct="0">
              <a:spcBef>
                <a:spcPct val="0"/>
              </a:spcBef>
              <a:spcAft>
                <a:spcPct val="0"/>
              </a:spcAft>
              <a:tabLst>
                <a:tab pos="288925" algn="l"/>
              </a:tabLst>
              <a:defRPr b="1">
                <a:solidFill>
                  <a:schemeClr val="bg1"/>
                </a:solidFill>
                <a:latin typeface="Times New Roman" pitchFamily="18" charset="0"/>
                <a:cs typeface="Times New Roman" pitchFamily="18" charset="0"/>
              </a:defRPr>
            </a:lvl9pPr>
          </a:lstStyle>
          <a:p>
            <a:pPr eaLnBrk="1" hangingPunct="1">
              <a:lnSpc>
                <a:spcPct val="150000"/>
              </a:lnSpc>
              <a:defRPr/>
            </a:pPr>
            <a:r>
              <a:rPr lang="fr-FR" altLang="en-US" b="0" dirty="0">
                <a:solidFill>
                  <a:srgbClr val="FF0000"/>
                </a:solidFill>
                <a:latin typeface="Arial" pitchFamily="34" charset="0"/>
              </a:rPr>
              <a:t>1. Dead </a:t>
            </a:r>
            <a:r>
              <a:rPr lang="fr-FR" altLang="en-US" b="0" dirty="0" err="1">
                <a:solidFill>
                  <a:srgbClr val="FF0000"/>
                </a:solidFill>
                <a:latin typeface="Arial" pitchFamily="34" charset="0"/>
              </a:rPr>
              <a:t>Loads</a:t>
            </a:r>
            <a:r>
              <a:rPr lang="fr-FR" altLang="en-US" b="0" dirty="0">
                <a:solidFill>
                  <a:srgbClr val="FF0000"/>
                </a:solidFill>
                <a:latin typeface="Arial" pitchFamily="34" charset="0"/>
              </a:rPr>
              <a:t> (G): </a:t>
            </a:r>
          </a:p>
          <a:p>
            <a:pPr eaLnBrk="1" hangingPunct="1">
              <a:lnSpc>
                <a:spcPct val="150000"/>
              </a:lnSpc>
              <a:defRPr/>
            </a:pPr>
            <a:r>
              <a:rPr lang="fr-FR" altLang="en-US" b="0" dirty="0">
                <a:latin typeface="Arial" pitchFamily="34" charset="0"/>
              </a:rPr>
              <a:t>Self-</a:t>
            </a:r>
            <a:r>
              <a:rPr lang="fr-FR" altLang="en-US" b="0" dirty="0" err="1">
                <a:latin typeface="Arial" pitchFamily="34" charset="0"/>
              </a:rPr>
              <a:t>weight</a:t>
            </a:r>
            <a:r>
              <a:rPr lang="fr-FR" altLang="en-US" b="0" dirty="0">
                <a:latin typeface="Arial" pitchFamily="34" charset="0"/>
              </a:rPr>
              <a:t>: ex: ( </a:t>
            </a:r>
            <a:r>
              <a:rPr lang="fr-FR" altLang="en-US" b="0" dirty="0" err="1">
                <a:latin typeface="Arial" pitchFamily="34" charset="0"/>
              </a:rPr>
              <a:t>concrete</a:t>
            </a:r>
            <a:r>
              <a:rPr lang="fr-FR" altLang="en-US" b="0" dirty="0">
                <a:latin typeface="Arial" pitchFamily="34" charset="0"/>
              </a:rPr>
              <a:t> </a:t>
            </a:r>
            <a:r>
              <a:rPr lang="fr-FR" altLang="en-US" b="0" dirty="0" err="1">
                <a:latin typeface="Arial" pitchFamily="34" charset="0"/>
              </a:rPr>
              <a:t>weight</a:t>
            </a:r>
            <a:r>
              <a:rPr lang="fr-FR" altLang="en-US" b="0" dirty="0">
                <a:latin typeface="Arial" pitchFamily="34" charset="0"/>
              </a:rPr>
              <a:t>: 2.5 t/m³).</a:t>
            </a:r>
          </a:p>
          <a:p>
            <a:pPr eaLnBrk="1" hangingPunct="1">
              <a:lnSpc>
                <a:spcPct val="150000"/>
              </a:lnSpc>
              <a:defRPr/>
            </a:pPr>
            <a:r>
              <a:rPr lang="fr-FR" altLang="en-US" dirty="0">
                <a:solidFill>
                  <a:srgbClr val="FF0000"/>
                </a:solidFill>
                <a:latin typeface="Arial" pitchFamily="34" charset="0"/>
              </a:rPr>
              <a:t>2. Variable </a:t>
            </a:r>
            <a:r>
              <a:rPr lang="fr-FR" altLang="en-US" dirty="0" err="1">
                <a:solidFill>
                  <a:srgbClr val="FF0000"/>
                </a:solidFill>
                <a:latin typeface="Arial" pitchFamily="34" charset="0"/>
              </a:rPr>
              <a:t>Loads</a:t>
            </a:r>
            <a:r>
              <a:rPr lang="fr-FR" altLang="en-US" dirty="0">
                <a:solidFill>
                  <a:srgbClr val="FF0000"/>
                </a:solidFill>
                <a:latin typeface="Arial" pitchFamily="34" charset="0"/>
              </a:rPr>
              <a:t>: </a:t>
            </a:r>
            <a:r>
              <a:rPr lang="en-US" dirty="0"/>
              <a:t>(Q, S, W): </a:t>
            </a:r>
            <a:r>
              <a:rPr lang="fr-FR" altLang="en-US" dirty="0">
                <a:solidFill>
                  <a:srgbClr val="FF0000"/>
                </a:solidFill>
                <a:latin typeface="Arial" pitchFamily="34" charset="0"/>
              </a:rPr>
              <a:t> </a:t>
            </a:r>
          </a:p>
          <a:p>
            <a:pPr marL="387350" indent="-285750" eaLnBrk="1" hangingPunct="1">
              <a:lnSpc>
                <a:spcPct val="150000"/>
              </a:lnSpc>
              <a:buFont typeface="Wingdings" panose="05000000000000000000" pitchFamily="2" charset="2"/>
              <a:buChar char="§"/>
              <a:defRPr/>
            </a:pPr>
            <a:r>
              <a:rPr lang="en-US" b="0" dirty="0"/>
              <a:t>Live loads (Q), climatic loads (e.g., snow: 35-56 kg/m² and wind) </a:t>
            </a:r>
          </a:p>
          <a:p>
            <a:pPr marL="387350" indent="-285750" eaLnBrk="1" hangingPunct="1">
              <a:lnSpc>
                <a:spcPct val="150000"/>
              </a:lnSpc>
              <a:buFont typeface="Wingdings" panose="05000000000000000000" pitchFamily="2" charset="2"/>
              <a:buChar char="§"/>
              <a:defRPr/>
            </a:pPr>
            <a:r>
              <a:rPr lang="fr-FR" altLang="en-US" b="0" dirty="0" err="1">
                <a:latin typeface="Arial" pitchFamily="34" charset="0"/>
              </a:rPr>
              <a:t>Temperature</a:t>
            </a:r>
            <a:r>
              <a:rPr lang="fr-FR" altLang="en-US" b="0" dirty="0">
                <a:latin typeface="Arial" pitchFamily="34" charset="0"/>
              </a:rPr>
              <a:t> and </a:t>
            </a:r>
            <a:r>
              <a:rPr lang="fr-FR" altLang="en-US" b="0" dirty="0" err="1">
                <a:latin typeface="Arial" pitchFamily="34" charset="0"/>
              </a:rPr>
              <a:t>shrinkage</a:t>
            </a:r>
            <a:r>
              <a:rPr lang="fr-FR" altLang="en-US" b="0" dirty="0">
                <a:latin typeface="Arial" pitchFamily="34" charset="0"/>
              </a:rPr>
              <a:t>.</a:t>
            </a:r>
          </a:p>
          <a:p>
            <a:pPr marL="101600" indent="0" eaLnBrk="1" hangingPunct="1">
              <a:lnSpc>
                <a:spcPct val="150000"/>
              </a:lnSpc>
              <a:defRPr/>
            </a:pPr>
            <a:r>
              <a:rPr lang="fr-FR" altLang="en-US" sz="2000" dirty="0">
                <a:solidFill>
                  <a:srgbClr val="FF0000"/>
                </a:solidFill>
                <a:latin typeface="Arial" pitchFamily="34" charset="0"/>
              </a:rPr>
              <a:t>3. </a:t>
            </a:r>
            <a:r>
              <a:rPr lang="fr-FR" altLang="en-US" sz="2000" dirty="0" err="1">
                <a:solidFill>
                  <a:srgbClr val="FF0000"/>
                </a:solidFill>
                <a:latin typeface="Arial" pitchFamily="34" charset="0"/>
              </a:rPr>
              <a:t>Accidental</a:t>
            </a:r>
            <a:r>
              <a:rPr lang="fr-FR" altLang="en-US" sz="2000" dirty="0">
                <a:solidFill>
                  <a:srgbClr val="FF0000"/>
                </a:solidFill>
                <a:latin typeface="Arial" pitchFamily="34" charset="0"/>
              </a:rPr>
              <a:t> </a:t>
            </a:r>
            <a:r>
              <a:rPr lang="fr-FR" altLang="en-US" sz="2000" dirty="0" err="1">
                <a:solidFill>
                  <a:srgbClr val="FF0000"/>
                </a:solidFill>
                <a:latin typeface="Arial" pitchFamily="34" charset="0"/>
              </a:rPr>
              <a:t>Loads</a:t>
            </a:r>
            <a:r>
              <a:rPr lang="fr-FR" altLang="en-US" sz="2000" dirty="0">
                <a:solidFill>
                  <a:srgbClr val="FF0000"/>
                </a:solidFill>
                <a:latin typeface="Arial" pitchFamily="34" charset="0"/>
              </a:rPr>
              <a:t>: </a:t>
            </a:r>
            <a:r>
              <a:rPr lang="fr-FR" altLang="en-US" b="0" dirty="0" err="1">
                <a:latin typeface="Arial" pitchFamily="34" charset="0"/>
              </a:rPr>
              <a:t>Earthquake</a:t>
            </a:r>
            <a:r>
              <a:rPr lang="fr-FR" altLang="en-US" b="0" dirty="0">
                <a:latin typeface="Arial" pitchFamily="34" charset="0"/>
              </a:rPr>
              <a:t>, Fire, Impact.</a:t>
            </a:r>
          </a:p>
          <a:p>
            <a:pPr marL="101600" indent="0" eaLnBrk="1" hangingPunct="1">
              <a:lnSpc>
                <a:spcPct val="150000"/>
              </a:lnSpc>
              <a:defRPr/>
            </a:pPr>
            <a:r>
              <a:rPr lang="en-US" sz="2000" dirty="0">
                <a:solidFill>
                  <a:srgbClr val="FF0000"/>
                </a:solidFill>
                <a:latin typeface="Arial" pitchFamily="34" charset="0"/>
              </a:rPr>
              <a:t>4.- . Internal Forces: </a:t>
            </a:r>
            <a:r>
              <a:rPr lang="en-US" sz="2000" dirty="0">
                <a:solidFill>
                  <a:srgbClr val="FFC000"/>
                </a:solidFill>
                <a:latin typeface="Arial" pitchFamily="34" charset="0"/>
              </a:rPr>
              <a:t>:</a:t>
            </a:r>
            <a:r>
              <a:rPr lang="en-US" b="0" dirty="0"/>
              <a:t>Normal forces, shear forces, bending moments.</a:t>
            </a:r>
            <a:endParaRPr lang="fr-FR" b="0" dirty="0"/>
          </a:p>
          <a:p>
            <a:pPr marL="101600" indent="0" eaLnBrk="1" hangingPunct="1">
              <a:defRPr/>
            </a:pPr>
            <a:endParaRPr lang="fr-FR" b="0" dirty="0"/>
          </a:p>
          <a:p>
            <a:pPr marL="101600" indent="0" eaLnBrk="1" hangingPunct="1">
              <a:defRPr/>
            </a:pPr>
            <a:endParaRPr lang="fr-FR" altLang="en-US" b="0" dirty="0">
              <a:latin typeface="Arial" pitchFamily="34" charset="0"/>
            </a:endParaRPr>
          </a:p>
          <a:p>
            <a:pPr eaLnBrk="1" hangingPunct="1">
              <a:buFontTx/>
              <a:buBlip>
                <a:blip r:embed="rId4"/>
              </a:buBlip>
              <a:defRPr/>
            </a:pPr>
            <a:endParaRPr lang="fr-FR" altLang="en-US" b="0" dirty="0">
              <a:latin typeface="Arial" pitchFamily="34" charset="0"/>
            </a:endParaRPr>
          </a:p>
          <a:p>
            <a:pPr eaLnBrk="1" hangingPunct="1">
              <a:buFontTx/>
              <a:buBlip>
                <a:blip r:embed="rId4"/>
              </a:buBlip>
              <a:defRPr/>
            </a:pPr>
            <a:endParaRPr lang="fr-FR" altLang="en-US" b="0" dirty="0">
              <a:latin typeface="Arial" pitchFamily="34" charset="0"/>
            </a:endParaRPr>
          </a:p>
          <a:p>
            <a:pPr eaLnBrk="1" hangingPunct="1">
              <a:buFontTx/>
              <a:buBlip>
                <a:blip r:embed="rId4"/>
              </a:buBlip>
              <a:defRPr/>
            </a:pPr>
            <a:endParaRPr lang="fr-FR" altLang="en-US" dirty="0">
              <a:latin typeface="Arial" pitchFamily="34" charset="0"/>
            </a:endParaRPr>
          </a:p>
        </p:txBody>
      </p:sp>
      <p:sp>
        <p:nvSpPr>
          <p:cNvPr id="2" name="ZoneTexte 1"/>
          <p:cNvSpPr txBox="1"/>
          <p:nvPr/>
        </p:nvSpPr>
        <p:spPr>
          <a:xfrm>
            <a:off x="463550" y="4295775"/>
            <a:ext cx="2376488" cy="646331"/>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a:defRPr/>
            </a:pPr>
            <a:r>
              <a:rPr lang="fr-FR" altLang="en-US" dirty="0" err="1">
                <a:solidFill>
                  <a:srgbClr val="008000"/>
                </a:solidFill>
              </a:rPr>
              <a:t>Strenth</a:t>
            </a:r>
            <a:r>
              <a:rPr lang="fr-FR" altLang="en-US" dirty="0">
                <a:solidFill>
                  <a:srgbClr val="008000"/>
                </a:solidFill>
              </a:rPr>
              <a:t> </a:t>
            </a:r>
            <a:r>
              <a:rPr lang="en-US" dirty="0"/>
              <a:t>of each element</a:t>
            </a:r>
            <a:endParaRPr lang="fr-FR" altLang="en-US" dirty="0">
              <a:solidFill>
                <a:srgbClr val="0000FF"/>
              </a:solidFill>
            </a:endParaRPr>
          </a:p>
        </p:txBody>
      </p:sp>
      <p:sp>
        <p:nvSpPr>
          <p:cNvPr id="3" name="ZoneTexte 2"/>
          <p:cNvSpPr txBox="1"/>
          <p:nvPr/>
        </p:nvSpPr>
        <p:spPr>
          <a:xfrm>
            <a:off x="417513" y="5661025"/>
            <a:ext cx="3852862" cy="647700"/>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en-US" altLang="en-US" dirty="0">
                <a:solidFill>
                  <a:srgbClr val="FF6600"/>
                </a:solidFill>
              </a:rPr>
              <a:t>Stresses due to the most unfavorable load combinations</a:t>
            </a:r>
            <a:endParaRPr lang="fr-FR" altLang="en-US" dirty="0">
              <a:solidFill>
                <a:srgbClr val="FF6600"/>
              </a:solidFill>
            </a:endParaRPr>
          </a:p>
        </p:txBody>
      </p:sp>
      <p:sp>
        <p:nvSpPr>
          <p:cNvPr id="4" name="Flèche droite 3"/>
          <p:cNvSpPr/>
          <p:nvPr/>
        </p:nvSpPr>
        <p:spPr bwMode="auto">
          <a:xfrm rot="5400000">
            <a:off x="1287463" y="5226050"/>
            <a:ext cx="722312" cy="153988"/>
          </a:xfrm>
          <a:prstGeom prst="rightArrow">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spAutoFit/>
          </a:bodyPr>
          <a:lstStyle/>
          <a:p>
            <a:pPr>
              <a:defRPr/>
            </a:pPr>
            <a:endParaRPr lang="en-US">
              <a:solidFill>
                <a:schemeClr val="bg1"/>
              </a:solidFill>
              <a:cs typeface="Times New Roman" pitchFamily="18" charset="0"/>
            </a:endParaRPr>
          </a:p>
        </p:txBody>
      </p:sp>
      <p:pic>
        <p:nvPicPr>
          <p:cNvPr id="14"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38750" y="4271963"/>
            <a:ext cx="2357438" cy="1389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276" name="Groupe 4"/>
          <p:cNvGrpSpPr>
            <a:grpSpLocks/>
          </p:cNvGrpSpPr>
          <p:nvPr/>
        </p:nvGrpSpPr>
        <p:grpSpPr bwMode="auto">
          <a:xfrm>
            <a:off x="5219700" y="5453063"/>
            <a:ext cx="2747963" cy="855662"/>
            <a:chOff x="5229913" y="5324499"/>
            <a:chExt cx="2747817" cy="920248"/>
          </a:xfrm>
        </p:grpSpPr>
        <p:sp>
          <p:nvSpPr>
            <p:cNvPr id="11285" name="Rectangle 9"/>
            <p:cNvSpPr>
              <a:spLocks noChangeArrowheads="1"/>
            </p:cNvSpPr>
            <p:nvPr/>
          </p:nvSpPr>
          <p:spPr bwMode="auto">
            <a:xfrm>
              <a:off x="5229913" y="5720765"/>
              <a:ext cx="2747817" cy="523982"/>
            </a:xfrm>
            <a:prstGeom prst="rect">
              <a:avLst/>
            </a:prstGeom>
            <a:solidFill>
              <a:srgbClr val="CC990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lvl="1" algn="justLow" eaLnBrk="1" hangingPunct="1">
                <a:spcBef>
                  <a:spcPct val="60000"/>
                </a:spcBef>
              </a:pPr>
              <a:r>
                <a:rPr lang="fr-FR" altLang="en-US" sz="2800" dirty="0">
                  <a:solidFill>
                    <a:schemeClr val="tx1"/>
                  </a:solidFill>
                  <a:latin typeface="Arial" pitchFamily="34" charset="0"/>
                </a:rPr>
                <a:t>     </a:t>
              </a:r>
              <a:r>
                <a:rPr lang="fr-FR" altLang="en-US" sz="2000" dirty="0" err="1">
                  <a:solidFill>
                    <a:schemeClr val="tx1"/>
                  </a:solidFill>
                  <a:latin typeface="Arial" pitchFamily="34" charset="0"/>
                </a:rPr>
                <a:t>Soil</a:t>
              </a:r>
              <a:endParaRPr lang="fr-FR" altLang="en-US" sz="2000" dirty="0">
                <a:solidFill>
                  <a:schemeClr val="tx1"/>
                </a:solidFill>
                <a:latin typeface="Arial" pitchFamily="34" charset="0"/>
              </a:endParaRPr>
            </a:p>
          </p:txBody>
        </p:sp>
        <p:sp>
          <p:nvSpPr>
            <p:cNvPr id="11286" name="AutoShape 11"/>
            <p:cNvSpPr>
              <a:spLocks noChangeArrowheads="1"/>
            </p:cNvSpPr>
            <p:nvPr/>
          </p:nvSpPr>
          <p:spPr bwMode="auto">
            <a:xfrm>
              <a:off x="5311725"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87" name="AutoShape 12"/>
            <p:cNvSpPr>
              <a:spLocks noChangeArrowheads="1"/>
            </p:cNvSpPr>
            <p:nvPr/>
          </p:nvSpPr>
          <p:spPr bwMode="auto">
            <a:xfrm>
              <a:off x="5623978"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88" name="AutoShape 13"/>
            <p:cNvSpPr>
              <a:spLocks noChangeArrowheads="1"/>
            </p:cNvSpPr>
            <p:nvPr/>
          </p:nvSpPr>
          <p:spPr bwMode="auto">
            <a:xfrm>
              <a:off x="5936229"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89" name="AutoShape 14"/>
            <p:cNvSpPr>
              <a:spLocks noChangeArrowheads="1"/>
            </p:cNvSpPr>
            <p:nvPr/>
          </p:nvSpPr>
          <p:spPr bwMode="auto">
            <a:xfrm>
              <a:off x="6248482"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90" name="AutoShape 15"/>
            <p:cNvSpPr>
              <a:spLocks noChangeArrowheads="1"/>
            </p:cNvSpPr>
            <p:nvPr/>
          </p:nvSpPr>
          <p:spPr bwMode="auto">
            <a:xfrm>
              <a:off x="6560733"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91" name="AutoShape 16"/>
            <p:cNvSpPr>
              <a:spLocks noChangeArrowheads="1"/>
            </p:cNvSpPr>
            <p:nvPr/>
          </p:nvSpPr>
          <p:spPr bwMode="auto">
            <a:xfrm>
              <a:off x="6872985"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sp>
          <p:nvSpPr>
            <p:cNvPr id="11292" name="AutoShape 17"/>
            <p:cNvSpPr>
              <a:spLocks noChangeArrowheads="1"/>
            </p:cNvSpPr>
            <p:nvPr/>
          </p:nvSpPr>
          <p:spPr bwMode="auto">
            <a:xfrm>
              <a:off x="7185237" y="5324499"/>
              <a:ext cx="187351" cy="396266"/>
            </a:xfrm>
            <a:prstGeom prst="downArrow">
              <a:avLst>
                <a:gd name="adj1" fmla="val 50000"/>
                <a:gd name="adj2" fmla="val 66675"/>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r" eaLnBrk="1" hangingPunct="1"/>
              <a:endParaRPr lang="en-US" altLang="en-US"/>
            </a:p>
          </p:txBody>
        </p:sp>
      </p:grpSp>
      <p:grpSp>
        <p:nvGrpSpPr>
          <p:cNvPr id="24" name="Group 25"/>
          <p:cNvGrpSpPr>
            <a:grpSpLocks/>
          </p:cNvGrpSpPr>
          <p:nvPr/>
        </p:nvGrpSpPr>
        <p:grpSpPr bwMode="auto">
          <a:xfrm>
            <a:off x="6947966" y="3278271"/>
            <a:ext cx="2029225" cy="1836606"/>
            <a:chOff x="3847" y="1630"/>
            <a:chExt cx="1497" cy="1676"/>
          </a:xfrm>
        </p:grpSpPr>
        <p:sp>
          <p:nvSpPr>
            <p:cNvPr id="11282" name="AutoShape 8"/>
            <p:cNvSpPr>
              <a:spLocks noChangeArrowheads="1"/>
            </p:cNvSpPr>
            <p:nvPr/>
          </p:nvSpPr>
          <p:spPr bwMode="auto">
            <a:xfrm>
              <a:off x="3865" y="2015"/>
              <a:ext cx="306" cy="720"/>
            </a:xfrm>
            <a:prstGeom prst="downArrow">
              <a:avLst>
                <a:gd name="adj1" fmla="val 50000"/>
                <a:gd name="adj2" fmla="val 5882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11283" name="Rectangle 10"/>
            <p:cNvSpPr>
              <a:spLocks noChangeArrowheads="1"/>
            </p:cNvSpPr>
            <p:nvPr/>
          </p:nvSpPr>
          <p:spPr bwMode="auto">
            <a:xfrm>
              <a:off x="3847" y="1630"/>
              <a:ext cx="1397" cy="580"/>
            </a:xfrm>
            <a:prstGeom prst="rect">
              <a:avLst/>
            </a:prstGeom>
            <a:solidFill>
              <a:schemeClr val="accent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spcBef>
                  <a:spcPct val="60000"/>
                </a:spcBef>
              </a:pPr>
              <a:r>
                <a:rPr lang="fr-FR" altLang="en-US" sz="2000" dirty="0">
                  <a:solidFill>
                    <a:schemeClr val="tx1"/>
                  </a:solidFill>
                  <a:latin typeface="Arial" pitchFamily="34" charset="0"/>
                </a:rPr>
                <a:t> </a:t>
              </a:r>
              <a:r>
                <a:rPr lang="fr-FR" altLang="en-US" dirty="0">
                  <a:solidFill>
                    <a:schemeClr val="tx1"/>
                  </a:solidFill>
                  <a:latin typeface="Arial" pitchFamily="34" charset="0"/>
                </a:rPr>
                <a:t>vertical Actions</a:t>
              </a:r>
            </a:p>
          </p:txBody>
        </p:sp>
        <p:sp>
          <p:nvSpPr>
            <p:cNvPr id="11284" name="Rectangle 20"/>
            <p:cNvSpPr>
              <a:spLocks noChangeArrowheads="1"/>
            </p:cNvSpPr>
            <p:nvPr/>
          </p:nvSpPr>
          <p:spPr bwMode="auto">
            <a:xfrm>
              <a:off x="3991" y="2375"/>
              <a:ext cx="1353" cy="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lnSpc>
                  <a:spcPct val="150000"/>
                </a:lnSpc>
                <a:spcBef>
                  <a:spcPct val="60000"/>
                </a:spcBef>
              </a:pPr>
              <a:r>
                <a:rPr lang="fr-FR" altLang="en-US" sz="2000" b="0" dirty="0" err="1">
                  <a:latin typeface="Arial" pitchFamily="34" charset="0"/>
                </a:rPr>
                <a:t>Load</a:t>
              </a:r>
              <a:r>
                <a:rPr lang="fr-FR" altLang="en-US" sz="2000" b="0" dirty="0">
                  <a:latin typeface="Arial" pitchFamily="34" charset="0"/>
                </a:rPr>
                <a:t> distribution</a:t>
              </a:r>
            </a:p>
          </p:txBody>
        </p:sp>
      </p:grpSp>
      <p:grpSp>
        <p:nvGrpSpPr>
          <p:cNvPr id="28" name="Group 24"/>
          <p:cNvGrpSpPr>
            <a:grpSpLocks/>
          </p:cNvGrpSpPr>
          <p:nvPr/>
        </p:nvGrpSpPr>
        <p:grpSpPr bwMode="auto">
          <a:xfrm>
            <a:off x="2817813" y="4200525"/>
            <a:ext cx="2889250" cy="1252538"/>
            <a:chOff x="288" y="1785"/>
            <a:chExt cx="2304" cy="1221"/>
          </a:xfrm>
        </p:grpSpPr>
        <p:sp>
          <p:nvSpPr>
            <p:cNvPr id="11279" name="AutoShape 7"/>
            <p:cNvSpPr>
              <a:spLocks noChangeArrowheads="1"/>
            </p:cNvSpPr>
            <p:nvPr/>
          </p:nvSpPr>
          <p:spPr bwMode="auto">
            <a:xfrm>
              <a:off x="1776" y="1785"/>
              <a:ext cx="816" cy="306"/>
            </a:xfrm>
            <a:prstGeom prst="rightArrow">
              <a:avLst>
                <a:gd name="adj1" fmla="val 50000"/>
                <a:gd name="adj2" fmla="val 66667"/>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11280" name="Rectangle 19"/>
            <p:cNvSpPr>
              <a:spLocks noChangeArrowheads="1"/>
            </p:cNvSpPr>
            <p:nvPr/>
          </p:nvSpPr>
          <p:spPr bwMode="auto">
            <a:xfrm>
              <a:off x="288" y="2574"/>
              <a:ext cx="1816" cy="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cmpd="thickThin">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lnSpc>
                  <a:spcPct val="150000"/>
                </a:lnSpc>
                <a:spcBef>
                  <a:spcPct val="60000"/>
                </a:spcBef>
              </a:pPr>
              <a:r>
                <a:rPr lang="fr-FR" altLang="en-US" sz="2000" dirty="0" err="1">
                  <a:latin typeface="Arial" pitchFamily="34" charset="0"/>
                </a:rPr>
                <a:t>Bracing</a:t>
              </a:r>
              <a:endParaRPr lang="fr-FR" altLang="en-US" sz="2000" dirty="0">
                <a:latin typeface="Arial" pitchFamily="34" charset="0"/>
              </a:endParaRPr>
            </a:p>
          </p:txBody>
        </p:sp>
        <p:sp>
          <p:nvSpPr>
            <p:cNvPr id="11281" name="Rectangle 5"/>
            <p:cNvSpPr>
              <a:spLocks noChangeArrowheads="1"/>
            </p:cNvSpPr>
            <p:nvPr/>
          </p:nvSpPr>
          <p:spPr bwMode="auto">
            <a:xfrm>
              <a:off x="432" y="1872"/>
              <a:ext cx="1392" cy="624"/>
            </a:xfrm>
            <a:prstGeom prst="rect">
              <a:avLst/>
            </a:prstGeom>
            <a:solidFill>
              <a:srgbClr val="CC99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b="1">
                  <a:solidFill>
                    <a:schemeClr val="bg1"/>
                  </a:solidFill>
                  <a:latin typeface="Times New Roman" pitchFamily="18" charset="0"/>
                  <a:cs typeface="Times New Roman" pitchFamily="18" charset="0"/>
                </a:defRPr>
              </a:lvl1pPr>
              <a:lvl2pPr marL="762000" indent="-285750" eaLnBrk="0" hangingPunct="0">
                <a:defRPr b="1">
                  <a:solidFill>
                    <a:schemeClr val="bg1"/>
                  </a:solidFill>
                  <a:latin typeface="Times New Roman" pitchFamily="18" charset="0"/>
                  <a:cs typeface="Times New Roman" pitchFamily="18" charset="0"/>
                </a:defRPr>
              </a:lvl2pPr>
              <a:lvl3pPr marL="11811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spcBef>
                  <a:spcPct val="60000"/>
                </a:spcBef>
              </a:pPr>
              <a:r>
                <a:rPr lang="fr-FR" altLang="en-US" sz="2000" dirty="0">
                  <a:solidFill>
                    <a:schemeClr val="tx1"/>
                  </a:solidFill>
                  <a:latin typeface="Arial" pitchFamily="34" charset="0"/>
                </a:rPr>
                <a:t> Horizontale Action</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024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71782FD-E137-425C-8C27-616717C69933}" type="slidenum">
              <a:rPr lang="fr-FR" altLang="en-US" b="0" smtClean="0"/>
              <a:pPr eaLnBrk="1" hangingPunct="1"/>
              <a:t>3</a:t>
            </a:fld>
            <a:endParaRPr lang="fr-FR" altLang="en-US" b="0"/>
          </a:p>
        </p:txBody>
      </p:sp>
      <p:sp>
        <p:nvSpPr>
          <p:cNvPr id="4100" name="Text Box 8"/>
          <p:cNvSpPr txBox="1">
            <a:spLocks noChangeArrowheads="1"/>
          </p:cNvSpPr>
          <p:nvPr/>
        </p:nvSpPr>
        <p:spPr bwMode="auto">
          <a:xfrm>
            <a:off x="107504" y="36071"/>
            <a:ext cx="8805738" cy="6777305"/>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i="1" dirty="0"/>
              <a:t>	</a:t>
            </a:r>
          </a:p>
          <a:p>
            <a:pPr algn="just">
              <a:lnSpc>
                <a:spcPct val="150000"/>
              </a:lnSpc>
              <a:defRPr/>
            </a:pPr>
            <a:r>
              <a:rPr lang="en-US" altLang="en-US" sz="2000" b="0" dirty="0"/>
              <a:t>A limit state is a specific condition beyond which a structure no longer fulfills the functions for which it was designed. A limit state is thus reached when a required condition for a construction (such as lack of stability, failure, etc.) is no longer met. We distinguish between two limit states:</a:t>
            </a:r>
          </a:p>
          <a:p>
            <a:pPr algn="just">
              <a:lnSpc>
                <a:spcPct val="150000"/>
              </a:lnSpc>
              <a:defRPr/>
            </a:pPr>
            <a:r>
              <a:rPr lang="en-US" altLang="en-US" sz="2000" dirty="0">
                <a:solidFill>
                  <a:srgbClr val="FFC000"/>
                </a:solidFill>
              </a:rPr>
              <a:t>III-1 </a:t>
            </a:r>
            <a:r>
              <a:rPr lang="it-IT" altLang="en-US" sz="2000" dirty="0">
                <a:solidFill>
                  <a:srgbClr val="FFC000"/>
                </a:solidFill>
              </a:rPr>
              <a:t>Ultimate Limit State (ULS - ELU): </a:t>
            </a:r>
            <a:endParaRPr lang="fr-FR" altLang="en-US" sz="2000" dirty="0">
              <a:solidFill>
                <a:srgbClr val="FFC000"/>
              </a:solidFill>
            </a:endParaRPr>
          </a:p>
          <a:p>
            <a:pPr>
              <a:lnSpc>
                <a:spcPct val="150000"/>
              </a:lnSpc>
              <a:defRPr/>
            </a:pPr>
            <a:r>
              <a:rPr lang="en-US" altLang="en-US" sz="2000" b="0" dirty="0"/>
              <a:t>Max load capacity, exceeding leads to failure.</a:t>
            </a:r>
          </a:p>
          <a:p>
            <a:pPr>
              <a:lnSpc>
                <a:spcPct val="150000"/>
              </a:lnSpc>
              <a:defRPr/>
            </a:pPr>
            <a:r>
              <a:rPr lang="fr-FR" altLang="en-US" sz="2000" dirty="0">
                <a:solidFill>
                  <a:srgbClr val="FFC000"/>
                </a:solidFill>
              </a:rPr>
              <a:t>III-2. </a:t>
            </a:r>
            <a:r>
              <a:rPr lang="en-US" altLang="en-US" sz="2000" dirty="0">
                <a:solidFill>
                  <a:srgbClr val="FFC000"/>
                </a:solidFill>
              </a:rPr>
              <a:t>Serviceability Limit State (SLS - ELS): </a:t>
            </a:r>
          </a:p>
          <a:p>
            <a:pPr>
              <a:lnSpc>
                <a:spcPct val="150000"/>
              </a:lnSpc>
              <a:defRPr/>
            </a:pPr>
            <a:r>
              <a:rPr lang="en-US" altLang="en-US" sz="2000" b="0" dirty="0"/>
              <a:t>Ensures service conditions without failure.</a:t>
            </a:r>
          </a:p>
          <a:p>
            <a:pPr>
              <a:lnSpc>
                <a:spcPct val="150000"/>
              </a:lnSpc>
              <a:defRPr/>
            </a:pPr>
            <a:r>
              <a:rPr lang="fr-FR" altLang="en-US" sz="2000" dirty="0">
                <a:solidFill>
                  <a:srgbClr val="FFC000"/>
                </a:solidFill>
              </a:rPr>
              <a:t>III-3 Algerian </a:t>
            </a:r>
            <a:r>
              <a:rPr lang="fr-FR" altLang="en-US" sz="2000" dirty="0" err="1">
                <a:solidFill>
                  <a:srgbClr val="FFC000"/>
                </a:solidFill>
              </a:rPr>
              <a:t>Regulations</a:t>
            </a:r>
            <a:r>
              <a:rPr lang="fr-FR" altLang="en-US" sz="2000" dirty="0">
                <a:solidFill>
                  <a:srgbClr val="FFC000"/>
                </a:solidFill>
              </a:rPr>
              <a:t>: : (C.B.A.93)-(R.P.A.2024)</a:t>
            </a:r>
          </a:p>
          <a:p>
            <a:pPr algn="just">
              <a:lnSpc>
                <a:spcPct val="150000"/>
              </a:lnSpc>
              <a:defRPr/>
            </a:pPr>
            <a:r>
              <a:rPr lang="en-US" altLang="en-US" sz="2000" b="0" dirty="0"/>
              <a:t>It is the Algerian technical codes that replace the accepted practice of </a:t>
            </a:r>
            <a:r>
              <a:rPr lang="en-US" altLang="en-US" sz="2000" b="0" dirty="0">
                <a:solidFill>
                  <a:srgbClr val="FF0000"/>
                </a:solidFill>
              </a:rPr>
              <a:t>B.A.E.L </a:t>
            </a:r>
            <a:r>
              <a:rPr lang="en-US" altLang="en-US" sz="2000" b="0" dirty="0"/>
              <a:t>(Reinforced Concrete at Limit States), providing specific recommendations for Algeria in the field of seismic design through the R.P.A (Algerian Seismic Code).</a:t>
            </a:r>
          </a:p>
          <a:p>
            <a:pPr algn="just">
              <a:lnSpc>
                <a:spcPct val="150000"/>
              </a:lnSpc>
              <a:defRPr/>
            </a:pPr>
            <a:endParaRPr lang="en-US" altLang="en-US" sz="2000" b="0" dirty="0"/>
          </a:p>
          <a:p>
            <a:pPr algn="just">
              <a:lnSpc>
                <a:spcPct val="150000"/>
              </a:lnSpc>
              <a:defRPr/>
            </a:pPr>
            <a:endParaRPr lang="en-US" altLang="en-US" sz="2000" b="0" dirty="0"/>
          </a:p>
        </p:txBody>
      </p:sp>
      <p:sp>
        <p:nvSpPr>
          <p:cNvPr id="10245" name="Text Box 10"/>
          <p:cNvSpPr txBox="1">
            <a:spLocks noChangeArrowheads="1"/>
          </p:cNvSpPr>
          <p:nvPr/>
        </p:nvSpPr>
        <p:spPr bwMode="auto">
          <a:xfrm>
            <a:off x="288909" y="128587"/>
            <a:ext cx="435509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en-US" altLang="en-US" sz="2000" dirty="0">
                <a:solidFill>
                  <a:srgbClr val="FFFF00"/>
                </a:solidFill>
              </a:rPr>
              <a:t>III-  Concept of Limit States</a:t>
            </a:r>
            <a:r>
              <a:rPr lang="fr-FR" altLang="en-US" sz="2000" dirty="0">
                <a:solidFill>
                  <a:srgbClr val="FFFF00"/>
                </a:solidFill>
              </a:rPr>
              <a:t>:</a:t>
            </a:r>
            <a:endParaRPr lang="fr-FR" altLang="en-US" i="1"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2291"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78E504-5E73-45B2-B6F5-EAC0E7DE91FA}" type="slidenum">
              <a:rPr lang="fr-FR" altLang="en-US" b="0" smtClean="0"/>
              <a:pPr eaLnBrk="1" hangingPunct="1"/>
              <a:t>4</a:t>
            </a:fld>
            <a:endParaRPr lang="fr-FR" altLang="en-US" b="0"/>
          </a:p>
        </p:txBody>
      </p:sp>
      <p:sp>
        <p:nvSpPr>
          <p:cNvPr id="5124" name="Text Box 8"/>
          <p:cNvSpPr txBox="1">
            <a:spLocks noChangeArrowheads="1"/>
          </p:cNvSpPr>
          <p:nvPr/>
        </p:nvSpPr>
        <p:spPr bwMode="auto">
          <a:xfrm>
            <a:off x="128769" y="212329"/>
            <a:ext cx="8886462" cy="6771084"/>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i="1" dirty="0"/>
              <a:t>	</a:t>
            </a:r>
          </a:p>
          <a:p>
            <a:pPr algn="just">
              <a:defRPr/>
            </a:pPr>
            <a:r>
              <a:rPr lang="en-US" sz="2000" b="0" dirty="0"/>
              <a:t>We will determine the combination or combinations that generate the most unfavorable loads in the structural elements of the construction.</a:t>
            </a:r>
          </a:p>
          <a:p>
            <a:pPr>
              <a:defRPr/>
            </a:pPr>
            <a:r>
              <a:rPr lang="fr-FR" sz="2000" b="0" dirty="0" err="1"/>
              <a:t>G</a:t>
            </a:r>
            <a:r>
              <a:rPr lang="fr-FR" sz="1600" b="0" dirty="0" err="1"/>
              <a:t>max</a:t>
            </a:r>
            <a:r>
              <a:rPr lang="fr-FR" sz="2000" b="0" dirty="0"/>
              <a:t>: </a:t>
            </a:r>
            <a:r>
              <a:rPr lang="en-US" sz="2000" b="0" dirty="0"/>
              <a:t>Set of unfavorable permanent actions.</a:t>
            </a:r>
          </a:p>
          <a:p>
            <a:pPr marL="342900" indent="-342900">
              <a:buFont typeface="Wingdings" panose="05000000000000000000" pitchFamily="2" charset="2"/>
              <a:buChar char="ü"/>
              <a:tabLst>
                <a:tab pos="574675" algn="l"/>
              </a:tabLst>
              <a:defRPr/>
            </a:pPr>
            <a:r>
              <a:rPr lang="fr-FR" sz="2000" b="0" dirty="0" err="1"/>
              <a:t>G</a:t>
            </a:r>
            <a:r>
              <a:rPr lang="fr-FR" sz="1600" b="0" dirty="0" err="1"/>
              <a:t>min</a:t>
            </a:r>
            <a:r>
              <a:rPr lang="fr-FR" sz="2000" b="0" dirty="0"/>
              <a:t>: </a:t>
            </a:r>
            <a:r>
              <a:rPr lang="en-US" sz="2000" b="0" dirty="0"/>
              <a:t>Set of favorable permanent actions.</a:t>
            </a:r>
            <a:endParaRPr lang="fr-FR" sz="2000" b="0" dirty="0"/>
          </a:p>
          <a:p>
            <a:pPr marL="342900" indent="-342900">
              <a:buFont typeface="Wingdings" panose="05000000000000000000" pitchFamily="2" charset="2"/>
              <a:buChar char="ü"/>
              <a:defRPr/>
            </a:pPr>
            <a:r>
              <a:rPr lang="fr-FR" sz="2000" b="0" dirty="0"/>
              <a:t>Q 1 : basic variable action</a:t>
            </a:r>
          </a:p>
          <a:p>
            <a:pPr marL="342900" indent="-342900">
              <a:buFont typeface="Wingdings" panose="05000000000000000000" pitchFamily="2" charset="2"/>
              <a:buChar char="ü"/>
              <a:defRPr/>
            </a:pPr>
            <a:r>
              <a:rPr lang="fr-FR" sz="2000" b="0" dirty="0"/>
              <a:t>Qi : </a:t>
            </a:r>
            <a:r>
              <a:rPr lang="fr-FR" sz="2000" b="0" dirty="0" err="1"/>
              <a:t>accompanying</a:t>
            </a:r>
            <a:r>
              <a:rPr lang="fr-FR" sz="2000" b="0" dirty="0"/>
              <a:t> variable action</a:t>
            </a:r>
          </a:p>
          <a:p>
            <a:pPr marL="342900" indent="-342900" algn="just">
              <a:buFontTx/>
              <a:buChar char="-"/>
              <a:defRPr/>
            </a:pPr>
            <a:r>
              <a:rPr lang="fr-FR" sz="2000" dirty="0">
                <a:solidFill>
                  <a:srgbClr val="FFC000"/>
                </a:solidFill>
              </a:rPr>
              <a:t>IV.1 </a:t>
            </a:r>
            <a:r>
              <a:rPr lang="en-US" sz="2000" dirty="0">
                <a:solidFill>
                  <a:srgbClr val="FFC000"/>
                </a:solidFill>
              </a:rPr>
              <a:t>Action combinations to be considered for ULS</a:t>
            </a:r>
            <a:r>
              <a:rPr lang="fr-FR" sz="2000" dirty="0">
                <a:solidFill>
                  <a:srgbClr val="FFC000"/>
                </a:solidFill>
              </a:rPr>
              <a:t> :</a:t>
            </a:r>
          </a:p>
          <a:p>
            <a:pPr>
              <a:defRPr/>
            </a:pPr>
            <a:r>
              <a:rPr lang="fr-FR" sz="2000" b="0" dirty="0"/>
              <a:t>-</a:t>
            </a:r>
            <a:r>
              <a:rPr lang="fr-FR" sz="2000" dirty="0"/>
              <a:t>Fundamental combinations·:</a:t>
            </a:r>
            <a:endParaRPr lang="fr-FR" sz="2000" dirty="0">
              <a:solidFill>
                <a:srgbClr val="FFC000"/>
              </a:solidFill>
            </a:endParaRPr>
          </a:p>
          <a:p>
            <a:pPr marL="342900" indent="-342900" algn="just">
              <a:buFontTx/>
              <a:buChar char="-"/>
              <a:defRPr/>
            </a:pPr>
            <a:r>
              <a:rPr lang="en-US" sz="2000" b="0" dirty="0"/>
              <a:t>1,35 </a:t>
            </a:r>
            <a:r>
              <a:rPr lang="en-US" sz="2000" b="0" dirty="0" err="1"/>
              <a:t>Gmax</a:t>
            </a:r>
            <a:r>
              <a:rPr lang="en-US" sz="2000" b="0" dirty="0"/>
              <a:t> + </a:t>
            </a:r>
            <a:r>
              <a:rPr lang="en-US" sz="2000" b="0" dirty="0" err="1"/>
              <a:t>Gmin</a:t>
            </a:r>
            <a:r>
              <a:rPr lang="en-US" sz="2000" b="0" dirty="0"/>
              <a:t> + </a:t>
            </a:r>
            <a:r>
              <a:rPr lang="el-GR" sz="2800" b="0" dirty="0"/>
              <a:t>γ</a:t>
            </a:r>
            <a:r>
              <a:rPr lang="en-US" sz="1400" b="0" dirty="0"/>
              <a:t>Q1</a:t>
            </a:r>
            <a:r>
              <a:rPr lang="en-US" sz="2000" b="0" dirty="0"/>
              <a:t>. Q1 +∑ 1,3</a:t>
            </a:r>
            <a:r>
              <a:rPr lang="el-GR" sz="2800" b="0" dirty="0"/>
              <a:t>ψ</a:t>
            </a:r>
            <a:r>
              <a:rPr lang="fr-FR" sz="1400" b="0" dirty="0"/>
              <a:t>0i</a:t>
            </a:r>
            <a:r>
              <a:rPr lang="en-US" sz="2000" b="0" dirty="0"/>
              <a:t>.Qi</a:t>
            </a:r>
            <a:endParaRPr lang="fr-FR" sz="2000" dirty="0">
              <a:solidFill>
                <a:srgbClr val="FFC000"/>
              </a:solidFill>
            </a:endParaRPr>
          </a:p>
          <a:p>
            <a:pPr algn="just">
              <a:defRPr/>
            </a:pPr>
            <a:r>
              <a:rPr lang="el-GR" sz="2800" b="0" dirty="0"/>
              <a:t>γ</a:t>
            </a:r>
            <a:r>
              <a:rPr lang="fr-FR" sz="1100" b="0" dirty="0"/>
              <a:t>Q1</a:t>
            </a:r>
            <a:r>
              <a:rPr lang="fr-FR" sz="2000" b="0" dirty="0"/>
              <a:t> = 1,5 In </a:t>
            </a:r>
            <a:r>
              <a:rPr lang="fr-FR" sz="2000" b="0" dirty="0" err="1"/>
              <a:t>general</a:t>
            </a:r>
            <a:r>
              <a:rPr lang="fr-FR" sz="2000" b="0" dirty="0"/>
              <a:t> case.</a:t>
            </a:r>
            <a:endParaRPr lang="fr-FR" sz="2000" dirty="0">
              <a:solidFill>
                <a:srgbClr val="FFC000"/>
              </a:solidFill>
            </a:endParaRPr>
          </a:p>
          <a:p>
            <a:pPr algn="just">
              <a:lnSpc>
                <a:spcPct val="150000"/>
              </a:lnSpc>
              <a:defRPr/>
            </a:pPr>
            <a:r>
              <a:rPr lang="el-GR" sz="2800" b="0" dirty="0"/>
              <a:t>γ</a:t>
            </a:r>
            <a:r>
              <a:rPr lang="fr-FR" sz="1400" b="0" dirty="0"/>
              <a:t>Q1</a:t>
            </a:r>
            <a:r>
              <a:rPr lang="en-US" sz="2000" b="0" dirty="0"/>
              <a:t> = 1,35 </a:t>
            </a:r>
            <a:r>
              <a:rPr lang="fr-FR" sz="2000" b="0" dirty="0"/>
              <a:t>for </a:t>
            </a:r>
            <a:r>
              <a:rPr lang="fr-FR" sz="2000" b="0" dirty="0" err="1"/>
              <a:t>temperature</a:t>
            </a:r>
            <a:r>
              <a:rPr lang="fr-FR" sz="2000" b="0" dirty="0"/>
              <a:t>, </a:t>
            </a:r>
            <a:r>
              <a:rPr lang="fr-FR" sz="2000" b="0" dirty="0" err="1"/>
              <a:t>operational</a:t>
            </a:r>
            <a:r>
              <a:rPr lang="fr-FR" sz="2000" b="0" dirty="0"/>
              <a:t> </a:t>
            </a:r>
            <a:r>
              <a:rPr lang="fr-FR" sz="2000" b="0" dirty="0" err="1"/>
              <a:t>loads</a:t>
            </a:r>
            <a:endParaRPr lang="fr-FR" sz="2000" dirty="0">
              <a:solidFill>
                <a:srgbClr val="FFC000"/>
              </a:solidFill>
            </a:endParaRPr>
          </a:p>
          <a:p>
            <a:pPr marL="342900" indent="-342900" algn="just">
              <a:lnSpc>
                <a:spcPct val="150000"/>
              </a:lnSpc>
              <a:buFontTx/>
              <a:buChar char="-"/>
              <a:defRPr/>
            </a:pPr>
            <a:r>
              <a:rPr lang="fr-FR" sz="2000" b="0" dirty="0"/>
              <a:t>General the combinaison </a:t>
            </a:r>
            <a:r>
              <a:rPr lang="fr-FR" sz="2000" b="0" dirty="0" err="1"/>
              <a:t>will</a:t>
            </a:r>
            <a:r>
              <a:rPr lang="fr-FR" sz="2000" b="0" dirty="0"/>
              <a:t>  </a:t>
            </a:r>
            <a:r>
              <a:rPr lang="fr-FR" sz="2000" b="0" dirty="0" err="1"/>
              <a:t>be</a:t>
            </a:r>
            <a:r>
              <a:rPr lang="fr-FR" sz="2000" b="0" dirty="0"/>
              <a:t>: </a:t>
            </a:r>
            <a:r>
              <a:rPr lang="fr-FR" sz="2000" b="0" dirty="0">
                <a:solidFill>
                  <a:srgbClr val="FF0000"/>
                </a:solidFill>
              </a:rPr>
              <a:t>1,35 G + 1,5 Q</a:t>
            </a:r>
            <a:endParaRPr lang="fr-FR" sz="2000" dirty="0">
              <a:solidFill>
                <a:srgbClr val="FF0000"/>
              </a:solidFill>
            </a:endParaRPr>
          </a:p>
          <a:p>
            <a:pPr algn="just">
              <a:defRPr/>
            </a:pPr>
            <a:r>
              <a:rPr lang="fr-FR" sz="2000" dirty="0">
                <a:solidFill>
                  <a:srgbClr val="FFC000"/>
                </a:solidFill>
              </a:rPr>
              <a:t>IV-2 </a:t>
            </a:r>
            <a:r>
              <a:rPr lang="en-US" sz="2000" dirty="0">
                <a:solidFill>
                  <a:srgbClr val="FFC000"/>
                </a:solidFill>
              </a:rPr>
              <a:t>Action combinations to be considered for SLS</a:t>
            </a:r>
            <a:endParaRPr lang="fr-FR" sz="2000" dirty="0">
              <a:solidFill>
                <a:srgbClr val="FFC000"/>
              </a:solidFill>
            </a:endParaRPr>
          </a:p>
          <a:p>
            <a:pPr>
              <a:defRPr/>
            </a:pPr>
            <a:r>
              <a:rPr lang="en-US" sz="2000" b="0" dirty="0"/>
              <a:t>We have the rare combination:</a:t>
            </a:r>
          </a:p>
          <a:p>
            <a:pPr>
              <a:defRPr/>
            </a:pPr>
            <a:r>
              <a:rPr lang="en-US" sz="2000" b="0" dirty="0" err="1"/>
              <a:t>Gmax</a:t>
            </a:r>
            <a:r>
              <a:rPr lang="en-US" sz="2000" b="0" dirty="0"/>
              <a:t> + </a:t>
            </a:r>
            <a:r>
              <a:rPr lang="en-US" sz="2000" b="0" dirty="0" err="1"/>
              <a:t>Gmin</a:t>
            </a:r>
            <a:r>
              <a:rPr lang="en-US" sz="2000" b="0" dirty="0"/>
              <a:t> + Q1 + ∑ </a:t>
            </a:r>
            <a:r>
              <a:rPr lang="el-GR" sz="2800" b="0" dirty="0"/>
              <a:t>ψ</a:t>
            </a:r>
            <a:r>
              <a:rPr lang="fr-FR" sz="1400" b="0" dirty="0"/>
              <a:t>0i .</a:t>
            </a:r>
            <a:r>
              <a:rPr lang="en-US" sz="2000" b="0" dirty="0"/>
              <a:t>Qi</a:t>
            </a:r>
          </a:p>
          <a:p>
            <a:pPr>
              <a:defRPr/>
            </a:pPr>
            <a:r>
              <a:rPr lang="fr-FR" sz="2000" b="0" dirty="0"/>
              <a:t>In </a:t>
            </a:r>
            <a:r>
              <a:rPr lang="fr-FR" sz="2000" b="0" dirty="0" err="1"/>
              <a:t>general</a:t>
            </a:r>
            <a:r>
              <a:rPr lang="fr-FR" sz="2000" b="0" dirty="0"/>
              <a:t> the </a:t>
            </a:r>
            <a:r>
              <a:rPr lang="fr-FR" sz="2000" b="0" dirty="0" err="1"/>
              <a:t>combinaition</a:t>
            </a:r>
            <a:r>
              <a:rPr lang="fr-FR" sz="2000" b="0" dirty="0"/>
              <a:t> </a:t>
            </a:r>
            <a:r>
              <a:rPr lang="fr-FR" sz="2000" b="0" dirty="0" err="1"/>
              <a:t>is</a:t>
            </a:r>
            <a:r>
              <a:rPr lang="fr-FR" sz="2000" b="0" dirty="0"/>
              <a:t> :G + Q</a:t>
            </a:r>
          </a:p>
          <a:p>
            <a:pPr>
              <a:defRPr/>
            </a:pPr>
            <a:endParaRPr lang="fr-FR" sz="2000" b="0" dirty="0"/>
          </a:p>
          <a:p>
            <a:pPr marL="342900" indent="-342900" algn="just">
              <a:buFontTx/>
              <a:buChar char="-"/>
              <a:defRPr/>
            </a:pPr>
            <a:endParaRPr lang="fr-FR" sz="2000" b="0" dirty="0"/>
          </a:p>
        </p:txBody>
      </p:sp>
      <p:sp>
        <p:nvSpPr>
          <p:cNvPr id="12293" name="Text Box 10"/>
          <p:cNvSpPr txBox="1">
            <a:spLocks noChangeArrowheads="1"/>
          </p:cNvSpPr>
          <p:nvPr/>
        </p:nvSpPr>
        <p:spPr bwMode="auto">
          <a:xfrm>
            <a:off x="323850" y="254000"/>
            <a:ext cx="3887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en-US" altLang="en-US" sz="2000" dirty="0">
                <a:solidFill>
                  <a:srgbClr val="FFFF00"/>
                </a:solidFill>
              </a:rPr>
              <a:t>IV. Load Combinations:</a:t>
            </a:r>
            <a:endParaRPr lang="fr-FR" altLang="en-US" dirty="0">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en-US" dirty="0"/>
              <a:t>Reinforced Concrete Course </a:t>
            </a:r>
            <a:endParaRPr lang="fr-FR" altLang="en-US" b="0" dirty="0"/>
          </a:p>
        </p:txBody>
      </p:sp>
      <p:sp>
        <p:nvSpPr>
          <p:cNvPr id="12291"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78E504-5E73-45B2-B6F5-EAC0E7DE91FA}" type="slidenum">
              <a:rPr lang="fr-FR" altLang="en-US" b="0" smtClean="0"/>
              <a:pPr eaLnBrk="1" hangingPunct="1"/>
              <a:t>5</a:t>
            </a:fld>
            <a:endParaRPr lang="fr-FR" altLang="en-US" b="0"/>
          </a:p>
        </p:txBody>
      </p:sp>
      <p:sp>
        <p:nvSpPr>
          <p:cNvPr id="5124" name="Text Box 8"/>
          <p:cNvSpPr txBox="1">
            <a:spLocks noChangeArrowheads="1"/>
          </p:cNvSpPr>
          <p:nvPr/>
        </p:nvSpPr>
        <p:spPr bwMode="auto">
          <a:xfrm>
            <a:off x="104274" y="92414"/>
            <a:ext cx="8661400" cy="6740307"/>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p:txBody>
      </p:sp>
      <p:sp>
        <p:nvSpPr>
          <p:cNvPr id="12293" name="Text Box 10"/>
          <p:cNvSpPr txBox="1">
            <a:spLocks noChangeArrowheads="1"/>
          </p:cNvSpPr>
          <p:nvPr/>
        </p:nvSpPr>
        <p:spPr bwMode="auto">
          <a:xfrm>
            <a:off x="323528" y="191258"/>
            <a:ext cx="8712968"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spcAft>
                <a:spcPts val="600"/>
              </a:spcAft>
            </a:pPr>
            <a:r>
              <a:rPr lang="en-US" altLang="en-US" sz="2000" dirty="0">
                <a:solidFill>
                  <a:srgbClr val="FFFF00"/>
                </a:solidFill>
              </a:rPr>
              <a:t>V. Action combinations in practice:</a:t>
            </a:r>
          </a:p>
          <a:p>
            <a:pPr algn="just" eaLnBrk="1" hangingPunct="1">
              <a:spcAft>
                <a:spcPts val="600"/>
              </a:spcAft>
            </a:pPr>
            <a:r>
              <a:rPr lang="en-US" altLang="en-US" sz="2000" dirty="0">
                <a:solidFill>
                  <a:srgbClr val="FF9933"/>
                </a:solidFill>
              </a:rPr>
              <a:t>V.1. </a:t>
            </a:r>
            <a:r>
              <a:rPr lang="en-US" altLang="en-US" sz="2000" u="sng" dirty="0">
                <a:solidFill>
                  <a:srgbClr val="FF9933"/>
                </a:solidFill>
              </a:rPr>
              <a:t>Columns &amp; Foundations</a:t>
            </a:r>
            <a:r>
              <a:rPr lang="en-US" altLang="en-US" sz="2000" dirty="0">
                <a:solidFill>
                  <a:srgbClr val="FF9933"/>
                </a:solidFill>
              </a:rPr>
              <a:t>: </a:t>
            </a:r>
            <a:r>
              <a:rPr lang="fr-FR" altLang="en-US" sz="2000" b="0" dirty="0"/>
              <a:t> </a:t>
            </a:r>
            <a:r>
              <a:rPr lang="fr-FR" altLang="en-US" sz="2000" b="0" dirty="0">
                <a:solidFill>
                  <a:srgbClr val="FF0000"/>
                </a:solidFill>
              </a:rPr>
              <a:t>1,35. G + 1,5. Q</a:t>
            </a:r>
            <a:r>
              <a:rPr lang="fr-FR" altLang="en-US" sz="2000" b="0" dirty="0"/>
              <a:t>.</a:t>
            </a:r>
          </a:p>
          <a:p>
            <a:pPr eaLnBrk="1" hangingPunct="1">
              <a:spcAft>
                <a:spcPts val="600"/>
              </a:spcAft>
            </a:pPr>
            <a:r>
              <a:rPr lang="fr-FR" altLang="en-US" sz="2000" u="sng" dirty="0">
                <a:solidFill>
                  <a:srgbClr val="FF9933"/>
                </a:solidFill>
              </a:rPr>
              <a:t>V.2. Slabs &amp; </a:t>
            </a:r>
            <a:r>
              <a:rPr lang="fr-FR" altLang="en-US" sz="2000" u="sng" dirty="0" err="1">
                <a:solidFill>
                  <a:srgbClr val="FF9933"/>
                </a:solidFill>
              </a:rPr>
              <a:t>Beams</a:t>
            </a:r>
            <a:r>
              <a:rPr lang="fr-FR" altLang="en-US" sz="2000" u="sng" dirty="0">
                <a:solidFill>
                  <a:srgbClr val="FF9933"/>
                </a:solidFill>
              </a:rPr>
              <a:t>:</a:t>
            </a:r>
            <a:endParaRPr lang="en-US" altLang="en-US" sz="2000" u="sng" dirty="0">
              <a:solidFill>
                <a:srgbClr val="FF9933"/>
              </a:solidFill>
            </a:endParaRPr>
          </a:p>
          <a:p>
            <a:pPr eaLnBrk="1" hangingPunct="1">
              <a:spcAft>
                <a:spcPts val="600"/>
              </a:spcAft>
            </a:pPr>
            <a:r>
              <a:rPr lang="en-US" altLang="en-US" sz="2000" dirty="0">
                <a:solidFill>
                  <a:srgbClr val="FF9933"/>
                </a:solidFill>
              </a:rPr>
              <a:t>a. Case of a single span without `cantilever </a:t>
            </a:r>
            <a:r>
              <a:rPr lang="en-US" altLang="en-US" sz="2000" b="0" dirty="0"/>
              <a:t>The combination to be considered at ultimate limit states (</a:t>
            </a:r>
            <a:r>
              <a:rPr lang="it-IT" altLang="en-US" sz="2000" dirty="0"/>
              <a:t>ULS</a:t>
            </a:r>
            <a:r>
              <a:rPr lang="en-US" altLang="en-US" sz="2000" b="0" dirty="0"/>
              <a:t>.) is</a:t>
            </a:r>
            <a:r>
              <a:rPr lang="fr-FR" altLang="en-US" sz="2000" b="0" dirty="0"/>
              <a:t>: </a:t>
            </a:r>
            <a:r>
              <a:rPr lang="fr-FR" altLang="en-US" sz="2000" b="0" dirty="0">
                <a:solidFill>
                  <a:srgbClr val="FF0000"/>
                </a:solidFill>
              </a:rPr>
              <a:t>1,35.G + 1,5 .Q</a:t>
            </a:r>
            <a:r>
              <a:rPr lang="fr-FR" altLang="en-US" sz="2000" b="0" dirty="0"/>
              <a:t>.</a:t>
            </a:r>
          </a:p>
          <a:p>
            <a:pPr marL="342900" indent="-342900" algn="just" eaLnBrk="1" hangingPunct="1">
              <a:buFont typeface="Wingdings" panose="05000000000000000000" pitchFamily="2" charset="2"/>
              <a:buChar char="ü"/>
            </a:pPr>
            <a:r>
              <a:rPr lang="fr-FR" altLang="en-US" sz="2000" b="0" dirty="0"/>
              <a:t> </a:t>
            </a:r>
            <a:r>
              <a:rPr lang="en-US" altLang="en-US" sz="2000" b="0" dirty="0"/>
              <a:t>The combination to be considered at ultimate limit states (</a:t>
            </a:r>
            <a:r>
              <a:rPr lang="it-IT" altLang="en-US" sz="2000" b="0" dirty="0"/>
              <a:t>S</a:t>
            </a:r>
            <a:r>
              <a:rPr lang="it-IT" altLang="en-US" sz="2000" dirty="0"/>
              <a:t>LS</a:t>
            </a:r>
            <a:r>
              <a:rPr lang="en-US" altLang="en-US" sz="2000" b="0" dirty="0"/>
              <a:t>.) is</a:t>
            </a:r>
            <a:r>
              <a:rPr lang="fr-FR" altLang="en-US" sz="2000" b="0" dirty="0"/>
              <a:t>: </a:t>
            </a:r>
            <a:r>
              <a:rPr lang="fr-FR" altLang="en-US" sz="2000" b="0" dirty="0">
                <a:solidFill>
                  <a:srgbClr val="FF0000"/>
                </a:solidFill>
              </a:rPr>
              <a:t>G + Q</a:t>
            </a:r>
            <a:endParaRPr lang="en-US" altLang="en-US" sz="2000" b="0" dirty="0">
              <a:solidFill>
                <a:srgbClr val="FF0000"/>
              </a:solidFill>
            </a:endParaRPr>
          </a:p>
          <a:p>
            <a:pPr algn="just" eaLnBrk="1" hangingPunct="1"/>
            <a:r>
              <a:rPr lang="fr-FR" altLang="en-US" sz="2000" dirty="0">
                <a:solidFill>
                  <a:srgbClr val="FF9933"/>
                </a:solidFill>
              </a:rPr>
              <a:t>b. </a:t>
            </a:r>
            <a:r>
              <a:rPr lang="en-US" altLang="en-US" sz="2000" dirty="0">
                <a:solidFill>
                  <a:srgbClr val="FF9933"/>
                </a:solidFill>
              </a:rPr>
              <a:t>Case of a beam resting on two supports, extended by a cantilever:</a:t>
            </a:r>
          </a:p>
          <a:p>
            <a:pPr eaLnBrk="1" hangingPunct="1"/>
            <a:r>
              <a:rPr lang="fr-FR" altLang="en-US" dirty="0">
                <a:solidFill>
                  <a:srgbClr val="FFC000"/>
                </a:solidFill>
              </a:rPr>
              <a:t>b.1 </a:t>
            </a:r>
            <a:r>
              <a:rPr lang="fr-FR" altLang="en-US" dirty="0" err="1">
                <a:solidFill>
                  <a:srgbClr val="FFC000"/>
                </a:solidFill>
              </a:rPr>
              <a:t>ultimate</a:t>
            </a:r>
            <a:r>
              <a:rPr lang="fr-FR" altLang="en-US" dirty="0">
                <a:solidFill>
                  <a:srgbClr val="FFC000"/>
                </a:solidFill>
              </a:rPr>
              <a:t> </a:t>
            </a:r>
            <a:r>
              <a:rPr lang="fr-FR" altLang="en-US" dirty="0" err="1">
                <a:solidFill>
                  <a:srgbClr val="FFC000"/>
                </a:solidFill>
              </a:rPr>
              <a:t>limit</a:t>
            </a:r>
            <a:r>
              <a:rPr lang="fr-FR" altLang="en-US" dirty="0">
                <a:solidFill>
                  <a:srgbClr val="FFC000"/>
                </a:solidFill>
              </a:rPr>
              <a:t> states (ULS.) :</a:t>
            </a:r>
          </a:p>
          <a:p>
            <a:pPr eaLnBrk="1" hangingPunct="1"/>
            <a:endParaRPr lang="fr-FR" altLang="en-US" dirty="0">
              <a:solidFill>
                <a:srgbClr val="FFC000"/>
              </a:solidFill>
            </a:endParaRPr>
          </a:p>
          <a:p>
            <a:pPr eaLnBrk="1" hangingPunct="1"/>
            <a:endParaRPr lang="fr-FR" altLang="en-US" dirty="0">
              <a:solidFill>
                <a:srgbClr val="FFC000"/>
              </a:solidFill>
            </a:endParaRPr>
          </a:p>
          <a:p>
            <a:pPr eaLnBrk="1" hangingPunct="1"/>
            <a:endParaRPr lang="fr-FR" altLang="en-US" dirty="0">
              <a:solidFill>
                <a:srgbClr val="FFC000"/>
              </a:solidFill>
            </a:endParaRPr>
          </a:p>
        </p:txBody>
      </p:sp>
      <p:grpSp>
        <p:nvGrpSpPr>
          <p:cNvPr id="2" name="Group 1"/>
          <p:cNvGrpSpPr/>
          <p:nvPr/>
        </p:nvGrpSpPr>
        <p:grpSpPr>
          <a:xfrm>
            <a:off x="1907704" y="3390518"/>
            <a:ext cx="6677025" cy="2952329"/>
            <a:chOff x="1538936" y="3428999"/>
            <a:chExt cx="6677025" cy="2952329"/>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8936" y="3428999"/>
              <a:ext cx="6677025" cy="546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8936" y="3962382"/>
              <a:ext cx="6677025" cy="618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8936" y="4576174"/>
              <a:ext cx="6677025" cy="581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38936" y="5122055"/>
              <a:ext cx="6675633" cy="611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8936" y="5733256"/>
              <a:ext cx="6675633" cy="648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501036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2291"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78E504-5E73-45B2-B6F5-EAC0E7DE91FA}" type="slidenum">
              <a:rPr lang="fr-FR" altLang="en-US" b="0" smtClean="0"/>
              <a:pPr eaLnBrk="1" hangingPunct="1"/>
              <a:t>6</a:t>
            </a:fld>
            <a:endParaRPr lang="fr-FR" altLang="en-US" b="0"/>
          </a:p>
        </p:txBody>
      </p:sp>
      <p:sp>
        <p:nvSpPr>
          <p:cNvPr id="5124" name="Text Box 8"/>
          <p:cNvSpPr txBox="1">
            <a:spLocks noChangeArrowheads="1"/>
          </p:cNvSpPr>
          <p:nvPr/>
        </p:nvSpPr>
        <p:spPr bwMode="auto">
          <a:xfrm>
            <a:off x="143508" y="117693"/>
            <a:ext cx="8856984" cy="6740307"/>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a:p>
            <a:pPr algn="just">
              <a:defRPr/>
            </a:pPr>
            <a:endParaRPr lang="fr-FR" altLang="en-US" i="1" dirty="0"/>
          </a:p>
        </p:txBody>
      </p:sp>
      <p:sp>
        <p:nvSpPr>
          <p:cNvPr id="12293" name="Text Box 10"/>
          <p:cNvSpPr txBox="1">
            <a:spLocks noChangeArrowheads="1"/>
          </p:cNvSpPr>
          <p:nvPr/>
        </p:nvSpPr>
        <p:spPr bwMode="auto">
          <a:xfrm>
            <a:off x="323528" y="191258"/>
            <a:ext cx="8712968" cy="3613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dirty="0">
                <a:solidFill>
                  <a:srgbClr val="FFC000"/>
                </a:solidFill>
              </a:rPr>
              <a:t>b.2 ULS:</a:t>
            </a:r>
          </a:p>
          <a:p>
            <a:pPr eaLnBrk="1" hangingPunct="1"/>
            <a:endParaRPr lang="fr-FR" altLang="en-US" dirty="0">
              <a:solidFill>
                <a:srgbClr val="FFC000"/>
              </a:solidFill>
            </a:endParaRPr>
          </a:p>
          <a:p>
            <a:pPr eaLnBrk="1" hangingPunct="1"/>
            <a:endParaRPr lang="fr-FR" altLang="en-US" dirty="0">
              <a:solidFill>
                <a:srgbClr val="FFC000"/>
              </a:solidFill>
            </a:endParaRPr>
          </a:p>
          <a:p>
            <a:pPr eaLnBrk="1" hangingPunct="1"/>
            <a:endParaRPr lang="fr-FR" altLang="en-US" dirty="0">
              <a:solidFill>
                <a:srgbClr val="FFC000"/>
              </a:solidFill>
            </a:endParaRPr>
          </a:p>
          <a:p>
            <a:pPr eaLnBrk="1" hangingPunct="1"/>
            <a:endParaRPr lang="fr-FR" altLang="en-US" dirty="0">
              <a:solidFill>
                <a:srgbClr val="FFC000"/>
              </a:solidFill>
            </a:endParaRPr>
          </a:p>
          <a:p>
            <a:pPr eaLnBrk="1" hangingPunct="1"/>
            <a:endParaRPr lang="fr-FR" altLang="en-US" dirty="0">
              <a:solidFill>
                <a:srgbClr val="FFC000"/>
              </a:solidFill>
            </a:endParaRPr>
          </a:p>
          <a:p>
            <a:pPr eaLnBrk="1" hangingPunct="1"/>
            <a:endParaRPr lang="fr-FR" altLang="en-US" dirty="0">
              <a:solidFill>
                <a:srgbClr val="FFC000"/>
              </a:solidFill>
            </a:endParaRPr>
          </a:p>
          <a:p>
            <a:pPr>
              <a:spcBef>
                <a:spcPct val="60000"/>
              </a:spcBef>
              <a:spcAft>
                <a:spcPts val="1200"/>
              </a:spcAft>
              <a:defRPr/>
            </a:pPr>
            <a:r>
              <a:rPr lang="en-US" altLang="en-US" u="sng" dirty="0">
                <a:solidFill>
                  <a:srgbClr val="FFFF00"/>
                </a:solidFill>
              </a:rPr>
              <a:t>VI. Mechanical characteristic of concrete</a:t>
            </a:r>
          </a:p>
          <a:p>
            <a:pPr>
              <a:spcBef>
                <a:spcPts val="0"/>
              </a:spcBef>
              <a:spcAft>
                <a:spcPts val="1200"/>
              </a:spcAft>
              <a:defRPr/>
            </a:pPr>
            <a:r>
              <a:rPr lang="en-US" altLang="en-US" dirty="0">
                <a:solidFill>
                  <a:srgbClr val="FFC000"/>
                </a:solidFill>
              </a:rPr>
              <a:t>VI-1. Compressive strength of concrete:</a:t>
            </a:r>
            <a:endParaRPr lang="fr-FR" altLang="en-US" dirty="0">
              <a:solidFill>
                <a:srgbClr val="FFC000"/>
              </a:solidFill>
            </a:endParaRPr>
          </a:p>
          <a:p>
            <a:pPr>
              <a:spcBef>
                <a:spcPts val="0"/>
              </a:spcBef>
              <a:defRPr/>
            </a:pPr>
            <a:r>
              <a:rPr lang="fr-FR" altLang="en-US" b="0" u="sng" dirty="0">
                <a:solidFill>
                  <a:srgbClr val="FFFF00"/>
                </a:solidFill>
              </a:rPr>
              <a:t>a- Compression test: </a:t>
            </a:r>
            <a:r>
              <a:rPr lang="en-US" altLang="en-US" b="0" dirty="0"/>
              <a:t>the test is performed on concrete cylinders as follows:</a:t>
            </a:r>
            <a:endParaRPr lang="fr-FR" altLang="en-US" dirty="0">
              <a:solidFill>
                <a:srgbClr val="FFC000"/>
              </a:solidFill>
            </a:endParaRPr>
          </a:p>
          <a:p>
            <a:pPr eaLnBrk="1" hangingPunct="1"/>
            <a:endParaRPr lang="fr-FR" altLang="en-US" dirty="0">
              <a:solidFill>
                <a:srgbClr val="FFC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350" y="649411"/>
            <a:ext cx="7153275" cy="1411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604" y="3717032"/>
            <a:ext cx="1917030"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04" y="3717032"/>
            <a:ext cx="1573212" cy="1846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7947" y="3895535"/>
            <a:ext cx="1524000" cy="11061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77433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3315"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5918B4C7-FC1E-4199-AA5A-8E329FECCCB1}" type="slidenum">
              <a:rPr lang="fr-FR" altLang="en-US" b="0" smtClean="0"/>
              <a:pPr eaLnBrk="1" hangingPunct="1"/>
              <a:t>7</a:t>
            </a:fld>
            <a:endParaRPr lang="fr-FR" altLang="en-US" b="0"/>
          </a:p>
        </p:txBody>
      </p:sp>
      <p:sp>
        <p:nvSpPr>
          <p:cNvPr id="13316" name="Text Box 8"/>
          <p:cNvSpPr txBox="1">
            <a:spLocks noChangeArrowheads="1"/>
          </p:cNvSpPr>
          <p:nvPr/>
        </p:nvSpPr>
        <p:spPr bwMode="auto">
          <a:xfrm>
            <a:off x="76019" y="136204"/>
            <a:ext cx="8856984" cy="5761642"/>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spcAft>
                <a:spcPts val="600"/>
              </a:spcAft>
              <a:defRPr/>
            </a:pPr>
            <a:r>
              <a:rPr lang="fr-FR" altLang="en-US" sz="2000" b="0" u="sng" dirty="0">
                <a:solidFill>
                  <a:srgbClr val="FFFF00"/>
                </a:solidFill>
              </a:rPr>
              <a:t>b- </a:t>
            </a:r>
            <a:r>
              <a:rPr lang="en-US" altLang="en-US" sz="2000" b="0" u="sng" dirty="0">
                <a:solidFill>
                  <a:srgbClr val="FFFF00"/>
                </a:solidFill>
              </a:rPr>
              <a:t>Evolution of compressive strength with the age of concrete</a:t>
            </a:r>
            <a:r>
              <a:rPr lang="fr-FR" altLang="en-US" sz="2000" b="0" u="sng" dirty="0">
                <a:solidFill>
                  <a:srgbClr val="FFFF00"/>
                </a:solidFill>
              </a:rPr>
              <a:t>:</a:t>
            </a:r>
          </a:p>
          <a:p>
            <a:pPr>
              <a:spcAft>
                <a:spcPts val="600"/>
              </a:spcAft>
              <a:defRPr/>
            </a:pPr>
            <a:r>
              <a:rPr lang="en-US" altLang="en-US" sz="2000" b="0" dirty="0"/>
              <a:t>The compressive strength varies over time according to the following law:</a:t>
            </a:r>
            <a:endParaRPr lang="fr-FR" altLang="en-US" sz="2000" u="sng" dirty="0">
              <a:solidFill>
                <a:srgbClr val="FFFF00"/>
              </a:solidFill>
            </a:endParaRPr>
          </a:p>
          <a:p>
            <a:pPr>
              <a:spcBef>
                <a:spcPct val="60000"/>
              </a:spcBef>
              <a:defRPr/>
            </a:pPr>
            <a:endParaRPr lang="fr-FR" altLang="en-US" sz="2000" u="sng" dirty="0">
              <a:solidFill>
                <a:srgbClr val="FFFF00"/>
              </a:solidFill>
            </a:endParaRPr>
          </a:p>
          <a:p>
            <a:pPr>
              <a:defRPr/>
            </a:pPr>
            <a:endParaRPr lang="fr-FR" altLang="en-US" sz="2000" b="0" dirty="0"/>
          </a:p>
          <a:p>
            <a:pPr>
              <a:defRPr/>
            </a:pPr>
            <a:endParaRPr lang="fr-FR" altLang="en-US" sz="2000" b="0" dirty="0"/>
          </a:p>
          <a:p>
            <a:pPr>
              <a:defRPr/>
            </a:pPr>
            <a:endParaRPr lang="fr-FR" altLang="en-US" sz="2000" b="0" dirty="0"/>
          </a:p>
          <a:p>
            <a:pPr>
              <a:defRPr/>
            </a:pPr>
            <a:endParaRPr lang="fr-FR" altLang="en-US" sz="2000" b="0" dirty="0"/>
          </a:p>
          <a:p>
            <a:pPr algn="just">
              <a:defRPr/>
            </a:pPr>
            <a:endParaRPr lang="fr-FR" altLang="en-US" sz="2000" b="0" dirty="0"/>
          </a:p>
          <a:p>
            <a:pPr algn="just">
              <a:defRPr/>
            </a:pPr>
            <a:endParaRPr lang="fr-FR" altLang="en-US" sz="2000" b="0" dirty="0"/>
          </a:p>
          <a:p>
            <a:pPr algn="just">
              <a:defRPr/>
            </a:pPr>
            <a:r>
              <a:rPr lang="fr-FR" altLang="en-US" sz="2000" b="0" dirty="0" err="1"/>
              <a:t>fcj</a:t>
            </a:r>
            <a:r>
              <a:rPr lang="fr-FR" altLang="en-US" sz="2000" b="0" dirty="0"/>
              <a:t> : </a:t>
            </a:r>
            <a:r>
              <a:rPr lang="en-US" altLang="en-US" sz="2000" b="0" dirty="0"/>
              <a:t>the compressive strength at j days</a:t>
            </a:r>
            <a:r>
              <a:rPr lang="fr-FR" altLang="en-US" sz="2000" b="0" dirty="0"/>
              <a:t>.</a:t>
            </a:r>
          </a:p>
          <a:p>
            <a:pPr algn="just">
              <a:defRPr/>
            </a:pPr>
            <a:r>
              <a:rPr lang="fr-FR" altLang="en-US" sz="2000" b="0" dirty="0"/>
              <a:t>fc</a:t>
            </a:r>
            <a:r>
              <a:rPr lang="fr-FR" altLang="en-US" sz="1400" b="0" dirty="0"/>
              <a:t>28</a:t>
            </a:r>
            <a:r>
              <a:rPr lang="fr-FR" altLang="en-US" sz="2000" b="0" dirty="0"/>
              <a:t> : </a:t>
            </a:r>
            <a:r>
              <a:rPr lang="en-US" altLang="en-US" sz="2000" b="0" dirty="0"/>
              <a:t>The compressive strength at 28 days; It is also called the characteristic strength of concrete.</a:t>
            </a:r>
          </a:p>
          <a:p>
            <a:pPr algn="just">
              <a:defRPr/>
            </a:pPr>
            <a:r>
              <a:rPr lang="en-US" altLang="en-US" sz="2000" b="0" u="sng" dirty="0">
                <a:solidFill>
                  <a:srgbClr val="FFC000"/>
                </a:solidFill>
              </a:rPr>
              <a:t>VI-2 Characteristic tensile strength of concrete:</a:t>
            </a:r>
            <a:endParaRPr lang="ar-DZ" altLang="en-US" sz="2000" b="0" u="sng" dirty="0">
              <a:solidFill>
                <a:srgbClr val="FFC000"/>
              </a:solidFill>
            </a:endParaRPr>
          </a:p>
          <a:p>
            <a:pPr algn="just">
              <a:defRPr/>
            </a:pPr>
            <a:r>
              <a:rPr lang="en-US" altLang="en-US" sz="2000" dirty="0" err="1"/>
              <a:t>f</a:t>
            </a:r>
            <a:r>
              <a:rPr lang="en-US" altLang="en-US" sz="1600" dirty="0" err="1"/>
              <a:t>tj</a:t>
            </a:r>
            <a:r>
              <a:rPr lang="en-US" altLang="en-US" sz="1600" dirty="0"/>
              <a:t> </a:t>
            </a:r>
            <a:r>
              <a:rPr lang="en-US" altLang="en-US" sz="2000" dirty="0"/>
              <a:t>= 0,6 + 0,06 . </a:t>
            </a:r>
            <a:r>
              <a:rPr lang="en-US" altLang="en-US" sz="2000" dirty="0" err="1"/>
              <a:t>Fcj</a:t>
            </a:r>
            <a:r>
              <a:rPr lang="en-US" altLang="en-US" sz="2000" dirty="0"/>
              <a:t>    </a:t>
            </a:r>
            <a:r>
              <a:rPr lang="en-US" altLang="en-US" sz="2000" dirty="0" err="1"/>
              <a:t>si</a:t>
            </a:r>
            <a:r>
              <a:rPr lang="en-US" altLang="en-US" sz="2000" dirty="0"/>
              <a:t>  : fc28  ≤ 60MPA</a:t>
            </a:r>
          </a:p>
          <a:p>
            <a:pPr>
              <a:lnSpc>
                <a:spcPct val="150000"/>
              </a:lnSpc>
              <a:defRPr/>
            </a:pPr>
            <a:r>
              <a:rPr lang="fr-FR" altLang="en-US" sz="2000" b="0" dirty="0" err="1"/>
              <a:t>f</a:t>
            </a:r>
            <a:r>
              <a:rPr lang="fr-FR" altLang="en-US" sz="1600" b="0" dirty="0" err="1"/>
              <a:t>cj</a:t>
            </a:r>
            <a:r>
              <a:rPr lang="fr-FR" altLang="en-US" sz="2000" b="0" dirty="0"/>
              <a:t> : </a:t>
            </a:r>
            <a:r>
              <a:rPr lang="en-US" altLang="en-US" sz="2000" b="0" dirty="0"/>
              <a:t>the compressive strength at j days</a:t>
            </a:r>
          </a:p>
          <a:p>
            <a:pPr>
              <a:lnSpc>
                <a:spcPct val="150000"/>
              </a:lnSpc>
              <a:defRPr/>
            </a:pPr>
            <a:r>
              <a:rPr lang="fr-FR" altLang="en-US" sz="2000" b="0" dirty="0" err="1"/>
              <a:t>f</a:t>
            </a:r>
            <a:r>
              <a:rPr lang="fr-FR" altLang="en-US" sz="1600" b="0" dirty="0" err="1"/>
              <a:t>tj</a:t>
            </a:r>
            <a:r>
              <a:rPr lang="fr-FR" altLang="en-US" sz="2000" b="0" dirty="0"/>
              <a:t> : </a:t>
            </a:r>
            <a:r>
              <a:rPr lang="en-US" altLang="en-US" sz="2000" b="0" dirty="0"/>
              <a:t>the tensile strength at j days</a:t>
            </a:r>
          </a:p>
        </p:txBody>
      </p:sp>
      <p:pic>
        <p:nvPicPr>
          <p:cNvPr id="1332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470" y="1052735"/>
            <a:ext cx="4679950" cy="2201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62" y="1032412"/>
            <a:ext cx="3024261" cy="21805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526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8</a:t>
            </a:fld>
            <a:endParaRPr lang="fr-FR" altLang="en-US" b="0"/>
          </a:p>
        </p:txBody>
      </p:sp>
      <p:sp>
        <p:nvSpPr>
          <p:cNvPr id="14340" name="Text Box 8"/>
          <p:cNvSpPr txBox="1">
            <a:spLocks noChangeArrowheads="1"/>
          </p:cNvSpPr>
          <p:nvPr/>
        </p:nvSpPr>
        <p:spPr bwMode="auto">
          <a:xfrm>
            <a:off x="181127" y="-5417"/>
            <a:ext cx="8661400"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marL="342900" indent="-342900" algn="just">
              <a:buFont typeface="Wingdings" panose="05000000000000000000" pitchFamily="2" charset="2"/>
              <a:buChar char="q"/>
              <a:defRPr/>
            </a:pPr>
            <a:r>
              <a:rPr lang="fr-FR" altLang="en-US" sz="2000" dirty="0">
                <a:solidFill>
                  <a:srgbClr val="FFFF00"/>
                </a:solidFill>
              </a:rPr>
              <a:t> </a:t>
            </a:r>
            <a:r>
              <a:rPr lang="fr-FR" altLang="en-US" sz="2000" dirty="0" err="1">
                <a:solidFill>
                  <a:srgbClr val="FFFF00"/>
                </a:solidFill>
              </a:rPr>
              <a:t>Instantaneous</a:t>
            </a:r>
            <a:r>
              <a:rPr lang="fr-FR" altLang="en-US" sz="2000" dirty="0">
                <a:solidFill>
                  <a:srgbClr val="FFFF00"/>
                </a:solidFill>
              </a:rPr>
              <a:t> </a:t>
            </a:r>
            <a:r>
              <a:rPr lang="fr-FR" altLang="en-US" sz="2000" dirty="0" err="1">
                <a:solidFill>
                  <a:srgbClr val="FFFF00"/>
                </a:solidFill>
              </a:rPr>
              <a:t>deformation</a:t>
            </a:r>
            <a:r>
              <a:rPr lang="fr-FR" altLang="en-US" sz="2000" dirty="0">
                <a:solidFill>
                  <a:srgbClr val="FFFF00"/>
                </a:solidFill>
              </a:rPr>
              <a:t> </a:t>
            </a:r>
            <a:r>
              <a:rPr lang="fr-FR" altLang="en-US" sz="2000" dirty="0" err="1">
                <a:solidFill>
                  <a:srgbClr val="FFFF00"/>
                </a:solidFill>
              </a:rPr>
              <a:t>modulus</a:t>
            </a:r>
            <a:r>
              <a:rPr lang="fr-FR" altLang="en-US" sz="2000" dirty="0">
                <a:solidFill>
                  <a:srgbClr val="FFFF00"/>
                </a:solidFill>
              </a:rPr>
              <a:t>: :</a:t>
            </a:r>
            <a:r>
              <a:rPr lang="en-US" altLang="en-US" sz="2000" b="0" dirty="0"/>
              <a:t>Concrete is not an elastic material; during the unloading of the specimen, it is observed that the unloading curve is shifted compared to the loading curve</a:t>
            </a:r>
            <a:r>
              <a:rPr lang="fr-FR" altLang="en-US" sz="2000" b="0" dirty="0"/>
              <a:t>.</a:t>
            </a:r>
            <a:endParaRPr lang="en-US" altLang="en-US" sz="2000" b="0" dirty="0"/>
          </a:p>
          <a:p>
            <a:pPr marL="342900" indent="-342900" algn="just">
              <a:buFont typeface="Wingdings" panose="05000000000000000000" pitchFamily="2" charset="2"/>
              <a:buChar char="q"/>
              <a:defRPr/>
            </a:pPr>
            <a:endParaRPr lang="fr-FR" altLang="en-US" sz="2000" dirty="0">
              <a:solidFill>
                <a:srgbClr val="FFFF00"/>
              </a:solidFill>
            </a:endParaRPr>
          </a:p>
          <a:p>
            <a:pPr algn="just">
              <a:defRPr/>
            </a:pPr>
            <a:endParaRPr lang="fr-FR" altLang="en-US" sz="2000" b="0" dirty="0"/>
          </a:p>
          <a:p>
            <a:pPr algn="just">
              <a:defRPr/>
            </a:pPr>
            <a:endParaRPr lang="fr-FR" altLang="en-US" sz="2000" b="0" dirty="0"/>
          </a:p>
          <a:p>
            <a:pPr algn="just">
              <a:defRPr/>
            </a:pPr>
            <a:endParaRPr lang="fr-FR" altLang="en-US" sz="2000" b="0" dirty="0"/>
          </a:p>
          <a:p>
            <a:pPr>
              <a:defRPr/>
            </a:pPr>
            <a:endParaRPr lang="fr-FR" altLang="en-US" sz="2000" b="0" dirty="0"/>
          </a:p>
          <a:p>
            <a:pPr>
              <a:defRPr/>
            </a:pPr>
            <a:endParaRPr lang="en-US" altLang="en-US" sz="2000" b="0" dirty="0"/>
          </a:p>
          <a:p>
            <a:pPr>
              <a:defRPr/>
            </a:pPr>
            <a:endParaRPr lang="en-US" altLang="en-US" sz="2000" b="0" dirty="0"/>
          </a:p>
          <a:p>
            <a:pPr>
              <a:defRPr/>
            </a:pPr>
            <a:r>
              <a:rPr lang="en-US" altLang="en-US" sz="2000" b="0" dirty="0"/>
              <a:t>The following relationship is assumed under loads with an application duration of less than 24 hours.</a:t>
            </a:r>
          </a:p>
          <a:p>
            <a:pPr>
              <a:defRPr/>
            </a:pPr>
            <a:endParaRPr lang="en-US" altLang="en-US" sz="2000" b="0" dirty="0"/>
          </a:p>
          <a:p>
            <a:pPr>
              <a:defRPr/>
            </a:pPr>
            <a:endParaRPr lang="en-US" altLang="en-US" sz="2000" b="0" dirty="0"/>
          </a:p>
          <a:p>
            <a:pPr>
              <a:defRPr/>
            </a:pPr>
            <a:r>
              <a:rPr lang="en-US" altLang="en-US" sz="2000" b="0" dirty="0"/>
              <a:t>i: instantaneous; j: day</a:t>
            </a:r>
            <a:endParaRPr lang="fr-FR" altLang="en-US" sz="2000" b="0" dirty="0"/>
          </a:p>
          <a:p>
            <a:pPr marL="342900" indent="-342900">
              <a:buFont typeface="Wingdings" panose="05000000000000000000" pitchFamily="2" charset="2"/>
              <a:buChar char="q"/>
              <a:defRPr/>
            </a:pPr>
            <a:r>
              <a:rPr lang="fr-FR" altLang="en-US" sz="2000" b="0" dirty="0">
                <a:solidFill>
                  <a:srgbClr val="FFFF00"/>
                </a:solidFill>
              </a:rPr>
              <a:t>-</a:t>
            </a:r>
            <a:r>
              <a:rPr lang="fr-FR" altLang="en-US" sz="2000" b="0" dirty="0" err="1">
                <a:solidFill>
                  <a:srgbClr val="FFFF00"/>
                </a:solidFill>
              </a:rPr>
              <a:t>Delayed</a:t>
            </a:r>
            <a:r>
              <a:rPr lang="fr-FR" altLang="en-US" sz="2000" b="0" dirty="0">
                <a:solidFill>
                  <a:srgbClr val="FFFF00"/>
                </a:solidFill>
              </a:rPr>
              <a:t> </a:t>
            </a:r>
            <a:r>
              <a:rPr lang="fr-FR" altLang="en-US" sz="2000" b="0" dirty="0" err="1">
                <a:solidFill>
                  <a:srgbClr val="FFFF00"/>
                </a:solidFill>
              </a:rPr>
              <a:t>deformation</a:t>
            </a:r>
            <a:r>
              <a:rPr lang="fr-FR" altLang="en-US" sz="2000" b="0" dirty="0">
                <a:solidFill>
                  <a:srgbClr val="FFFF00"/>
                </a:solidFill>
              </a:rPr>
              <a:t> </a:t>
            </a:r>
            <a:r>
              <a:rPr lang="fr-FR" altLang="en-US" sz="2000" b="0" dirty="0" err="1">
                <a:solidFill>
                  <a:srgbClr val="FFFF00"/>
                </a:solidFill>
              </a:rPr>
              <a:t>modulus</a:t>
            </a:r>
            <a:r>
              <a:rPr lang="fr-FR" altLang="en-US" sz="2000" b="0" dirty="0">
                <a:solidFill>
                  <a:srgbClr val="FFFF00"/>
                </a:solidFill>
              </a:rPr>
              <a:t>: </a:t>
            </a:r>
            <a:r>
              <a:rPr lang="fr-FR" altLang="en-US" sz="2000" b="0" dirty="0"/>
              <a:t>&gt; 24 H.(</a:t>
            </a:r>
            <a:r>
              <a:rPr lang="en-US" altLang="en-US" sz="2000" b="0" dirty="0"/>
              <a:t>long application duration) : </a:t>
            </a:r>
          </a:p>
          <a:p>
            <a:pPr>
              <a:defRPr/>
            </a:pPr>
            <a:r>
              <a:rPr lang="en-US" altLang="en-US" sz="2000" b="0" dirty="0"/>
              <a:t>it is taken as equal to:</a:t>
            </a:r>
            <a:r>
              <a:rPr lang="fr-FR" altLang="en-US" sz="2000" b="0" dirty="0"/>
              <a:t>                                                                     </a:t>
            </a:r>
          </a:p>
          <a:p>
            <a:pPr>
              <a:defRPr/>
            </a:pPr>
            <a:r>
              <a:rPr lang="fr-FR" altLang="en-US" sz="2000" b="0" dirty="0"/>
              <a:t>   </a:t>
            </a:r>
            <a:r>
              <a:rPr lang="en-US" altLang="en-US" sz="2000" b="0" dirty="0"/>
              <a:t>(delayed ≠ instantaneous) .</a:t>
            </a:r>
            <a:r>
              <a:rPr lang="nl-NL" altLang="en-US" sz="2000" dirty="0">
                <a:solidFill>
                  <a:srgbClr val="FF0000"/>
                </a:solidFill>
              </a:rPr>
              <a:t>  </a:t>
            </a:r>
            <a:r>
              <a:rPr lang="fr-FR" altLang="en-US" sz="2000" b="0" dirty="0"/>
              <a:t>                                                </a:t>
            </a:r>
          </a:p>
          <a:p>
            <a:pPr>
              <a:defRPr/>
            </a:pPr>
            <a:endParaRPr lang="fr-FR" altLang="en-US" sz="2000" b="0" dirty="0"/>
          </a:p>
          <a:p>
            <a:pPr>
              <a:defRPr/>
            </a:pPr>
            <a:endParaRPr lang="fr-FR" altLang="en-US" sz="2000" b="0" dirty="0"/>
          </a:p>
          <a:p>
            <a:pPr>
              <a:defRPr/>
            </a:pPr>
            <a:endParaRPr lang="fr-FR" altLang="en-US" sz="2000" b="0" dirty="0"/>
          </a:p>
        </p:txBody>
      </p:sp>
      <p:pic>
        <p:nvPicPr>
          <p:cNvPr id="143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5" y="1196752"/>
            <a:ext cx="3134859" cy="194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58" y="1196752"/>
            <a:ext cx="3456385" cy="194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3933056"/>
            <a:ext cx="3608048" cy="4394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t="13849" b="16175"/>
          <a:stretch/>
        </p:blipFill>
        <p:spPr bwMode="auto">
          <a:xfrm>
            <a:off x="1201575" y="5805264"/>
            <a:ext cx="3151852" cy="4494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5844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err="1"/>
              <a:t>Reinforced</a:t>
            </a:r>
            <a:r>
              <a:rPr lang="fr-FR" altLang="en-US" b="0" dirty="0"/>
              <a:t> </a:t>
            </a:r>
            <a:r>
              <a:rPr lang="fr-FR" altLang="en-US" b="0" dirty="0" err="1"/>
              <a:t>Concrete</a:t>
            </a:r>
            <a:r>
              <a:rPr lang="fr-FR" altLang="en-US" b="0" dirty="0"/>
              <a:t> Course </a:t>
            </a:r>
          </a:p>
        </p:txBody>
      </p:sp>
      <p:sp>
        <p:nvSpPr>
          <p:cNvPr id="1433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902DD5F2-C25A-4FC4-9530-F49BDC2CE7F3}" type="slidenum">
              <a:rPr lang="fr-FR" altLang="en-US" b="0" smtClean="0"/>
              <a:pPr eaLnBrk="1" hangingPunct="1"/>
              <a:t>9</a:t>
            </a:fld>
            <a:endParaRPr lang="fr-FR" altLang="en-US" b="0"/>
          </a:p>
        </p:txBody>
      </p:sp>
      <p:sp>
        <p:nvSpPr>
          <p:cNvPr id="14340" name="Text Box 8"/>
          <p:cNvSpPr txBox="1">
            <a:spLocks noChangeArrowheads="1"/>
          </p:cNvSpPr>
          <p:nvPr/>
        </p:nvSpPr>
        <p:spPr bwMode="auto">
          <a:xfrm>
            <a:off x="228600" y="90554"/>
            <a:ext cx="8661400" cy="6571030"/>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defRPr/>
            </a:pPr>
            <a:r>
              <a:rPr lang="fr-FR" altLang="en-US" sz="2000" b="0" u="sng" dirty="0" err="1">
                <a:solidFill>
                  <a:srgbClr val="FFFF00"/>
                </a:solidFill>
              </a:rPr>
              <a:t>Hygrometric</a:t>
            </a:r>
            <a:r>
              <a:rPr lang="fr-FR" altLang="en-US" sz="2000" b="0" u="sng" dirty="0">
                <a:solidFill>
                  <a:srgbClr val="FFFF00"/>
                </a:solidFill>
              </a:rPr>
              <a:t> </a:t>
            </a:r>
            <a:r>
              <a:rPr lang="fr-FR" altLang="en-US" sz="2000" b="0" u="sng" dirty="0" err="1">
                <a:solidFill>
                  <a:srgbClr val="FFFF00"/>
                </a:solidFill>
              </a:rPr>
              <a:t>shrinkage</a:t>
            </a:r>
            <a:r>
              <a:rPr lang="fr-FR" altLang="en-US" sz="2000" b="0" u="sng" dirty="0">
                <a:solidFill>
                  <a:srgbClr val="FFFF00"/>
                </a:solidFill>
              </a:rPr>
              <a:t>: </a:t>
            </a:r>
            <a:r>
              <a:rPr lang="en-US" sz="2000" b="0" dirty="0"/>
              <a:t>After its production (manufacturing), concrete contains excess water. If hardening occurs in open air, the water will evaporate. This evaporation is automatically accompanied by a reduction in volume, which is called shrinkage. In standard constructions, the effects due to temperature variations and shrinkage will be negligible if expansion joints are planned every 20 to 30 meters. Expansion joints are typically 1 to 2 cm wide.</a:t>
            </a:r>
            <a:endParaRPr lang="fr-FR" altLang="en-US" sz="2000" b="0" dirty="0"/>
          </a:p>
          <a:p>
            <a:pPr algn="just"/>
            <a:endParaRPr lang="fr-FR" altLang="en-US" sz="2000" b="0" u="sng" dirty="0">
              <a:solidFill>
                <a:srgbClr val="FFFF00"/>
              </a:solidFill>
            </a:endParaRPr>
          </a:p>
          <a:p>
            <a:pPr>
              <a:defRPr/>
            </a:pPr>
            <a:endParaRPr lang="fr-FR" altLang="en-US" sz="2000" b="0" dirty="0"/>
          </a:p>
          <a:p>
            <a:pPr>
              <a:defRPr/>
            </a:pPr>
            <a:endParaRPr lang="fr-FR" altLang="en-US" sz="2400" b="0" u="sng" dirty="0">
              <a:solidFill>
                <a:srgbClr val="FFFF00"/>
              </a:solidFill>
            </a:endParaRPr>
          </a:p>
          <a:p>
            <a:pPr>
              <a:defRPr/>
            </a:pPr>
            <a:endParaRPr lang="fr-FR" altLang="en-US" sz="2400" b="0" u="sng" dirty="0">
              <a:solidFill>
                <a:srgbClr val="FFFF00"/>
              </a:solidFill>
            </a:endParaRPr>
          </a:p>
          <a:p>
            <a:pPr>
              <a:defRPr/>
            </a:pPr>
            <a:endParaRPr lang="fr-FR" altLang="en-US" sz="2400" b="0" u="sng" dirty="0">
              <a:solidFill>
                <a:srgbClr val="FFFF00"/>
              </a:solidFill>
            </a:endParaRPr>
          </a:p>
          <a:p>
            <a:pPr>
              <a:defRPr/>
            </a:pPr>
            <a:endParaRPr lang="fr-FR" altLang="en-US" sz="2400" b="0" u="sng" dirty="0">
              <a:solidFill>
                <a:srgbClr val="FFFF00"/>
              </a:solidFill>
            </a:endParaRPr>
          </a:p>
          <a:p>
            <a:pPr algn="just">
              <a:spcBef>
                <a:spcPts val="600"/>
              </a:spcBef>
              <a:defRPr/>
            </a:pPr>
            <a:r>
              <a:rPr lang="fr-FR" altLang="en-US" sz="2000" b="0" u="sng" dirty="0">
                <a:solidFill>
                  <a:srgbClr val="FFFF00"/>
                </a:solidFill>
              </a:rPr>
              <a:t>Exemple d’application1:</a:t>
            </a:r>
            <a:r>
              <a:rPr lang="fr-FR" altLang="en-US" sz="2000" b="0" u="sng" dirty="0"/>
              <a:t>T</a:t>
            </a:r>
            <a:r>
              <a:rPr lang="en-US" altLang="en-US" sz="2000" b="0" dirty="0"/>
              <a:t>he crushing tests of a series of concrete specimens taken from a construction site gave the following results: 𝑓𝑐𝑗= 18, 20, 21, 22, 19, 21, 18, 25, 24, 22, 21, 20, 19, 23, 23, 25 [MPA] (j=28 days). The following calculations are required: </a:t>
            </a:r>
          </a:p>
          <a:p>
            <a:pPr algn="just">
              <a:defRPr/>
            </a:pPr>
            <a:r>
              <a:rPr lang="en-US" altLang="en-US" sz="2000" b="0" dirty="0"/>
              <a:t>1/ The compressive strength fc28 and at j = 90 days </a:t>
            </a:r>
          </a:p>
          <a:p>
            <a:pPr algn="just">
              <a:defRPr/>
            </a:pPr>
            <a:r>
              <a:rPr lang="en-US" altLang="en-US" sz="2000" b="0" dirty="0"/>
              <a:t>2/ The tensile strength ft28. </a:t>
            </a:r>
          </a:p>
          <a:p>
            <a:pPr algn="just">
              <a:defRPr/>
            </a:pPr>
            <a:r>
              <a:rPr lang="en-US" altLang="en-US" sz="2000" b="0" dirty="0"/>
              <a:t>3/ The deformation moduli 𝐸𝑖𝑗 and 𝐸𝜗𝑗</a:t>
            </a:r>
            <a:endParaRPr lang="fr-FR" altLang="en-US" sz="2400" b="0" dirty="0"/>
          </a:p>
          <a:p>
            <a:pPr algn="just">
              <a:defRPr/>
            </a:pPr>
            <a:endParaRPr lang="fr-FR" altLang="en-US" sz="2000" b="0" dirty="0"/>
          </a:p>
        </p:txBody>
      </p:sp>
      <p:graphicFrame>
        <p:nvGraphicFramePr>
          <p:cNvPr id="3" name="Tableau 2">
            <a:extLst>
              <a:ext uri="{FF2B5EF4-FFF2-40B4-BE49-F238E27FC236}">
                <a16:creationId xmlns:a16="http://schemas.microsoft.com/office/drawing/2014/main" id="{09E9C840-529F-0302-DF15-9561875E097E}"/>
              </a:ext>
            </a:extLst>
          </p:cNvPr>
          <p:cNvGraphicFramePr>
            <a:graphicFrameLocks noGrp="1"/>
          </p:cNvGraphicFramePr>
          <p:nvPr>
            <p:extLst>
              <p:ext uri="{D42A27DB-BD31-4B8C-83A1-F6EECF244321}">
                <p14:modId xmlns:p14="http://schemas.microsoft.com/office/powerpoint/2010/main" val="4218361886"/>
              </p:ext>
            </p:extLst>
          </p:nvPr>
        </p:nvGraphicFramePr>
        <p:xfrm>
          <a:off x="1547664" y="1988840"/>
          <a:ext cx="5184576" cy="2194560"/>
        </p:xfrm>
        <a:graphic>
          <a:graphicData uri="http://schemas.openxmlformats.org/drawingml/2006/table">
            <a:tbl>
              <a:tblPr firstRow="1" bandRow="1">
                <a:tableStyleId>{5C22544A-7EE6-4342-B048-85BDC9FD1C3A}</a:tableStyleId>
              </a:tblPr>
              <a:tblGrid>
                <a:gridCol w="2592288">
                  <a:extLst>
                    <a:ext uri="{9D8B030D-6E8A-4147-A177-3AD203B41FA5}">
                      <a16:colId xmlns:a16="http://schemas.microsoft.com/office/drawing/2014/main" val="1016069015"/>
                    </a:ext>
                  </a:extLst>
                </a:gridCol>
                <a:gridCol w="2592288">
                  <a:extLst>
                    <a:ext uri="{9D8B030D-6E8A-4147-A177-3AD203B41FA5}">
                      <a16:colId xmlns:a16="http://schemas.microsoft.com/office/drawing/2014/main" val="4148385165"/>
                    </a:ext>
                  </a:extLst>
                </a:gridCol>
              </a:tblGrid>
              <a:tr h="336037">
                <a:tc>
                  <a:txBody>
                    <a:bodyPr/>
                    <a:lstStyle/>
                    <a:p>
                      <a:r>
                        <a:rPr lang="en-US" dirty="0"/>
                        <a:t>Shrinkage</a:t>
                      </a:r>
                    </a:p>
                  </a:txBody>
                  <a:tcPr/>
                </a:tc>
                <a:tc>
                  <a:txBody>
                    <a:bodyPr/>
                    <a:lstStyle/>
                    <a:p>
                      <a:r>
                        <a:rPr lang="en-US" dirty="0"/>
                        <a:t>Situation</a:t>
                      </a:r>
                    </a:p>
                  </a:txBody>
                  <a:tcPr/>
                </a:tc>
                <a:extLst>
                  <a:ext uri="{0D108BD9-81ED-4DB2-BD59-A6C34878D82A}">
                    <a16:rowId xmlns:a16="http://schemas.microsoft.com/office/drawing/2014/main" val="419349796"/>
                  </a:ext>
                </a:extLst>
              </a:tr>
              <a:tr h="336037">
                <a:tc>
                  <a:txBody>
                    <a:bodyPr/>
                    <a:lstStyle/>
                    <a:p>
                      <a:r>
                        <a:rPr lang="en-US"/>
                        <a:t>1.5 × 10⁻⁴</a:t>
                      </a:r>
                    </a:p>
                  </a:txBody>
                  <a:tcPr anchor="ctr"/>
                </a:tc>
                <a:tc>
                  <a:txBody>
                    <a:bodyPr/>
                    <a:lstStyle/>
                    <a:p>
                      <a:r>
                        <a:rPr lang="en-US"/>
                        <a:t>In very humid climates</a:t>
                      </a:r>
                    </a:p>
                  </a:txBody>
                  <a:tcPr anchor="ctr"/>
                </a:tc>
                <a:extLst>
                  <a:ext uri="{0D108BD9-81ED-4DB2-BD59-A6C34878D82A}">
                    <a16:rowId xmlns:a16="http://schemas.microsoft.com/office/drawing/2014/main" val="2450840141"/>
                  </a:ext>
                </a:extLst>
              </a:tr>
              <a:tr h="336037">
                <a:tc>
                  <a:txBody>
                    <a:bodyPr/>
                    <a:lstStyle/>
                    <a:p>
                      <a:r>
                        <a:rPr lang="en-US" dirty="0"/>
                        <a:t>2 × 10⁻⁴</a:t>
                      </a:r>
                    </a:p>
                  </a:txBody>
                  <a:tcPr anchor="ctr"/>
                </a:tc>
                <a:tc>
                  <a:txBody>
                    <a:bodyPr/>
                    <a:lstStyle/>
                    <a:p>
                      <a:r>
                        <a:rPr lang="en-US" dirty="0"/>
                        <a:t>Humid climate</a:t>
                      </a:r>
                    </a:p>
                  </a:txBody>
                  <a:tcPr anchor="ctr"/>
                </a:tc>
                <a:extLst>
                  <a:ext uri="{0D108BD9-81ED-4DB2-BD59-A6C34878D82A}">
                    <a16:rowId xmlns:a16="http://schemas.microsoft.com/office/drawing/2014/main" val="1012410550"/>
                  </a:ext>
                </a:extLst>
              </a:tr>
              <a:tr h="336037">
                <a:tc>
                  <a:txBody>
                    <a:bodyPr/>
                    <a:lstStyle/>
                    <a:p>
                      <a:r>
                        <a:rPr lang="en-US" dirty="0"/>
                        <a:t>3× 10⁻⁴</a:t>
                      </a:r>
                    </a:p>
                  </a:txBody>
                  <a:tcPr anchor="ctr"/>
                </a:tc>
                <a:tc>
                  <a:txBody>
                    <a:bodyPr/>
                    <a:lstStyle/>
                    <a:p>
                      <a:r>
                        <a:rPr lang="en-US" dirty="0"/>
                        <a:t>Dry temperate climate</a:t>
                      </a:r>
                    </a:p>
                  </a:txBody>
                  <a:tcPr anchor="ctr"/>
                </a:tc>
                <a:extLst>
                  <a:ext uri="{0D108BD9-81ED-4DB2-BD59-A6C34878D82A}">
                    <a16:rowId xmlns:a16="http://schemas.microsoft.com/office/drawing/2014/main" val="860095369"/>
                  </a:ext>
                </a:extLst>
              </a:tr>
              <a:tr h="336037">
                <a:tc>
                  <a:txBody>
                    <a:bodyPr/>
                    <a:lstStyle/>
                    <a:p>
                      <a:r>
                        <a:rPr lang="en-US" dirty="0"/>
                        <a:t>4 × 10⁻⁴</a:t>
                      </a:r>
                    </a:p>
                  </a:txBody>
                  <a:tcPr anchor="ctr"/>
                </a:tc>
                <a:tc>
                  <a:txBody>
                    <a:bodyPr/>
                    <a:lstStyle/>
                    <a:p>
                      <a:r>
                        <a:rPr lang="en-US" dirty="0"/>
                        <a:t>Hot climate</a:t>
                      </a:r>
                    </a:p>
                  </a:txBody>
                  <a:tcPr anchor="ctr"/>
                </a:tc>
                <a:extLst>
                  <a:ext uri="{0D108BD9-81ED-4DB2-BD59-A6C34878D82A}">
                    <a16:rowId xmlns:a16="http://schemas.microsoft.com/office/drawing/2014/main" val="1412833193"/>
                  </a:ext>
                </a:extLst>
              </a:tr>
              <a:tr h="336037">
                <a:tc>
                  <a:txBody>
                    <a:bodyPr/>
                    <a:lstStyle/>
                    <a:p>
                      <a:r>
                        <a:rPr lang="en-US" dirty="0"/>
                        <a:t>5 × 10⁻⁴</a:t>
                      </a:r>
                    </a:p>
                  </a:txBody>
                  <a:tcPr anchor="ctr"/>
                </a:tc>
                <a:tc>
                  <a:txBody>
                    <a:bodyPr/>
                    <a:lstStyle/>
                    <a:p>
                      <a:r>
                        <a:rPr lang="en-US" dirty="0"/>
                        <a:t>Very dry or desert climate</a:t>
                      </a:r>
                    </a:p>
                  </a:txBody>
                  <a:tcPr anchor="ctr"/>
                </a:tc>
                <a:extLst>
                  <a:ext uri="{0D108BD9-81ED-4DB2-BD59-A6C34878D82A}">
                    <a16:rowId xmlns:a16="http://schemas.microsoft.com/office/drawing/2014/main" val="530636314"/>
                  </a:ext>
                </a:extLst>
              </a:tr>
            </a:tbl>
          </a:graphicData>
        </a:graphic>
      </p:graphicFrame>
    </p:spTree>
    <p:extLst>
      <p:ext uri="{BB962C8B-B14F-4D97-AF65-F5344CB8AC3E}">
        <p14:creationId xmlns:p14="http://schemas.microsoft.com/office/powerpoint/2010/main" val="2399693223"/>
      </p:ext>
    </p:extLst>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11770</TotalTime>
  <Words>2380</Words>
  <Application>Microsoft Office PowerPoint</Application>
  <PresentationFormat>Affichage à l'écran (4:3)</PresentationFormat>
  <Paragraphs>377</Paragraphs>
  <Slides>19</Slides>
  <Notes>11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19</vt:i4>
      </vt:variant>
    </vt:vector>
  </HeadingPairs>
  <TitlesOfParts>
    <vt:vector size="26" baseType="lpstr">
      <vt:lpstr>Arial</vt:lpstr>
      <vt:lpstr>Cambria Math</vt:lpstr>
      <vt:lpstr>Courier New</vt:lpstr>
      <vt:lpstr>Symbol</vt:lpstr>
      <vt:lpstr>Times New Roman</vt:lpstr>
      <vt:lpstr>Wingdings</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abdelheq</dc:creator>
  <cp:lastModifiedBy>guettiche abdelheq</cp:lastModifiedBy>
  <cp:revision>399</cp:revision>
  <cp:lastPrinted>2014-12-13T20:24:29Z</cp:lastPrinted>
  <dcterms:created xsi:type="dcterms:W3CDTF">2004-09-12T12:45:10Z</dcterms:created>
  <dcterms:modified xsi:type="dcterms:W3CDTF">2025-02-25T08:28:21Z</dcterms:modified>
</cp:coreProperties>
</file>