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2"/>
  </p:notesMasterIdLst>
  <p:handoutMasterIdLst>
    <p:handoutMasterId r:id="rId23"/>
  </p:handoutMasterIdLst>
  <p:sldIdLst>
    <p:sldId id="256" r:id="rId2"/>
    <p:sldId id="381" r:id="rId3"/>
    <p:sldId id="391" r:id="rId4"/>
    <p:sldId id="335" r:id="rId5"/>
    <p:sldId id="345" r:id="rId6"/>
    <p:sldId id="349" r:id="rId7"/>
    <p:sldId id="382" r:id="rId8"/>
    <p:sldId id="384" r:id="rId9"/>
    <p:sldId id="385" r:id="rId10"/>
    <p:sldId id="386" r:id="rId11"/>
    <p:sldId id="388" r:id="rId12"/>
    <p:sldId id="389" r:id="rId13"/>
    <p:sldId id="390" r:id="rId14"/>
    <p:sldId id="392" r:id="rId15"/>
    <p:sldId id="393" r:id="rId16"/>
    <p:sldId id="396" r:id="rId17"/>
    <p:sldId id="394" r:id="rId18"/>
    <p:sldId id="398" r:id="rId19"/>
    <p:sldId id="399" r:id="rId20"/>
    <p:sldId id="383" r:id="rId21"/>
  </p:sldIdLst>
  <p:sldSz cx="12192000" cy="6858000"/>
  <p:notesSz cx="7315200" cy="96012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21317" autoAdjust="0"/>
    <p:restoredTop sz="99879" autoAdjust="0"/>
  </p:normalViewPr>
  <p:slideViewPr>
    <p:cSldViewPr snapToGrid="0">
      <p:cViewPr>
        <p:scale>
          <a:sx n="70" d="100"/>
          <a:sy n="70" d="100"/>
        </p:scale>
        <p:origin x="-754" y="-466"/>
      </p:cViewPr>
      <p:guideLst>
        <p:guide orient="horz" pos="2160"/>
        <p:guide pos="3840"/>
      </p:guideLst>
    </p:cSldViewPr>
  </p:slideViewPr>
  <p:notesTextViewPr>
    <p:cViewPr>
      <p:scale>
        <a:sx n="3" d="2"/>
        <a:sy n="3" d="2"/>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3170371" cy="4818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4143138" y="0"/>
            <a:ext cx="3170371" cy="481813"/>
          </a:xfrm>
          <a:prstGeom prst="rect">
            <a:avLst/>
          </a:prstGeom>
        </p:spPr>
        <p:txBody>
          <a:bodyPr vert="horz" lIns="91440" tIns="45720" rIns="91440" bIns="45720" rtlCol="0"/>
          <a:lstStyle>
            <a:lvl1pPr algn="r">
              <a:defRPr sz="1200"/>
            </a:lvl1pPr>
          </a:lstStyle>
          <a:p>
            <a:fld id="{0761AC71-0EFC-4A85-BB72-A38DB08DD2A4}" type="datetimeFigureOut">
              <a:rPr lang="fr-FR" smtClean="0"/>
              <a:pPr/>
              <a:t>29/11/2024</a:t>
            </a:fld>
            <a:endParaRPr lang="fr-FR"/>
          </a:p>
        </p:txBody>
      </p:sp>
      <p:sp>
        <p:nvSpPr>
          <p:cNvPr id="4" name="Espace réservé du pied de page 3"/>
          <p:cNvSpPr>
            <a:spLocks noGrp="1"/>
          </p:cNvSpPr>
          <p:nvPr>
            <p:ph type="ftr" sz="quarter" idx="2"/>
          </p:nvPr>
        </p:nvSpPr>
        <p:spPr>
          <a:xfrm>
            <a:off x="1" y="9119387"/>
            <a:ext cx="3170371" cy="481813"/>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4143138" y="9119387"/>
            <a:ext cx="3170371" cy="481813"/>
          </a:xfrm>
          <a:prstGeom prst="rect">
            <a:avLst/>
          </a:prstGeom>
        </p:spPr>
        <p:txBody>
          <a:bodyPr vert="horz" lIns="91440" tIns="45720" rIns="91440" bIns="45720" rtlCol="0" anchor="b"/>
          <a:lstStyle>
            <a:lvl1pPr algn="r">
              <a:defRPr sz="1200"/>
            </a:lvl1pPr>
          </a:lstStyle>
          <a:p>
            <a:fld id="{5C10D5BC-7AF6-472D-B907-025C4739507C}" type="slidenum">
              <a:rPr lang="fr-FR" smtClean="0"/>
              <a:pPr/>
              <a:t>‹N°›</a:t>
            </a:fld>
            <a:endParaRPr lang="fr-FR"/>
          </a:p>
        </p:txBody>
      </p:sp>
    </p:spTree>
    <p:extLst>
      <p:ext uri="{BB962C8B-B14F-4D97-AF65-F5344CB8AC3E}">
        <p14:creationId xmlns="" xmlns:p14="http://schemas.microsoft.com/office/powerpoint/2010/main" val="16292057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169920" cy="481727"/>
          </a:xfrm>
          <a:prstGeom prst="rect">
            <a:avLst/>
          </a:prstGeom>
        </p:spPr>
        <p:txBody>
          <a:bodyPr vert="horz" lIns="96341" tIns="48171" rIns="96341" bIns="48171" rtlCol="0"/>
          <a:lstStyle>
            <a:lvl1pPr algn="l">
              <a:defRPr sz="1300"/>
            </a:lvl1pPr>
          </a:lstStyle>
          <a:p>
            <a:endParaRPr lang="fr-FR"/>
          </a:p>
        </p:txBody>
      </p:sp>
      <p:sp>
        <p:nvSpPr>
          <p:cNvPr id="3" name="Espace réservé de la date 2"/>
          <p:cNvSpPr>
            <a:spLocks noGrp="1"/>
          </p:cNvSpPr>
          <p:nvPr>
            <p:ph type="dt" idx="1"/>
          </p:nvPr>
        </p:nvSpPr>
        <p:spPr>
          <a:xfrm>
            <a:off x="4143588" y="0"/>
            <a:ext cx="3169920" cy="481727"/>
          </a:xfrm>
          <a:prstGeom prst="rect">
            <a:avLst/>
          </a:prstGeom>
        </p:spPr>
        <p:txBody>
          <a:bodyPr vert="horz" lIns="96341" tIns="48171" rIns="96341" bIns="48171" rtlCol="0"/>
          <a:lstStyle>
            <a:lvl1pPr algn="r">
              <a:defRPr sz="1300"/>
            </a:lvl1pPr>
          </a:lstStyle>
          <a:p>
            <a:fld id="{21C341DB-E09C-46F9-A9A3-5CD66EBBFAFE}" type="datetimeFigureOut">
              <a:rPr lang="fr-FR" smtClean="0"/>
              <a:pPr/>
              <a:t>29/11/2024</a:t>
            </a:fld>
            <a:endParaRPr lang="fr-FR"/>
          </a:p>
        </p:txBody>
      </p:sp>
      <p:sp>
        <p:nvSpPr>
          <p:cNvPr id="4" name="Espace réservé de l'image des diapositives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341" tIns="48171" rIns="96341" bIns="48171" rtlCol="0" anchor="ctr"/>
          <a:lstStyle/>
          <a:p>
            <a:endParaRPr lang="fr-FR"/>
          </a:p>
        </p:txBody>
      </p:sp>
      <p:sp>
        <p:nvSpPr>
          <p:cNvPr id="5" name="Espace réservé des commentaires 4"/>
          <p:cNvSpPr>
            <a:spLocks noGrp="1"/>
          </p:cNvSpPr>
          <p:nvPr>
            <p:ph type="body" sz="quarter" idx="3"/>
          </p:nvPr>
        </p:nvSpPr>
        <p:spPr>
          <a:xfrm>
            <a:off x="731520" y="4620578"/>
            <a:ext cx="5852160" cy="3780472"/>
          </a:xfrm>
          <a:prstGeom prst="rect">
            <a:avLst/>
          </a:prstGeom>
        </p:spPr>
        <p:txBody>
          <a:bodyPr vert="horz" lIns="96341" tIns="48171" rIns="96341" bIns="48171"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119474"/>
            <a:ext cx="3169920" cy="481726"/>
          </a:xfrm>
          <a:prstGeom prst="rect">
            <a:avLst/>
          </a:prstGeom>
        </p:spPr>
        <p:txBody>
          <a:bodyPr vert="horz" lIns="96341" tIns="48171" rIns="96341" bIns="48171"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4143588" y="9119474"/>
            <a:ext cx="3169920" cy="481726"/>
          </a:xfrm>
          <a:prstGeom prst="rect">
            <a:avLst/>
          </a:prstGeom>
        </p:spPr>
        <p:txBody>
          <a:bodyPr vert="horz" lIns="96341" tIns="48171" rIns="96341" bIns="48171" rtlCol="0" anchor="b"/>
          <a:lstStyle>
            <a:lvl1pPr algn="r">
              <a:defRPr sz="1300"/>
            </a:lvl1pPr>
          </a:lstStyle>
          <a:p>
            <a:fld id="{C74CEC9C-CF39-4266-8185-096B8DC832B6}" type="slidenum">
              <a:rPr lang="fr-FR" smtClean="0"/>
              <a:pPr/>
              <a:t>‹N°›</a:t>
            </a:fld>
            <a:endParaRPr lang="fr-FR"/>
          </a:p>
        </p:txBody>
      </p:sp>
    </p:spTree>
    <p:extLst>
      <p:ext uri="{BB962C8B-B14F-4D97-AF65-F5344CB8AC3E}">
        <p14:creationId xmlns="" xmlns:p14="http://schemas.microsoft.com/office/powerpoint/2010/main" val="3916984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C74CEC9C-CF39-4266-8185-096B8DC832B6}" type="slidenum">
              <a:rPr lang="fr-FR" smtClean="0"/>
              <a:pPr/>
              <a:t>1</a:t>
            </a:fld>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5"/>
          </p:nvPr>
        </p:nvSpPr>
        <p:spPr>
          <a:ln/>
        </p:spPr>
        <p:txBody>
          <a:bodyPr/>
          <a:lstStyle/>
          <a:p>
            <a:fld id="{A13EF525-B344-4C82-8891-08ED35A3AA64}" type="slidenum">
              <a:rPr lang="en-US"/>
              <a:pPr/>
              <a:t>11</a:t>
            </a:fld>
            <a:endParaRPr lang="en-US"/>
          </a:p>
        </p:txBody>
      </p:sp>
      <p:sp>
        <p:nvSpPr>
          <p:cNvPr id="510978" name="Rectangle 2"/>
          <p:cNvSpPr>
            <a:spLocks noChangeArrowheads="1" noTextEdit="1"/>
          </p:cNvSpPr>
          <p:nvPr>
            <p:ph type="sldImg"/>
          </p:nvPr>
        </p:nvSpPr>
        <p:spPr>
          <a:ln/>
        </p:spPr>
      </p:sp>
      <p:sp>
        <p:nvSpPr>
          <p:cNvPr id="510979" name="Rectangle 3"/>
          <p:cNvSpPr>
            <a:spLocks noGrp="1" noChangeArrowheads="1"/>
          </p:cNvSpPr>
          <p:nvPr>
            <p:ph type="body" idx="1"/>
          </p:nvPr>
        </p:nvSpPr>
        <p:spPr/>
        <p:txBody>
          <a:bodyPr/>
          <a:lstStyle/>
          <a:p>
            <a:r>
              <a:rPr lang="fr-FR" u="sng"/>
              <a:t>L’objectif</a:t>
            </a:r>
            <a:r>
              <a:rPr lang="fr-FR"/>
              <a:t> de cette thèse sera bien sûr de proposer une méthodologie de diagnostic de défauts spécifique aux mémoires EEPROM.</a:t>
            </a:r>
          </a:p>
          <a:p>
            <a:r>
              <a:rPr lang="fr-FR"/>
              <a:t>Pour cela :</a:t>
            </a:r>
          </a:p>
          <a:p>
            <a:pPr>
              <a:buFontTx/>
              <a:buChar char="-"/>
            </a:pPr>
            <a:r>
              <a:rPr lang="fr-FR"/>
              <a:t>une première partie introductive permettra de situer le dispositif étudié par rapport aux produits existant.</a:t>
            </a:r>
          </a:p>
          <a:p>
            <a:pPr>
              <a:buFontTx/>
              <a:buChar char="-"/>
            </a:pPr>
            <a:r>
              <a:rPr lang="fr-FR"/>
              <a:t>Une compréhension des mécanismes de défaillance relatifs aux mémoires EEPROM nécessitant une parfaite connaissance de leurs caractéristiques, de leur fonctionnement et de leur mode test. Ainsi, la deuxième partie de cette présentation sera consacrée d’une manière générale au test des mémoires EEPROM.</a:t>
            </a:r>
          </a:p>
          <a:p>
            <a:pPr>
              <a:buFontTx/>
              <a:buChar char="-"/>
            </a:pPr>
            <a:r>
              <a:rPr lang="fr-FR"/>
              <a:t>La troisième partir sera consacrée au DIAGNOSTIC DE DEFAUTS relatifs à LA CELLULE EEPROM élémentaire.</a:t>
            </a:r>
          </a:p>
          <a:p>
            <a:pPr>
              <a:buFontTx/>
              <a:buChar char="-"/>
            </a:pPr>
            <a:r>
              <a:rPr lang="fr-FR"/>
              <a:t>Ensuite, j’élargirais le DIAGNOSTIC DE DEFAUTS à LA MATRICE de cellules mémoire EEPROM.</a:t>
            </a:r>
          </a:p>
          <a:p>
            <a:pPr>
              <a:buFontTx/>
              <a:buChar char="-"/>
            </a:pPr>
            <a:r>
              <a:rPr lang="fr-FR"/>
              <a:t>A la suite de ces eux dernières études, nous verrons que le développement d’une méthodologie de diagnostic efficace nécessite l’extraction d’information ou de signatures électriques spécifiques au sein même du produit EEPROM. La mise en place de ces structures d’extraction embarquées sera présentée dan la cinquième partie.</a:t>
            </a:r>
          </a:p>
          <a:p>
            <a:pPr>
              <a:buFontTx/>
              <a:buChar char="-"/>
            </a:pPr>
            <a:r>
              <a:rPr lang="fr-FR"/>
              <a:t>Enfin je terminerai cet exposé par quelques CONCLUSION et perspectives.</a:t>
            </a:r>
          </a:p>
          <a:p>
            <a:pPr>
              <a:buFontTx/>
              <a:buChar char="-"/>
            </a:pPr>
            <a:endParaRPr lang="fr-FR"/>
          </a:p>
          <a:p>
            <a:pPr>
              <a:buFontTx/>
              <a:buChar char="-"/>
            </a:pPr>
            <a:endParaRPr lang="fr-FR" b="1"/>
          </a:p>
          <a:p>
            <a:pPr>
              <a:buFontTx/>
              <a:buChar char="-"/>
            </a:pPr>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5"/>
          </p:nvPr>
        </p:nvSpPr>
        <p:spPr>
          <a:ln/>
        </p:spPr>
        <p:txBody>
          <a:bodyPr/>
          <a:lstStyle/>
          <a:p>
            <a:fld id="{0E39244F-D14E-40EC-84B6-FCBD6998B7DB}" type="slidenum">
              <a:rPr lang="en-US"/>
              <a:pPr/>
              <a:t>12</a:t>
            </a:fld>
            <a:endParaRPr lang="en-US"/>
          </a:p>
        </p:txBody>
      </p:sp>
      <p:sp>
        <p:nvSpPr>
          <p:cNvPr id="527362" name="Rectangle 2"/>
          <p:cNvSpPr>
            <a:spLocks noChangeArrowheads="1" noTextEdit="1"/>
          </p:cNvSpPr>
          <p:nvPr>
            <p:ph type="sldImg"/>
          </p:nvPr>
        </p:nvSpPr>
        <p:spPr>
          <a:ln/>
        </p:spPr>
      </p:sp>
      <p:sp>
        <p:nvSpPr>
          <p:cNvPr id="527363" name="Rectangle 3"/>
          <p:cNvSpPr>
            <a:spLocks noGrp="1" noChangeArrowheads="1"/>
          </p:cNvSpPr>
          <p:nvPr>
            <p:ph type="body" idx="1"/>
          </p:nvPr>
        </p:nvSpPr>
        <p:spPr/>
        <p:txBody>
          <a:bodyPr/>
          <a:lstStyle/>
          <a:p>
            <a:r>
              <a:rPr lang="fr-FR" u="sng"/>
              <a:t>L’objectif</a:t>
            </a:r>
            <a:r>
              <a:rPr lang="fr-FR"/>
              <a:t> de cette thèse sera bien sûr de proposer une méthodologie de diagnostic de défauts spécifique aux mémoires EEPROM.</a:t>
            </a:r>
          </a:p>
          <a:p>
            <a:r>
              <a:rPr lang="fr-FR"/>
              <a:t>Pour cela :</a:t>
            </a:r>
          </a:p>
          <a:p>
            <a:pPr>
              <a:buFontTx/>
              <a:buChar char="-"/>
            </a:pPr>
            <a:r>
              <a:rPr lang="fr-FR"/>
              <a:t>une première partie introductive permettra de situer le dispositif étudié par rapport aux produits existant.</a:t>
            </a:r>
          </a:p>
          <a:p>
            <a:pPr>
              <a:buFontTx/>
              <a:buChar char="-"/>
            </a:pPr>
            <a:r>
              <a:rPr lang="fr-FR"/>
              <a:t>Une compréhension des mécanismes de défaillance relatifs aux mémoires EEPROM nécessitant une parfaite connaissance de leurs caractéristiques, de leur fonctionnement et de leur mode test. Ainsi, la deuxième partie de cette présentation sera consacrée d’une manière générale au test des mémoires EEPROM.</a:t>
            </a:r>
          </a:p>
          <a:p>
            <a:pPr>
              <a:buFontTx/>
              <a:buChar char="-"/>
            </a:pPr>
            <a:r>
              <a:rPr lang="fr-FR"/>
              <a:t>La troisième partir sera consacrée au DIAGNOSTIC DE DEFAUTS relatifs à LA CELLULE EEPROM élémentaire.</a:t>
            </a:r>
          </a:p>
          <a:p>
            <a:pPr>
              <a:buFontTx/>
              <a:buChar char="-"/>
            </a:pPr>
            <a:r>
              <a:rPr lang="fr-FR"/>
              <a:t>Ensuite, j’élargirais le DIAGNOSTIC DE DEFAUTS à LA MATRICE de cellules mémoire EEPROM.</a:t>
            </a:r>
          </a:p>
          <a:p>
            <a:pPr>
              <a:buFontTx/>
              <a:buChar char="-"/>
            </a:pPr>
            <a:r>
              <a:rPr lang="fr-FR"/>
              <a:t>A la suite de ces eux dernières études, nous verrons que le développement d’une méthodologie de diagnostic efficace nécessite l’extraction d’information ou de signatures électriques spécifiques au sein même du produit EEPROM. La mise en place de ces structures d’extraction embarquées sera présentée dan la cinquième partie.</a:t>
            </a:r>
          </a:p>
          <a:p>
            <a:pPr>
              <a:buFontTx/>
              <a:buChar char="-"/>
            </a:pPr>
            <a:r>
              <a:rPr lang="fr-FR"/>
              <a:t>Enfin je terminerai cet exposé par quelques CONCLUSION et perspectives.</a:t>
            </a:r>
          </a:p>
          <a:p>
            <a:pPr>
              <a:buFontTx/>
              <a:buChar char="-"/>
            </a:pPr>
            <a:endParaRPr lang="fr-FR"/>
          </a:p>
          <a:p>
            <a:pPr>
              <a:buFontTx/>
              <a:buChar char="-"/>
            </a:pPr>
            <a:endParaRPr lang="fr-FR" b="1"/>
          </a:p>
          <a:p>
            <a:pPr>
              <a:buFontTx/>
              <a:buChar char="-"/>
            </a:pPr>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5"/>
          </p:nvPr>
        </p:nvSpPr>
        <p:spPr>
          <a:ln/>
        </p:spPr>
        <p:txBody>
          <a:bodyPr/>
          <a:lstStyle/>
          <a:p>
            <a:fld id="{D47EF42A-3E89-4DA5-9F50-BD2C8562FD6D}" type="slidenum">
              <a:rPr lang="en-US"/>
              <a:pPr/>
              <a:t>13</a:t>
            </a:fld>
            <a:endParaRPr lang="en-US"/>
          </a:p>
        </p:txBody>
      </p:sp>
      <p:sp>
        <p:nvSpPr>
          <p:cNvPr id="531458" name="Rectangle 2"/>
          <p:cNvSpPr>
            <a:spLocks noChangeArrowheads="1" noTextEdit="1"/>
          </p:cNvSpPr>
          <p:nvPr>
            <p:ph type="sldImg"/>
          </p:nvPr>
        </p:nvSpPr>
        <p:spPr>
          <a:ln/>
        </p:spPr>
      </p:sp>
      <p:sp>
        <p:nvSpPr>
          <p:cNvPr id="531459" name="Rectangle 3"/>
          <p:cNvSpPr>
            <a:spLocks noGrp="1" noChangeArrowheads="1"/>
          </p:cNvSpPr>
          <p:nvPr>
            <p:ph type="body" idx="1"/>
          </p:nvPr>
        </p:nvSpPr>
        <p:spPr/>
        <p:txBody>
          <a:bodyPr/>
          <a:lstStyle/>
          <a:p>
            <a:r>
              <a:rPr lang="fr-FR" u="sng"/>
              <a:t>L’objectif</a:t>
            </a:r>
            <a:r>
              <a:rPr lang="fr-FR"/>
              <a:t> de cette thèse sera bien sûr de proposer une méthodologie de diagnostic de défauts spécifique aux mémoires EEPROM.</a:t>
            </a:r>
          </a:p>
          <a:p>
            <a:r>
              <a:rPr lang="fr-FR"/>
              <a:t>Pour cela :</a:t>
            </a:r>
          </a:p>
          <a:p>
            <a:pPr>
              <a:buFontTx/>
              <a:buChar char="-"/>
            </a:pPr>
            <a:r>
              <a:rPr lang="fr-FR"/>
              <a:t>une première partie introductive permettra de situer le dispositif étudié par rapport aux produits existant.</a:t>
            </a:r>
          </a:p>
          <a:p>
            <a:pPr>
              <a:buFontTx/>
              <a:buChar char="-"/>
            </a:pPr>
            <a:r>
              <a:rPr lang="fr-FR"/>
              <a:t>Une compréhension des mécanismes de défaillance relatifs aux mémoires EEPROM nécessitant une parfaite connaissance de leurs caractéristiques, de leur fonctionnement et de leur mode test. Ainsi, la deuxième partie de cette présentation sera consacrée d’une manière générale au test des mémoires EEPROM.</a:t>
            </a:r>
          </a:p>
          <a:p>
            <a:pPr>
              <a:buFontTx/>
              <a:buChar char="-"/>
            </a:pPr>
            <a:r>
              <a:rPr lang="fr-FR"/>
              <a:t>La troisième partir sera consacrée au DIAGNOSTIC DE DEFAUTS relatifs à LA CELLULE EEPROM élémentaire.</a:t>
            </a:r>
          </a:p>
          <a:p>
            <a:pPr>
              <a:buFontTx/>
              <a:buChar char="-"/>
            </a:pPr>
            <a:r>
              <a:rPr lang="fr-FR"/>
              <a:t>Ensuite, j’élargirais le DIAGNOSTIC DE DEFAUTS à LA MATRICE de cellules mémoire EEPROM.</a:t>
            </a:r>
          </a:p>
          <a:p>
            <a:pPr>
              <a:buFontTx/>
              <a:buChar char="-"/>
            </a:pPr>
            <a:r>
              <a:rPr lang="fr-FR"/>
              <a:t>A la suite de ces eux dernières études, nous verrons que le développement d’une méthodologie de diagnostic efficace nécessite l’extraction d’information ou de signatures électriques spécifiques au sein même du produit EEPROM. La mise en place de ces structures d’extraction embarquées sera présentée dan la cinquième partie.</a:t>
            </a:r>
          </a:p>
          <a:p>
            <a:pPr>
              <a:buFontTx/>
              <a:buChar char="-"/>
            </a:pPr>
            <a:r>
              <a:rPr lang="fr-FR"/>
              <a:t>Enfin je terminerai cet exposé par quelques CONCLUSION et perspectives.</a:t>
            </a:r>
          </a:p>
          <a:p>
            <a:pPr>
              <a:buFontTx/>
              <a:buChar char="-"/>
            </a:pPr>
            <a:endParaRPr lang="fr-FR"/>
          </a:p>
          <a:p>
            <a:pPr>
              <a:buFontTx/>
              <a:buChar char="-"/>
            </a:pPr>
            <a:endParaRPr lang="fr-FR" b="1"/>
          </a:p>
          <a:p>
            <a:pPr>
              <a:buFontTx/>
              <a:buChar char="-"/>
            </a:pPr>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5"/>
          </p:nvPr>
        </p:nvSpPr>
        <p:spPr>
          <a:ln/>
        </p:spPr>
        <p:txBody>
          <a:bodyPr/>
          <a:lstStyle/>
          <a:p>
            <a:fld id="{4BC1066B-1FC9-4556-9A4A-022AB4B01E7E}" type="slidenum">
              <a:rPr lang="en-US"/>
              <a:pPr/>
              <a:t>18</a:t>
            </a:fld>
            <a:endParaRPr lang="en-US"/>
          </a:p>
        </p:txBody>
      </p:sp>
      <p:sp>
        <p:nvSpPr>
          <p:cNvPr id="521218" name="Rectangle 2"/>
          <p:cNvSpPr>
            <a:spLocks noChangeArrowheads="1" noTextEdit="1"/>
          </p:cNvSpPr>
          <p:nvPr>
            <p:ph type="sldImg"/>
          </p:nvPr>
        </p:nvSpPr>
        <p:spPr>
          <a:ln/>
        </p:spPr>
      </p:sp>
      <p:sp>
        <p:nvSpPr>
          <p:cNvPr id="521219" name="Rectangle 3"/>
          <p:cNvSpPr>
            <a:spLocks noGrp="1" noChangeArrowheads="1"/>
          </p:cNvSpPr>
          <p:nvPr>
            <p:ph type="body" idx="1"/>
          </p:nvPr>
        </p:nvSpPr>
        <p:spPr/>
        <p:txBody>
          <a:bodyPr/>
          <a:lstStyle/>
          <a:p>
            <a:r>
              <a:rPr lang="fr-FR" u="sng"/>
              <a:t>L’objectif</a:t>
            </a:r>
            <a:r>
              <a:rPr lang="fr-FR"/>
              <a:t> de cette thèse sera bien sûr de proposer une méthodologie de diagnostic de défauts spécifique aux mémoires EEPROM.</a:t>
            </a:r>
          </a:p>
          <a:p>
            <a:r>
              <a:rPr lang="fr-FR"/>
              <a:t>Pour cela :</a:t>
            </a:r>
          </a:p>
          <a:p>
            <a:pPr>
              <a:buFontTx/>
              <a:buChar char="-"/>
            </a:pPr>
            <a:r>
              <a:rPr lang="fr-FR"/>
              <a:t>une première partie introductive permettra de situer le dispositif étudié par rapport aux produits existant.</a:t>
            </a:r>
          </a:p>
          <a:p>
            <a:pPr>
              <a:buFontTx/>
              <a:buChar char="-"/>
            </a:pPr>
            <a:r>
              <a:rPr lang="fr-FR"/>
              <a:t>Une compréhension des mécanismes de défaillance relatifs aux mémoires EEPROM nécessitant une parfaite connaissance de leurs caractéristiques, de leur fonctionnement et de leur mode test. Ainsi, la deuxième partie de cette présentation sera consacrée d’une manière générale au test des mémoires EEPROM.</a:t>
            </a:r>
          </a:p>
          <a:p>
            <a:pPr>
              <a:buFontTx/>
              <a:buChar char="-"/>
            </a:pPr>
            <a:r>
              <a:rPr lang="fr-FR"/>
              <a:t>La troisième partir sera consacrée au DIAGNOSTIC DE DEFAUTS relatifs à LA CELLULE EEPROM élémentaire.</a:t>
            </a:r>
          </a:p>
          <a:p>
            <a:pPr>
              <a:buFontTx/>
              <a:buChar char="-"/>
            </a:pPr>
            <a:r>
              <a:rPr lang="fr-FR"/>
              <a:t>Ensuite, j’élargirais le DIAGNOSTIC DE DEFAUTS à LA MATRICE de cellules mémoire EEPROM.</a:t>
            </a:r>
          </a:p>
          <a:p>
            <a:pPr>
              <a:buFontTx/>
              <a:buChar char="-"/>
            </a:pPr>
            <a:r>
              <a:rPr lang="fr-FR"/>
              <a:t>A la suite de ces eux dernières études, nous verrons que le développement d’une méthodologie de diagnostic efficace nécessite l’extraction d’information ou de signatures électriques spécifiques au sein même du produit EEPROM. La mise en place de ces structures d’extraction embarquées sera présentée dan la cinquième partie.</a:t>
            </a:r>
          </a:p>
          <a:p>
            <a:pPr>
              <a:buFontTx/>
              <a:buChar char="-"/>
            </a:pPr>
            <a:r>
              <a:rPr lang="fr-FR"/>
              <a:t>Enfin je terminerai cet exposé par quelques CONCLUSION et perspectives.</a:t>
            </a:r>
          </a:p>
          <a:p>
            <a:pPr>
              <a:buFontTx/>
              <a:buChar char="-"/>
            </a:pPr>
            <a:endParaRPr lang="fr-FR"/>
          </a:p>
          <a:p>
            <a:pPr>
              <a:buFontTx/>
              <a:buChar char="-"/>
            </a:pPr>
            <a:endParaRPr lang="fr-FR" b="1"/>
          </a:p>
          <a:p>
            <a:pPr>
              <a:buFontTx/>
              <a:buChar char="-"/>
            </a:pPr>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5"/>
          </p:nvPr>
        </p:nvSpPr>
        <p:spPr>
          <a:ln/>
        </p:spPr>
        <p:txBody>
          <a:bodyPr/>
          <a:lstStyle/>
          <a:p>
            <a:fld id="{6A1F8D34-E425-4E19-A567-A5F5A1D7ACDC}" type="slidenum">
              <a:rPr lang="en-US"/>
              <a:pPr/>
              <a:t>19</a:t>
            </a:fld>
            <a:endParaRPr lang="en-US"/>
          </a:p>
        </p:txBody>
      </p:sp>
      <p:sp>
        <p:nvSpPr>
          <p:cNvPr id="529410" name="Rectangle 2"/>
          <p:cNvSpPr>
            <a:spLocks noChangeArrowheads="1" noTextEdit="1"/>
          </p:cNvSpPr>
          <p:nvPr>
            <p:ph type="sldImg"/>
          </p:nvPr>
        </p:nvSpPr>
        <p:spPr>
          <a:ln/>
        </p:spPr>
      </p:sp>
      <p:sp>
        <p:nvSpPr>
          <p:cNvPr id="529411" name="Rectangle 3"/>
          <p:cNvSpPr>
            <a:spLocks noGrp="1" noChangeArrowheads="1"/>
          </p:cNvSpPr>
          <p:nvPr>
            <p:ph type="body" idx="1"/>
          </p:nvPr>
        </p:nvSpPr>
        <p:spPr/>
        <p:txBody>
          <a:bodyPr/>
          <a:lstStyle/>
          <a:p>
            <a:r>
              <a:rPr lang="fr-FR" u="sng"/>
              <a:t>L’objectif</a:t>
            </a:r>
            <a:r>
              <a:rPr lang="fr-FR"/>
              <a:t> de cette thèse sera bien sûr de proposer une méthodologie de diagnostic de défauts spécifique aux mémoires EEPROM.</a:t>
            </a:r>
          </a:p>
          <a:p>
            <a:r>
              <a:rPr lang="fr-FR"/>
              <a:t>Pour cela :</a:t>
            </a:r>
          </a:p>
          <a:p>
            <a:pPr>
              <a:buFontTx/>
              <a:buChar char="-"/>
            </a:pPr>
            <a:r>
              <a:rPr lang="fr-FR"/>
              <a:t>une première partie introductive permettra de situer le dispositif étudié par rapport aux produits existant.</a:t>
            </a:r>
          </a:p>
          <a:p>
            <a:pPr>
              <a:buFontTx/>
              <a:buChar char="-"/>
            </a:pPr>
            <a:r>
              <a:rPr lang="fr-FR"/>
              <a:t>Une compréhension des mécanismes de défaillance relatifs aux mémoires EEPROM nécessitant une parfaite connaissance de leurs caractéristiques, de leur fonctionnement et de leur mode test. Ainsi, la deuxième partie de cette présentation sera consacrée d’une manière générale au test des mémoires EEPROM.</a:t>
            </a:r>
          </a:p>
          <a:p>
            <a:pPr>
              <a:buFontTx/>
              <a:buChar char="-"/>
            </a:pPr>
            <a:r>
              <a:rPr lang="fr-FR"/>
              <a:t>La troisième partir sera consacrée au DIAGNOSTIC DE DEFAUTS relatifs à LA CELLULE EEPROM élémentaire.</a:t>
            </a:r>
          </a:p>
          <a:p>
            <a:pPr>
              <a:buFontTx/>
              <a:buChar char="-"/>
            </a:pPr>
            <a:r>
              <a:rPr lang="fr-FR"/>
              <a:t>Ensuite, j’élargirais le DIAGNOSTIC DE DEFAUTS à LA MATRICE de cellules mémoire EEPROM.</a:t>
            </a:r>
          </a:p>
          <a:p>
            <a:pPr>
              <a:buFontTx/>
              <a:buChar char="-"/>
            </a:pPr>
            <a:r>
              <a:rPr lang="fr-FR"/>
              <a:t>A la suite de ces eux dernières études, nous verrons que le développement d’une méthodologie de diagnostic efficace nécessite l’extraction d’information ou de signatures électriques spécifiques au sein même du produit EEPROM. La mise en place de ces structures d’extraction embarquées sera présentée dan la cinquième partie.</a:t>
            </a:r>
          </a:p>
          <a:p>
            <a:pPr>
              <a:buFontTx/>
              <a:buChar char="-"/>
            </a:pPr>
            <a:r>
              <a:rPr lang="fr-FR"/>
              <a:t>Enfin je terminerai cet exposé par quelques CONCLUSION et perspectives.</a:t>
            </a:r>
          </a:p>
          <a:p>
            <a:pPr>
              <a:buFontTx/>
              <a:buChar char="-"/>
            </a:pPr>
            <a:endParaRPr lang="fr-FR"/>
          </a:p>
          <a:p>
            <a:pPr>
              <a:buFontTx/>
              <a:buChar char="-"/>
            </a:pPr>
            <a:endParaRPr lang="fr-FR" b="1"/>
          </a:p>
          <a:p>
            <a:pPr>
              <a:buFontTx/>
              <a:buChar char="-"/>
            </a:pPr>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81C0B8DD-8913-480F-9711-1B63A4651A60}" type="datetime1">
              <a:rPr lang="fr-FR" smtClean="0"/>
              <a:pPr/>
              <a:t>29/11/2024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8076011-8115-47B4-B914-0A485709FB3B}" type="slidenum">
              <a:rPr lang="fr-FR" smtClean="0"/>
              <a:pPr/>
              <a:t>‹N°›</a:t>
            </a:fld>
            <a:endParaRPr lang="fr-FR"/>
          </a:p>
        </p:txBody>
      </p:sp>
    </p:spTree>
    <p:extLst>
      <p:ext uri="{BB962C8B-B14F-4D97-AF65-F5344CB8AC3E}">
        <p14:creationId xmlns="" xmlns:p14="http://schemas.microsoft.com/office/powerpoint/2010/main" val="3174379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2F531EB-3A9C-4871-B1BC-35D63AEA03E6}" type="datetime1">
              <a:rPr lang="fr-FR" smtClean="0"/>
              <a:pPr/>
              <a:t>29/11/2024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8076011-8115-47B4-B914-0A485709FB3B}" type="slidenum">
              <a:rPr lang="fr-FR" smtClean="0"/>
              <a:pPr/>
              <a:t>‹N°›</a:t>
            </a:fld>
            <a:endParaRPr lang="fr-FR"/>
          </a:p>
        </p:txBody>
      </p:sp>
    </p:spTree>
    <p:extLst>
      <p:ext uri="{BB962C8B-B14F-4D97-AF65-F5344CB8AC3E}">
        <p14:creationId xmlns="" xmlns:p14="http://schemas.microsoft.com/office/powerpoint/2010/main" val="2879196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C679272-4844-4729-9758-9ABE26BC79A9}" type="datetime1">
              <a:rPr lang="fr-FR" smtClean="0"/>
              <a:pPr/>
              <a:t>29/11/2024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8076011-8115-47B4-B914-0A485709FB3B}" type="slidenum">
              <a:rPr lang="fr-FR" smtClean="0"/>
              <a:pPr/>
              <a:t>‹N°›</a:t>
            </a:fld>
            <a:endParaRPr lang="fr-FR"/>
          </a:p>
        </p:txBody>
      </p:sp>
    </p:spTree>
    <p:extLst>
      <p:ext uri="{BB962C8B-B14F-4D97-AF65-F5344CB8AC3E}">
        <p14:creationId xmlns="" xmlns:p14="http://schemas.microsoft.com/office/powerpoint/2010/main" val="3309493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86594FA-5340-4128-BB2D-019090B75421}" type="datetime1">
              <a:rPr lang="fr-FR" smtClean="0"/>
              <a:pPr/>
              <a:t>29/11/2024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8076011-8115-47B4-B914-0A485709FB3B}" type="slidenum">
              <a:rPr lang="fr-FR" smtClean="0"/>
              <a:pPr/>
              <a:t>‹N°›</a:t>
            </a:fld>
            <a:endParaRPr lang="fr-FR"/>
          </a:p>
        </p:txBody>
      </p:sp>
    </p:spTree>
    <p:extLst>
      <p:ext uri="{BB962C8B-B14F-4D97-AF65-F5344CB8AC3E}">
        <p14:creationId xmlns="" xmlns:p14="http://schemas.microsoft.com/office/powerpoint/2010/main" val="3532966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665D7CEE-9203-4499-BC15-A718BF31860F}" type="datetime1">
              <a:rPr lang="fr-FR" smtClean="0"/>
              <a:pPr/>
              <a:t>29/11/2024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8076011-8115-47B4-B914-0A485709FB3B}" type="slidenum">
              <a:rPr lang="fr-FR" smtClean="0"/>
              <a:pPr/>
              <a:t>‹N°›</a:t>
            </a:fld>
            <a:endParaRPr lang="fr-FR"/>
          </a:p>
        </p:txBody>
      </p:sp>
    </p:spTree>
    <p:extLst>
      <p:ext uri="{BB962C8B-B14F-4D97-AF65-F5344CB8AC3E}">
        <p14:creationId xmlns="" xmlns:p14="http://schemas.microsoft.com/office/powerpoint/2010/main" val="32542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2542DE3-D83C-4B0D-AF8E-303B7F90248B}" type="datetime1">
              <a:rPr lang="fr-FR" smtClean="0"/>
              <a:pPr/>
              <a:t>29/11/2024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8076011-8115-47B4-B914-0A485709FB3B}" type="slidenum">
              <a:rPr lang="fr-FR" smtClean="0"/>
              <a:pPr/>
              <a:t>‹N°›</a:t>
            </a:fld>
            <a:endParaRPr lang="fr-FR"/>
          </a:p>
        </p:txBody>
      </p:sp>
    </p:spTree>
    <p:extLst>
      <p:ext uri="{BB962C8B-B14F-4D97-AF65-F5344CB8AC3E}">
        <p14:creationId xmlns="" xmlns:p14="http://schemas.microsoft.com/office/powerpoint/2010/main" val="14032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476D0CF-1810-4D72-9873-BFD4D8D924CE}" type="datetime1">
              <a:rPr lang="fr-FR" smtClean="0"/>
              <a:pPr/>
              <a:t>29/11/2024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8076011-8115-47B4-B914-0A485709FB3B}" type="slidenum">
              <a:rPr lang="fr-FR" smtClean="0"/>
              <a:pPr/>
              <a:t>‹N°›</a:t>
            </a:fld>
            <a:endParaRPr lang="fr-FR"/>
          </a:p>
        </p:txBody>
      </p:sp>
    </p:spTree>
    <p:extLst>
      <p:ext uri="{BB962C8B-B14F-4D97-AF65-F5344CB8AC3E}">
        <p14:creationId xmlns="" xmlns:p14="http://schemas.microsoft.com/office/powerpoint/2010/main" val="691033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3282DE3-3AD3-4036-8601-79D5BCE3FC9D}" type="datetime1">
              <a:rPr lang="fr-FR" smtClean="0"/>
              <a:pPr/>
              <a:t>29/11/2024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8076011-8115-47B4-B914-0A485709FB3B}" type="slidenum">
              <a:rPr lang="fr-FR" smtClean="0"/>
              <a:pPr/>
              <a:t>‹N°›</a:t>
            </a:fld>
            <a:endParaRPr lang="fr-FR"/>
          </a:p>
        </p:txBody>
      </p:sp>
    </p:spTree>
    <p:extLst>
      <p:ext uri="{BB962C8B-B14F-4D97-AF65-F5344CB8AC3E}">
        <p14:creationId xmlns="" xmlns:p14="http://schemas.microsoft.com/office/powerpoint/2010/main" val="2246258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73D6077-8AD8-4F13-AB31-AF57DE3A0DC0}" type="datetime1">
              <a:rPr lang="fr-FR" smtClean="0"/>
              <a:pPr/>
              <a:t>29/11/2024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8076011-8115-47B4-B914-0A485709FB3B}" type="slidenum">
              <a:rPr lang="fr-FR" smtClean="0"/>
              <a:pPr/>
              <a:t>‹N°›</a:t>
            </a:fld>
            <a:endParaRPr lang="fr-FR"/>
          </a:p>
        </p:txBody>
      </p:sp>
    </p:spTree>
    <p:extLst>
      <p:ext uri="{BB962C8B-B14F-4D97-AF65-F5344CB8AC3E}">
        <p14:creationId xmlns="" xmlns:p14="http://schemas.microsoft.com/office/powerpoint/2010/main" val="913761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58E3494-F9F5-4D59-981F-EEBA91E60700}" type="datetime1">
              <a:rPr lang="fr-FR" smtClean="0"/>
              <a:pPr/>
              <a:t>29/11/2024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8076011-8115-47B4-B914-0A485709FB3B}" type="slidenum">
              <a:rPr lang="fr-FR" smtClean="0"/>
              <a:pPr/>
              <a:t>‹N°›</a:t>
            </a:fld>
            <a:endParaRPr lang="fr-FR"/>
          </a:p>
        </p:txBody>
      </p:sp>
    </p:spTree>
    <p:extLst>
      <p:ext uri="{BB962C8B-B14F-4D97-AF65-F5344CB8AC3E}">
        <p14:creationId xmlns="" xmlns:p14="http://schemas.microsoft.com/office/powerpoint/2010/main" val="2633615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BA460AF-09D3-4167-BF35-DC5312D2C8CB}" type="datetime1">
              <a:rPr lang="fr-FR" smtClean="0"/>
              <a:pPr/>
              <a:t>29/11/2024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8076011-8115-47B4-B914-0A485709FB3B}" type="slidenum">
              <a:rPr lang="fr-FR" smtClean="0"/>
              <a:pPr/>
              <a:t>‹N°›</a:t>
            </a:fld>
            <a:endParaRPr lang="fr-FR"/>
          </a:p>
        </p:txBody>
      </p:sp>
    </p:spTree>
    <p:extLst>
      <p:ext uri="{BB962C8B-B14F-4D97-AF65-F5344CB8AC3E}">
        <p14:creationId xmlns="" xmlns:p14="http://schemas.microsoft.com/office/powerpoint/2010/main" val="3665151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D425FF-CD6A-4E42-9F82-CF9392FC3A77}" type="datetime1">
              <a:rPr lang="fr-FR" smtClean="0"/>
              <a:pPr/>
              <a:t>29/11/2024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076011-8115-47B4-B914-0A485709FB3B}" type="slidenum">
              <a:rPr lang="fr-FR" smtClean="0"/>
              <a:pPr/>
              <a:t>‹N°›</a:t>
            </a:fld>
            <a:endParaRPr lang="fr-FR"/>
          </a:p>
        </p:txBody>
      </p:sp>
    </p:spTree>
    <p:extLst>
      <p:ext uri="{BB962C8B-B14F-4D97-AF65-F5344CB8AC3E}">
        <p14:creationId xmlns="" xmlns:p14="http://schemas.microsoft.com/office/powerpoint/2010/main" val="995082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txBox="1">
            <a:spLocks/>
          </p:cNvSpPr>
          <p:nvPr/>
        </p:nvSpPr>
        <p:spPr>
          <a:xfrm>
            <a:off x="0" y="1063117"/>
            <a:ext cx="12192000" cy="214998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3200" b="1" dirty="0" err="1" smtClean="0">
                <a:solidFill>
                  <a:srgbClr val="C00000"/>
                </a:solidFill>
                <a:effectLst>
                  <a:outerShdw blurRad="38100" dist="38100" dir="2700000" algn="tl">
                    <a:srgbClr val="000000">
                      <a:alpha val="43137"/>
                    </a:srgbClr>
                  </a:outerShdw>
                </a:effectLst>
                <a:latin typeface="Rockwell" pitchFamily="18" charset="0"/>
                <a:cs typeface="Times New Roman" pitchFamily="18" charset="0"/>
              </a:rPr>
              <a:t>Electronics</a:t>
            </a:r>
            <a:r>
              <a:rPr lang="fr-FR" sz="3200" b="1" dirty="0" smtClean="0">
                <a:solidFill>
                  <a:srgbClr val="C00000"/>
                </a:solidFill>
                <a:effectLst>
                  <a:outerShdw blurRad="38100" dist="38100" dir="2700000" algn="tl">
                    <a:srgbClr val="000000">
                      <a:alpha val="43137"/>
                    </a:srgbClr>
                  </a:outerShdw>
                </a:effectLst>
                <a:latin typeface="Rockwell" pitchFamily="18" charset="0"/>
                <a:cs typeface="Times New Roman" pitchFamily="18" charset="0"/>
              </a:rPr>
              <a:t> and system components</a:t>
            </a:r>
          </a:p>
          <a:p>
            <a:pPr algn="ctr"/>
            <a:endParaRPr lang="fr-FR" sz="2800" b="1" dirty="0" smtClean="0">
              <a:solidFill>
                <a:srgbClr val="C00000"/>
              </a:solidFill>
              <a:effectLst>
                <a:outerShdw blurRad="38100" dist="38100" dir="2700000" algn="tl">
                  <a:srgbClr val="000000">
                    <a:alpha val="43137"/>
                  </a:srgbClr>
                </a:outerShdw>
              </a:effectLst>
              <a:latin typeface="Rockwell" pitchFamily="18" charset="0"/>
              <a:cs typeface="Times New Roman" pitchFamily="18" charset="0"/>
            </a:endParaRPr>
          </a:p>
          <a:p>
            <a:pPr algn="ctr">
              <a:spcBef>
                <a:spcPts val="0"/>
              </a:spcBef>
            </a:pPr>
            <a:r>
              <a:rPr lang="fr-FR" sz="2800" b="1" dirty="0" err="1" smtClean="0">
                <a:solidFill>
                  <a:srgbClr val="FF0000"/>
                </a:solidFill>
                <a:effectLst>
                  <a:outerShdw blurRad="38100" dist="38100" dir="2700000" algn="tl">
                    <a:srgbClr val="000000">
                      <a:alpha val="43137"/>
                    </a:srgbClr>
                  </a:outerShdw>
                </a:effectLst>
                <a:latin typeface="Rockwell" pitchFamily="18" charset="0"/>
                <a:cs typeface="Times New Roman" pitchFamily="18" charset="0"/>
              </a:rPr>
              <a:t>Chapter</a:t>
            </a:r>
            <a:r>
              <a:rPr lang="fr-FR" sz="2800" b="1" dirty="0" smtClean="0">
                <a:solidFill>
                  <a:srgbClr val="FF0000"/>
                </a:solidFill>
                <a:effectLst>
                  <a:outerShdw blurRad="38100" dist="38100" dir="2700000" algn="tl">
                    <a:srgbClr val="000000">
                      <a:alpha val="43137"/>
                    </a:srgbClr>
                  </a:outerShdw>
                </a:effectLst>
                <a:latin typeface="Rockwell" pitchFamily="18" charset="0"/>
                <a:cs typeface="Times New Roman" pitchFamily="18" charset="0"/>
              </a:rPr>
              <a:t> 5. </a:t>
            </a:r>
            <a:r>
              <a:rPr lang="fr-FR" sz="2800" b="1" dirty="0" err="1" smtClean="0">
                <a:solidFill>
                  <a:srgbClr val="FF0000"/>
                </a:solidFill>
                <a:effectLst>
                  <a:outerShdw blurRad="38100" dist="38100" dir="2700000" algn="tl">
                    <a:srgbClr val="000000">
                      <a:alpha val="43137"/>
                    </a:srgbClr>
                  </a:outerShdw>
                </a:effectLst>
                <a:latin typeface="Rockwell" pitchFamily="18" charset="0"/>
                <a:cs typeface="Times New Roman" pitchFamily="18" charset="0"/>
              </a:rPr>
              <a:t>Memories</a:t>
            </a:r>
            <a:endParaRPr lang="fr-FR" sz="2800" b="1" dirty="0" smtClean="0">
              <a:solidFill>
                <a:srgbClr val="FF0000"/>
              </a:solidFill>
              <a:effectLst>
                <a:outerShdw blurRad="38100" dist="38100" dir="2700000" algn="tl">
                  <a:srgbClr val="000000">
                    <a:alpha val="43137"/>
                  </a:srgbClr>
                </a:outerShdw>
              </a:effectLst>
              <a:latin typeface="Rockwell" pitchFamily="18" charset="0"/>
              <a:cs typeface="Times New Roman" pitchFamily="18" charset="0"/>
            </a:endParaRPr>
          </a:p>
          <a:p>
            <a:pPr algn="ctr">
              <a:spcBef>
                <a:spcPts val="0"/>
              </a:spcBef>
            </a:pPr>
            <a:endParaRPr lang="en-US" sz="2800" dirty="0" smtClean="0">
              <a:latin typeface="Calibri"/>
              <a:ea typeface="Calibri"/>
              <a:cs typeface="Arial"/>
            </a:endParaRPr>
          </a:p>
          <a:p>
            <a:pPr algn="ctr"/>
            <a:endParaRPr lang="fr-FR" sz="2800" dirty="0">
              <a:solidFill>
                <a:srgbClr val="FF0000"/>
              </a:solidFill>
            </a:endParaRPr>
          </a:p>
        </p:txBody>
      </p:sp>
      <p:sp>
        <p:nvSpPr>
          <p:cNvPr id="5" name="Espace réservé du numéro de diapositive 4"/>
          <p:cNvSpPr>
            <a:spLocks noGrp="1"/>
          </p:cNvSpPr>
          <p:nvPr>
            <p:ph type="sldNum" sz="quarter" idx="12"/>
          </p:nvPr>
        </p:nvSpPr>
        <p:spPr/>
        <p:txBody>
          <a:bodyPr/>
          <a:lstStyle/>
          <a:p>
            <a:fld id="{48076011-8115-47B4-B914-0A485709FB3B}" type="slidenum">
              <a:rPr lang="fr-FR" sz="2800" b="1" smtClean="0">
                <a:solidFill>
                  <a:srgbClr val="FF0000"/>
                </a:solidFill>
              </a:rPr>
              <a:pPr/>
              <a:t>1</a:t>
            </a:fld>
            <a:endParaRPr lang="fr-FR" sz="2800" b="1" dirty="0">
              <a:solidFill>
                <a:srgbClr val="FF0000"/>
              </a:solidFill>
            </a:endParaRPr>
          </a:p>
        </p:txBody>
      </p:sp>
    </p:spTree>
    <p:extLst>
      <p:ext uri="{BB962C8B-B14F-4D97-AF65-F5344CB8AC3E}">
        <p14:creationId xmlns="" xmlns:p14="http://schemas.microsoft.com/office/powerpoint/2010/main" val="24424082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vert="horz" lIns="91440" tIns="45720" rIns="91440" bIns="45720" rtlCol="0" anchor="ctr"/>
          <a:lstStyle/>
          <a:p>
            <a:fld id="{48076011-8115-47B4-B914-0A485709FB3B}" type="slidenum">
              <a:rPr lang="fr-FR" sz="2800" b="1" smtClean="0">
                <a:solidFill>
                  <a:srgbClr val="FF0000"/>
                </a:solidFill>
              </a:rPr>
              <a:pPr/>
              <a:t>10</a:t>
            </a:fld>
            <a:endParaRPr lang="fr-FR" sz="2800" b="1" dirty="0">
              <a:solidFill>
                <a:srgbClr val="FF0000"/>
              </a:solidFill>
            </a:endParaRPr>
          </a:p>
        </p:txBody>
      </p:sp>
      <p:sp>
        <p:nvSpPr>
          <p:cNvPr id="3" name="Rectangle 2"/>
          <p:cNvSpPr/>
          <p:nvPr/>
        </p:nvSpPr>
        <p:spPr>
          <a:xfrm>
            <a:off x="0" y="615434"/>
            <a:ext cx="8992718" cy="461665"/>
          </a:xfrm>
          <a:prstGeom prst="rect">
            <a:avLst/>
          </a:prstGeom>
        </p:spPr>
        <p:txBody>
          <a:bodyPr wrap="none">
            <a:spAutoFit/>
          </a:bodyPr>
          <a:lstStyle/>
          <a:p>
            <a:r>
              <a:rPr lang="en-US" sz="2400" dirty="0" smtClean="0">
                <a:solidFill>
                  <a:srgbClr val="0070C0"/>
                </a:solidFill>
                <a:latin typeface="Rockwell" pitchFamily="18" charset="0"/>
                <a:cs typeface="Times New Roman" pitchFamily="18" charset="0"/>
              </a:rPr>
              <a:t>4.2. Random Access Memories RAM characteristics (following)</a:t>
            </a:r>
          </a:p>
        </p:txBody>
      </p:sp>
      <p:sp>
        <p:nvSpPr>
          <p:cNvPr id="4" name="Rectangle 3"/>
          <p:cNvSpPr/>
          <p:nvPr/>
        </p:nvSpPr>
        <p:spPr>
          <a:xfrm>
            <a:off x="0" y="11684"/>
            <a:ext cx="12233374" cy="523220"/>
          </a:xfrm>
          <a:prstGeom prst="rect">
            <a:avLst/>
          </a:prstGeom>
        </p:spPr>
        <p:txBody>
          <a:bodyPr wrap="square">
            <a:spAutoFit/>
          </a:bodyPr>
          <a:lstStyle/>
          <a:p>
            <a:pPr marL="0" lvl="1"/>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4. Central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memory</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Random</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Access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smtClean="0">
                <a:solidFill>
                  <a:srgbClr val="0070C0"/>
                </a:solidFill>
                <a:latin typeface="Rockwell" pitchFamily="18" charset="0"/>
                <a:cs typeface="Times New Roman" pitchFamily="18" charset="0"/>
              </a:rPr>
              <a:t>(mémoires vives)</a:t>
            </a:r>
          </a:p>
        </p:txBody>
      </p:sp>
      <p:sp>
        <p:nvSpPr>
          <p:cNvPr id="5" name="Rectangle 4"/>
          <p:cNvSpPr/>
          <p:nvPr/>
        </p:nvSpPr>
        <p:spPr>
          <a:xfrm>
            <a:off x="0" y="1356836"/>
            <a:ext cx="12192000" cy="1815882"/>
          </a:xfrm>
          <a:prstGeom prst="rect">
            <a:avLst/>
          </a:prstGeom>
        </p:spPr>
        <p:txBody>
          <a:bodyPr wrap="square">
            <a:spAutoFit/>
          </a:bodyPr>
          <a:lstStyle/>
          <a:p>
            <a:pPr algn="just">
              <a:buFont typeface="Arial" pitchFamily="34" charset="0"/>
              <a:buChar char="•"/>
            </a:pPr>
            <a:r>
              <a:rPr lang="en-US" sz="2800" dirty="0" smtClean="0">
                <a:latin typeface="Times New Roman" pitchFamily="18" charset="0"/>
                <a:cs typeface="Times New Roman" pitchFamily="18" charset="0"/>
              </a:rPr>
              <a:t> Computer's performance depends on the amount of memory available </a:t>
            </a:r>
            <a:r>
              <a:rPr lang="en-US" sz="2800" b="1" dirty="0" smtClean="0">
                <a:latin typeface="Times New Roman" pitchFamily="18" charset="0"/>
                <a:cs typeface="Times New Roman" pitchFamily="18" charset="0"/>
              </a:rPr>
              <a:t>because</a:t>
            </a:r>
            <a:r>
              <a:rPr lang="en-US" sz="2800" dirty="0" smtClean="0">
                <a:latin typeface="Times New Roman" pitchFamily="18" charset="0"/>
                <a:cs typeface="Times New Roman" pitchFamily="18" charset="0"/>
              </a:rPr>
              <a:t> when the amount of memory is no longer sufficient, the operating system uses virtual memory</a:t>
            </a:r>
            <a:r>
              <a:rPr lang="fr-FR" sz="2800" dirty="0" smtClean="0">
                <a:latin typeface="Times New Roman" pitchFamily="18" charset="0"/>
                <a:cs typeface="Times New Roman" pitchFamily="18" charset="0"/>
              </a:rPr>
              <a:t> </a:t>
            </a:r>
            <a:r>
              <a:rPr lang="fr-FR" sz="2800" dirty="0" err="1" smtClean="0">
                <a:latin typeface="Times New Roman" pitchFamily="18" charset="0"/>
                <a:cs typeface="Times New Roman" pitchFamily="18" charset="0"/>
              </a:rPr>
              <a:t>exactly</a:t>
            </a:r>
            <a:r>
              <a:rPr lang="fr-FR"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it uses part of </a:t>
            </a:r>
            <a:r>
              <a:rPr lang="fr-FR" sz="2800" dirty="0" smtClean="0">
                <a:latin typeface="Times New Roman" pitchFamily="18" charset="0"/>
                <a:cs typeface="Times New Roman" pitchFamily="18" charset="0"/>
              </a:rPr>
              <a:t>hard</a:t>
            </a:r>
            <a:r>
              <a:rPr lang="en-US" sz="2800" dirty="0" smtClean="0">
                <a:latin typeface="Times New Roman" pitchFamily="18" charset="0"/>
                <a:cs typeface="Times New Roman" pitchFamily="18" charset="0"/>
              </a:rPr>
              <a:t> disk to store data that it considers it should use less often.</a:t>
            </a:r>
            <a:endParaRPr lang="en-US" sz="2800" dirty="0">
              <a:latin typeface="Times New Roman" pitchFamily="18" charset="0"/>
              <a:cs typeface="Times New Roman" pitchFamily="18" charset="0"/>
            </a:endParaRPr>
          </a:p>
        </p:txBody>
      </p:sp>
      <p:sp>
        <p:nvSpPr>
          <p:cNvPr id="6" name="Rectangle 1"/>
          <p:cNvSpPr>
            <a:spLocks noChangeArrowheads="1"/>
          </p:cNvSpPr>
          <p:nvPr/>
        </p:nvSpPr>
        <p:spPr bwMode="auto">
          <a:xfrm>
            <a:off x="0" y="3492958"/>
            <a:ext cx="1219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en-US" sz="2800" dirty="0" smtClean="0">
                <a:solidFill>
                  <a:srgbClr val="000000"/>
                </a:solidFill>
                <a:latin typeface="Times New Roman" pitchFamily="18" charset="0"/>
                <a:ea typeface="Calibri" pitchFamily="34" charset="0"/>
                <a:cs typeface="Times New Roman" pitchFamily="18" charset="0"/>
              </a:rPr>
              <a:t> </a:t>
            </a:r>
            <a:r>
              <a:rPr lang="en-US" sz="2800" dirty="0" smtClean="0">
                <a:latin typeface="Times New Roman" pitchFamily="18" charset="0"/>
                <a:cs typeface="Times New Roman" pitchFamily="18" charset="0"/>
              </a:rPr>
              <a:t>RAM Access time to central memory and its capacity are two elements which influence programs execution time (machine performance).</a:t>
            </a:r>
          </a:p>
        </p:txBody>
      </p:sp>
      <p:sp>
        <p:nvSpPr>
          <p:cNvPr id="7" name="Rectangle 1"/>
          <p:cNvSpPr>
            <a:spLocks noChangeArrowheads="1"/>
          </p:cNvSpPr>
          <p:nvPr/>
        </p:nvSpPr>
        <p:spPr bwMode="auto">
          <a:xfrm>
            <a:off x="0" y="5067758"/>
            <a:ext cx="1219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buFontTx/>
              <a:buChar char="•"/>
            </a:pPr>
            <a:r>
              <a:rPr lang="en-US" sz="2800" dirty="0" smtClean="0">
                <a:solidFill>
                  <a:srgbClr val="000000"/>
                </a:solidFill>
                <a:latin typeface="Times New Roman" pitchFamily="18" charset="0"/>
                <a:ea typeface="Calibri" pitchFamily="34" charset="0"/>
                <a:cs typeface="Times New Roman" pitchFamily="18" charset="0"/>
              </a:rPr>
              <a:t> </a:t>
            </a:r>
            <a:r>
              <a:rPr lang="en-US" sz="2800" dirty="0" smtClean="0">
                <a:latin typeface="Times New Roman" pitchFamily="18" charset="0"/>
                <a:cs typeface="Times New Roman" pitchFamily="18" charset="0"/>
              </a:rPr>
              <a:t>RAM To communicate with other parts of computer, the central memory uses buses (address bus and data bus).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5" name="Rectangle 3"/>
          <p:cNvSpPr>
            <a:spLocks noChangeArrowheads="1"/>
          </p:cNvSpPr>
          <p:nvPr/>
        </p:nvSpPr>
        <p:spPr bwMode="auto">
          <a:xfrm>
            <a:off x="220133" y="1095374"/>
            <a:ext cx="10737851" cy="1368425"/>
          </a:xfrm>
          <a:prstGeom prst="rect">
            <a:avLst/>
          </a:prstGeom>
          <a:noFill/>
          <a:ln w="9525">
            <a:noFill/>
            <a:miter lim="800000"/>
            <a:headEnd/>
            <a:tailEnd/>
          </a:ln>
        </p:spPr>
        <p:txBody>
          <a:bodyPr/>
          <a:lstStyle/>
          <a:p>
            <a:pPr marL="342900" indent="-342900" algn="just">
              <a:lnSpc>
                <a:spcPct val="125000"/>
              </a:lnSpc>
              <a:spcBef>
                <a:spcPct val="20000"/>
              </a:spcBef>
              <a:buClr>
                <a:srgbClr val="33CC33"/>
              </a:buClr>
              <a:buFont typeface="Wingdings" pitchFamily="2" charset="2"/>
              <a:buChar char="q"/>
            </a:pPr>
            <a:r>
              <a:rPr lang="en-US" sz="2400" dirty="0" smtClean="0">
                <a:solidFill>
                  <a:srgbClr val="0332B5"/>
                </a:solidFill>
              </a:rPr>
              <a:t>Storage equivalent to a </a:t>
            </a:r>
            <a:r>
              <a:rPr lang="en-US" sz="2400" dirty="0" err="1" smtClean="0">
                <a:solidFill>
                  <a:srgbClr val="0332B5"/>
                </a:solidFill>
              </a:rPr>
              <a:t>bistable</a:t>
            </a:r>
            <a:r>
              <a:rPr lang="en-US" sz="2400" dirty="0" smtClean="0">
                <a:solidFill>
                  <a:srgbClr val="0332B5"/>
                </a:solidFill>
              </a:rPr>
              <a:t> </a:t>
            </a:r>
            <a:r>
              <a:rPr lang="en-US" sz="2400" dirty="0" smtClean="0">
                <a:solidFill>
                  <a:srgbClr val="0332B5"/>
                </a:solidFill>
              </a:rPr>
              <a:t>lock</a:t>
            </a:r>
            <a:endParaRPr lang="fr-FR" sz="2400" dirty="0" smtClean="0">
              <a:solidFill>
                <a:srgbClr val="0332B5"/>
              </a:solidFill>
            </a:endParaRPr>
          </a:p>
          <a:p>
            <a:pPr marL="742950" lvl="1" indent="-285750" algn="just">
              <a:spcBef>
                <a:spcPct val="20000"/>
              </a:spcBef>
              <a:buClr>
                <a:srgbClr val="33CC33"/>
              </a:buClr>
              <a:buFont typeface="Wingdings" pitchFamily="2" charset="2"/>
              <a:buChar char="q"/>
            </a:pPr>
            <a:r>
              <a:rPr lang="fr-FR" sz="2100" dirty="0" smtClean="0">
                <a:solidFill>
                  <a:srgbClr val="0332B5"/>
                </a:solidFill>
              </a:rPr>
              <a:t>RS flip-flop</a:t>
            </a:r>
          </a:p>
          <a:p>
            <a:pPr marL="742950" lvl="1" indent="-285750" algn="just">
              <a:spcBef>
                <a:spcPct val="20000"/>
              </a:spcBef>
              <a:buClr>
                <a:srgbClr val="33CC33"/>
              </a:buClr>
              <a:buFont typeface="Wingdings" pitchFamily="2" charset="2"/>
              <a:buChar char="q"/>
            </a:pPr>
            <a:r>
              <a:rPr lang="fr-FR" sz="2100" dirty="0" smtClean="0">
                <a:solidFill>
                  <a:srgbClr val="0332B5"/>
                </a:solidFill>
              </a:rPr>
              <a:t>D flip-flop</a:t>
            </a:r>
            <a:endParaRPr lang="fr-FR" sz="2100" dirty="0">
              <a:solidFill>
                <a:srgbClr val="0332B5"/>
              </a:solidFill>
            </a:endParaRPr>
          </a:p>
          <a:p>
            <a:pPr marL="742950" lvl="1" indent="-285750" algn="just">
              <a:spcBef>
                <a:spcPct val="20000"/>
              </a:spcBef>
              <a:buClr>
                <a:srgbClr val="33CC33"/>
              </a:buClr>
              <a:buFont typeface="Wingdings" pitchFamily="2" charset="2"/>
              <a:buChar char="q"/>
            </a:pPr>
            <a:endParaRPr lang="fr-FR" sz="2100" dirty="0">
              <a:solidFill>
                <a:srgbClr val="0332B5"/>
              </a:solidFill>
            </a:endParaRPr>
          </a:p>
          <a:p>
            <a:pPr marL="342900" indent="-342900" algn="just">
              <a:lnSpc>
                <a:spcPct val="125000"/>
              </a:lnSpc>
              <a:spcBef>
                <a:spcPct val="20000"/>
              </a:spcBef>
              <a:buClr>
                <a:srgbClr val="33CC33"/>
              </a:buClr>
              <a:buFont typeface="Wingdings" pitchFamily="2" charset="2"/>
              <a:buChar char="q"/>
            </a:pPr>
            <a:r>
              <a:rPr lang="fr-FR" sz="2400" dirty="0" smtClean="0">
                <a:solidFill>
                  <a:srgbClr val="0332B5"/>
                </a:solidFill>
              </a:rPr>
              <a:t>2 </a:t>
            </a:r>
            <a:r>
              <a:rPr lang="fr-FR" sz="2400" dirty="0" smtClean="0">
                <a:solidFill>
                  <a:srgbClr val="0332B5"/>
                </a:solidFill>
              </a:rPr>
              <a:t>Inverters + 2 Transistors = 1bit</a:t>
            </a:r>
            <a:endParaRPr lang="fr-FR" sz="2400" dirty="0">
              <a:solidFill>
                <a:srgbClr val="0332B5"/>
              </a:solidFill>
            </a:endParaRPr>
          </a:p>
          <a:p>
            <a:pPr marL="742950" lvl="1" indent="-285750" algn="just">
              <a:spcBef>
                <a:spcPct val="20000"/>
              </a:spcBef>
              <a:buClr>
                <a:srgbClr val="33CC33"/>
              </a:buClr>
              <a:buFont typeface="Wingdings" pitchFamily="2" charset="2"/>
              <a:buChar char="q"/>
            </a:pPr>
            <a:endParaRPr lang="fr-FR" sz="2100" dirty="0">
              <a:solidFill>
                <a:srgbClr val="0332B5"/>
              </a:solidFill>
            </a:endParaRPr>
          </a:p>
          <a:p>
            <a:pPr marL="742950" lvl="1" indent="-285750" algn="just">
              <a:spcBef>
                <a:spcPct val="20000"/>
              </a:spcBef>
              <a:buClr>
                <a:srgbClr val="33CC33"/>
              </a:buClr>
              <a:buFont typeface="Wingdings" pitchFamily="2" charset="2"/>
              <a:buNone/>
            </a:pPr>
            <a:endParaRPr lang="fr-FR" sz="2100" dirty="0">
              <a:solidFill>
                <a:srgbClr val="0332B5"/>
              </a:solidFill>
            </a:endParaRPr>
          </a:p>
          <a:p>
            <a:pPr marL="342900" indent="-342900" algn="just">
              <a:lnSpc>
                <a:spcPct val="125000"/>
              </a:lnSpc>
              <a:spcBef>
                <a:spcPct val="20000"/>
              </a:spcBef>
              <a:buClr>
                <a:srgbClr val="33CC33"/>
              </a:buClr>
              <a:buFont typeface="Wingdings" pitchFamily="2" charset="2"/>
              <a:buChar char="q"/>
            </a:pPr>
            <a:endParaRPr lang="fr-FR" sz="2400" dirty="0">
              <a:solidFill>
                <a:srgbClr val="0332B5"/>
              </a:solidFill>
            </a:endParaRPr>
          </a:p>
          <a:p>
            <a:pPr marL="342900" indent="-342900" algn="just">
              <a:lnSpc>
                <a:spcPct val="125000"/>
              </a:lnSpc>
              <a:spcBef>
                <a:spcPct val="20000"/>
              </a:spcBef>
              <a:buClr>
                <a:srgbClr val="33CC33"/>
              </a:buClr>
              <a:buFont typeface="Wingdings" pitchFamily="2" charset="2"/>
              <a:buNone/>
            </a:pPr>
            <a:endParaRPr lang="fr-FR" sz="2400" dirty="0">
              <a:solidFill>
                <a:srgbClr val="0332B5"/>
              </a:solidFill>
            </a:endParaRPr>
          </a:p>
        </p:txBody>
      </p:sp>
      <p:pic>
        <p:nvPicPr>
          <p:cNvPr id="509958" name="Picture 6"/>
          <p:cNvPicPr>
            <a:picLocks noChangeAspect="1" noChangeArrowheads="1"/>
          </p:cNvPicPr>
          <p:nvPr/>
        </p:nvPicPr>
        <p:blipFill>
          <a:blip r:embed="rId3" cstate="print"/>
          <a:srcRect/>
          <a:stretch>
            <a:fillRect/>
          </a:stretch>
        </p:blipFill>
        <p:spPr bwMode="auto">
          <a:xfrm>
            <a:off x="508001" y="3524250"/>
            <a:ext cx="10564284" cy="3333750"/>
          </a:xfrm>
          <a:prstGeom prst="rect">
            <a:avLst/>
          </a:prstGeom>
          <a:noFill/>
          <a:ln w="38100">
            <a:noFill/>
            <a:miter lim="800000"/>
            <a:headEnd/>
            <a:tailEnd/>
          </a:ln>
          <a:effectLst/>
        </p:spPr>
      </p:pic>
      <p:sp>
        <p:nvSpPr>
          <p:cNvPr id="5" name="Rectangle 4"/>
          <p:cNvSpPr/>
          <p:nvPr/>
        </p:nvSpPr>
        <p:spPr>
          <a:xfrm>
            <a:off x="0" y="539232"/>
            <a:ext cx="4234172" cy="461665"/>
          </a:xfrm>
          <a:prstGeom prst="rect">
            <a:avLst/>
          </a:prstGeom>
        </p:spPr>
        <p:txBody>
          <a:bodyPr wrap="none">
            <a:spAutoFit/>
          </a:bodyPr>
          <a:lstStyle/>
          <a:p>
            <a:r>
              <a:rPr lang="en-US" sz="2400" dirty="0" smtClean="0">
                <a:solidFill>
                  <a:srgbClr val="0070C0"/>
                </a:solidFill>
                <a:latin typeface="Rockwell" pitchFamily="18" charset="0"/>
                <a:cs typeface="Times New Roman" pitchFamily="18" charset="0"/>
              </a:rPr>
              <a:t>4.3. 1</a:t>
            </a:r>
            <a:r>
              <a:rPr lang="en-US" sz="2400" dirty="0" smtClean="0">
                <a:solidFill>
                  <a:srgbClr val="0070C0"/>
                </a:solidFill>
                <a:latin typeface="Rockwell" pitchFamily="18" charset="0"/>
                <a:cs typeface="Times New Roman" pitchFamily="18" charset="0"/>
              </a:rPr>
              <a:t>. Static Memory (SRAM)</a:t>
            </a:r>
            <a:endParaRPr lang="en-US" sz="2400" dirty="0" smtClean="0">
              <a:solidFill>
                <a:srgbClr val="0070C0"/>
              </a:solidFill>
              <a:latin typeface="Rockwell" pitchFamily="18" charset="0"/>
              <a:cs typeface="Times New Roman" pitchFamily="18" charset="0"/>
            </a:endParaRPr>
          </a:p>
        </p:txBody>
      </p:sp>
      <p:sp>
        <p:nvSpPr>
          <p:cNvPr id="6" name="Rectangle 5"/>
          <p:cNvSpPr/>
          <p:nvPr/>
        </p:nvSpPr>
        <p:spPr>
          <a:xfrm>
            <a:off x="0" y="11684"/>
            <a:ext cx="12233374" cy="523220"/>
          </a:xfrm>
          <a:prstGeom prst="rect">
            <a:avLst/>
          </a:prstGeom>
        </p:spPr>
        <p:txBody>
          <a:bodyPr wrap="square">
            <a:spAutoFit/>
          </a:bodyPr>
          <a:lstStyle/>
          <a:p>
            <a:pPr marL="0" lvl="1"/>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4. Central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memory</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Random</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Access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smtClean="0">
                <a:solidFill>
                  <a:srgbClr val="0070C0"/>
                </a:solidFill>
                <a:latin typeface="Rockwell" pitchFamily="18" charset="0"/>
                <a:cs typeface="Times New Roman" pitchFamily="18" charset="0"/>
              </a:rPr>
              <a:t>(mémoires vives)</a:t>
            </a:r>
          </a:p>
        </p:txBody>
      </p:sp>
      <p:sp>
        <p:nvSpPr>
          <p:cNvPr id="7" name="Espace réservé du numéro de diapositive 1"/>
          <p:cNvSpPr>
            <a:spLocks noGrp="1"/>
          </p:cNvSpPr>
          <p:nvPr>
            <p:ph type="sldNum" sz="quarter" idx="12"/>
          </p:nvPr>
        </p:nvSpPr>
        <p:spPr>
          <a:xfrm>
            <a:off x="8610600" y="6356350"/>
            <a:ext cx="2743200" cy="365125"/>
          </a:xfrm>
        </p:spPr>
        <p:txBody>
          <a:bodyPr vert="horz" lIns="91440" tIns="45720" rIns="91440" bIns="45720" rtlCol="0" anchor="ctr"/>
          <a:lstStyle/>
          <a:p>
            <a:fld id="{48076011-8115-47B4-B914-0A485709FB3B}" type="slidenum">
              <a:rPr lang="fr-FR" sz="2800" b="1" smtClean="0">
                <a:solidFill>
                  <a:srgbClr val="FF0000"/>
                </a:solidFill>
              </a:rPr>
              <a:pPr/>
              <a:t>11</a:t>
            </a:fld>
            <a:endParaRPr lang="fr-FR" sz="2800" b="1" dirty="0">
              <a:solidFill>
                <a:srgbClr val="FF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9" name="Rectangle 3"/>
          <p:cNvSpPr>
            <a:spLocks noChangeArrowheads="1"/>
          </p:cNvSpPr>
          <p:nvPr/>
        </p:nvSpPr>
        <p:spPr bwMode="auto">
          <a:xfrm>
            <a:off x="220133" y="984249"/>
            <a:ext cx="10737851" cy="1410607"/>
          </a:xfrm>
          <a:prstGeom prst="rect">
            <a:avLst/>
          </a:prstGeom>
          <a:noFill/>
          <a:ln w="9525">
            <a:noFill/>
            <a:miter lim="800000"/>
            <a:headEnd/>
            <a:tailEnd/>
          </a:ln>
        </p:spPr>
        <p:txBody>
          <a:bodyPr/>
          <a:lstStyle/>
          <a:p>
            <a:pPr marL="342900" indent="-342900" algn="just">
              <a:lnSpc>
                <a:spcPct val="125000"/>
              </a:lnSpc>
              <a:spcBef>
                <a:spcPct val="20000"/>
              </a:spcBef>
              <a:buClr>
                <a:srgbClr val="33CC33"/>
              </a:buClr>
              <a:buFont typeface="Wingdings" pitchFamily="2" charset="2"/>
              <a:buChar char="q"/>
            </a:pPr>
            <a:r>
              <a:rPr lang="fr-FR" sz="2400" dirty="0">
                <a:solidFill>
                  <a:srgbClr val="0332B5"/>
                </a:solidFill>
              </a:rPr>
              <a:t>1 </a:t>
            </a:r>
            <a:r>
              <a:rPr lang="fr-FR" sz="2400" dirty="0" smtClean="0">
                <a:solidFill>
                  <a:srgbClr val="0332B5"/>
                </a:solidFill>
              </a:rPr>
              <a:t>Memory </a:t>
            </a:r>
            <a:r>
              <a:rPr lang="fr-FR" sz="2400" dirty="0" err="1" smtClean="0">
                <a:solidFill>
                  <a:srgbClr val="0332B5"/>
                </a:solidFill>
              </a:rPr>
              <a:t>element</a:t>
            </a:r>
            <a:endParaRPr lang="fr-FR" sz="2400" dirty="0">
              <a:solidFill>
                <a:srgbClr val="0332B5"/>
              </a:solidFill>
            </a:endParaRPr>
          </a:p>
          <a:p>
            <a:pPr marL="742950" lvl="1" indent="-285750" algn="just">
              <a:spcBef>
                <a:spcPct val="20000"/>
              </a:spcBef>
              <a:buClr>
                <a:srgbClr val="33CC33"/>
              </a:buClr>
              <a:buFont typeface="Wingdings" pitchFamily="2" charset="2"/>
              <a:buChar char="q"/>
            </a:pPr>
            <a:r>
              <a:rPr lang="fr-FR" sz="2100" dirty="0">
                <a:solidFill>
                  <a:srgbClr val="0332B5"/>
                </a:solidFill>
              </a:rPr>
              <a:t>1 </a:t>
            </a:r>
            <a:r>
              <a:rPr lang="en-US" sz="2100" dirty="0" smtClean="0">
                <a:solidFill>
                  <a:srgbClr val="0332B5"/>
                </a:solidFill>
              </a:rPr>
              <a:t>capacity </a:t>
            </a:r>
            <a:r>
              <a:rPr lang="en-US" sz="2100" dirty="0" smtClean="0">
                <a:solidFill>
                  <a:srgbClr val="0332B5"/>
                </a:solidFill>
              </a:rPr>
              <a:t>to store loads</a:t>
            </a:r>
            <a:endParaRPr lang="fr-FR" sz="2100" dirty="0">
              <a:solidFill>
                <a:srgbClr val="0332B5"/>
              </a:solidFill>
            </a:endParaRPr>
          </a:p>
          <a:p>
            <a:pPr marL="742950" lvl="1" indent="-285750" algn="just">
              <a:spcBef>
                <a:spcPct val="20000"/>
              </a:spcBef>
              <a:buClr>
                <a:srgbClr val="33CC33"/>
              </a:buClr>
              <a:buFont typeface="Wingdings" pitchFamily="2" charset="2"/>
              <a:buChar char="q"/>
            </a:pPr>
            <a:r>
              <a:rPr lang="en-US" sz="2100" dirty="0" smtClean="0">
                <a:solidFill>
                  <a:srgbClr val="0332B5"/>
                </a:solidFill>
              </a:rPr>
              <a:t>1 </a:t>
            </a:r>
            <a:r>
              <a:rPr lang="en-US" sz="2100" dirty="0" smtClean="0">
                <a:solidFill>
                  <a:srgbClr val="0332B5"/>
                </a:solidFill>
              </a:rPr>
              <a:t>transistor to access </a:t>
            </a:r>
            <a:r>
              <a:rPr lang="en-US" sz="2100" dirty="0" smtClean="0">
                <a:solidFill>
                  <a:srgbClr val="0332B5"/>
                </a:solidFill>
              </a:rPr>
              <a:t>read/write </a:t>
            </a:r>
            <a:r>
              <a:rPr lang="en-US" sz="2100" dirty="0" smtClean="0">
                <a:solidFill>
                  <a:srgbClr val="0332B5"/>
                </a:solidFill>
              </a:rPr>
              <a:t>capacity</a:t>
            </a:r>
            <a:endParaRPr lang="fr-FR" sz="2100" dirty="0">
              <a:solidFill>
                <a:srgbClr val="0332B5"/>
              </a:solidFill>
            </a:endParaRPr>
          </a:p>
          <a:p>
            <a:pPr marL="742950" lvl="1" indent="-285750" algn="just">
              <a:spcBef>
                <a:spcPct val="20000"/>
              </a:spcBef>
              <a:buClr>
                <a:srgbClr val="33CC33"/>
              </a:buClr>
              <a:buFont typeface="Wingdings" pitchFamily="2" charset="2"/>
              <a:buNone/>
            </a:pPr>
            <a:endParaRPr lang="fr-FR" sz="2100" dirty="0">
              <a:solidFill>
                <a:srgbClr val="0332B5"/>
              </a:solidFill>
            </a:endParaRPr>
          </a:p>
          <a:p>
            <a:pPr marL="342900" indent="-342900" algn="just">
              <a:lnSpc>
                <a:spcPct val="125000"/>
              </a:lnSpc>
              <a:spcBef>
                <a:spcPct val="20000"/>
              </a:spcBef>
              <a:buClr>
                <a:srgbClr val="33CC33"/>
              </a:buClr>
              <a:buFont typeface="Wingdings" pitchFamily="2" charset="2"/>
              <a:buChar char="q"/>
            </a:pPr>
            <a:r>
              <a:rPr lang="en-US" sz="2400" dirty="0" smtClean="0">
                <a:solidFill>
                  <a:srgbClr val="0332B5"/>
                </a:solidFill>
              </a:rPr>
              <a:t>Very </a:t>
            </a:r>
            <a:r>
              <a:rPr lang="en-US" sz="2400" dirty="0" smtClean="0">
                <a:solidFill>
                  <a:srgbClr val="0332B5"/>
                </a:solidFill>
              </a:rPr>
              <a:t>long memory point access!!</a:t>
            </a:r>
            <a:endParaRPr lang="fr-FR" sz="2400" dirty="0">
              <a:solidFill>
                <a:srgbClr val="0332B5"/>
              </a:solidFill>
            </a:endParaRPr>
          </a:p>
          <a:p>
            <a:pPr marL="742950" lvl="1" indent="-285750" algn="just">
              <a:spcBef>
                <a:spcPct val="20000"/>
              </a:spcBef>
              <a:buClr>
                <a:srgbClr val="33CC33"/>
              </a:buClr>
              <a:buFont typeface="Wingdings" pitchFamily="2" charset="2"/>
              <a:buChar char="q"/>
            </a:pPr>
            <a:r>
              <a:rPr lang="fr-FR" sz="2100" dirty="0" smtClean="0">
                <a:solidFill>
                  <a:srgbClr val="0332B5"/>
                </a:solidFill>
              </a:rPr>
              <a:t>L</a:t>
            </a:r>
            <a:r>
              <a:rPr lang="en-US" sz="2100" dirty="0" err="1" smtClean="0">
                <a:solidFill>
                  <a:srgbClr val="0332B5"/>
                </a:solidFill>
              </a:rPr>
              <a:t>ow</a:t>
            </a:r>
            <a:r>
              <a:rPr lang="en-US" sz="2100" dirty="0" smtClean="0">
                <a:solidFill>
                  <a:srgbClr val="0332B5"/>
                </a:solidFill>
              </a:rPr>
              <a:t> </a:t>
            </a:r>
            <a:r>
              <a:rPr lang="en-US" sz="2100" dirty="0" smtClean="0">
                <a:solidFill>
                  <a:srgbClr val="0332B5"/>
                </a:solidFill>
              </a:rPr>
              <a:t>capacity leakage requires a Refresh every </a:t>
            </a:r>
            <a:r>
              <a:rPr lang="en-US" sz="2100" dirty="0" smtClean="0">
                <a:solidFill>
                  <a:srgbClr val="0332B5"/>
                </a:solidFill>
              </a:rPr>
              <a:t>10ms</a:t>
            </a:r>
            <a:endParaRPr lang="fr-FR" sz="2100" dirty="0">
              <a:solidFill>
                <a:srgbClr val="0332B5"/>
              </a:solidFill>
            </a:endParaRPr>
          </a:p>
          <a:p>
            <a:pPr marL="1143000" lvl="2" indent="-228600" algn="just">
              <a:spcBef>
                <a:spcPct val="20000"/>
              </a:spcBef>
              <a:buClr>
                <a:srgbClr val="33CC33"/>
              </a:buClr>
              <a:buFont typeface="Wingdings" pitchFamily="2" charset="2"/>
              <a:buNone/>
            </a:pPr>
            <a:r>
              <a:rPr lang="fr-FR" sz="2100" dirty="0">
                <a:solidFill>
                  <a:schemeClr val="hlink"/>
                </a:solidFill>
              </a:rPr>
              <a:t>I</a:t>
            </a:r>
            <a:r>
              <a:rPr lang="fr-FR" sz="2100" baseline="-25000" dirty="0">
                <a:solidFill>
                  <a:schemeClr val="hlink"/>
                </a:solidFill>
              </a:rPr>
              <a:t>f </a:t>
            </a:r>
            <a:r>
              <a:rPr lang="fr-FR" sz="2100" dirty="0">
                <a:solidFill>
                  <a:schemeClr val="hlink"/>
                </a:solidFill>
              </a:rPr>
              <a:t>= 10</a:t>
            </a:r>
            <a:r>
              <a:rPr lang="fr-FR" sz="2100" baseline="30000" dirty="0">
                <a:solidFill>
                  <a:schemeClr val="hlink"/>
                </a:solidFill>
              </a:rPr>
              <a:t>-10</a:t>
            </a:r>
            <a:r>
              <a:rPr lang="fr-FR" sz="2100" dirty="0">
                <a:solidFill>
                  <a:schemeClr val="hlink"/>
                </a:solidFill>
              </a:rPr>
              <a:t>A et C</a:t>
            </a:r>
            <a:r>
              <a:rPr lang="fr-FR" sz="2100" baseline="-25000" dirty="0">
                <a:solidFill>
                  <a:schemeClr val="hlink"/>
                </a:solidFill>
              </a:rPr>
              <a:t>S</a:t>
            </a:r>
            <a:r>
              <a:rPr lang="fr-FR" sz="2100" dirty="0">
                <a:solidFill>
                  <a:schemeClr val="hlink"/>
                </a:solidFill>
              </a:rPr>
              <a:t>=0.01pF</a:t>
            </a:r>
          </a:p>
          <a:p>
            <a:pPr marL="1143000" lvl="2" indent="-228600" algn="just">
              <a:spcBef>
                <a:spcPct val="20000"/>
              </a:spcBef>
              <a:buClr>
                <a:srgbClr val="33CC33"/>
              </a:buClr>
              <a:buFont typeface="Wingdings" pitchFamily="2" charset="2"/>
              <a:buNone/>
            </a:pPr>
            <a:r>
              <a:rPr lang="el-GR" sz="2100" dirty="0">
                <a:solidFill>
                  <a:schemeClr val="hlink"/>
                </a:solidFill>
                <a:cs typeface="Arial" charset="0"/>
              </a:rPr>
              <a:t>Δ</a:t>
            </a:r>
            <a:r>
              <a:rPr lang="fr-FR" sz="2100" dirty="0">
                <a:solidFill>
                  <a:schemeClr val="hlink"/>
                </a:solidFill>
                <a:cs typeface="Arial" charset="0"/>
              </a:rPr>
              <a:t>V/ </a:t>
            </a:r>
            <a:r>
              <a:rPr lang="el-GR" sz="2100" dirty="0">
                <a:solidFill>
                  <a:schemeClr val="hlink"/>
                </a:solidFill>
                <a:cs typeface="Arial" charset="0"/>
              </a:rPr>
              <a:t>Δ</a:t>
            </a:r>
            <a:r>
              <a:rPr lang="fr-FR" sz="2100" dirty="0">
                <a:solidFill>
                  <a:schemeClr val="hlink"/>
                </a:solidFill>
                <a:cs typeface="Arial" charset="0"/>
              </a:rPr>
              <a:t>t=0.1v/ms</a:t>
            </a:r>
          </a:p>
          <a:p>
            <a:pPr marL="1143000" lvl="2" indent="-228600" algn="just">
              <a:spcBef>
                <a:spcPct val="20000"/>
              </a:spcBef>
              <a:buClr>
                <a:srgbClr val="33CC33"/>
              </a:buClr>
              <a:buFont typeface="Wingdings" pitchFamily="2" charset="2"/>
              <a:buNone/>
            </a:pPr>
            <a:endParaRPr lang="fr-FR" sz="2100" dirty="0">
              <a:solidFill>
                <a:schemeClr val="hlink"/>
              </a:solidFill>
              <a:cs typeface="Arial" charset="0"/>
            </a:endParaRPr>
          </a:p>
          <a:p>
            <a:pPr marL="342900" indent="-342900" algn="just">
              <a:lnSpc>
                <a:spcPct val="125000"/>
              </a:lnSpc>
              <a:spcBef>
                <a:spcPct val="20000"/>
              </a:spcBef>
              <a:buClr>
                <a:srgbClr val="33CC33"/>
              </a:buClr>
              <a:buFont typeface="Wingdings" pitchFamily="2" charset="2"/>
              <a:buChar char="q"/>
            </a:pPr>
            <a:r>
              <a:rPr lang="fr-FR" sz="2400" dirty="0" err="1" smtClean="0">
                <a:solidFill>
                  <a:srgbClr val="0332B5"/>
                </a:solidFill>
              </a:rPr>
              <a:t>Complex</a:t>
            </a:r>
            <a:r>
              <a:rPr lang="fr-FR" sz="2400" dirty="0" smtClean="0">
                <a:solidFill>
                  <a:srgbClr val="0332B5"/>
                </a:solidFill>
              </a:rPr>
              <a:t> </a:t>
            </a:r>
            <a:r>
              <a:rPr lang="fr-FR" sz="2400" dirty="0" smtClean="0">
                <a:solidFill>
                  <a:srgbClr val="0332B5"/>
                </a:solidFill>
              </a:rPr>
              <a:t>control system</a:t>
            </a:r>
            <a:endParaRPr lang="fr-FR" sz="2400" dirty="0">
              <a:solidFill>
                <a:srgbClr val="0332B5"/>
              </a:solidFill>
            </a:endParaRPr>
          </a:p>
          <a:p>
            <a:pPr marL="742950" lvl="1" indent="-285750" algn="just">
              <a:spcBef>
                <a:spcPct val="20000"/>
              </a:spcBef>
              <a:buClr>
                <a:srgbClr val="33CC33"/>
              </a:buClr>
              <a:buFont typeface="Wingdings" pitchFamily="2" charset="2"/>
              <a:buChar char="q"/>
            </a:pPr>
            <a:r>
              <a:rPr lang="fr-FR" sz="2100" dirty="0" err="1" smtClean="0">
                <a:solidFill>
                  <a:srgbClr val="0332B5"/>
                </a:solidFill>
              </a:rPr>
              <a:t>S</a:t>
            </a:r>
            <a:r>
              <a:rPr lang="fr-FR" sz="2100" dirty="0" err="1" smtClean="0">
                <a:solidFill>
                  <a:srgbClr val="0332B5"/>
                </a:solidFill>
              </a:rPr>
              <a:t>ensing</a:t>
            </a:r>
            <a:r>
              <a:rPr lang="fr-FR" sz="2100" dirty="0" smtClean="0">
                <a:solidFill>
                  <a:srgbClr val="0332B5"/>
                </a:solidFill>
              </a:rPr>
              <a:t> </a:t>
            </a:r>
            <a:r>
              <a:rPr lang="fr-FR" sz="2100" dirty="0" err="1" smtClean="0">
                <a:solidFill>
                  <a:srgbClr val="0332B5"/>
                </a:solidFill>
              </a:rPr>
              <a:t>reading</a:t>
            </a:r>
            <a:endParaRPr lang="fr-FR" sz="2100" dirty="0">
              <a:solidFill>
                <a:srgbClr val="0332B5"/>
              </a:solidFill>
            </a:endParaRPr>
          </a:p>
          <a:p>
            <a:pPr marL="742950" lvl="1" indent="-285750" algn="just">
              <a:spcBef>
                <a:spcPct val="20000"/>
              </a:spcBef>
              <a:buClr>
                <a:srgbClr val="33CC33"/>
              </a:buClr>
              <a:buFont typeface="Wingdings" pitchFamily="2" charset="2"/>
              <a:buChar char="q"/>
            </a:pPr>
            <a:r>
              <a:rPr lang="fr-FR" sz="2100" dirty="0">
                <a:solidFill>
                  <a:srgbClr val="0332B5"/>
                </a:solidFill>
              </a:rPr>
              <a:t> </a:t>
            </a:r>
            <a:r>
              <a:rPr lang="fr-FR" sz="2100" dirty="0" smtClean="0">
                <a:solidFill>
                  <a:srgbClr val="0332B5"/>
                </a:solidFill>
              </a:rPr>
              <a:t>D</a:t>
            </a:r>
            <a:r>
              <a:rPr lang="fr-FR" sz="2100" dirty="0" smtClean="0">
                <a:solidFill>
                  <a:srgbClr val="0332B5"/>
                </a:solidFill>
              </a:rPr>
              <a:t>estructive </a:t>
            </a:r>
            <a:r>
              <a:rPr lang="fr-FR" sz="2100" dirty="0" err="1" smtClean="0">
                <a:solidFill>
                  <a:srgbClr val="0332B5"/>
                </a:solidFill>
              </a:rPr>
              <a:t>reading</a:t>
            </a:r>
            <a:r>
              <a:rPr lang="fr-FR" sz="2100" dirty="0" smtClean="0">
                <a:solidFill>
                  <a:srgbClr val="0332B5"/>
                </a:solidFill>
              </a:rPr>
              <a:t> (rewriting)</a:t>
            </a:r>
            <a:endParaRPr lang="fr-FR" sz="2100" dirty="0">
              <a:solidFill>
                <a:srgbClr val="0332B5"/>
              </a:solidFill>
            </a:endParaRPr>
          </a:p>
          <a:p>
            <a:pPr marL="742950" lvl="1" indent="-285750" algn="just">
              <a:spcBef>
                <a:spcPct val="20000"/>
              </a:spcBef>
              <a:buClr>
                <a:srgbClr val="33CC33"/>
              </a:buClr>
              <a:buFont typeface="Wingdings" pitchFamily="2" charset="2"/>
              <a:buChar char="q"/>
            </a:pPr>
            <a:endParaRPr lang="fr-FR" sz="2100" dirty="0">
              <a:solidFill>
                <a:srgbClr val="0332B5"/>
              </a:solidFill>
            </a:endParaRPr>
          </a:p>
          <a:p>
            <a:pPr marL="1143000" lvl="2" indent="-228600" algn="just">
              <a:spcBef>
                <a:spcPct val="20000"/>
              </a:spcBef>
              <a:buClr>
                <a:srgbClr val="33CC33"/>
              </a:buClr>
              <a:buFont typeface="Wingdings" pitchFamily="2" charset="2"/>
              <a:buNone/>
            </a:pPr>
            <a:endParaRPr lang="el-GR" sz="2100" dirty="0">
              <a:solidFill>
                <a:schemeClr val="hlink"/>
              </a:solidFill>
              <a:cs typeface="Arial" charset="0"/>
            </a:endParaRPr>
          </a:p>
          <a:p>
            <a:pPr marL="742950" lvl="1" indent="-285750" algn="just">
              <a:spcBef>
                <a:spcPct val="20000"/>
              </a:spcBef>
              <a:buClr>
                <a:srgbClr val="33CC33"/>
              </a:buClr>
              <a:buFont typeface="Wingdings" pitchFamily="2" charset="2"/>
              <a:buChar char="q"/>
            </a:pPr>
            <a:endParaRPr lang="fr-FR" sz="1900" i="1" dirty="0">
              <a:solidFill>
                <a:schemeClr val="hlink"/>
              </a:solidFill>
            </a:endParaRPr>
          </a:p>
          <a:p>
            <a:pPr marL="742950" lvl="1" indent="-285750" algn="just">
              <a:spcBef>
                <a:spcPct val="20000"/>
              </a:spcBef>
              <a:buClr>
                <a:srgbClr val="33CC33"/>
              </a:buClr>
              <a:buFont typeface="Wingdings" pitchFamily="2" charset="2"/>
              <a:buChar char="q"/>
            </a:pPr>
            <a:endParaRPr lang="fr-FR" sz="2100" i="1" dirty="0">
              <a:solidFill>
                <a:srgbClr val="0332B5"/>
              </a:solidFill>
            </a:endParaRPr>
          </a:p>
          <a:p>
            <a:pPr marL="742950" lvl="1" indent="-285750" algn="just">
              <a:spcBef>
                <a:spcPct val="20000"/>
              </a:spcBef>
              <a:buClr>
                <a:srgbClr val="33CC33"/>
              </a:buClr>
              <a:buFont typeface="Wingdings" pitchFamily="2" charset="2"/>
              <a:buChar char="q"/>
            </a:pPr>
            <a:endParaRPr lang="fr-FR" sz="2100" dirty="0">
              <a:solidFill>
                <a:srgbClr val="0332B5"/>
              </a:solidFill>
            </a:endParaRPr>
          </a:p>
          <a:p>
            <a:pPr marL="742950" lvl="1" indent="-285750" algn="just">
              <a:spcBef>
                <a:spcPct val="20000"/>
              </a:spcBef>
              <a:buClr>
                <a:srgbClr val="33CC33"/>
              </a:buClr>
              <a:buFont typeface="Wingdings" pitchFamily="2" charset="2"/>
              <a:buNone/>
            </a:pPr>
            <a:endParaRPr lang="fr-FR" sz="2100" dirty="0">
              <a:solidFill>
                <a:srgbClr val="0332B5"/>
              </a:solidFill>
            </a:endParaRPr>
          </a:p>
          <a:p>
            <a:pPr marL="342900" indent="-342900" algn="just">
              <a:lnSpc>
                <a:spcPct val="125000"/>
              </a:lnSpc>
              <a:spcBef>
                <a:spcPct val="20000"/>
              </a:spcBef>
              <a:buClr>
                <a:srgbClr val="33CC33"/>
              </a:buClr>
              <a:buFont typeface="Wingdings" pitchFamily="2" charset="2"/>
              <a:buChar char="q"/>
            </a:pPr>
            <a:endParaRPr lang="fr-FR" sz="2400" dirty="0">
              <a:solidFill>
                <a:srgbClr val="0332B5"/>
              </a:solidFill>
            </a:endParaRPr>
          </a:p>
          <a:p>
            <a:pPr marL="342900" indent="-342900" algn="just">
              <a:lnSpc>
                <a:spcPct val="125000"/>
              </a:lnSpc>
              <a:spcBef>
                <a:spcPct val="20000"/>
              </a:spcBef>
              <a:buClr>
                <a:srgbClr val="33CC33"/>
              </a:buClr>
              <a:buFont typeface="Wingdings" pitchFamily="2" charset="2"/>
              <a:buNone/>
            </a:pPr>
            <a:endParaRPr lang="fr-FR" sz="2400" dirty="0">
              <a:solidFill>
                <a:srgbClr val="0332B5"/>
              </a:solidFill>
            </a:endParaRPr>
          </a:p>
        </p:txBody>
      </p:sp>
      <p:pic>
        <p:nvPicPr>
          <p:cNvPr id="526341" name="Picture 5"/>
          <p:cNvPicPr>
            <a:picLocks noChangeAspect="1" noChangeArrowheads="1"/>
          </p:cNvPicPr>
          <p:nvPr/>
        </p:nvPicPr>
        <p:blipFill>
          <a:blip r:embed="rId3" cstate="print"/>
          <a:srcRect/>
          <a:stretch>
            <a:fillRect/>
          </a:stretch>
        </p:blipFill>
        <p:spPr bwMode="auto">
          <a:xfrm>
            <a:off x="6462184" y="4040189"/>
            <a:ext cx="5729816" cy="1893887"/>
          </a:xfrm>
          <a:prstGeom prst="rect">
            <a:avLst/>
          </a:prstGeom>
          <a:noFill/>
          <a:ln w="38100">
            <a:noFill/>
            <a:miter lim="800000"/>
            <a:headEnd/>
            <a:tailEnd/>
          </a:ln>
          <a:effectLst/>
        </p:spPr>
      </p:pic>
      <p:sp>
        <p:nvSpPr>
          <p:cNvPr id="5" name="Rectangle 4"/>
          <p:cNvSpPr/>
          <p:nvPr/>
        </p:nvSpPr>
        <p:spPr>
          <a:xfrm>
            <a:off x="0" y="528346"/>
            <a:ext cx="4785605" cy="461665"/>
          </a:xfrm>
          <a:prstGeom prst="rect">
            <a:avLst/>
          </a:prstGeom>
        </p:spPr>
        <p:txBody>
          <a:bodyPr wrap="none">
            <a:spAutoFit/>
          </a:bodyPr>
          <a:lstStyle/>
          <a:p>
            <a:r>
              <a:rPr lang="en-US" sz="2400" dirty="0" smtClean="0">
                <a:solidFill>
                  <a:srgbClr val="0070C0"/>
                </a:solidFill>
                <a:latin typeface="Rockwell" pitchFamily="18" charset="0"/>
                <a:cs typeface="Times New Roman" pitchFamily="18" charset="0"/>
              </a:rPr>
              <a:t>4.3. 2</a:t>
            </a:r>
            <a:r>
              <a:rPr lang="en-US" sz="2400" dirty="0" smtClean="0">
                <a:solidFill>
                  <a:srgbClr val="0070C0"/>
                </a:solidFill>
                <a:latin typeface="Rockwell" pitchFamily="18" charset="0"/>
                <a:cs typeface="Times New Roman" pitchFamily="18" charset="0"/>
              </a:rPr>
              <a:t>. </a:t>
            </a:r>
            <a:r>
              <a:rPr lang="en-US" sz="2400" dirty="0" smtClean="0">
                <a:solidFill>
                  <a:srgbClr val="0070C0"/>
                </a:solidFill>
                <a:latin typeface="Rockwell" pitchFamily="18" charset="0"/>
                <a:cs typeface="Times New Roman" pitchFamily="18" charset="0"/>
              </a:rPr>
              <a:t>Dynamic Memory (DRAM)</a:t>
            </a:r>
            <a:endParaRPr lang="en-US" sz="2400" dirty="0" smtClean="0">
              <a:solidFill>
                <a:srgbClr val="0070C0"/>
              </a:solidFill>
              <a:latin typeface="Rockwell" pitchFamily="18" charset="0"/>
              <a:cs typeface="Times New Roman" pitchFamily="18" charset="0"/>
            </a:endParaRPr>
          </a:p>
        </p:txBody>
      </p:sp>
      <p:sp>
        <p:nvSpPr>
          <p:cNvPr id="6" name="Rectangle 5"/>
          <p:cNvSpPr/>
          <p:nvPr/>
        </p:nvSpPr>
        <p:spPr>
          <a:xfrm>
            <a:off x="0" y="11684"/>
            <a:ext cx="12233374" cy="523220"/>
          </a:xfrm>
          <a:prstGeom prst="rect">
            <a:avLst/>
          </a:prstGeom>
        </p:spPr>
        <p:txBody>
          <a:bodyPr wrap="square">
            <a:spAutoFit/>
          </a:bodyPr>
          <a:lstStyle/>
          <a:p>
            <a:pPr marL="0" lvl="1"/>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4. Central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memory</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Random</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Access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smtClean="0">
                <a:solidFill>
                  <a:srgbClr val="0070C0"/>
                </a:solidFill>
                <a:latin typeface="Rockwell" pitchFamily="18" charset="0"/>
                <a:cs typeface="Times New Roman" pitchFamily="18" charset="0"/>
              </a:rPr>
              <a:t>(mémoires vives)</a:t>
            </a:r>
          </a:p>
        </p:txBody>
      </p:sp>
      <p:sp>
        <p:nvSpPr>
          <p:cNvPr id="7" name="Espace réservé du numéro de diapositive 1"/>
          <p:cNvSpPr>
            <a:spLocks noGrp="1"/>
          </p:cNvSpPr>
          <p:nvPr>
            <p:ph type="sldNum" sz="quarter" idx="12"/>
          </p:nvPr>
        </p:nvSpPr>
        <p:spPr>
          <a:xfrm>
            <a:off x="8610600" y="6356350"/>
            <a:ext cx="2743200" cy="365125"/>
          </a:xfrm>
        </p:spPr>
        <p:txBody>
          <a:bodyPr vert="horz" lIns="91440" tIns="45720" rIns="91440" bIns="45720" rtlCol="0" anchor="ctr"/>
          <a:lstStyle/>
          <a:p>
            <a:fld id="{48076011-8115-47B4-B914-0A485709FB3B}" type="slidenum">
              <a:rPr lang="fr-FR" sz="2800" b="1" smtClean="0">
                <a:solidFill>
                  <a:srgbClr val="FF0000"/>
                </a:solidFill>
              </a:rPr>
              <a:pPr/>
              <a:t>12</a:t>
            </a:fld>
            <a:endParaRPr lang="fr-FR" sz="2800" b="1"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5" name="Rectangle 3"/>
          <p:cNvSpPr>
            <a:spLocks noChangeArrowheads="1"/>
          </p:cNvSpPr>
          <p:nvPr/>
        </p:nvSpPr>
        <p:spPr bwMode="auto">
          <a:xfrm>
            <a:off x="220133" y="950912"/>
            <a:ext cx="10737851" cy="1781401"/>
          </a:xfrm>
          <a:prstGeom prst="rect">
            <a:avLst/>
          </a:prstGeom>
          <a:noFill/>
          <a:ln w="9525">
            <a:noFill/>
            <a:miter lim="800000"/>
            <a:headEnd/>
            <a:tailEnd/>
          </a:ln>
        </p:spPr>
        <p:txBody>
          <a:bodyPr/>
          <a:lstStyle/>
          <a:p>
            <a:pPr marL="342900" indent="-342900" algn="just">
              <a:lnSpc>
                <a:spcPct val="125000"/>
              </a:lnSpc>
              <a:spcBef>
                <a:spcPct val="20000"/>
              </a:spcBef>
              <a:buClr>
                <a:srgbClr val="33CC33"/>
              </a:buClr>
              <a:buFont typeface="Wingdings" pitchFamily="2" charset="2"/>
              <a:buChar char="q"/>
            </a:pPr>
            <a:r>
              <a:rPr lang="fr-FR" sz="2400" dirty="0" smtClean="0">
                <a:solidFill>
                  <a:srgbClr val="0332B5"/>
                </a:solidFill>
              </a:rPr>
              <a:t>DRAM </a:t>
            </a:r>
            <a:r>
              <a:rPr lang="fr-FR" sz="2400" dirty="0" err="1" smtClean="0">
                <a:solidFill>
                  <a:srgbClr val="0332B5"/>
                </a:solidFill>
              </a:rPr>
              <a:t>integration</a:t>
            </a:r>
            <a:r>
              <a:rPr lang="fr-FR" sz="2400" dirty="0" smtClean="0">
                <a:solidFill>
                  <a:srgbClr val="0332B5"/>
                </a:solidFill>
              </a:rPr>
              <a:t> </a:t>
            </a:r>
            <a:r>
              <a:rPr lang="fr-FR" sz="2400" dirty="0">
                <a:solidFill>
                  <a:srgbClr val="0332B5"/>
                </a:solidFill>
              </a:rPr>
              <a:t>&gt; </a:t>
            </a:r>
            <a:r>
              <a:rPr lang="fr-FR" sz="2400" dirty="0" smtClean="0">
                <a:solidFill>
                  <a:srgbClr val="0332B5"/>
                </a:solidFill>
              </a:rPr>
              <a:t>SRAM </a:t>
            </a:r>
            <a:r>
              <a:rPr lang="fr-FR" sz="2400" dirty="0" err="1" smtClean="0">
                <a:solidFill>
                  <a:srgbClr val="0332B5"/>
                </a:solidFill>
              </a:rPr>
              <a:t>integration</a:t>
            </a:r>
            <a:endParaRPr lang="fr-FR" sz="2400" dirty="0">
              <a:solidFill>
                <a:srgbClr val="0332B5"/>
              </a:solidFill>
            </a:endParaRPr>
          </a:p>
          <a:p>
            <a:pPr marL="742950" lvl="1" indent="-285750" algn="just">
              <a:spcBef>
                <a:spcPct val="20000"/>
              </a:spcBef>
              <a:buClr>
                <a:srgbClr val="33CC33"/>
              </a:buClr>
              <a:buFont typeface="Wingdings" pitchFamily="2" charset="2"/>
              <a:buChar char="q"/>
            </a:pPr>
            <a:r>
              <a:rPr lang="fr-FR" sz="2100" dirty="0">
                <a:solidFill>
                  <a:srgbClr val="0332B5"/>
                </a:solidFill>
              </a:rPr>
              <a:t>SRAM = </a:t>
            </a:r>
            <a:r>
              <a:rPr lang="fr-FR" sz="2100" dirty="0" err="1" smtClean="0">
                <a:solidFill>
                  <a:srgbClr val="0332B5"/>
                </a:solidFill>
              </a:rPr>
              <a:t>some</a:t>
            </a:r>
            <a:r>
              <a:rPr lang="fr-FR" sz="2100" dirty="0" smtClean="0">
                <a:solidFill>
                  <a:srgbClr val="0332B5"/>
                </a:solidFill>
              </a:rPr>
              <a:t> </a:t>
            </a:r>
            <a:r>
              <a:rPr lang="fr-FR" sz="2100" dirty="0">
                <a:solidFill>
                  <a:srgbClr val="0332B5"/>
                </a:solidFill>
              </a:rPr>
              <a:t>Mbits</a:t>
            </a:r>
          </a:p>
          <a:p>
            <a:pPr marL="742950" lvl="1" indent="-285750" algn="just">
              <a:spcBef>
                <a:spcPct val="20000"/>
              </a:spcBef>
              <a:buClr>
                <a:srgbClr val="33CC33"/>
              </a:buClr>
              <a:buFont typeface="Wingdings" pitchFamily="2" charset="2"/>
              <a:buChar char="q"/>
            </a:pPr>
            <a:r>
              <a:rPr lang="fr-FR" sz="2100" dirty="0">
                <a:solidFill>
                  <a:srgbClr val="0332B5"/>
                </a:solidFill>
              </a:rPr>
              <a:t>DRAM = </a:t>
            </a:r>
            <a:r>
              <a:rPr lang="fr-FR" sz="2100" dirty="0" err="1" smtClean="0">
                <a:solidFill>
                  <a:srgbClr val="0332B5"/>
                </a:solidFill>
              </a:rPr>
              <a:t>some</a:t>
            </a:r>
            <a:r>
              <a:rPr lang="fr-FR" sz="2100" dirty="0" smtClean="0">
                <a:solidFill>
                  <a:srgbClr val="0332B5"/>
                </a:solidFill>
              </a:rPr>
              <a:t> </a:t>
            </a:r>
            <a:r>
              <a:rPr lang="fr-FR" sz="2100" dirty="0" err="1" smtClean="0">
                <a:solidFill>
                  <a:srgbClr val="0332B5"/>
                </a:solidFill>
              </a:rPr>
              <a:t>Gbits</a:t>
            </a:r>
            <a:endParaRPr lang="fr-FR" sz="2100" dirty="0">
              <a:solidFill>
                <a:srgbClr val="0332B5"/>
              </a:solidFill>
            </a:endParaRPr>
          </a:p>
          <a:p>
            <a:pPr marL="1143000" lvl="2" indent="-228600" algn="just">
              <a:spcBef>
                <a:spcPct val="20000"/>
              </a:spcBef>
              <a:buClr>
                <a:srgbClr val="33CC33"/>
              </a:buClr>
              <a:buFont typeface="Wingdings" pitchFamily="2" charset="2"/>
              <a:buNone/>
            </a:pPr>
            <a:r>
              <a:rPr lang="fr-FR" sz="1900" i="1" dirty="0" smtClean="0">
                <a:solidFill>
                  <a:schemeClr val="hlink"/>
                </a:solidFill>
              </a:rPr>
              <a:t>DDRAM </a:t>
            </a:r>
            <a:r>
              <a:rPr lang="fr-FR" sz="1900" i="1" dirty="0">
                <a:solidFill>
                  <a:schemeClr val="hlink"/>
                </a:solidFill>
              </a:rPr>
              <a:t>– Double Data Rate </a:t>
            </a:r>
            <a:r>
              <a:rPr lang="fr-FR" sz="1900" i="1" dirty="0" err="1" smtClean="0">
                <a:solidFill>
                  <a:schemeClr val="hlink"/>
                </a:solidFill>
              </a:rPr>
              <a:t>Synchronous</a:t>
            </a:r>
            <a:endParaRPr lang="fr-FR" sz="1900" i="1" dirty="0">
              <a:solidFill>
                <a:schemeClr val="hlink"/>
              </a:solidFill>
            </a:endParaRPr>
          </a:p>
          <a:p>
            <a:pPr marL="742950" lvl="1" indent="-285750" algn="just">
              <a:spcBef>
                <a:spcPct val="20000"/>
              </a:spcBef>
              <a:buClr>
                <a:srgbClr val="33CC33"/>
              </a:buClr>
              <a:buFont typeface="Wingdings" pitchFamily="2" charset="2"/>
              <a:buNone/>
            </a:pPr>
            <a:endParaRPr lang="fr-FR" sz="1700" i="1" dirty="0">
              <a:solidFill>
                <a:schemeClr val="hlink"/>
              </a:solidFill>
            </a:endParaRPr>
          </a:p>
          <a:p>
            <a:pPr marL="342900" indent="-342900" algn="just">
              <a:lnSpc>
                <a:spcPct val="125000"/>
              </a:lnSpc>
              <a:spcBef>
                <a:spcPct val="20000"/>
              </a:spcBef>
              <a:buClr>
                <a:srgbClr val="33CC33"/>
              </a:buClr>
              <a:buFont typeface="Wingdings" pitchFamily="2" charset="2"/>
              <a:buChar char="q"/>
            </a:pPr>
            <a:r>
              <a:rPr lang="fr-FR" sz="2400" dirty="0" smtClean="0">
                <a:solidFill>
                  <a:srgbClr val="0332B5"/>
                </a:solidFill>
              </a:rPr>
              <a:t>SRAM speed </a:t>
            </a:r>
            <a:r>
              <a:rPr lang="fr-FR" sz="2400" dirty="0">
                <a:solidFill>
                  <a:srgbClr val="0332B5"/>
                </a:solidFill>
              </a:rPr>
              <a:t>&gt; </a:t>
            </a:r>
            <a:r>
              <a:rPr lang="fr-FR" sz="2400" dirty="0" smtClean="0">
                <a:solidFill>
                  <a:srgbClr val="0332B5"/>
                </a:solidFill>
              </a:rPr>
              <a:t>DRAM speed</a:t>
            </a:r>
            <a:endParaRPr lang="fr-FR" sz="2400" dirty="0">
              <a:solidFill>
                <a:srgbClr val="0332B5"/>
              </a:solidFill>
            </a:endParaRPr>
          </a:p>
          <a:p>
            <a:pPr marL="742950" lvl="1" indent="-285750" algn="just">
              <a:spcBef>
                <a:spcPct val="20000"/>
              </a:spcBef>
              <a:buClr>
                <a:srgbClr val="33CC33"/>
              </a:buClr>
              <a:buFont typeface="Wingdings" pitchFamily="2" charset="2"/>
              <a:buChar char="q"/>
            </a:pPr>
            <a:r>
              <a:rPr lang="en-US" sz="2100" dirty="0" smtClean="0">
                <a:solidFill>
                  <a:srgbClr val="0332B5"/>
                </a:solidFill>
              </a:rPr>
              <a:t>DRAM </a:t>
            </a:r>
            <a:r>
              <a:rPr lang="en-US" sz="2100" dirty="0" smtClean="0">
                <a:solidFill>
                  <a:srgbClr val="0332B5"/>
                </a:solidFill>
              </a:rPr>
              <a:t>speed loss due to control circuitry</a:t>
            </a:r>
            <a:endParaRPr lang="fr-FR" sz="2100" dirty="0">
              <a:solidFill>
                <a:srgbClr val="0332B5"/>
              </a:solidFill>
            </a:endParaRPr>
          </a:p>
          <a:p>
            <a:pPr marL="742950" lvl="1" indent="-285750" algn="just">
              <a:spcBef>
                <a:spcPct val="20000"/>
              </a:spcBef>
              <a:buClr>
                <a:srgbClr val="33CC33"/>
              </a:buClr>
              <a:buFont typeface="Wingdings" pitchFamily="2" charset="2"/>
              <a:buChar char="q"/>
            </a:pPr>
            <a:r>
              <a:rPr lang="en-US" sz="2100" dirty="0" smtClean="0">
                <a:solidFill>
                  <a:srgbClr val="0332B5"/>
                </a:solidFill>
              </a:rPr>
              <a:t>SRAM </a:t>
            </a:r>
            <a:r>
              <a:rPr lang="en-US" sz="2100" dirty="0" smtClean="0">
                <a:solidFill>
                  <a:srgbClr val="0332B5"/>
                </a:solidFill>
              </a:rPr>
              <a:t>is very fast </a:t>
            </a:r>
            <a:r>
              <a:rPr lang="en-US" sz="2100" dirty="0" smtClean="0">
                <a:solidFill>
                  <a:srgbClr val="0332B5"/>
                </a:solidFill>
                <a:sym typeface="Wingdings" pitchFamily="2" charset="2"/>
              </a:rPr>
              <a:t> It is used </a:t>
            </a:r>
            <a:r>
              <a:rPr lang="en-US" sz="2100" dirty="0" smtClean="0">
                <a:solidFill>
                  <a:srgbClr val="0332B5"/>
                </a:solidFill>
              </a:rPr>
              <a:t>for buffer memories. </a:t>
            </a:r>
            <a:endParaRPr lang="fr-FR" sz="2100" dirty="0">
              <a:solidFill>
                <a:srgbClr val="0332B5"/>
              </a:solidFill>
            </a:endParaRPr>
          </a:p>
          <a:p>
            <a:pPr marL="1143000" lvl="2" indent="-228600" algn="just">
              <a:spcBef>
                <a:spcPct val="20000"/>
              </a:spcBef>
              <a:buClr>
                <a:srgbClr val="33CC33"/>
              </a:buClr>
              <a:buFont typeface="Wingdings" pitchFamily="2" charset="2"/>
              <a:buNone/>
            </a:pPr>
            <a:endParaRPr lang="fr-FR" sz="2400" dirty="0">
              <a:solidFill>
                <a:srgbClr val="0332B5"/>
              </a:solidFill>
            </a:endParaRPr>
          </a:p>
          <a:p>
            <a:pPr marL="742950" lvl="1" indent="-285750" algn="just">
              <a:spcBef>
                <a:spcPct val="20000"/>
              </a:spcBef>
              <a:buClr>
                <a:srgbClr val="33CC33"/>
              </a:buClr>
              <a:buFont typeface="Wingdings" pitchFamily="2" charset="2"/>
              <a:buChar char="q"/>
            </a:pPr>
            <a:endParaRPr lang="fr-FR" sz="2100" dirty="0">
              <a:solidFill>
                <a:srgbClr val="0332B5"/>
              </a:solidFill>
            </a:endParaRPr>
          </a:p>
          <a:p>
            <a:pPr marL="1143000" lvl="2" indent="-228600" algn="just">
              <a:spcBef>
                <a:spcPct val="20000"/>
              </a:spcBef>
              <a:buClr>
                <a:srgbClr val="33CC33"/>
              </a:buClr>
              <a:buFont typeface="Wingdings" pitchFamily="2" charset="2"/>
              <a:buNone/>
            </a:pPr>
            <a:endParaRPr lang="el-GR" sz="2100" dirty="0">
              <a:solidFill>
                <a:schemeClr val="hlink"/>
              </a:solidFill>
              <a:cs typeface="Arial" charset="0"/>
            </a:endParaRPr>
          </a:p>
          <a:p>
            <a:pPr marL="742950" lvl="1" indent="-285750" algn="just">
              <a:spcBef>
                <a:spcPct val="20000"/>
              </a:spcBef>
              <a:buClr>
                <a:srgbClr val="33CC33"/>
              </a:buClr>
              <a:buFont typeface="Wingdings" pitchFamily="2" charset="2"/>
              <a:buChar char="q"/>
            </a:pPr>
            <a:endParaRPr lang="fr-FR" sz="1900" i="1" dirty="0">
              <a:solidFill>
                <a:schemeClr val="hlink"/>
              </a:solidFill>
            </a:endParaRPr>
          </a:p>
          <a:p>
            <a:pPr marL="742950" lvl="1" indent="-285750" algn="just">
              <a:spcBef>
                <a:spcPct val="20000"/>
              </a:spcBef>
              <a:buClr>
                <a:srgbClr val="33CC33"/>
              </a:buClr>
              <a:buFont typeface="Wingdings" pitchFamily="2" charset="2"/>
              <a:buChar char="q"/>
            </a:pPr>
            <a:endParaRPr lang="fr-FR" sz="2100" i="1" dirty="0">
              <a:solidFill>
                <a:srgbClr val="0332B5"/>
              </a:solidFill>
            </a:endParaRPr>
          </a:p>
          <a:p>
            <a:pPr marL="742950" lvl="1" indent="-285750" algn="just">
              <a:spcBef>
                <a:spcPct val="20000"/>
              </a:spcBef>
              <a:buClr>
                <a:srgbClr val="33CC33"/>
              </a:buClr>
              <a:buFont typeface="Wingdings" pitchFamily="2" charset="2"/>
              <a:buChar char="q"/>
            </a:pPr>
            <a:endParaRPr lang="fr-FR" sz="2100" dirty="0">
              <a:solidFill>
                <a:srgbClr val="0332B5"/>
              </a:solidFill>
            </a:endParaRPr>
          </a:p>
          <a:p>
            <a:pPr marL="742950" lvl="1" indent="-285750" algn="just">
              <a:spcBef>
                <a:spcPct val="20000"/>
              </a:spcBef>
              <a:buClr>
                <a:srgbClr val="33CC33"/>
              </a:buClr>
              <a:buFont typeface="Wingdings" pitchFamily="2" charset="2"/>
              <a:buNone/>
            </a:pPr>
            <a:endParaRPr lang="fr-FR" sz="2100" dirty="0">
              <a:solidFill>
                <a:srgbClr val="0332B5"/>
              </a:solidFill>
            </a:endParaRPr>
          </a:p>
          <a:p>
            <a:pPr marL="342900" indent="-342900" algn="just">
              <a:lnSpc>
                <a:spcPct val="125000"/>
              </a:lnSpc>
              <a:spcBef>
                <a:spcPct val="20000"/>
              </a:spcBef>
              <a:buClr>
                <a:srgbClr val="33CC33"/>
              </a:buClr>
              <a:buFont typeface="Wingdings" pitchFamily="2" charset="2"/>
              <a:buChar char="q"/>
            </a:pPr>
            <a:endParaRPr lang="fr-FR" sz="2400" dirty="0">
              <a:solidFill>
                <a:srgbClr val="0332B5"/>
              </a:solidFill>
            </a:endParaRPr>
          </a:p>
          <a:p>
            <a:pPr marL="342900" indent="-342900" algn="just">
              <a:lnSpc>
                <a:spcPct val="125000"/>
              </a:lnSpc>
              <a:spcBef>
                <a:spcPct val="20000"/>
              </a:spcBef>
              <a:buClr>
                <a:srgbClr val="33CC33"/>
              </a:buClr>
              <a:buFont typeface="Wingdings" pitchFamily="2" charset="2"/>
              <a:buNone/>
            </a:pPr>
            <a:endParaRPr lang="fr-FR" sz="2400" dirty="0">
              <a:solidFill>
                <a:srgbClr val="0332B5"/>
              </a:solidFill>
            </a:endParaRPr>
          </a:p>
        </p:txBody>
      </p:sp>
      <p:sp>
        <p:nvSpPr>
          <p:cNvPr id="4" name="Rectangle 3"/>
          <p:cNvSpPr/>
          <p:nvPr/>
        </p:nvSpPr>
        <p:spPr>
          <a:xfrm>
            <a:off x="-41374" y="0"/>
            <a:ext cx="12233374" cy="892552"/>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4. Central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memory</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Random</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Access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(mémoires vives)</a:t>
            </a:r>
          </a:p>
          <a:p>
            <a:r>
              <a:rPr lang="en-US" sz="2400" dirty="0" smtClean="0">
                <a:solidFill>
                  <a:srgbClr val="0070C0"/>
                </a:solidFill>
                <a:latin typeface="Rockwell" pitchFamily="18" charset="0"/>
                <a:cs typeface="Times New Roman" pitchFamily="18" charset="0"/>
              </a:rPr>
              <a:t>4.3.3</a:t>
            </a:r>
            <a:r>
              <a:rPr lang="en-US" sz="2400" dirty="0" smtClean="0">
                <a:solidFill>
                  <a:srgbClr val="0070C0"/>
                </a:solidFill>
                <a:latin typeface="Rockwell" pitchFamily="18" charset="0"/>
                <a:cs typeface="Times New Roman" pitchFamily="18" charset="0"/>
              </a:rPr>
              <a:t>. SRAM </a:t>
            </a:r>
            <a:r>
              <a:rPr lang="en-US" sz="2400" dirty="0" err="1" smtClean="0">
                <a:solidFill>
                  <a:srgbClr val="0070C0"/>
                </a:solidFill>
                <a:latin typeface="Rockwell" pitchFamily="18" charset="0"/>
                <a:cs typeface="Times New Roman" pitchFamily="18" charset="0"/>
              </a:rPr>
              <a:t>vs</a:t>
            </a:r>
            <a:r>
              <a:rPr lang="en-US" sz="2400" dirty="0" smtClean="0">
                <a:solidFill>
                  <a:srgbClr val="0070C0"/>
                </a:solidFill>
                <a:latin typeface="Rockwell" pitchFamily="18" charset="0"/>
                <a:cs typeface="Times New Roman" pitchFamily="18" charset="0"/>
              </a:rPr>
              <a:t> </a:t>
            </a:r>
            <a:r>
              <a:rPr lang="en-US" sz="2400" dirty="0" smtClean="0">
                <a:solidFill>
                  <a:srgbClr val="0070C0"/>
                </a:solidFill>
                <a:latin typeface="Rockwell" pitchFamily="18" charset="0"/>
                <a:cs typeface="Times New Roman" pitchFamily="18" charset="0"/>
              </a:rPr>
              <a:t>DRAM</a:t>
            </a:r>
            <a:endParaRPr lang="en-US" sz="2400" dirty="0" smtClean="0">
              <a:solidFill>
                <a:srgbClr val="0070C0"/>
              </a:solidFill>
              <a:latin typeface="Rockwell" pitchFamily="18" charset="0"/>
              <a:cs typeface="Times New Roman" pitchFamily="18" charset="0"/>
            </a:endParaRPr>
          </a:p>
        </p:txBody>
      </p:sp>
      <p:sp>
        <p:nvSpPr>
          <p:cNvPr id="5" name="Espace réservé du numéro de diapositive 1"/>
          <p:cNvSpPr>
            <a:spLocks noGrp="1"/>
          </p:cNvSpPr>
          <p:nvPr>
            <p:ph type="sldNum" sz="quarter" idx="12"/>
          </p:nvPr>
        </p:nvSpPr>
        <p:spPr>
          <a:xfrm>
            <a:off x="8610600" y="6356350"/>
            <a:ext cx="2743200" cy="365125"/>
          </a:xfrm>
        </p:spPr>
        <p:txBody>
          <a:bodyPr vert="horz" lIns="91440" tIns="45720" rIns="91440" bIns="45720" rtlCol="0" anchor="ctr"/>
          <a:lstStyle/>
          <a:p>
            <a:fld id="{48076011-8115-47B4-B914-0A485709FB3B}" type="slidenum">
              <a:rPr lang="fr-FR" sz="2800" b="1" smtClean="0">
                <a:solidFill>
                  <a:srgbClr val="FF0000"/>
                </a:solidFill>
              </a:rPr>
              <a:pPr/>
              <a:t>13</a:t>
            </a:fld>
            <a:endParaRPr lang="fr-FR" sz="2800" b="1" dirty="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9252857" y="6334579"/>
            <a:ext cx="2743200" cy="365125"/>
          </a:xfrm>
        </p:spPr>
        <p:txBody>
          <a:bodyPr vert="horz" lIns="91440" tIns="45720" rIns="91440" bIns="45720" rtlCol="0" anchor="ctr"/>
          <a:lstStyle/>
          <a:p>
            <a:fld id="{48076011-8115-47B4-B914-0A485709FB3B}" type="slidenum">
              <a:rPr lang="fr-FR" sz="2800" b="1" smtClean="0">
                <a:solidFill>
                  <a:srgbClr val="FF0000"/>
                </a:solidFill>
              </a:rPr>
              <a:pPr/>
              <a:t>14</a:t>
            </a:fld>
            <a:endParaRPr lang="fr-FR" sz="2800" b="1" dirty="0">
              <a:solidFill>
                <a:srgbClr val="FF0000"/>
              </a:solidFill>
            </a:endParaRPr>
          </a:p>
        </p:txBody>
      </p:sp>
      <p:sp>
        <p:nvSpPr>
          <p:cNvPr id="4" name="Rectangle 3"/>
          <p:cNvSpPr/>
          <p:nvPr/>
        </p:nvSpPr>
        <p:spPr>
          <a:xfrm>
            <a:off x="-41374" y="0"/>
            <a:ext cx="12233374" cy="1261884"/>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4. Central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memory</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Random</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Access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(mémoires vives)</a:t>
            </a:r>
          </a:p>
          <a:p>
            <a:r>
              <a:rPr lang="en-US" sz="2400" dirty="0" smtClean="0">
                <a:solidFill>
                  <a:srgbClr val="0070C0"/>
                </a:solidFill>
                <a:latin typeface="Rockwell" pitchFamily="18" charset="0"/>
                <a:cs typeface="Times New Roman" pitchFamily="18" charset="0"/>
              </a:rPr>
              <a:t>4.4. Internal structure of </a:t>
            </a:r>
            <a:r>
              <a:rPr lang="en-US" sz="2400" dirty="0" smtClean="0">
                <a:solidFill>
                  <a:srgbClr val="0070C0"/>
                </a:solidFill>
                <a:latin typeface="Rockwell" pitchFamily="18" charset="0"/>
                <a:cs typeface="Times New Roman" pitchFamily="18" charset="0"/>
              </a:rPr>
              <a:t>RAM</a:t>
            </a:r>
          </a:p>
          <a:p>
            <a:r>
              <a:rPr lang="en-US" sz="2400" dirty="0" smtClean="0">
                <a:solidFill>
                  <a:srgbClr val="0070C0"/>
                </a:solidFill>
                <a:latin typeface="Rockwell" pitchFamily="18" charset="0"/>
                <a:cs typeface="Times New Roman" pitchFamily="18" charset="0"/>
              </a:rPr>
              <a:t>4.4.1. A </a:t>
            </a:r>
            <a:r>
              <a:rPr lang="en-US" sz="2400" dirty="0" smtClean="0">
                <a:solidFill>
                  <a:srgbClr val="0070C0"/>
                </a:solidFill>
                <a:latin typeface="Rockwell" pitchFamily="18" charset="0"/>
                <a:cs typeface="Times New Roman" pitchFamily="18" charset="0"/>
              </a:rPr>
              <a:t>word memory</a:t>
            </a:r>
          </a:p>
        </p:txBody>
      </p:sp>
      <p:sp>
        <p:nvSpPr>
          <p:cNvPr id="6" name="Rectangle 1"/>
          <p:cNvSpPr>
            <a:spLocks noChangeArrowheads="1"/>
          </p:cNvSpPr>
          <p:nvPr/>
        </p:nvSpPr>
        <p:spPr bwMode="auto">
          <a:xfrm>
            <a:off x="0" y="1606101"/>
            <a:ext cx="1219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en-US" sz="2800" dirty="0" smtClean="0"/>
              <a:t> A </a:t>
            </a:r>
            <a:r>
              <a:rPr lang="en-US" sz="2800" dirty="0" smtClean="0"/>
              <a:t>word is a basic unit </a:t>
            </a:r>
            <a:r>
              <a:rPr lang="en-US" sz="2800" dirty="0" smtClean="0"/>
              <a:t>processed </a:t>
            </a:r>
            <a:r>
              <a:rPr lang="en-US" sz="2800" dirty="0" smtClean="0"/>
              <a:t>by </a:t>
            </a:r>
            <a:r>
              <a:rPr lang="en-US" sz="2800" dirty="0" smtClean="0"/>
              <a:t>microprocessor.</a:t>
            </a:r>
          </a:p>
          <a:p>
            <a:pPr algn="justLow" fontAlgn="base">
              <a:spcBef>
                <a:spcPct val="0"/>
              </a:spcBef>
              <a:spcAft>
                <a:spcPct val="0"/>
              </a:spcAft>
              <a:buFontTx/>
              <a:buChar char="•"/>
            </a:pPr>
            <a:r>
              <a:rPr lang="en-US" sz="2800" dirty="0" smtClean="0"/>
              <a:t> </a:t>
            </a:r>
            <a:r>
              <a:rPr lang="en-US" sz="2800" dirty="0" smtClean="0"/>
              <a:t>The size of a word is expressed in bits</a:t>
            </a:r>
            <a:r>
              <a:rPr lang="en-US" sz="2800" dirty="0" smtClean="0"/>
              <a:t>.</a:t>
            </a:r>
            <a:endParaRPr lang="en-US" sz="28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9252857" y="6334579"/>
            <a:ext cx="2743200" cy="365125"/>
          </a:xfrm>
        </p:spPr>
        <p:txBody>
          <a:bodyPr vert="horz" lIns="91440" tIns="45720" rIns="91440" bIns="45720" rtlCol="0" anchor="ctr"/>
          <a:lstStyle/>
          <a:p>
            <a:fld id="{48076011-8115-47B4-B914-0A485709FB3B}" type="slidenum">
              <a:rPr lang="fr-FR" sz="2800" b="1" smtClean="0">
                <a:solidFill>
                  <a:srgbClr val="FF0000"/>
                </a:solidFill>
              </a:rPr>
              <a:pPr/>
              <a:t>15</a:t>
            </a:fld>
            <a:endParaRPr lang="fr-FR" sz="2800" b="1" dirty="0">
              <a:solidFill>
                <a:srgbClr val="FF0000"/>
              </a:solidFill>
            </a:endParaRPr>
          </a:p>
        </p:txBody>
      </p:sp>
      <p:sp>
        <p:nvSpPr>
          <p:cNvPr id="4" name="Rectangle 3"/>
          <p:cNvSpPr/>
          <p:nvPr/>
        </p:nvSpPr>
        <p:spPr>
          <a:xfrm>
            <a:off x="-41374" y="0"/>
            <a:ext cx="12233374" cy="1261884"/>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4. Central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memory</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Random</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Access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(mémoires vives)</a:t>
            </a:r>
          </a:p>
          <a:p>
            <a:r>
              <a:rPr lang="en-US" sz="2400" dirty="0" smtClean="0">
                <a:solidFill>
                  <a:srgbClr val="0070C0"/>
                </a:solidFill>
                <a:latin typeface="Rockwell" pitchFamily="18" charset="0"/>
                <a:cs typeface="Times New Roman" pitchFamily="18" charset="0"/>
              </a:rPr>
              <a:t>4.4. Internal structure of </a:t>
            </a:r>
            <a:r>
              <a:rPr lang="en-US" sz="2400" dirty="0" smtClean="0">
                <a:solidFill>
                  <a:srgbClr val="0070C0"/>
                </a:solidFill>
                <a:latin typeface="Rockwell" pitchFamily="18" charset="0"/>
                <a:cs typeface="Times New Roman" pitchFamily="18" charset="0"/>
              </a:rPr>
              <a:t>RAM</a:t>
            </a:r>
          </a:p>
          <a:p>
            <a:r>
              <a:rPr lang="en-US" sz="2400" dirty="0" smtClean="0">
                <a:solidFill>
                  <a:srgbClr val="0070C0"/>
                </a:solidFill>
                <a:latin typeface="Rockwell" pitchFamily="18" charset="0"/>
                <a:cs typeface="Times New Roman" pitchFamily="18" charset="0"/>
              </a:rPr>
              <a:t>4.4.2. Logical view of central memory</a:t>
            </a:r>
          </a:p>
        </p:txBody>
      </p:sp>
      <p:pic>
        <p:nvPicPr>
          <p:cNvPr id="1026" name="Picture 2"/>
          <p:cNvPicPr>
            <a:picLocks noChangeAspect="1" noChangeArrowheads="1"/>
          </p:cNvPicPr>
          <p:nvPr/>
        </p:nvPicPr>
        <p:blipFill>
          <a:blip r:embed="rId2" cstate="print"/>
          <a:srcRect b="5173"/>
          <a:stretch>
            <a:fillRect/>
          </a:stretch>
        </p:blipFill>
        <p:spPr bwMode="auto">
          <a:xfrm>
            <a:off x="8098505" y="1132114"/>
            <a:ext cx="3886666" cy="4953000"/>
          </a:xfrm>
          <a:prstGeom prst="rect">
            <a:avLst/>
          </a:prstGeom>
          <a:noFill/>
          <a:ln w="9525">
            <a:noFill/>
            <a:miter lim="800000"/>
            <a:headEnd/>
            <a:tailEnd/>
          </a:ln>
        </p:spPr>
      </p:pic>
      <p:sp>
        <p:nvSpPr>
          <p:cNvPr id="10" name="Rectangle 9"/>
          <p:cNvSpPr/>
          <p:nvPr/>
        </p:nvSpPr>
        <p:spPr>
          <a:xfrm>
            <a:off x="0" y="1542479"/>
            <a:ext cx="8164286" cy="4832092"/>
          </a:xfrm>
          <a:prstGeom prst="rect">
            <a:avLst/>
          </a:prstGeom>
        </p:spPr>
        <p:txBody>
          <a:bodyPr wrap="square">
            <a:spAutoFit/>
          </a:bodyPr>
          <a:lstStyle/>
          <a:p>
            <a:r>
              <a:rPr lang="en-US" sz="2800" dirty="0" smtClean="0"/>
              <a:t>• The main memory can be seen as a large </a:t>
            </a:r>
            <a:r>
              <a:rPr lang="en-US" sz="2800" dirty="0" smtClean="0"/>
              <a:t>vector (array</a:t>
            </a:r>
            <a:r>
              <a:rPr lang="en-US" sz="2800" dirty="0" smtClean="0"/>
              <a:t>) of words or bytes</a:t>
            </a:r>
            <a:r>
              <a:rPr lang="en-US" sz="2800" dirty="0" smtClean="0"/>
              <a:t>.</a:t>
            </a:r>
          </a:p>
          <a:p>
            <a:r>
              <a:rPr lang="en-US" sz="2800" dirty="0" smtClean="0"/>
              <a:t>• A </a:t>
            </a:r>
            <a:r>
              <a:rPr lang="en-US" sz="2800" dirty="0" smtClean="0"/>
              <a:t>memory cell stores only 1 bit.</a:t>
            </a:r>
            <a:endParaRPr lang="en-US" sz="2800" dirty="0" smtClean="0"/>
          </a:p>
          <a:p>
            <a:r>
              <a:rPr lang="en-US" sz="2800" dirty="0" smtClean="0"/>
              <a:t>• </a:t>
            </a:r>
            <a:r>
              <a:rPr lang="en-US" sz="2800" dirty="0" smtClean="0"/>
              <a:t>A memory word contains several memory cells</a:t>
            </a:r>
            <a:r>
              <a:rPr lang="en-US" sz="2800" dirty="0" smtClean="0"/>
              <a:t>.</a:t>
            </a:r>
            <a:endParaRPr lang="en-US" sz="2800" dirty="0" smtClean="0"/>
          </a:p>
          <a:p>
            <a:endParaRPr lang="en-US" sz="2800" dirty="0" smtClean="0"/>
          </a:p>
          <a:p>
            <a:r>
              <a:rPr lang="en-US" sz="2800" dirty="0" smtClean="0"/>
              <a:t>• </a:t>
            </a:r>
            <a:r>
              <a:rPr lang="en-US" sz="2800" dirty="0" smtClean="0"/>
              <a:t>Each word has its own address</a:t>
            </a:r>
            <a:r>
              <a:rPr lang="en-US" sz="2800" dirty="0" smtClean="0"/>
              <a:t>.</a:t>
            </a:r>
          </a:p>
          <a:p>
            <a:r>
              <a:rPr lang="en-US" sz="2800" dirty="0" smtClean="0"/>
              <a:t>• </a:t>
            </a:r>
            <a:r>
              <a:rPr lang="en-US" sz="2800" dirty="0" smtClean="0"/>
              <a:t>An address is a unique number that allows access to </a:t>
            </a:r>
            <a:r>
              <a:rPr lang="en-US" sz="2800" dirty="0" smtClean="0"/>
              <a:t> </a:t>
            </a:r>
          </a:p>
          <a:p>
            <a:r>
              <a:rPr lang="en-US" sz="2800" dirty="0" smtClean="0"/>
              <a:t>   a </a:t>
            </a:r>
            <a:r>
              <a:rPr lang="en-US" sz="2800" dirty="0" smtClean="0"/>
              <a:t>memory word</a:t>
            </a:r>
            <a:r>
              <a:rPr lang="en-US" sz="2800" dirty="0" smtClean="0"/>
              <a:t>.</a:t>
            </a:r>
          </a:p>
          <a:p>
            <a:r>
              <a:rPr lang="en-US" sz="2800" dirty="0" smtClean="0"/>
              <a:t>• </a:t>
            </a:r>
            <a:r>
              <a:rPr lang="en-US" sz="2800" dirty="0" smtClean="0"/>
              <a:t>Addresses are sequential (consecutive</a:t>
            </a:r>
            <a:r>
              <a:rPr lang="en-US" sz="2800" dirty="0" smtClean="0"/>
              <a:t>)</a:t>
            </a:r>
          </a:p>
          <a:p>
            <a:r>
              <a:rPr lang="en-US" sz="2800" dirty="0" smtClean="0"/>
              <a:t>• </a:t>
            </a:r>
            <a:r>
              <a:rPr lang="en-US" sz="2800" dirty="0" smtClean="0"/>
              <a:t>The size of the address (the number of bits) depends </a:t>
            </a:r>
            <a:endParaRPr lang="en-US" sz="2800" dirty="0" smtClean="0"/>
          </a:p>
          <a:p>
            <a:r>
              <a:rPr lang="en-US" sz="2800" dirty="0" smtClean="0"/>
              <a:t>   on </a:t>
            </a:r>
            <a:r>
              <a:rPr lang="en-US" sz="2800" dirty="0" smtClean="0"/>
              <a:t>the capacity of the memory.</a:t>
            </a:r>
            <a:endParaRPr 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9252857" y="6334579"/>
            <a:ext cx="2743200" cy="365125"/>
          </a:xfrm>
        </p:spPr>
        <p:txBody>
          <a:bodyPr vert="horz" lIns="91440" tIns="45720" rIns="91440" bIns="45720" rtlCol="0" anchor="ctr"/>
          <a:lstStyle/>
          <a:p>
            <a:fld id="{48076011-8115-47B4-B914-0A485709FB3B}" type="slidenum">
              <a:rPr lang="fr-FR" sz="2800" b="1" smtClean="0">
                <a:solidFill>
                  <a:srgbClr val="FF0000"/>
                </a:solidFill>
              </a:rPr>
              <a:pPr/>
              <a:t>16</a:t>
            </a:fld>
            <a:endParaRPr lang="fr-FR" sz="2800" b="1" dirty="0">
              <a:solidFill>
                <a:srgbClr val="FF0000"/>
              </a:solidFill>
            </a:endParaRPr>
          </a:p>
        </p:txBody>
      </p:sp>
      <p:sp>
        <p:nvSpPr>
          <p:cNvPr id="4" name="Rectangle 3"/>
          <p:cNvSpPr/>
          <p:nvPr/>
        </p:nvSpPr>
        <p:spPr>
          <a:xfrm>
            <a:off x="-41374" y="0"/>
            <a:ext cx="12233374" cy="1261884"/>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4. Central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memory</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Random</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Access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(mémoires vives)</a:t>
            </a:r>
          </a:p>
          <a:p>
            <a:r>
              <a:rPr lang="en-US" sz="2400" dirty="0" smtClean="0">
                <a:solidFill>
                  <a:srgbClr val="0070C0"/>
                </a:solidFill>
                <a:latin typeface="Rockwell" pitchFamily="18" charset="0"/>
                <a:cs typeface="Times New Roman" pitchFamily="18" charset="0"/>
              </a:rPr>
              <a:t>4.4. Internal structure of </a:t>
            </a:r>
            <a:r>
              <a:rPr lang="en-US" sz="2400" dirty="0" smtClean="0">
                <a:solidFill>
                  <a:srgbClr val="0070C0"/>
                </a:solidFill>
                <a:latin typeface="Rockwell" pitchFamily="18" charset="0"/>
                <a:cs typeface="Times New Roman" pitchFamily="18" charset="0"/>
              </a:rPr>
              <a:t>RAM</a:t>
            </a:r>
          </a:p>
          <a:p>
            <a:r>
              <a:rPr lang="en-US" sz="2400" dirty="0" smtClean="0">
                <a:solidFill>
                  <a:srgbClr val="0070C0"/>
                </a:solidFill>
                <a:latin typeface="Rockwell" pitchFamily="18" charset="0"/>
                <a:cs typeface="Times New Roman" pitchFamily="18" charset="0"/>
              </a:rPr>
              <a:t>4.4.2. Logical view of central </a:t>
            </a:r>
            <a:r>
              <a:rPr lang="en-US" sz="2400" dirty="0" smtClean="0">
                <a:solidFill>
                  <a:srgbClr val="0070C0"/>
                </a:solidFill>
                <a:latin typeface="Rockwell" pitchFamily="18" charset="0"/>
                <a:cs typeface="Times New Roman" pitchFamily="18" charset="0"/>
              </a:rPr>
              <a:t>memory (following)</a:t>
            </a:r>
            <a:endParaRPr lang="en-US" sz="2400" dirty="0" smtClean="0">
              <a:solidFill>
                <a:srgbClr val="0070C0"/>
              </a:solidFill>
              <a:latin typeface="Rockwell" pitchFamily="18" charset="0"/>
              <a:cs typeface="Times New Roman" pitchFamily="18" charset="0"/>
            </a:endParaRPr>
          </a:p>
        </p:txBody>
      </p:sp>
      <p:pic>
        <p:nvPicPr>
          <p:cNvPr id="1026" name="Picture 2"/>
          <p:cNvPicPr>
            <a:picLocks noChangeAspect="1" noChangeArrowheads="1"/>
          </p:cNvPicPr>
          <p:nvPr/>
        </p:nvPicPr>
        <p:blipFill>
          <a:blip r:embed="rId2" cstate="print"/>
          <a:srcRect b="5173"/>
          <a:stretch>
            <a:fillRect/>
          </a:stretch>
        </p:blipFill>
        <p:spPr bwMode="auto">
          <a:xfrm>
            <a:off x="8131162" y="1132114"/>
            <a:ext cx="3886666" cy="4953000"/>
          </a:xfrm>
          <a:prstGeom prst="rect">
            <a:avLst/>
          </a:prstGeom>
          <a:noFill/>
          <a:ln w="9525">
            <a:noFill/>
            <a:miter lim="800000"/>
            <a:headEnd/>
            <a:tailEnd/>
          </a:ln>
        </p:spPr>
      </p:pic>
      <p:sp>
        <p:nvSpPr>
          <p:cNvPr id="6" name="Rectangle 5"/>
          <p:cNvSpPr/>
          <p:nvPr/>
        </p:nvSpPr>
        <p:spPr>
          <a:xfrm>
            <a:off x="1" y="1351392"/>
            <a:ext cx="8022770" cy="3108543"/>
          </a:xfrm>
          <a:prstGeom prst="rect">
            <a:avLst/>
          </a:prstGeom>
        </p:spPr>
        <p:txBody>
          <a:bodyPr wrap="square">
            <a:spAutoFit/>
          </a:bodyPr>
          <a:lstStyle/>
          <a:p>
            <a:pPr>
              <a:buFont typeface="Arial" pitchFamily="34" charset="0"/>
              <a:buChar char="•"/>
            </a:pPr>
            <a:r>
              <a:rPr lang="en-US" sz="2800" dirty="0" smtClean="0"/>
              <a:t> Cells memory inside </a:t>
            </a:r>
            <a:r>
              <a:rPr lang="en-US" sz="2800" dirty="0" smtClean="0"/>
              <a:t>memory components requires a </a:t>
            </a:r>
            <a:endParaRPr lang="en-US" sz="2800" dirty="0" smtClean="0"/>
          </a:p>
          <a:p>
            <a:r>
              <a:rPr lang="en-US" sz="2800" dirty="0" smtClean="0"/>
              <a:t> </a:t>
            </a:r>
            <a:r>
              <a:rPr lang="en-US" sz="2800" dirty="0" smtClean="0"/>
              <a:t> number </a:t>
            </a:r>
            <a:r>
              <a:rPr lang="en-US" sz="2800" dirty="0" smtClean="0"/>
              <a:t>of pins for interconnecting </a:t>
            </a:r>
            <a:r>
              <a:rPr lang="en-US" sz="2800" dirty="0" smtClean="0"/>
              <a:t>them to </a:t>
            </a:r>
            <a:r>
              <a:rPr lang="en-US" sz="2800" dirty="0" smtClean="0"/>
              <a:t>the </a:t>
            </a:r>
            <a:endParaRPr lang="en-US" sz="2800" dirty="0" smtClean="0"/>
          </a:p>
          <a:p>
            <a:r>
              <a:rPr lang="en-US" sz="2800" dirty="0" smtClean="0"/>
              <a:t>  address </a:t>
            </a:r>
            <a:r>
              <a:rPr lang="en-US" sz="2800" dirty="0" smtClean="0"/>
              <a:t>bus. </a:t>
            </a:r>
            <a:endParaRPr lang="en-US" sz="2800" dirty="0" smtClean="0"/>
          </a:p>
          <a:p>
            <a:pPr>
              <a:buFont typeface="Arial" pitchFamily="34" charset="0"/>
              <a:buChar char="•"/>
            </a:pPr>
            <a:r>
              <a:rPr lang="en-US" sz="2800" dirty="0" smtClean="0"/>
              <a:t> </a:t>
            </a:r>
            <a:r>
              <a:rPr lang="en-US" sz="2800" dirty="0" smtClean="0"/>
              <a:t>The </a:t>
            </a:r>
            <a:r>
              <a:rPr lang="en-US" sz="2800" dirty="0" smtClean="0"/>
              <a:t>number of </a:t>
            </a:r>
            <a:r>
              <a:rPr lang="en-US" sz="2800" dirty="0" smtClean="0"/>
              <a:t>cells </a:t>
            </a:r>
            <a:r>
              <a:rPr lang="en-US" sz="2800" dirty="0" smtClean="0"/>
              <a:t>with k address lines </a:t>
            </a:r>
            <a:r>
              <a:rPr lang="en-US" sz="2800" dirty="0" smtClean="0"/>
              <a:t>is    . </a:t>
            </a:r>
          </a:p>
          <a:p>
            <a:endParaRPr lang="en-US" sz="2800" dirty="0" smtClean="0"/>
          </a:p>
          <a:p>
            <a:pPr>
              <a:buFont typeface="Arial" pitchFamily="34" charset="0"/>
              <a:buChar char="•"/>
            </a:pPr>
            <a:r>
              <a:rPr lang="en-US" sz="2800" dirty="0" smtClean="0"/>
              <a:t> </a:t>
            </a:r>
            <a:r>
              <a:rPr lang="en-US" sz="2800" dirty="0" smtClean="0"/>
              <a:t>For </a:t>
            </a:r>
            <a:r>
              <a:rPr lang="en-US" sz="2800" dirty="0" smtClean="0"/>
              <a:t>example, 20 address lines are needed to form </a:t>
            </a:r>
            <a:r>
              <a:rPr lang="en-US" sz="2800" dirty="0" smtClean="0"/>
              <a:t> </a:t>
            </a:r>
          </a:p>
          <a:p>
            <a:r>
              <a:rPr lang="en-US" sz="2800" dirty="0" smtClean="0"/>
              <a:t> </a:t>
            </a:r>
            <a:r>
              <a:rPr lang="en-US" sz="2800" dirty="0" smtClean="0"/>
              <a:t> or </a:t>
            </a:r>
            <a:r>
              <a:rPr lang="en-US" sz="2800" dirty="0" smtClean="0"/>
              <a:t>1024*1024 distinct addresses</a:t>
            </a:r>
            <a:r>
              <a:rPr lang="en-US" sz="2800" dirty="0" smtClean="0"/>
              <a:t>. </a:t>
            </a:r>
            <a:endParaRPr lang="en-US" sz="2800" dirty="0"/>
          </a:p>
        </p:txBody>
      </p:sp>
      <p:sp>
        <p:nvSpPr>
          <p:cNvPr id="3074"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073"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7500257" y="3483427"/>
            <a:ext cx="544286" cy="522513"/>
          </a:xfrm>
          <a:prstGeom prst="rect">
            <a:avLst/>
          </a:prstGeom>
          <a:noFill/>
        </p:spPr>
      </p:pic>
      <p:sp>
        <p:nvSpPr>
          <p:cNvPr id="3076" name="Rectangle 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075"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6400800" y="2601685"/>
            <a:ext cx="424543" cy="583163"/>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9252857" y="6334579"/>
            <a:ext cx="2743200" cy="365125"/>
          </a:xfrm>
        </p:spPr>
        <p:txBody>
          <a:bodyPr vert="horz" lIns="91440" tIns="45720" rIns="91440" bIns="45720" rtlCol="0" anchor="ctr"/>
          <a:lstStyle/>
          <a:p>
            <a:fld id="{48076011-8115-47B4-B914-0A485709FB3B}" type="slidenum">
              <a:rPr lang="fr-FR" sz="2800" b="1" smtClean="0">
                <a:solidFill>
                  <a:srgbClr val="FF0000"/>
                </a:solidFill>
              </a:rPr>
              <a:pPr/>
              <a:t>17</a:t>
            </a:fld>
            <a:endParaRPr lang="fr-FR" sz="2800" b="1" dirty="0">
              <a:solidFill>
                <a:srgbClr val="FF0000"/>
              </a:solidFill>
            </a:endParaRPr>
          </a:p>
        </p:txBody>
      </p:sp>
      <p:sp>
        <p:nvSpPr>
          <p:cNvPr id="4" name="Rectangle 3"/>
          <p:cNvSpPr/>
          <p:nvPr/>
        </p:nvSpPr>
        <p:spPr>
          <a:xfrm>
            <a:off x="-41374" y="0"/>
            <a:ext cx="12233374" cy="1261884"/>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4. Central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memory</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Random</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Access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(mémoires vives)</a:t>
            </a:r>
          </a:p>
          <a:p>
            <a:r>
              <a:rPr lang="en-US" sz="2400" dirty="0" smtClean="0">
                <a:solidFill>
                  <a:srgbClr val="0070C0"/>
                </a:solidFill>
                <a:latin typeface="Rockwell" pitchFamily="18" charset="0"/>
                <a:cs typeface="Times New Roman" pitchFamily="18" charset="0"/>
              </a:rPr>
              <a:t>4.4. Internal structure of </a:t>
            </a:r>
            <a:r>
              <a:rPr lang="en-US" sz="2400" dirty="0" smtClean="0">
                <a:solidFill>
                  <a:srgbClr val="0070C0"/>
                </a:solidFill>
                <a:latin typeface="Rockwell" pitchFamily="18" charset="0"/>
                <a:cs typeface="Times New Roman" pitchFamily="18" charset="0"/>
              </a:rPr>
              <a:t>RAM</a:t>
            </a:r>
          </a:p>
          <a:p>
            <a:r>
              <a:rPr lang="en-US" sz="2400" dirty="0" smtClean="0">
                <a:solidFill>
                  <a:srgbClr val="0070C0"/>
                </a:solidFill>
                <a:latin typeface="Rockwell" pitchFamily="18" charset="0"/>
                <a:cs typeface="Times New Roman" pitchFamily="18" charset="0"/>
              </a:rPr>
              <a:t>4.4.3</a:t>
            </a:r>
            <a:r>
              <a:rPr lang="en-US" sz="2400" dirty="0" smtClean="0">
                <a:solidFill>
                  <a:srgbClr val="0070C0"/>
                </a:solidFill>
                <a:latin typeface="Rockwell" pitchFamily="18" charset="0"/>
                <a:cs typeface="Times New Roman" pitchFamily="18" charset="0"/>
              </a:rPr>
              <a:t>. </a:t>
            </a:r>
            <a:r>
              <a:rPr lang="en-US" sz="2400" dirty="0" smtClean="0">
                <a:solidFill>
                  <a:srgbClr val="0070C0"/>
                </a:solidFill>
                <a:latin typeface="Rockwell" pitchFamily="18" charset="0"/>
                <a:cs typeface="Times New Roman" pitchFamily="18" charset="0"/>
              </a:rPr>
              <a:t>Physical </a:t>
            </a:r>
            <a:r>
              <a:rPr lang="en-US" sz="2400" dirty="0" smtClean="0">
                <a:solidFill>
                  <a:srgbClr val="0070C0"/>
                </a:solidFill>
                <a:latin typeface="Rockwell" pitchFamily="18" charset="0"/>
                <a:cs typeface="Times New Roman" pitchFamily="18" charset="0"/>
              </a:rPr>
              <a:t>structure of </a:t>
            </a:r>
            <a:r>
              <a:rPr lang="en-US" sz="2400" dirty="0" smtClean="0">
                <a:solidFill>
                  <a:srgbClr val="0070C0"/>
                </a:solidFill>
                <a:latin typeface="Rockwell" pitchFamily="18" charset="0"/>
                <a:cs typeface="Times New Roman" pitchFamily="18" charset="0"/>
              </a:rPr>
              <a:t>central </a:t>
            </a:r>
            <a:r>
              <a:rPr lang="en-US" sz="2400" dirty="0" smtClean="0">
                <a:solidFill>
                  <a:srgbClr val="0070C0"/>
                </a:solidFill>
                <a:latin typeface="Rockwell" pitchFamily="18" charset="0"/>
                <a:cs typeface="Times New Roman" pitchFamily="18" charset="0"/>
              </a:rPr>
              <a:t>memory</a:t>
            </a:r>
          </a:p>
        </p:txBody>
      </p:sp>
      <p:sp>
        <p:nvSpPr>
          <p:cNvPr id="10" name="Rectangle 9"/>
          <p:cNvSpPr/>
          <p:nvPr/>
        </p:nvSpPr>
        <p:spPr>
          <a:xfrm>
            <a:off x="-1" y="1346537"/>
            <a:ext cx="8262257" cy="5262979"/>
          </a:xfrm>
          <a:prstGeom prst="rect">
            <a:avLst/>
          </a:prstGeom>
        </p:spPr>
        <p:txBody>
          <a:bodyPr wrap="square">
            <a:spAutoFit/>
          </a:bodyPr>
          <a:lstStyle/>
          <a:p>
            <a:r>
              <a:rPr lang="en-US" sz="2800" dirty="0" smtClean="0"/>
              <a:t>• </a:t>
            </a:r>
            <a:r>
              <a:rPr lang="en-US" sz="2800" dirty="0" smtClean="0"/>
              <a:t>MAR </a:t>
            </a:r>
            <a:r>
              <a:rPr lang="en-US" sz="2800" dirty="0" smtClean="0"/>
              <a:t>(Memory Address </a:t>
            </a:r>
            <a:r>
              <a:rPr lang="en-US" sz="2800" dirty="0" smtClean="0"/>
              <a:t>Register)</a:t>
            </a:r>
            <a:r>
              <a:rPr lang="en-US" sz="2800" dirty="0" smtClean="0">
                <a:sym typeface="Wingdings" pitchFamily="2" charset="2"/>
              </a:rPr>
              <a:t> It </a:t>
            </a:r>
            <a:r>
              <a:rPr lang="en-US" sz="2800" dirty="0" smtClean="0"/>
              <a:t>stores address </a:t>
            </a:r>
          </a:p>
          <a:p>
            <a:r>
              <a:rPr lang="en-US" sz="2800" dirty="0" smtClean="0"/>
              <a:t>   of word </a:t>
            </a:r>
            <a:r>
              <a:rPr lang="en-US" sz="2800" dirty="0" smtClean="0"/>
              <a:t>to read or write</a:t>
            </a:r>
            <a:r>
              <a:rPr lang="en-US" sz="2800" dirty="0" smtClean="0"/>
              <a:t>.</a:t>
            </a:r>
          </a:p>
          <a:p>
            <a:r>
              <a:rPr lang="en-US" sz="2800" dirty="0" smtClean="0"/>
              <a:t>• MIR </a:t>
            </a:r>
            <a:r>
              <a:rPr lang="en-US" sz="2800" dirty="0" smtClean="0"/>
              <a:t>(Memory Information </a:t>
            </a:r>
            <a:r>
              <a:rPr lang="en-US" sz="2800" dirty="0" smtClean="0"/>
              <a:t>Register) It stores </a:t>
            </a:r>
          </a:p>
          <a:p>
            <a:r>
              <a:rPr lang="en-US" sz="2800" dirty="0" smtClean="0"/>
              <a:t>   information </a:t>
            </a:r>
            <a:r>
              <a:rPr lang="en-US" sz="2800" dirty="0" smtClean="0"/>
              <a:t>read from the memory or </a:t>
            </a:r>
            <a:r>
              <a:rPr lang="en-US" sz="2800" dirty="0" smtClean="0"/>
              <a:t>information </a:t>
            </a:r>
            <a:r>
              <a:rPr lang="en-US" sz="2800" dirty="0" smtClean="0"/>
              <a:t>to </a:t>
            </a:r>
            <a:endParaRPr lang="en-US" sz="2800" dirty="0" smtClean="0"/>
          </a:p>
          <a:p>
            <a:r>
              <a:rPr lang="en-US" sz="2800" dirty="0" smtClean="0"/>
              <a:t>   write </a:t>
            </a:r>
            <a:r>
              <a:rPr lang="en-US" sz="2800" dirty="0" smtClean="0"/>
              <a:t>in the memory</a:t>
            </a:r>
            <a:r>
              <a:rPr lang="en-US" sz="2800" dirty="0" smtClean="0"/>
              <a:t>.</a:t>
            </a:r>
          </a:p>
          <a:p>
            <a:r>
              <a:rPr lang="en-US" sz="2800" dirty="0" smtClean="0"/>
              <a:t>• Decoder </a:t>
            </a:r>
            <a:r>
              <a:rPr lang="en-US" sz="2800" dirty="0" smtClean="0">
                <a:sym typeface="Wingdings" pitchFamily="2" charset="2"/>
              </a:rPr>
              <a:t></a:t>
            </a:r>
            <a:r>
              <a:rPr lang="en-US" sz="2800" dirty="0" smtClean="0"/>
              <a:t> It allows to </a:t>
            </a:r>
            <a:r>
              <a:rPr lang="en-US" sz="2800" dirty="0" smtClean="0"/>
              <a:t>select a memory word</a:t>
            </a:r>
            <a:r>
              <a:rPr lang="en-US" sz="2800" dirty="0" smtClean="0"/>
              <a:t>.</a:t>
            </a:r>
          </a:p>
          <a:p>
            <a:r>
              <a:rPr lang="en-US" sz="2800" dirty="0" smtClean="0"/>
              <a:t>• R/W (read/write command) </a:t>
            </a:r>
            <a:r>
              <a:rPr lang="en-US" sz="2800" dirty="0" smtClean="0">
                <a:sym typeface="Wingdings" pitchFamily="2" charset="2"/>
              </a:rPr>
              <a:t></a:t>
            </a:r>
            <a:r>
              <a:rPr lang="en-US" sz="2800" dirty="0" smtClean="0"/>
              <a:t> It allows </a:t>
            </a:r>
            <a:r>
              <a:rPr lang="en-US" sz="2800" dirty="0" smtClean="0"/>
              <a:t>you to read or write in </a:t>
            </a:r>
            <a:r>
              <a:rPr lang="en-US" sz="2800" dirty="0" smtClean="0"/>
              <a:t>memory </a:t>
            </a:r>
            <a:r>
              <a:rPr lang="en-US" sz="2800" dirty="0" smtClean="0"/>
              <a:t>(if R/W=1 then read otherwise write</a:t>
            </a:r>
            <a:r>
              <a:rPr lang="en-US" sz="2800" dirty="0" smtClean="0"/>
              <a:t>)</a:t>
            </a:r>
          </a:p>
          <a:p>
            <a:endParaRPr lang="en-US" sz="2800" dirty="0" smtClean="0"/>
          </a:p>
          <a:p>
            <a:r>
              <a:rPr lang="en-US" sz="2800" dirty="0" smtClean="0"/>
              <a:t>• Address bus of size k bits</a:t>
            </a:r>
          </a:p>
          <a:p>
            <a:r>
              <a:rPr lang="en-US" sz="2800" dirty="0" smtClean="0"/>
              <a:t>• Data bus of size n bits</a:t>
            </a:r>
            <a:endParaRPr lang="en-US" sz="2800" dirty="0"/>
          </a:p>
        </p:txBody>
      </p:sp>
      <p:pic>
        <p:nvPicPr>
          <p:cNvPr id="2050" name="Picture 2"/>
          <p:cNvPicPr>
            <a:picLocks noChangeAspect="1" noChangeArrowheads="1"/>
          </p:cNvPicPr>
          <p:nvPr/>
        </p:nvPicPr>
        <p:blipFill>
          <a:blip r:embed="rId2" cstate="print"/>
          <a:srcRect/>
          <a:stretch>
            <a:fillRect/>
          </a:stretch>
        </p:blipFill>
        <p:spPr bwMode="auto">
          <a:xfrm>
            <a:off x="8240487" y="1197429"/>
            <a:ext cx="3951514" cy="4506685"/>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0201" name="Picture 9"/>
          <p:cNvPicPr>
            <a:picLocks noChangeAspect="1" noChangeArrowheads="1"/>
          </p:cNvPicPr>
          <p:nvPr/>
        </p:nvPicPr>
        <p:blipFill>
          <a:blip r:embed="rId3" cstate="print"/>
          <a:srcRect l="2675" t="2234" r="4076" b="3859"/>
          <a:stretch>
            <a:fillRect/>
          </a:stretch>
        </p:blipFill>
        <p:spPr bwMode="auto">
          <a:xfrm>
            <a:off x="1820333" y="1912939"/>
            <a:ext cx="9298517" cy="4403725"/>
          </a:xfrm>
          <a:prstGeom prst="rect">
            <a:avLst/>
          </a:prstGeom>
          <a:noFill/>
          <a:ln w="38100">
            <a:noFill/>
            <a:miter lim="800000"/>
            <a:headEnd/>
            <a:tailEnd/>
          </a:ln>
          <a:effectLst/>
        </p:spPr>
      </p:pic>
      <p:sp>
        <p:nvSpPr>
          <p:cNvPr id="520202" name="Rectangle 10"/>
          <p:cNvSpPr>
            <a:spLocks noChangeArrowheads="1"/>
          </p:cNvSpPr>
          <p:nvPr/>
        </p:nvSpPr>
        <p:spPr bwMode="auto">
          <a:xfrm>
            <a:off x="1460501" y="1796534"/>
            <a:ext cx="184731" cy="369332"/>
          </a:xfrm>
          <a:prstGeom prst="rect">
            <a:avLst/>
          </a:prstGeom>
          <a:solidFill>
            <a:srgbClr val="FFFFFF"/>
          </a:solidFill>
          <a:ln w="38100">
            <a:solidFill>
              <a:srgbClr val="FFFFFF"/>
            </a:solidFill>
            <a:miter lim="800000"/>
            <a:headEnd/>
            <a:tailEnd/>
          </a:ln>
          <a:effectLst/>
        </p:spPr>
        <p:txBody>
          <a:bodyPr wrap="none" anchor="ctr">
            <a:spAutoFit/>
          </a:bodyPr>
          <a:lstStyle/>
          <a:p>
            <a:endParaRPr lang="en-US"/>
          </a:p>
        </p:txBody>
      </p:sp>
      <p:sp>
        <p:nvSpPr>
          <p:cNvPr id="520203" name="Rectangle 11"/>
          <p:cNvSpPr>
            <a:spLocks noChangeArrowheads="1"/>
          </p:cNvSpPr>
          <p:nvPr/>
        </p:nvSpPr>
        <p:spPr bwMode="auto">
          <a:xfrm>
            <a:off x="9723967" y="1888609"/>
            <a:ext cx="184731" cy="369332"/>
          </a:xfrm>
          <a:prstGeom prst="rect">
            <a:avLst/>
          </a:prstGeom>
          <a:solidFill>
            <a:srgbClr val="FFFFFF"/>
          </a:solidFill>
          <a:ln w="38100">
            <a:solidFill>
              <a:srgbClr val="FFFFFF"/>
            </a:solidFill>
            <a:miter lim="800000"/>
            <a:headEnd/>
            <a:tailEnd/>
          </a:ln>
          <a:effectLst/>
        </p:spPr>
        <p:txBody>
          <a:bodyPr wrap="none" anchor="ctr">
            <a:spAutoFit/>
          </a:bodyPr>
          <a:lstStyle/>
          <a:p>
            <a:endParaRPr lang="en-US"/>
          </a:p>
        </p:txBody>
      </p:sp>
      <p:sp>
        <p:nvSpPr>
          <p:cNvPr id="520204" name="Rectangle 12"/>
          <p:cNvSpPr>
            <a:spLocks noChangeArrowheads="1"/>
          </p:cNvSpPr>
          <p:nvPr/>
        </p:nvSpPr>
        <p:spPr bwMode="auto">
          <a:xfrm>
            <a:off x="9482667" y="6141523"/>
            <a:ext cx="2146300" cy="369332"/>
          </a:xfrm>
          <a:prstGeom prst="rect">
            <a:avLst/>
          </a:prstGeom>
          <a:solidFill>
            <a:srgbClr val="FFFFFF"/>
          </a:solidFill>
          <a:ln w="38100">
            <a:solidFill>
              <a:srgbClr val="FFFFFF"/>
            </a:solidFill>
            <a:miter lim="800000"/>
            <a:headEnd/>
            <a:tailEnd/>
          </a:ln>
          <a:effectLst/>
        </p:spPr>
        <p:txBody>
          <a:bodyPr anchor="ctr">
            <a:spAutoFit/>
          </a:bodyPr>
          <a:lstStyle/>
          <a:p>
            <a:endParaRPr lang="en-US"/>
          </a:p>
        </p:txBody>
      </p:sp>
      <p:sp>
        <p:nvSpPr>
          <p:cNvPr id="520205" name="Rectangle 13"/>
          <p:cNvSpPr>
            <a:spLocks noChangeArrowheads="1"/>
          </p:cNvSpPr>
          <p:nvPr/>
        </p:nvSpPr>
        <p:spPr bwMode="auto">
          <a:xfrm>
            <a:off x="541867" y="2660134"/>
            <a:ext cx="184731" cy="369332"/>
          </a:xfrm>
          <a:prstGeom prst="rect">
            <a:avLst/>
          </a:prstGeom>
          <a:solidFill>
            <a:srgbClr val="FFFFFF"/>
          </a:solidFill>
          <a:ln w="38100">
            <a:solidFill>
              <a:srgbClr val="FFFFFF"/>
            </a:solidFill>
            <a:miter lim="800000"/>
            <a:headEnd/>
            <a:tailEnd/>
          </a:ln>
          <a:effectLst/>
        </p:spPr>
        <p:txBody>
          <a:bodyPr wrap="none" anchor="ctr">
            <a:spAutoFit/>
          </a:bodyPr>
          <a:lstStyle/>
          <a:p>
            <a:endParaRPr lang="en-US"/>
          </a:p>
        </p:txBody>
      </p:sp>
      <p:sp>
        <p:nvSpPr>
          <p:cNvPr id="9" name="Rectangle 8"/>
          <p:cNvSpPr/>
          <p:nvPr/>
        </p:nvSpPr>
        <p:spPr>
          <a:xfrm>
            <a:off x="-41374" y="0"/>
            <a:ext cx="12233374" cy="1261884"/>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4. Central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memory</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Random</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Access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(mémoires vives)</a:t>
            </a:r>
          </a:p>
          <a:p>
            <a:r>
              <a:rPr lang="en-US" sz="2400" dirty="0" smtClean="0">
                <a:solidFill>
                  <a:srgbClr val="0070C0"/>
                </a:solidFill>
                <a:latin typeface="Rockwell" pitchFamily="18" charset="0"/>
                <a:cs typeface="Times New Roman" pitchFamily="18" charset="0"/>
              </a:rPr>
              <a:t>4.4. Internal structure of </a:t>
            </a:r>
            <a:r>
              <a:rPr lang="en-US" sz="2400" dirty="0" smtClean="0">
                <a:solidFill>
                  <a:srgbClr val="0070C0"/>
                </a:solidFill>
                <a:latin typeface="Rockwell" pitchFamily="18" charset="0"/>
                <a:cs typeface="Times New Roman" pitchFamily="18" charset="0"/>
              </a:rPr>
              <a:t>RAM</a:t>
            </a:r>
          </a:p>
          <a:p>
            <a:r>
              <a:rPr lang="en-US" sz="2400" dirty="0" smtClean="0">
                <a:solidFill>
                  <a:srgbClr val="0070C0"/>
                </a:solidFill>
                <a:latin typeface="Rockwell" pitchFamily="18" charset="0"/>
                <a:cs typeface="Times New Roman" pitchFamily="18" charset="0"/>
              </a:rPr>
              <a:t>4.4.3</a:t>
            </a:r>
            <a:r>
              <a:rPr lang="en-US" sz="2400" dirty="0" smtClean="0">
                <a:solidFill>
                  <a:srgbClr val="0070C0"/>
                </a:solidFill>
                <a:latin typeface="Rockwell" pitchFamily="18" charset="0"/>
                <a:cs typeface="Times New Roman" pitchFamily="18" charset="0"/>
              </a:rPr>
              <a:t>. </a:t>
            </a:r>
            <a:r>
              <a:rPr lang="en-US" sz="2400" dirty="0" smtClean="0">
                <a:solidFill>
                  <a:srgbClr val="0070C0"/>
                </a:solidFill>
                <a:latin typeface="Rockwell" pitchFamily="18" charset="0"/>
                <a:cs typeface="Times New Roman" pitchFamily="18" charset="0"/>
              </a:rPr>
              <a:t>Physical </a:t>
            </a:r>
            <a:r>
              <a:rPr lang="en-US" sz="2400" dirty="0" smtClean="0">
                <a:solidFill>
                  <a:srgbClr val="0070C0"/>
                </a:solidFill>
                <a:latin typeface="Rockwell" pitchFamily="18" charset="0"/>
                <a:cs typeface="Times New Roman" pitchFamily="18" charset="0"/>
              </a:rPr>
              <a:t>structure of </a:t>
            </a:r>
            <a:r>
              <a:rPr lang="en-US" sz="2400" dirty="0" smtClean="0">
                <a:solidFill>
                  <a:srgbClr val="0070C0"/>
                </a:solidFill>
                <a:latin typeface="Rockwell" pitchFamily="18" charset="0"/>
                <a:cs typeface="Times New Roman" pitchFamily="18" charset="0"/>
              </a:rPr>
              <a:t>central memory (following)</a:t>
            </a:r>
            <a:endParaRPr lang="en-US" sz="2400" dirty="0" smtClean="0">
              <a:solidFill>
                <a:srgbClr val="0070C0"/>
              </a:solidFill>
              <a:latin typeface="Rockwell"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8387" name="Rectangle 3"/>
          <p:cNvSpPr>
            <a:spLocks noChangeArrowheads="1"/>
          </p:cNvSpPr>
          <p:nvPr/>
        </p:nvSpPr>
        <p:spPr bwMode="auto">
          <a:xfrm>
            <a:off x="220134" y="1095376"/>
            <a:ext cx="11664951" cy="4586967"/>
          </a:xfrm>
          <a:prstGeom prst="rect">
            <a:avLst/>
          </a:prstGeom>
          <a:noFill/>
          <a:ln w="9525">
            <a:noFill/>
            <a:miter lim="800000"/>
            <a:headEnd/>
            <a:tailEnd/>
          </a:ln>
        </p:spPr>
        <p:txBody>
          <a:bodyPr/>
          <a:lstStyle/>
          <a:p>
            <a:pPr marL="342900" indent="-342900" algn="just">
              <a:lnSpc>
                <a:spcPct val="125000"/>
              </a:lnSpc>
              <a:spcBef>
                <a:spcPct val="20000"/>
              </a:spcBef>
              <a:buClr>
                <a:srgbClr val="33CC33"/>
              </a:buClr>
              <a:buFont typeface="Wingdings" pitchFamily="2" charset="2"/>
              <a:buChar char="q"/>
            </a:pPr>
            <a:r>
              <a:rPr lang="fr-FR" sz="2400" dirty="0" smtClean="0">
                <a:solidFill>
                  <a:srgbClr val="0332B5"/>
                </a:solidFill>
              </a:rPr>
              <a:t>Access </a:t>
            </a:r>
            <a:r>
              <a:rPr lang="fr-FR" sz="2400" dirty="0" smtClean="0">
                <a:solidFill>
                  <a:srgbClr val="0332B5"/>
                </a:solidFill>
              </a:rPr>
              <a:t>time</a:t>
            </a:r>
            <a:endParaRPr lang="fr-FR" sz="2400" dirty="0" smtClean="0">
              <a:solidFill>
                <a:srgbClr val="0332B5"/>
              </a:solidFill>
            </a:endParaRPr>
          </a:p>
          <a:p>
            <a:pPr marL="742950" lvl="1" indent="-285750">
              <a:spcBef>
                <a:spcPct val="20000"/>
              </a:spcBef>
              <a:buClr>
                <a:schemeClr val="hlink"/>
              </a:buClr>
              <a:buFontTx/>
              <a:buChar char="o"/>
            </a:pPr>
            <a:r>
              <a:rPr lang="en-US" sz="2000" b="1" dirty="0" smtClean="0">
                <a:solidFill>
                  <a:schemeClr val="hlink"/>
                </a:solidFill>
              </a:rPr>
              <a:t>Time </a:t>
            </a:r>
            <a:r>
              <a:rPr lang="en-US" sz="2000" b="1" dirty="0" smtClean="0">
                <a:solidFill>
                  <a:schemeClr val="hlink"/>
                </a:solidFill>
              </a:rPr>
              <a:t>elapsed between a read request and </a:t>
            </a:r>
            <a:r>
              <a:rPr lang="en-US" sz="2000" b="1" dirty="0" smtClean="0">
                <a:solidFill>
                  <a:schemeClr val="hlink"/>
                </a:solidFill>
              </a:rPr>
              <a:t>information presence </a:t>
            </a:r>
            <a:r>
              <a:rPr lang="en-US" sz="2000" b="1" dirty="0" smtClean="0">
                <a:solidFill>
                  <a:schemeClr val="hlink"/>
                </a:solidFill>
              </a:rPr>
              <a:t>on the memory output</a:t>
            </a:r>
            <a:endParaRPr lang="fr-FR" sz="2000" b="1" dirty="0" smtClean="0">
              <a:solidFill>
                <a:schemeClr val="hlink"/>
              </a:solidFill>
            </a:endParaRPr>
          </a:p>
          <a:p>
            <a:pPr marL="742950" lvl="1" indent="-285750" algn="just">
              <a:spcBef>
                <a:spcPct val="20000"/>
              </a:spcBef>
              <a:buClr>
                <a:srgbClr val="33CC33"/>
              </a:buClr>
            </a:pPr>
            <a:endParaRPr lang="fr-FR" sz="2100" dirty="0" smtClean="0">
              <a:solidFill>
                <a:srgbClr val="0332B5"/>
              </a:solidFill>
            </a:endParaRPr>
          </a:p>
          <a:p>
            <a:pPr marL="742950" lvl="1" indent="-285750" algn="just">
              <a:spcBef>
                <a:spcPct val="20000"/>
              </a:spcBef>
              <a:buClr>
                <a:srgbClr val="33CC33"/>
              </a:buClr>
            </a:pPr>
            <a:endParaRPr lang="fr-FR" sz="2100" dirty="0" smtClean="0">
              <a:solidFill>
                <a:srgbClr val="0332B5"/>
              </a:solidFill>
            </a:endParaRPr>
          </a:p>
          <a:p>
            <a:pPr marL="742950" lvl="1" indent="-285750" algn="just">
              <a:spcBef>
                <a:spcPct val="20000"/>
              </a:spcBef>
              <a:buClr>
                <a:srgbClr val="33CC33"/>
              </a:buClr>
            </a:pPr>
            <a:endParaRPr lang="fr-FR" sz="2100" dirty="0" smtClean="0">
              <a:solidFill>
                <a:srgbClr val="0332B5"/>
              </a:solidFill>
            </a:endParaRPr>
          </a:p>
          <a:p>
            <a:pPr marL="742950" lvl="1" indent="-285750" algn="just">
              <a:spcBef>
                <a:spcPct val="20000"/>
              </a:spcBef>
              <a:buClr>
                <a:srgbClr val="33CC33"/>
              </a:buClr>
            </a:pPr>
            <a:endParaRPr lang="fr-FR" sz="2100" dirty="0" smtClean="0">
              <a:solidFill>
                <a:srgbClr val="0332B5"/>
              </a:solidFill>
            </a:endParaRPr>
          </a:p>
          <a:p>
            <a:pPr marL="742950" lvl="1" indent="-285750" algn="just">
              <a:spcBef>
                <a:spcPct val="20000"/>
              </a:spcBef>
              <a:buClr>
                <a:srgbClr val="33CC33"/>
              </a:buClr>
            </a:pPr>
            <a:endParaRPr lang="fr-FR" sz="2100" dirty="0" smtClean="0">
              <a:solidFill>
                <a:srgbClr val="0332B5"/>
              </a:solidFill>
            </a:endParaRPr>
          </a:p>
          <a:p>
            <a:pPr marL="742950" lvl="1" indent="-285750" algn="just">
              <a:spcBef>
                <a:spcPct val="20000"/>
              </a:spcBef>
              <a:buClr>
                <a:srgbClr val="33CC33"/>
              </a:buClr>
            </a:pPr>
            <a:endParaRPr lang="fr-FR" sz="2100" dirty="0">
              <a:solidFill>
                <a:srgbClr val="0332B5"/>
              </a:solidFill>
            </a:endParaRPr>
          </a:p>
          <a:p>
            <a:pPr marL="342900" indent="-342900" algn="just">
              <a:lnSpc>
                <a:spcPct val="125000"/>
              </a:lnSpc>
              <a:spcBef>
                <a:spcPct val="20000"/>
              </a:spcBef>
              <a:buClr>
                <a:srgbClr val="33CC33"/>
              </a:buClr>
              <a:buFont typeface="Wingdings" pitchFamily="2" charset="2"/>
              <a:buChar char="q"/>
            </a:pPr>
            <a:r>
              <a:rPr lang="fr-FR" sz="2400" dirty="0" err="1" smtClean="0">
                <a:solidFill>
                  <a:srgbClr val="0332B5"/>
                </a:solidFill>
              </a:rPr>
              <a:t>Writing</a:t>
            </a:r>
            <a:r>
              <a:rPr lang="fr-FR" sz="2400" dirty="0" smtClean="0">
                <a:solidFill>
                  <a:srgbClr val="0332B5"/>
                </a:solidFill>
              </a:rPr>
              <a:t> </a:t>
            </a:r>
            <a:r>
              <a:rPr lang="fr-FR" sz="2400" dirty="0" smtClean="0">
                <a:solidFill>
                  <a:srgbClr val="0332B5"/>
                </a:solidFill>
              </a:rPr>
              <a:t>time</a:t>
            </a:r>
            <a:endParaRPr lang="fr-FR" sz="2400" dirty="0">
              <a:solidFill>
                <a:srgbClr val="0332B5"/>
              </a:solidFill>
            </a:endParaRPr>
          </a:p>
          <a:p>
            <a:pPr marL="742950" lvl="1" indent="-285750">
              <a:spcBef>
                <a:spcPct val="20000"/>
              </a:spcBef>
              <a:buClr>
                <a:schemeClr val="hlink"/>
              </a:buClr>
              <a:buFontTx/>
              <a:buChar char="o"/>
            </a:pPr>
            <a:r>
              <a:rPr lang="en-US" sz="2000" b="1" dirty="0" smtClean="0">
                <a:solidFill>
                  <a:schemeClr val="hlink"/>
                </a:solidFill>
              </a:rPr>
              <a:t>Duration </a:t>
            </a:r>
            <a:r>
              <a:rPr lang="en-US" sz="2000" b="1" dirty="0" smtClean="0">
                <a:solidFill>
                  <a:schemeClr val="hlink"/>
                </a:solidFill>
              </a:rPr>
              <a:t>allowing </a:t>
            </a:r>
            <a:r>
              <a:rPr lang="en-US" sz="2000" b="1" dirty="0" smtClean="0">
                <a:solidFill>
                  <a:schemeClr val="hlink"/>
                </a:solidFill>
              </a:rPr>
              <a:t>a </a:t>
            </a:r>
            <a:r>
              <a:rPr lang="en-US" sz="2000" b="1" dirty="0" smtClean="0">
                <a:solidFill>
                  <a:schemeClr val="hlink"/>
                </a:solidFill>
              </a:rPr>
              <a:t>good writing in memory</a:t>
            </a:r>
            <a:endParaRPr lang="fr-FR" sz="2100" dirty="0">
              <a:solidFill>
                <a:srgbClr val="0332B5"/>
              </a:solidFill>
            </a:endParaRPr>
          </a:p>
        </p:txBody>
      </p:sp>
      <p:sp>
        <p:nvSpPr>
          <p:cNvPr id="528391" name="Rectangle 7"/>
          <p:cNvSpPr>
            <a:spLocks noChangeArrowheads="1"/>
          </p:cNvSpPr>
          <p:nvPr/>
        </p:nvSpPr>
        <p:spPr bwMode="auto">
          <a:xfrm>
            <a:off x="9482667" y="6141523"/>
            <a:ext cx="2146300" cy="369332"/>
          </a:xfrm>
          <a:prstGeom prst="rect">
            <a:avLst/>
          </a:prstGeom>
          <a:solidFill>
            <a:srgbClr val="FFFFFF"/>
          </a:solidFill>
          <a:ln w="38100">
            <a:solidFill>
              <a:srgbClr val="FFFFFF"/>
            </a:solidFill>
            <a:miter lim="800000"/>
            <a:headEnd/>
            <a:tailEnd/>
          </a:ln>
          <a:effectLst/>
        </p:spPr>
        <p:txBody>
          <a:bodyPr anchor="ctr">
            <a:spAutoFit/>
          </a:bodyPr>
          <a:lstStyle/>
          <a:p>
            <a:endParaRPr lang="en-US"/>
          </a:p>
        </p:txBody>
      </p:sp>
      <p:sp>
        <p:nvSpPr>
          <p:cNvPr id="5" name="Rectangle 4"/>
          <p:cNvSpPr/>
          <p:nvPr/>
        </p:nvSpPr>
        <p:spPr>
          <a:xfrm>
            <a:off x="0" y="0"/>
            <a:ext cx="12192000" cy="523220"/>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5. </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Important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characteristics</a:t>
            </a:r>
            <a:endPar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endParaRPr>
          </a:p>
        </p:txBody>
      </p:sp>
      <p:pic>
        <p:nvPicPr>
          <p:cNvPr id="38914" name="Picture 2"/>
          <p:cNvPicPr>
            <a:picLocks noChangeAspect="1" noChangeArrowheads="1"/>
          </p:cNvPicPr>
          <p:nvPr/>
        </p:nvPicPr>
        <p:blipFill>
          <a:blip r:embed="rId3" cstate="print"/>
          <a:srcRect/>
          <a:stretch>
            <a:fillRect/>
          </a:stretch>
        </p:blipFill>
        <p:spPr bwMode="auto">
          <a:xfrm>
            <a:off x="3626303" y="2275114"/>
            <a:ext cx="4438650"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928422"/>
            <a:ext cx="12192000" cy="523220"/>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2. Mass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endParaRPr lang="en-US"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endParaRPr>
          </a:p>
        </p:txBody>
      </p:sp>
      <p:sp>
        <p:nvSpPr>
          <p:cNvPr id="18" name="Rectangle 17"/>
          <p:cNvSpPr/>
          <p:nvPr/>
        </p:nvSpPr>
        <p:spPr>
          <a:xfrm>
            <a:off x="0" y="406400"/>
            <a:ext cx="12233374" cy="523220"/>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1. Memory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definition</a:t>
            </a:r>
            <a:endPar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endParaRPr>
          </a:p>
        </p:txBody>
      </p:sp>
      <p:sp>
        <p:nvSpPr>
          <p:cNvPr id="15" name="Espace réservé du numéro de diapositive 14"/>
          <p:cNvSpPr>
            <a:spLocks noGrp="1"/>
          </p:cNvSpPr>
          <p:nvPr>
            <p:ph type="sldNum" sz="quarter" idx="12"/>
          </p:nvPr>
        </p:nvSpPr>
        <p:spPr>
          <a:xfrm>
            <a:off x="9220200" y="6238875"/>
            <a:ext cx="2743200" cy="365125"/>
          </a:xfrm>
        </p:spPr>
        <p:txBody>
          <a:bodyPr vert="horz" lIns="91440" tIns="45720" rIns="91440" bIns="45720" rtlCol="0" anchor="ctr"/>
          <a:lstStyle/>
          <a:p>
            <a:fld id="{48076011-8115-47B4-B914-0A485709FB3B}" type="slidenum">
              <a:rPr lang="fr-FR" sz="2800" b="1" smtClean="0">
                <a:solidFill>
                  <a:srgbClr val="FF0000"/>
                </a:solidFill>
              </a:rPr>
              <a:pPr/>
              <a:t>2</a:t>
            </a:fld>
            <a:endParaRPr lang="fr-FR" sz="2800" b="1">
              <a:solidFill>
                <a:srgbClr val="FF0000"/>
              </a:solidFill>
            </a:endParaRPr>
          </a:p>
        </p:txBody>
      </p:sp>
      <p:sp>
        <p:nvSpPr>
          <p:cNvPr id="13" name="Rectangle 12"/>
          <p:cNvSpPr/>
          <p:nvPr/>
        </p:nvSpPr>
        <p:spPr>
          <a:xfrm>
            <a:off x="0" y="0"/>
            <a:ext cx="12233374" cy="523220"/>
          </a:xfrm>
          <a:prstGeom prst="rect">
            <a:avLst/>
          </a:prstGeom>
        </p:spPr>
        <p:txBody>
          <a:bodyPr wrap="square">
            <a:spAutoFit/>
          </a:bodyPr>
          <a:lstStyle/>
          <a:p>
            <a:pPr algn="ctr"/>
            <a:r>
              <a:rPr lang="en-US" sz="2800" dirty="0" smtClean="0">
                <a:solidFill>
                  <a:srgbClr val="FF0000"/>
                </a:solidFill>
                <a:effectLst>
                  <a:outerShdw blurRad="38100" dist="38100" dir="2700000" algn="tl">
                    <a:srgbClr val="000000">
                      <a:alpha val="43137"/>
                    </a:srgbClr>
                  </a:outerShdw>
                </a:effectLst>
                <a:latin typeface="Rockwell" pitchFamily="18" charset="0"/>
                <a:cs typeface="Times New Roman" pitchFamily="18" charset="0"/>
              </a:rPr>
              <a:t>Presentation</a:t>
            </a:r>
            <a:r>
              <a:rPr lang="fr-FR" sz="2800" dirty="0" smtClean="0">
                <a:solidFill>
                  <a:srgbClr val="FF0000"/>
                </a:solidFill>
                <a:effectLst>
                  <a:outerShdw blurRad="38100" dist="38100" dir="2700000" algn="tl">
                    <a:srgbClr val="000000">
                      <a:alpha val="43137"/>
                    </a:srgbClr>
                  </a:outerShdw>
                </a:effectLst>
                <a:latin typeface="Rockwell" pitchFamily="18" charset="0"/>
                <a:cs typeface="Times New Roman" pitchFamily="18" charset="0"/>
              </a:rPr>
              <a:t> plan</a:t>
            </a:r>
            <a:endParaRPr lang="fr-FR" sz="2800" dirty="0">
              <a:solidFill>
                <a:srgbClr val="FF0000"/>
              </a:solidFill>
              <a:effectLst>
                <a:outerShdw blurRad="38100" dist="38100" dir="2700000" algn="tl">
                  <a:srgbClr val="000000">
                    <a:alpha val="43137"/>
                  </a:srgbClr>
                </a:outerShdw>
              </a:effectLst>
              <a:latin typeface="Rockwell" pitchFamily="18" charset="0"/>
              <a:cs typeface="Times New Roman" pitchFamily="18" charset="0"/>
            </a:endParaRPr>
          </a:p>
        </p:txBody>
      </p:sp>
      <p:sp>
        <p:nvSpPr>
          <p:cNvPr id="12" name="Rectangle 11"/>
          <p:cNvSpPr/>
          <p:nvPr/>
        </p:nvSpPr>
        <p:spPr>
          <a:xfrm>
            <a:off x="0" y="1510284"/>
            <a:ext cx="12233374" cy="2677656"/>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3.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Smiconductor</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based</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mass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endPar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endParaRPr>
          </a:p>
          <a:p>
            <a:r>
              <a:rPr lang="en-US" sz="2800" dirty="0" smtClean="0">
                <a:solidFill>
                  <a:srgbClr val="0070C0"/>
                </a:solidFill>
                <a:latin typeface="Rockwell" pitchFamily="18" charset="0"/>
                <a:cs typeface="Times New Roman" pitchFamily="18" charset="0"/>
              </a:rPr>
              <a:t>3.1. ROM (Read Only Memory)</a:t>
            </a:r>
          </a:p>
          <a:p>
            <a:r>
              <a:rPr lang="en-US" sz="2800" dirty="0" smtClean="0">
                <a:solidFill>
                  <a:srgbClr val="0070C0"/>
                </a:solidFill>
                <a:latin typeface="Rockwell" pitchFamily="18" charset="0"/>
                <a:cs typeface="Times New Roman" pitchFamily="18" charset="0"/>
              </a:rPr>
              <a:t>3.2. PROM (Programmable ROM)</a:t>
            </a:r>
          </a:p>
          <a:p>
            <a:r>
              <a:rPr lang="en-US" sz="2800" dirty="0" smtClean="0">
                <a:solidFill>
                  <a:srgbClr val="0070C0"/>
                </a:solidFill>
                <a:latin typeface="Rockwell" pitchFamily="18" charset="0"/>
                <a:cs typeface="Times New Roman" pitchFamily="18" charset="0"/>
              </a:rPr>
              <a:t>3.3. EPROM (Erasable PROM) </a:t>
            </a:r>
          </a:p>
          <a:p>
            <a:r>
              <a:rPr lang="en-US" sz="2800" dirty="0" smtClean="0">
                <a:solidFill>
                  <a:srgbClr val="0070C0"/>
                </a:solidFill>
                <a:latin typeface="Rockwell" pitchFamily="18" charset="0"/>
                <a:cs typeface="Times New Roman" pitchFamily="18" charset="0"/>
              </a:rPr>
              <a:t>3.4. EEPROM (</a:t>
            </a:r>
            <a:r>
              <a:rPr lang="en-US" sz="2800" dirty="0" err="1" smtClean="0">
                <a:solidFill>
                  <a:srgbClr val="0070C0"/>
                </a:solidFill>
                <a:latin typeface="Rockwell" pitchFamily="18" charset="0"/>
                <a:cs typeface="Times New Roman" pitchFamily="18" charset="0"/>
              </a:rPr>
              <a:t>Electricaly</a:t>
            </a:r>
            <a:r>
              <a:rPr lang="en-US" sz="2800" dirty="0" smtClean="0">
                <a:solidFill>
                  <a:srgbClr val="0070C0"/>
                </a:solidFill>
                <a:latin typeface="Rockwell" pitchFamily="18" charset="0"/>
                <a:cs typeface="Times New Roman" pitchFamily="18" charset="0"/>
              </a:rPr>
              <a:t> Erasable PROM)</a:t>
            </a:r>
          </a:p>
          <a:p>
            <a:r>
              <a:rPr lang="en-US" sz="2800" dirty="0" smtClean="0">
                <a:solidFill>
                  <a:srgbClr val="0070C0"/>
                </a:solidFill>
                <a:latin typeface="Rockwell" pitchFamily="18" charset="0"/>
                <a:cs typeface="Times New Roman" pitchFamily="18" charset="0"/>
              </a:rPr>
              <a:t>3.5. Flash EPROM (</a:t>
            </a:r>
            <a:r>
              <a:rPr lang="en-US" sz="2800" dirty="0" err="1" smtClean="0">
                <a:solidFill>
                  <a:srgbClr val="0070C0"/>
                </a:solidFill>
                <a:latin typeface="Rockwell" pitchFamily="18" charset="0"/>
                <a:cs typeface="Times New Roman" pitchFamily="18" charset="0"/>
              </a:rPr>
              <a:t>mémoire</a:t>
            </a:r>
            <a:r>
              <a:rPr lang="en-US" sz="2800" dirty="0" smtClean="0">
                <a:solidFill>
                  <a:srgbClr val="0070C0"/>
                </a:solidFill>
                <a:latin typeface="Rockwell" pitchFamily="18" charset="0"/>
                <a:cs typeface="Times New Roman" pitchFamily="18" charset="0"/>
              </a:rPr>
              <a:t> Flash)</a:t>
            </a:r>
          </a:p>
        </p:txBody>
      </p:sp>
      <p:sp>
        <p:nvSpPr>
          <p:cNvPr id="7" name="Rectangle 6"/>
          <p:cNvSpPr/>
          <p:nvPr/>
        </p:nvSpPr>
        <p:spPr>
          <a:xfrm>
            <a:off x="-25400" y="4202684"/>
            <a:ext cx="12233374" cy="2677656"/>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4. Central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memory</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Random</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Access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(mémoires vives)</a:t>
            </a:r>
          </a:p>
          <a:p>
            <a:r>
              <a:rPr lang="en-US" sz="2800" dirty="0" smtClean="0">
                <a:solidFill>
                  <a:srgbClr val="0070C0"/>
                </a:solidFill>
                <a:latin typeface="Rockwell" pitchFamily="18" charset="0"/>
                <a:cs typeface="Times New Roman" pitchFamily="18" charset="0"/>
              </a:rPr>
              <a:t>4.1. Definition</a:t>
            </a:r>
          </a:p>
          <a:p>
            <a:r>
              <a:rPr lang="en-US" sz="2800" dirty="0" smtClean="0">
                <a:solidFill>
                  <a:srgbClr val="0070C0"/>
                </a:solidFill>
                <a:latin typeface="Rockwell" pitchFamily="18" charset="0"/>
                <a:cs typeface="Times New Roman" pitchFamily="18" charset="0"/>
              </a:rPr>
              <a:t>4.2. Random Access Memories RAM characteristics</a:t>
            </a:r>
          </a:p>
          <a:p>
            <a:r>
              <a:rPr lang="en-US" sz="2800" dirty="0" smtClean="0">
                <a:solidFill>
                  <a:srgbClr val="0070C0"/>
                </a:solidFill>
                <a:latin typeface="Rockwell" pitchFamily="18" charset="0"/>
                <a:cs typeface="Times New Roman" pitchFamily="18" charset="0"/>
              </a:rPr>
              <a:t>4.3. Types of RAM</a:t>
            </a:r>
          </a:p>
          <a:p>
            <a:r>
              <a:rPr lang="en-US" sz="2800" dirty="0" smtClean="0">
                <a:solidFill>
                  <a:srgbClr val="0070C0"/>
                </a:solidFill>
                <a:latin typeface="Rockwell" pitchFamily="18" charset="0"/>
                <a:cs typeface="Times New Roman" pitchFamily="18" charset="0"/>
              </a:rPr>
              <a:t>4.3.1. Static Memory (SRAM)</a:t>
            </a:r>
          </a:p>
          <a:p>
            <a:r>
              <a:rPr lang="en-US" sz="2800" dirty="0" smtClean="0">
                <a:solidFill>
                  <a:srgbClr val="0070C0"/>
                </a:solidFill>
                <a:latin typeface="Rockwell" pitchFamily="18" charset="0"/>
                <a:cs typeface="Times New Roman" pitchFamily="18" charset="0"/>
              </a:rPr>
              <a:t>4.3.2. Dynamic Memory (DRAM)</a:t>
            </a:r>
          </a:p>
        </p:txBody>
      </p:sp>
    </p:spTree>
    <p:extLst>
      <p:ext uri="{BB962C8B-B14F-4D97-AF65-F5344CB8AC3E}">
        <p14:creationId xmlns:p14="http://schemas.microsoft.com/office/powerpoint/2010/main" xmlns="" val="4689901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48076011-8115-47B4-B914-0A485709FB3B}" type="slidenum">
              <a:rPr lang="fr-FR" smtClean="0"/>
              <a:pPr/>
              <a:t>20</a:t>
            </a:fld>
            <a:endParaRPr lang="fr-FR"/>
          </a:p>
        </p:txBody>
      </p:sp>
      <p:pic>
        <p:nvPicPr>
          <p:cNvPr id="1026" name="Picture 2"/>
          <p:cNvPicPr>
            <a:picLocks noChangeAspect="1" noChangeArrowheads="1"/>
          </p:cNvPicPr>
          <p:nvPr/>
        </p:nvPicPr>
        <p:blipFill>
          <a:blip r:embed="rId2" cstate="print"/>
          <a:srcRect/>
          <a:stretch>
            <a:fillRect/>
          </a:stretch>
        </p:blipFill>
        <p:spPr bwMode="auto">
          <a:xfrm>
            <a:off x="658813" y="1512434"/>
            <a:ext cx="2619375" cy="1743075"/>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6418035" y="934356"/>
            <a:ext cx="4762500" cy="2286000"/>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4024086" y="3429000"/>
            <a:ext cx="3429000" cy="3429000"/>
          </a:xfrm>
          <a:prstGeom prst="rect">
            <a:avLst/>
          </a:prstGeom>
          <a:noFill/>
          <a:ln w="9525">
            <a:noFill/>
            <a:miter lim="800000"/>
            <a:headEnd/>
            <a:tailEnd/>
          </a:ln>
        </p:spPr>
      </p:pic>
      <p:sp>
        <p:nvSpPr>
          <p:cNvPr id="6" name="Rectangle 5"/>
          <p:cNvSpPr/>
          <p:nvPr/>
        </p:nvSpPr>
        <p:spPr>
          <a:xfrm>
            <a:off x="0" y="0"/>
            <a:ext cx="12192000" cy="523220"/>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6. </a:t>
            </a:r>
            <a:r>
              <a:rPr lang="en-US"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Some </a:t>
            </a:r>
            <a:r>
              <a:rPr lang="en-US"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forms of RAM memory</a:t>
            </a:r>
            <a:endPar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u numéro de diapositive 14"/>
          <p:cNvSpPr>
            <a:spLocks noGrp="1"/>
          </p:cNvSpPr>
          <p:nvPr>
            <p:ph type="sldNum" sz="quarter" idx="12"/>
          </p:nvPr>
        </p:nvSpPr>
        <p:spPr>
          <a:xfrm>
            <a:off x="9220200" y="6238875"/>
            <a:ext cx="2743200" cy="365125"/>
          </a:xfrm>
        </p:spPr>
        <p:txBody>
          <a:bodyPr vert="horz" lIns="91440" tIns="45720" rIns="91440" bIns="45720" rtlCol="0" anchor="ctr"/>
          <a:lstStyle/>
          <a:p>
            <a:fld id="{48076011-8115-47B4-B914-0A485709FB3B}" type="slidenum">
              <a:rPr lang="fr-FR" sz="2800" b="1" smtClean="0">
                <a:solidFill>
                  <a:srgbClr val="FF0000"/>
                </a:solidFill>
              </a:rPr>
              <a:pPr/>
              <a:t>3</a:t>
            </a:fld>
            <a:endParaRPr lang="fr-FR" sz="2800" b="1">
              <a:solidFill>
                <a:srgbClr val="FF0000"/>
              </a:solidFill>
            </a:endParaRPr>
          </a:p>
        </p:txBody>
      </p:sp>
      <p:sp>
        <p:nvSpPr>
          <p:cNvPr id="13" name="Rectangle 12"/>
          <p:cNvSpPr/>
          <p:nvPr/>
        </p:nvSpPr>
        <p:spPr>
          <a:xfrm>
            <a:off x="0" y="0"/>
            <a:ext cx="12233374" cy="523220"/>
          </a:xfrm>
          <a:prstGeom prst="rect">
            <a:avLst/>
          </a:prstGeom>
        </p:spPr>
        <p:txBody>
          <a:bodyPr wrap="square">
            <a:spAutoFit/>
          </a:bodyPr>
          <a:lstStyle/>
          <a:p>
            <a:pPr algn="ctr"/>
            <a:r>
              <a:rPr lang="en-US" sz="2800" dirty="0" smtClean="0">
                <a:solidFill>
                  <a:srgbClr val="FF0000"/>
                </a:solidFill>
                <a:effectLst>
                  <a:outerShdw blurRad="38100" dist="38100" dir="2700000" algn="tl">
                    <a:srgbClr val="000000">
                      <a:alpha val="43137"/>
                    </a:srgbClr>
                  </a:outerShdw>
                </a:effectLst>
                <a:latin typeface="Rockwell" pitchFamily="18" charset="0"/>
                <a:cs typeface="Times New Roman" pitchFamily="18" charset="0"/>
              </a:rPr>
              <a:t>Presentation</a:t>
            </a:r>
            <a:r>
              <a:rPr lang="fr-FR" sz="2800" dirty="0" smtClean="0">
                <a:solidFill>
                  <a:srgbClr val="FF000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smtClean="0">
                <a:solidFill>
                  <a:srgbClr val="FF0000"/>
                </a:solidFill>
                <a:effectLst>
                  <a:outerShdw blurRad="38100" dist="38100" dir="2700000" algn="tl">
                    <a:srgbClr val="000000">
                      <a:alpha val="43137"/>
                    </a:srgbClr>
                  </a:outerShdw>
                </a:effectLst>
                <a:latin typeface="Rockwell" pitchFamily="18" charset="0"/>
                <a:cs typeface="Times New Roman" pitchFamily="18" charset="0"/>
              </a:rPr>
              <a:t>plan (</a:t>
            </a:r>
            <a:r>
              <a:rPr lang="fr-FR" sz="2800" dirty="0" err="1" smtClean="0">
                <a:solidFill>
                  <a:srgbClr val="FF0000"/>
                </a:solidFill>
                <a:effectLst>
                  <a:outerShdw blurRad="38100" dist="38100" dir="2700000" algn="tl">
                    <a:srgbClr val="000000">
                      <a:alpha val="43137"/>
                    </a:srgbClr>
                  </a:outerShdw>
                </a:effectLst>
                <a:latin typeface="Rockwell" pitchFamily="18" charset="0"/>
                <a:cs typeface="Times New Roman" pitchFamily="18" charset="0"/>
              </a:rPr>
              <a:t>following</a:t>
            </a:r>
            <a:r>
              <a:rPr lang="fr-FR" sz="2800" dirty="0" smtClean="0">
                <a:solidFill>
                  <a:srgbClr val="FF0000"/>
                </a:solidFill>
                <a:effectLst>
                  <a:outerShdw blurRad="38100" dist="38100" dir="2700000" algn="tl">
                    <a:srgbClr val="000000">
                      <a:alpha val="43137"/>
                    </a:srgbClr>
                  </a:outerShdw>
                </a:effectLst>
                <a:latin typeface="Rockwell" pitchFamily="18" charset="0"/>
                <a:cs typeface="Times New Roman" pitchFamily="18" charset="0"/>
              </a:rPr>
              <a:t>)</a:t>
            </a:r>
            <a:endParaRPr lang="fr-FR" sz="2800" dirty="0">
              <a:solidFill>
                <a:srgbClr val="FF0000"/>
              </a:solidFill>
              <a:effectLst>
                <a:outerShdw blurRad="38100" dist="38100" dir="2700000" algn="tl">
                  <a:srgbClr val="000000">
                    <a:alpha val="43137"/>
                  </a:srgbClr>
                </a:outerShdw>
              </a:effectLst>
              <a:latin typeface="Rockwell" pitchFamily="18" charset="0"/>
              <a:cs typeface="Times New Roman" pitchFamily="18" charset="0"/>
            </a:endParaRPr>
          </a:p>
        </p:txBody>
      </p:sp>
      <p:sp>
        <p:nvSpPr>
          <p:cNvPr id="7" name="Rectangle 6"/>
          <p:cNvSpPr/>
          <p:nvPr/>
        </p:nvSpPr>
        <p:spPr>
          <a:xfrm>
            <a:off x="-41374" y="632170"/>
            <a:ext cx="12233374" cy="2677656"/>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4. Central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memory</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Random</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Access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(mémoires vives)</a:t>
            </a:r>
          </a:p>
          <a:p>
            <a:r>
              <a:rPr lang="en-US" sz="2800" dirty="0" smtClean="0">
                <a:solidFill>
                  <a:srgbClr val="0070C0"/>
                </a:solidFill>
                <a:latin typeface="Rockwell" pitchFamily="18" charset="0"/>
                <a:cs typeface="Times New Roman" pitchFamily="18" charset="0"/>
              </a:rPr>
              <a:t>4.3.3</a:t>
            </a:r>
            <a:r>
              <a:rPr lang="en-US" sz="2800" dirty="0" smtClean="0">
                <a:solidFill>
                  <a:srgbClr val="0070C0"/>
                </a:solidFill>
                <a:latin typeface="Rockwell" pitchFamily="18" charset="0"/>
                <a:cs typeface="Times New Roman" pitchFamily="18" charset="0"/>
              </a:rPr>
              <a:t>. SRAM </a:t>
            </a:r>
            <a:r>
              <a:rPr lang="en-US" sz="2800" dirty="0" err="1" smtClean="0">
                <a:solidFill>
                  <a:srgbClr val="0070C0"/>
                </a:solidFill>
                <a:latin typeface="Rockwell" pitchFamily="18" charset="0"/>
                <a:cs typeface="Times New Roman" pitchFamily="18" charset="0"/>
              </a:rPr>
              <a:t>vs</a:t>
            </a:r>
            <a:r>
              <a:rPr lang="en-US" sz="2800" dirty="0" smtClean="0">
                <a:solidFill>
                  <a:srgbClr val="0070C0"/>
                </a:solidFill>
                <a:latin typeface="Rockwell" pitchFamily="18" charset="0"/>
                <a:cs typeface="Times New Roman" pitchFamily="18" charset="0"/>
              </a:rPr>
              <a:t> </a:t>
            </a:r>
            <a:r>
              <a:rPr lang="en-US" sz="2800" dirty="0" smtClean="0">
                <a:solidFill>
                  <a:srgbClr val="0070C0"/>
                </a:solidFill>
                <a:latin typeface="Rockwell" pitchFamily="18" charset="0"/>
                <a:cs typeface="Times New Roman" pitchFamily="18" charset="0"/>
              </a:rPr>
              <a:t>DRAM</a:t>
            </a:r>
          </a:p>
          <a:p>
            <a:r>
              <a:rPr lang="en-US" sz="2800" dirty="0" smtClean="0">
                <a:solidFill>
                  <a:srgbClr val="0070C0"/>
                </a:solidFill>
                <a:latin typeface="Rockwell" pitchFamily="18" charset="0"/>
                <a:cs typeface="Times New Roman" pitchFamily="18" charset="0"/>
              </a:rPr>
              <a:t>4.4. Internal structure of </a:t>
            </a:r>
            <a:r>
              <a:rPr lang="en-US" sz="2800" dirty="0" smtClean="0">
                <a:solidFill>
                  <a:srgbClr val="0070C0"/>
                </a:solidFill>
                <a:latin typeface="Rockwell" pitchFamily="18" charset="0"/>
                <a:cs typeface="Times New Roman" pitchFamily="18" charset="0"/>
              </a:rPr>
              <a:t>RAM</a:t>
            </a:r>
          </a:p>
          <a:p>
            <a:r>
              <a:rPr lang="en-US" sz="2800" dirty="0" smtClean="0">
                <a:solidFill>
                  <a:srgbClr val="0070C0"/>
                </a:solidFill>
                <a:latin typeface="Rockwell" pitchFamily="18" charset="0"/>
                <a:cs typeface="Times New Roman" pitchFamily="18" charset="0"/>
              </a:rPr>
              <a:t>4.4.1. A word memory</a:t>
            </a:r>
          </a:p>
          <a:p>
            <a:r>
              <a:rPr lang="en-US" sz="2800" dirty="0" smtClean="0">
                <a:solidFill>
                  <a:srgbClr val="0070C0"/>
                </a:solidFill>
                <a:latin typeface="Rockwell" pitchFamily="18" charset="0"/>
                <a:cs typeface="Times New Roman" pitchFamily="18" charset="0"/>
              </a:rPr>
              <a:t>4.4.2. Logical view of central </a:t>
            </a:r>
            <a:r>
              <a:rPr lang="en-US" sz="2800" dirty="0" smtClean="0">
                <a:solidFill>
                  <a:srgbClr val="0070C0"/>
                </a:solidFill>
                <a:latin typeface="Rockwell" pitchFamily="18" charset="0"/>
                <a:cs typeface="Times New Roman" pitchFamily="18" charset="0"/>
              </a:rPr>
              <a:t>memory</a:t>
            </a:r>
            <a:endParaRPr lang="en-US" sz="2800" dirty="0" smtClean="0">
              <a:solidFill>
                <a:srgbClr val="0070C0"/>
              </a:solidFill>
              <a:latin typeface="Rockwell" pitchFamily="18" charset="0"/>
              <a:cs typeface="Times New Roman" pitchFamily="18" charset="0"/>
            </a:endParaRPr>
          </a:p>
          <a:p>
            <a:r>
              <a:rPr lang="en-US" sz="2800" dirty="0" smtClean="0">
                <a:solidFill>
                  <a:srgbClr val="0070C0"/>
                </a:solidFill>
                <a:latin typeface="Rockwell" pitchFamily="18" charset="0"/>
                <a:cs typeface="Times New Roman" pitchFamily="18" charset="0"/>
              </a:rPr>
              <a:t>4.4.3. Physical structure of central </a:t>
            </a:r>
            <a:r>
              <a:rPr lang="en-US" sz="2800" dirty="0" smtClean="0">
                <a:solidFill>
                  <a:srgbClr val="0070C0"/>
                </a:solidFill>
                <a:latin typeface="Rockwell" pitchFamily="18" charset="0"/>
                <a:cs typeface="Times New Roman" pitchFamily="18" charset="0"/>
              </a:rPr>
              <a:t>memory</a:t>
            </a:r>
            <a:endParaRPr lang="en-US" sz="2800" dirty="0" smtClean="0">
              <a:solidFill>
                <a:srgbClr val="0070C0"/>
              </a:solidFill>
              <a:latin typeface="Rockwell" pitchFamily="18" charset="0"/>
              <a:cs typeface="Times New Roman" pitchFamily="18" charset="0"/>
            </a:endParaRPr>
          </a:p>
        </p:txBody>
      </p:sp>
      <p:sp>
        <p:nvSpPr>
          <p:cNvPr id="10" name="Rectangle 9"/>
          <p:cNvSpPr/>
          <p:nvPr/>
        </p:nvSpPr>
        <p:spPr>
          <a:xfrm>
            <a:off x="0" y="3486835"/>
            <a:ext cx="12192000" cy="523220"/>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5. </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Important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characteristics</a:t>
            </a:r>
            <a:endPar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endParaRPr>
          </a:p>
        </p:txBody>
      </p:sp>
      <p:sp>
        <p:nvSpPr>
          <p:cNvPr id="11" name="Rectangle 10"/>
          <p:cNvSpPr/>
          <p:nvPr/>
        </p:nvSpPr>
        <p:spPr>
          <a:xfrm>
            <a:off x="0" y="4103914"/>
            <a:ext cx="12192000" cy="523220"/>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6. </a:t>
            </a:r>
            <a:r>
              <a:rPr lang="en-US"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Some </a:t>
            </a:r>
            <a:r>
              <a:rPr lang="en-US"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forms of RAM memory</a:t>
            </a:r>
            <a:endPar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endParaRPr>
          </a:p>
        </p:txBody>
      </p:sp>
    </p:spTree>
    <p:extLst>
      <p:ext uri="{BB962C8B-B14F-4D97-AF65-F5344CB8AC3E}">
        <p14:creationId xmlns:p14="http://schemas.microsoft.com/office/powerpoint/2010/main" xmlns="" val="4689901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vert="horz" lIns="91440" tIns="45720" rIns="91440" bIns="45720" rtlCol="0" anchor="ctr"/>
          <a:lstStyle/>
          <a:p>
            <a:fld id="{48076011-8115-47B4-B914-0A485709FB3B}" type="slidenum">
              <a:rPr lang="fr-FR" sz="2800" b="1" smtClean="0">
                <a:solidFill>
                  <a:srgbClr val="FF0000"/>
                </a:solidFill>
              </a:rPr>
              <a:pPr/>
              <a:t>4</a:t>
            </a:fld>
            <a:endParaRPr lang="fr-FR" sz="2800" b="1" dirty="0">
              <a:solidFill>
                <a:srgbClr val="FF0000"/>
              </a:solidFill>
            </a:endParaRPr>
          </a:p>
        </p:txBody>
      </p:sp>
      <p:sp>
        <p:nvSpPr>
          <p:cNvPr id="11266" name="Rectangle 2"/>
          <p:cNvSpPr>
            <a:spLocks noChangeArrowheads="1"/>
          </p:cNvSpPr>
          <p:nvPr/>
        </p:nvSpPr>
        <p:spPr bwMode="auto">
          <a:xfrm>
            <a:off x="0" y="1500186"/>
            <a:ext cx="1219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buFontTx/>
              <a:buChar char="•"/>
            </a:pPr>
            <a:r>
              <a:rPr lang="fr-FR" sz="2800" dirty="0" smtClean="0">
                <a:solidFill>
                  <a:srgbClr val="000000"/>
                </a:solidFill>
                <a:latin typeface="Times New Roman" pitchFamily="18" charset="0"/>
                <a:ea typeface="Calibri" pitchFamily="34" charset="0"/>
                <a:cs typeface="Times New Roman" pitchFamily="18" charset="0"/>
              </a:rPr>
              <a:t>  </a:t>
            </a:r>
            <a:r>
              <a:rPr lang="en-US" sz="2800" dirty="0" smtClean="0">
                <a:solidFill>
                  <a:srgbClr val="000000"/>
                </a:solidFill>
                <a:latin typeface="Times New Roman" pitchFamily="18" charset="0"/>
                <a:ea typeface="Calibri" pitchFamily="34" charset="0"/>
                <a:cs typeface="Times New Roman" pitchFamily="18" charset="0"/>
              </a:rPr>
              <a:t>A Memory is an electronic device capable of storing data and instructions </a:t>
            </a:r>
          </a:p>
          <a:p>
            <a:pPr lvl="0" algn="just" fontAlgn="base">
              <a:spcBef>
                <a:spcPct val="0"/>
              </a:spcBef>
              <a:spcAft>
                <a:spcPct val="0"/>
              </a:spcAft>
            </a:pPr>
            <a:r>
              <a:rPr lang="en-US" sz="2800" dirty="0" smtClean="0">
                <a:solidFill>
                  <a:srgbClr val="000000"/>
                </a:solidFill>
                <a:latin typeface="Times New Roman" pitchFamily="18" charset="0"/>
                <a:ea typeface="Calibri" pitchFamily="34" charset="0"/>
                <a:cs typeface="Times New Roman" pitchFamily="18" charset="0"/>
                <a:sym typeface="Wingdings" pitchFamily="2" charset="2"/>
              </a:rPr>
              <a:t>   </a:t>
            </a:r>
            <a:r>
              <a:rPr lang="en-US" sz="2800" dirty="0" smtClean="0">
                <a:solidFill>
                  <a:srgbClr val="000000"/>
                </a:solidFill>
                <a:latin typeface="Times New Roman" pitchFamily="18" charset="0"/>
                <a:ea typeface="Calibri" pitchFamily="34" charset="0"/>
                <a:cs typeface="Times New Roman" pitchFamily="18" charset="0"/>
              </a:rPr>
              <a:t> Redistribution of data and instructions on demand</a:t>
            </a:r>
          </a:p>
        </p:txBody>
      </p:sp>
      <p:sp>
        <p:nvSpPr>
          <p:cNvPr id="11267" name="Rectangle 3"/>
          <p:cNvSpPr>
            <a:spLocks noChangeArrowheads="1"/>
          </p:cNvSpPr>
          <p:nvPr/>
        </p:nvSpPr>
        <p:spPr bwMode="auto">
          <a:xfrm>
            <a:off x="0" y="3607256"/>
            <a:ext cx="12192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buFontTx/>
              <a:buChar char="•"/>
            </a:pP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lang="en-US" sz="2800" dirty="0" smtClean="0">
                <a:solidFill>
                  <a:srgbClr val="000000"/>
                </a:solidFill>
                <a:latin typeface="Times New Roman" pitchFamily="18" charset="0"/>
                <a:ea typeface="Calibri" pitchFamily="34" charset="0"/>
                <a:cs typeface="Times New Roman" pitchFamily="18" charset="0"/>
              </a:rPr>
              <a:t>Memories (in computer science)</a:t>
            </a:r>
          </a:p>
          <a:p>
            <a:pPr lvl="0" algn="justLow" fontAlgn="base">
              <a:spcBef>
                <a:spcPct val="0"/>
              </a:spcBef>
              <a:spcAft>
                <a:spcPct val="0"/>
              </a:spcAft>
            </a:pPr>
            <a:r>
              <a:rPr lang="en-US" sz="2800" dirty="0" smtClean="0">
                <a:solidFill>
                  <a:srgbClr val="000000"/>
                </a:solidFill>
                <a:latin typeface="Times New Roman" pitchFamily="18" charset="0"/>
                <a:ea typeface="Calibri" pitchFamily="34" charset="0"/>
                <a:cs typeface="Times New Roman" pitchFamily="18" charset="0"/>
              </a:rPr>
              <a:t>   </a:t>
            </a:r>
            <a:r>
              <a:rPr lang="en-US" sz="2800" dirty="0" smtClean="0">
                <a:solidFill>
                  <a:srgbClr val="000000"/>
                </a:solidFill>
                <a:latin typeface="Times New Roman" pitchFamily="18" charset="0"/>
                <a:ea typeface="Calibri" pitchFamily="34" charset="0"/>
                <a:cs typeface="Times New Roman" pitchFamily="18" charset="0"/>
                <a:sym typeface="Wingdings" pitchFamily="2" charset="2"/>
              </a:rPr>
              <a:t> </a:t>
            </a:r>
            <a:r>
              <a:rPr lang="en-US" sz="2800" dirty="0" smtClean="0">
                <a:solidFill>
                  <a:srgbClr val="000000"/>
                </a:solidFill>
                <a:latin typeface="Times New Roman" pitchFamily="18" charset="0"/>
                <a:ea typeface="Calibri" pitchFamily="34" charset="0"/>
                <a:cs typeface="Times New Roman" pitchFamily="18" charset="0"/>
              </a:rPr>
              <a:t>Central memory</a:t>
            </a:r>
          </a:p>
          <a:p>
            <a:pPr lvl="0" algn="justLow" fontAlgn="base">
              <a:spcBef>
                <a:spcPct val="0"/>
              </a:spcBef>
              <a:spcAft>
                <a:spcPct val="0"/>
              </a:spcAft>
            </a:pPr>
            <a:r>
              <a:rPr lang="en-US" sz="2800" dirty="0" smtClean="0">
                <a:solidFill>
                  <a:srgbClr val="000000"/>
                </a:solidFill>
                <a:latin typeface="Times New Roman" pitchFamily="18" charset="0"/>
                <a:ea typeface="Calibri" pitchFamily="34" charset="0"/>
                <a:cs typeface="Times New Roman" pitchFamily="18" charset="0"/>
              </a:rPr>
              <a:t>   </a:t>
            </a:r>
            <a:r>
              <a:rPr lang="en-US" sz="2800" dirty="0" smtClean="0">
                <a:solidFill>
                  <a:srgbClr val="000000"/>
                </a:solidFill>
                <a:latin typeface="Times New Roman" pitchFamily="18" charset="0"/>
                <a:ea typeface="Calibri" pitchFamily="34" charset="0"/>
                <a:cs typeface="Times New Roman" pitchFamily="18" charset="0"/>
                <a:sym typeface="Wingdings" pitchFamily="2" charset="2"/>
              </a:rPr>
              <a:t> </a:t>
            </a:r>
            <a:r>
              <a:rPr lang="en-US" sz="2800" dirty="0" smtClean="0">
                <a:solidFill>
                  <a:srgbClr val="000000"/>
                </a:solidFill>
                <a:latin typeface="Times New Roman" pitchFamily="18" charset="0"/>
                <a:ea typeface="Calibri" pitchFamily="34" charset="0"/>
                <a:cs typeface="Times New Roman" pitchFamily="18" charset="0"/>
              </a:rPr>
              <a:t>Mass memory or auxiliary memory</a:t>
            </a:r>
            <a:endParaRPr kumimoji="0" lang="fr-FR" sz="400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7"/>
          <p:cNvSpPr/>
          <p:nvPr/>
        </p:nvSpPr>
        <p:spPr>
          <a:xfrm>
            <a:off x="0" y="0"/>
            <a:ext cx="12233374" cy="523220"/>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1. Memory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definition</a:t>
            </a:r>
            <a:endPar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vert="horz" lIns="91440" tIns="45720" rIns="91440" bIns="45720" rtlCol="0" anchor="ctr"/>
          <a:lstStyle/>
          <a:p>
            <a:fld id="{48076011-8115-47B4-B914-0A485709FB3B}" type="slidenum">
              <a:rPr lang="fr-FR" sz="2800" b="1" smtClean="0">
                <a:solidFill>
                  <a:srgbClr val="FF0000"/>
                </a:solidFill>
              </a:rPr>
              <a:pPr/>
              <a:t>5</a:t>
            </a:fld>
            <a:endParaRPr lang="fr-FR" sz="2800" b="1" dirty="0">
              <a:solidFill>
                <a:srgbClr val="FF0000"/>
              </a:solidFill>
            </a:endParaRPr>
          </a:p>
        </p:txBody>
      </p:sp>
      <p:sp>
        <p:nvSpPr>
          <p:cNvPr id="29705" name="Rectangle 9"/>
          <p:cNvSpPr>
            <a:spLocks noChangeArrowheads="1"/>
          </p:cNvSpPr>
          <p:nvPr/>
        </p:nvSpPr>
        <p:spPr bwMode="auto">
          <a:xfrm>
            <a:off x="0" y="1499394"/>
            <a:ext cx="12192000" cy="29854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The </a:t>
            </a:r>
            <a:r>
              <a:rPr lang="en-US" sz="2800" dirty="0" smtClean="0">
                <a:solidFill>
                  <a:srgbClr val="000000"/>
                </a:solidFill>
                <a:latin typeface="Times New Roman" pitchFamily="18" charset="0"/>
                <a:ea typeface="Calibri" pitchFamily="34" charset="0"/>
                <a:cs typeface="Times New Roman" pitchFamily="18" charset="0"/>
              </a:rPr>
              <a:t>Mass memories</a:t>
            </a:r>
          </a:p>
          <a:p>
            <a:pPr algn="justLow" fontAlgn="base">
              <a:spcBef>
                <a:spcPct val="0"/>
              </a:spcBef>
              <a:spcAft>
                <a:spcPct val="0"/>
              </a:spcAft>
            </a:pPr>
            <a:r>
              <a:rPr lang="en-US" sz="2800" dirty="0" smtClean="0">
                <a:solidFill>
                  <a:srgbClr val="000000"/>
                </a:solidFill>
                <a:latin typeface="Times New Roman" pitchFamily="18" charset="0"/>
                <a:ea typeface="Calibri" pitchFamily="34" charset="0"/>
                <a:cs typeface="Times New Roman" pitchFamily="18" charset="0"/>
              </a:rPr>
              <a:t>   </a:t>
            </a:r>
            <a:r>
              <a:rPr lang="en-US" sz="2800" dirty="0" smtClean="0">
                <a:solidFill>
                  <a:srgbClr val="000000"/>
                </a:solidFill>
                <a:latin typeface="Times New Roman" pitchFamily="18" charset="0"/>
                <a:ea typeface="Calibri" pitchFamily="34" charset="0"/>
                <a:cs typeface="Times New Roman" pitchFamily="18" charset="0"/>
                <a:sym typeface="Wingdings" pitchFamily="2" charset="2"/>
              </a:rPr>
              <a:t> </a:t>
            </a:r>
            <a:r>
              <a:rPr lang="en-US" sz="2800" dirty="0" smtClean="0">
                <a:solidFill>
                  <a:srgbClr val="000000"/>
                </a:solidFill>
                <a:latin typeface="Times New Roman" pitchFamily="18" charset="0"/>
                <a:ea typeface="Calibri" pitchFamily="34" charset="0"/>
                <a:cs typeface="Times New Roman" pitchFamily="18" charset="0"/>
              </a:rPr>
              <a:t>Hard disks</a:t>
            </a:r>
          </a:p>
          <a:p>
            <a:pPr algn="justLow" fontAlgn="base">
              <a:spcBef>
                <a:spcPct val="0"/>
              </a:spcBef>
              <a:spcAft>
                <a:spcPct val="0"/>
              </a:spcAft>
            </a:pPr>
            <a:r>
              <a:rPr lang="en-US" sz="2800" dirty="0" smtClean="0">
                <a:solidFill>
                  <a:srgbClr val="000000"/>
                </a:solidFill>
                <a:latin typeface="Times New Roman" pitchFamily="18" charset="0"/>
                <a:ea typeface="Calibri" pitchFamily="34" charset="0"/>
                <a:cs typeface="Times New Roman" pitchFamily="18" charset="0"/>
              </a:rPr>
              <a:t>   </a:t>
            </a:r>
            <a:r>
              <a:rPr lang="en-US" sz="2800" dirty="0" smtClean="0">
                <a:solidFill>
                  <a:srgbClr val="000000"/>
                </a:solidFill>
                <a:latin typeface="Times New Roman" pitchFamily="18" charset="0"/>
                <a:ea typeface="Calibri" pitchFamily="34" charset="0"/>
                <a:cs typeface="Times New Roman" pitchFamily="18" charset="0"/>
                <a:sym typeface="Wingdings" pitchFamily="2" charset="2"/>
              </a:rPr>
              <a:t> </a:t>
            </a:r>
            <a:r>
              <a:rPr lang="en-US" sz="2800" dirty="0" smtClean="0">
                <a:solidFill>
                  <a:srgbClr val="000000"/>
                </a:solidFill>
                <a:latin typeface="Times New Roman" pitchFamily="18" charset="0"/>
                <a:ea typeface="Calibri" pitchFamily="34" charset="0"/>
                <a:cs typeface="Times New Roman" pitchFamily="18" charset="0"/>
              </a:rPr>
              <a:t>CD-ROMs</a:t>
            </a:r>
          </a:p>
          <a:p>
            <a:pPr algn="justLow" fontAlgn="base">
              <a:spcBef>
                <a:spcPct val="0"/>
              </a:spcBef>
              <a:spcAft>
                <a:spcPct val="0"/>
              </a:spcAft>
            </a:pPr>
            <a:r>
              <a:rPr lang="en-US" sz="2800" dirty="0" smtClean="0">
                <a:solidFill>
                  <a:srgbClr val="000000"/>
                </a:solidFill>
                <a:latin typeface="Times New Roman" pitchFamily="18" charset="0"/>
                <a:ea typeface="Calibri" pitchFamily="34" charset="0"/>
                <a:cs typeface="Times New Roman" pitchFamily="18" charset="0"/>
              </a:rPr>
              <a:t>   </a:t>
            </a:r>
            <a:r>
              <a:rPr lang="en-US" sz="2800" dirty="0" smtClean="0">
                <a:solidFill>
                  <a:srgbClr val="000000"/>
                </a:solidFill>
                <a:latin typeface="Times New Roman" pitchFamily="18" charset="0"/>
                <a:ea typeface="Calibri" pitchFamily="34" charset="0"/>
                <a:cs typeface="Times New Roman" pitchFamily="18" charset="0"/>
                <a:sym typeface="Wingdings" pitchFamily="2" charset="2"/>
              </a:rPr>
              <a:t> </a:t>
            </a:r>
            <a:r>
              <a:rPr lang="en-US" sz="2800" dirty="0" smtClean="0">
                <a:solidFill>
                  <a:srgbClr val="000000"/>
                </a:solidFill>
                <a:latin typeface="Times New Roman" pitchFamily="18" charset="0"/>
                <a:ea typeface="Calibri" pitchFamily="34" charset="0"/>
                <a:cs typeface="Times New Roman" pitchFamily="18" charset="0"/>
              </a:rPr>
              <a:t>DVDs</a:t>
            </a:r>
          </a:p>
          <a:p>
            <a:pPr algn="justLow" fontAlgn="base">
              <a:spcBef>
                <a:spcPct val="0"/>
              </a:spcBef>
              <a:spcAft>
                <a:spcPct val="0"/>
              </a:spcAft>
            </a:pPr>
            <a:r>
              <a:rPr lang="en-US" sz="2800" dirty="0" smtClean="0">
                <a:solidFill>
                  <a:srgbClr val="000000"/>
                </a:solidFill>
                <a:latin typeface="Times New Roman" pitchFamily="18" charset="0"/>
                <a:ea typeface="Calibri" pitchFamily="34" charset="0"/>
                <a:cs typeface="Times New Roman" pitchFamily="18" charset="0"/>
              </a:rPr>
              <a:t>   </a:t>
            </a:r>
            <a:r>
              <a:rPr lang="en-US" sz="2800" dirty="0" smtClean="0">
                <a:solidFill>
                  <a:srgbClr val="000000"/>
                </a:solidFill>
                <a:latin typeface="Times New Roman" pitchFamily="18" charset="0"/>
                <a:ea typeface="Calibri" pitchFamily="34" charset="0"/>
                <a:cs typeface="Times New Roman" pitchFamily="18" charset="0"/>
                <a:sym typeface="Wingdings" pitchFamily="2" charset="2"/>
              </a:rPr>
              <a:t> </a:t>
            </a:r>
            <a:r>
              <a:rPr lang="en-US" sz="2800" dirty="0" smtClean="0">
                <a:solidFill>
                  <a:srgbClr val="000000"/>
                </a:solidFill>
                <a:latin typeface="Times New Roman" pitchFamily="18" charset="0"/>
                <a:ea typeface="Calibri" pitchFamily="34" charset="0"/>
                <a:cs typeface="Times New Roman" pitchFamily="18" charset="0"/>
              </a:rPr>
              <a:t>Memory cards</a:t>
            </a:r>
          </a:p>
          <a:p>
            <a:pPr algn="justLow" fontAlgn="base">
              <a:spcBef>
                <a:spcPct val="0"/>
              </a:spcBef>
              <a:spcAft>
                <a:spcPct val="0"/>
              </a:spcAft>
            </a:pPr>
            <a:r>
              <a:rPr lang="en-US" sz="2800" dirty="0" smtClean="0">
                <a:solidFill>
                  <a:srgbClr val="000000"/>
                </a:solidFill>
                <a:latin typeface="Times New Roman" pitchFamily="18" charset="0"/>
                <a:ea typeface="Calibri" pitchFamily="34" charset="0"/>
                <a:cs typeface="Times New Roman" pitchFamily="18" charset="0"/>
              </a:rPr>
              <a:t>   </a:t>
            </a:r>
            <a:r>
              <a:rPr lang="en-US" sz="2800" dirty="0" smtClean="0">
                <a:solidFill>
                  <a:srgbClr val="000000"/>
                </a:solidFill>
                <a:latin typeface="Times New Roman" pitchFamily="18" charset="0"/>
                <a:ea typeface="Calibri" pitchFamily="34" charset="0"/>
                <a:cs typeface="Times New Roman" pitchFamily="18" charset="0"/>
                <a:sym typeface="Wingdings" pitchFamily="2" charset="2"/>
              </a:rPr>
              <a:t> </a:t>
            </a:r>
            <a:r>
              <a:rPr lang="en-US" sz="2800" dirty="0" smtClean="0">
                <a:solidFill>
                  <a:srgbClr val="000000"/>
                </a:solidFill>
                <a:latin typeface="Times New Roman" pitchFamily="18" charset="0"/>
                <a:ea typeface="Calibri" pitchFamily="34" charset="0"/>
                <a:cs typeface="Times New Roman" pitchFamily="18" charset="0"/>
              </a:rPr>
              <a:t>Semiconductor-based mass memories</a:t>
            </a:r>
          </a:p>
          <a:p>
            <a:pPr algn="justLow" fontAlgn="base">
              <a:spcBef>
                <a:spcPct val="0"/>
              </a:spcBef>
              <a:spcAft>
                <a:spcPct val="0"/>
              </a:spcAft>
              <a:buFontTx/>
              <a:buChar char="•"/>
            </a:pP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Rectangle 9"/>
          <p:cNvSpPr/>
          <p:nvPr/>
        </p:nvSpPr>
        <p:spPr>
          <a:xfrm>
            <a:off x="0" y="0"/>
            <a:ext cx="12192000" cy="523220"/>
          </a:xfrm>
          <a:prstGeom prst="rect">
            <a:avLst/>
          </a:prstGeom>
        </p:spPr>
        <p:txBody>
          <a:bodyPr wrap="square">
            <a:spAutoFit/>
          </a:bodyPr>
          <a:lstStyle/>
          <a:p>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2. Mass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endParaRPr lang="en-US"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84"/>
            <a:ext cx="12233374" cy="523220"/>
          </a:xfrm>
          <a:prstGeom prst="rect">
            <a:avLst/>
          </a:prstGeom>
        </p:spPr>
        <p:txBody>
          <a:bodyPr wrap="square">
            <a:spAutoFit/>
          </a:bodyPr>
          <a:lstStyle/>
          <a:p>
            <a:pPr marL="0" lvl="1"/>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3.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Smiconductor</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based</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mass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endPar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endParaRPr>
          </a:p>
        </p:txBody>
      </p:sp>
      <p:sp>
        <p:nvSpPr>
          <p:cNvPr id="6" name="Espace réservé du numéro de diapositive 5"/>
          <p:cNvSpPr>
            <a:spLocks noGrp="1"/>
          </p:cNvSpPr>
          <p:nvPr>
            <p:ph type="sldNum" sz="quarter" idx="12"/>
          </p:nvPr>
        </p:nvSpPr>
        <p:spPr/>
        <p:txBody>
          <a:bodyPr vert="horz" lIns="91440" tIns="45720" rIns="91440" bIns="45720" rtlCol="0" anchor="ctr"/>
          <a:lstStyle/>
          <a:p>
            <a:fld id="{48076011-8115-47B4-B914-0A485709FB3B}" type="slidenum">
              <a:rPr lang="fr-FR" sz="2800" b="1" smtClean="0">
                <a:solidFill>
                  <a:srgbClr val="FF0000"/>
                </a:solidFill>
              </a:rPr>
              <a:pPr/>
              <a:t>6</a:t>
            </a:fld>
            <a:endParaRPr lang="fr-FR" sz="2800" b="1" dirty="0">
              <a:solidFill>
                <a:srgbClr val="FF0000"/>
              </a:solidFill>
            </a:endParaRPr>
          </a:p>
        </p:txBody>
      </p:sp>
      <p:sp>
        <p:nvSpPr>
          <p:cNvPr id="1025" name="Rectangle 1"/>
          <p:cNvSpPr>
            <a:spLocks noChangeArrowheads="1"/>
          </p:cNvSpPr>
          <p:nvPr/>
        </p:nvSpPr>
        <p:spPr bwMode="auto">
          <a:xfrm>
            <a:off x="0" y="1181557"/>
            <a:ext cx="1219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buFontTx/>
              <a:buChar char="•"/>
            </a:pPr>
            <a:r>
              <a:rPr lang="en-US" sz="2800" dirty="0" smtClean="0">
                <a:solidFill>
                  <a:srgbClr val="000000"/>
                </a:solidFill>
                <a:latin typeface="Times New Roman" pitchFamily="18" charset="0"/>
                <a:ea typeface="Calibri" pitchFamily="34" charset="0"/>
                <a:cs typeface="Times New Roman" pitchFamily="18" charset="0"/>
              </a:rPr>
              <a:t>  ROMs are programmed by their manufacturers. These memories contain permanent (unchangeable) information (BIOS’s functions)</a:t>
            </a:r>
          </a:p>
        </p:txBody>
      </p:sp>
      <p:sp>
        <p:nvSpPr>
          <p:cNvPr id="1026" name="Rectangle 2"/>
          <p:cNvSpPr>
            <a:spLocks noChangeArrowheads="1"/>
          </p:cNvSpPr>
          <p:nvPr/>
        </p:nvSpPr>
        <p:spPr bwMode="auto">
          <a:xfrm>
            <a:off x="0" y="2336343"/>
            <a:ext cx="1219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buFontTx/>
              <a:buChar char="•"/>
            </a:pP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lang="en-US" sz="2800" dirty="0" smtClean="0">
                <a:solidFill>
                  <a:srgbClr val="000000"/>
                </a:solidFill>
                <a:latin typeface="Times New Roman" pitchFamily="18" charset="0"/>
                <a:ea typeface="Calibri" pitchFamily="34" charset="0"/>
                <a:cs typeface="Times New Roman" pitchFamily="18" charset="0"/>
              </a:rPr>
              <a:t>We cannot write on ROM</a:t>
            </a:r>
            <a:endParaRPr lang="fr-FR" sz="2800" dirty="0" smtClean="0">
              <a:solidFill>
                <a:srgbClr val="000000"/>
              </a:solidFill>
              <a:latin typeface="Times New Roman" pitchFamily="18" charset="0"/>
              <a:ea typeface="Calibri" pitchFamily="34" charset="0"/>
              <a:cs typeface="Times New Roman" pitchFamily="18" charset="0"/>
              <a:sym typeface="Wingdings" pitchFamily="2" charset="2"/>
            </a:endParaRPr>
          </a:p>
        </p:txBody>
      </p:sp>
      <p:sp>
        <p:nvSpPr>
          <p:cNvPr id="9" name="Rectangle 8"/>
          <p:cNvSpPr/>
          <p:nvPr/>
        </p:nvSpPr>
        <p:spPr>
          <a:xfrm>
            <a:off x="0" y="729734"/>
            <a:ext cx="4499758" cy="461665"/>
          </a:xfrm>
          <a:prstGeom prst="rect">
            <a:avLst/>
          </a:prstGeom>
        </p:spPr>
        <p:txBody>
          <a:bodyPr wrap="none">
            <a:spAutoFit/>
          </a:bodyPr>
          <a:lstStyle/>
          <a:p>
            <a:r>
              <a:rPr lang="en-US" sz="2400" dirty="0" smtClean="0">
                <a:solidFill>
                  <a:srgbClr val="0070C0"/>
                </a:solidFill>
                <a:latin typeface="Rockwell" pitchFamily="18" charset="0"/>
                <a:cs typeface="Times New Roman" pitchFamily="18" charset="0"/>
              </a:rPr>
              <a:t>3.1. ROM (Read Only Memory)</a:t>
            </a:r>
          </a:p>
        </p:txBody>
      </p:sp>
      <p:sp>
        <p:nvSpPr>
          <p:cNvPr id="10" name="Rectangle 9"/>
          <p:cNvSpPr/>
          <p:nvPr/>
        </p:nvSpPr>
        <p:spPr>
          <a:xfrm>
            <a:off x="0" y="3803134"/>
            <a:ext cx="4802340" cy="461665"/>
          </a:xfrm>
          <a:prstGeom prst="rect">
            <a:avLst/>
          </a:prstGeom>
        </p:spPr>
        <p:txBody>
          <a:bodyPr wrap="none">
            <a:spAutoFit/>
          </a:bodyPr>
          <a:lstStyle/>
          <a:p>
            <a:r>
              <a:rPr lang="en-US" sz="2400" dirty="0" smtClean="0">
                <a:solidFill>
                  <a:srgbClr val="0070C0"/>
                </a:solidFill>
                <a:latin typeface="Rockwell" pitchFamily="18" charset="0"/>
                <a:cs typeface="Times New Roman" pitchFamily="18" charset="0"/>
              </a:rPr>
              <a:t>3.2. PROM (Programmable ROM)</a:t>
            </a:r>
          </a:p>
        </p:txBody>
      </p:sp>
      <p:sp>
        <p:nvSpPr>
          <p:cNvPr id="11" name="Rectangle 10"/>
          <p:cNvSpPr/>
          <p:nvPr/>
        </p:nvSpPr>
        <p:spPr>
          <a:xfrm>
            <a:off x="0" y="4298434"/>
            <a:ext cx="1219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en-US" sz="2800" dirty="0" smtClean="0">
                <a:solidFill>
                  <a:srgbClr val="000000"/>
                </a:solidFill>
                <a:latin typeface="Times New Roman" pitchFamily="18" charset="0"/>
                <a:ea typeface="Calibri" pitchFamily="34" charset="0"/>
                <a:cs typeface="Times New Roman" pitchFamily="18" charset="0"/>
              </a:rPr>
              <a:t> PROM can be programmed using a PROM burner</a:t>
            </a:r>
          </a:p>
        </p:txBody>
      </p:sp>
      <p:sp>
        <p:nvSpPr>
          <p:cNvPr id="12" name="Rectangle 11"/>
          <p:cNvSpPr/>
          <p:nvPr/>
        </p:nvSpPr>
        <p:spPr>
          <a:xfrm>
            <a:off x="0" y="4844534"/>
            <a:ext cx="1219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en-US" sz="2800" dirty="0" smtClean="0">
                <a:solidFill>
                  <a:srgbClr val="000000"/>
                </a:solidFill>
                <a:latin typeface="Times New Roman" pitchFamily="18" charset="0"/>
                <a:ea typeface="Calibri" pitchFamily="34" charset="0"/>
                <a:cs typeface="Times New Roman" pitchFamily="18" charset="0"/>
              </a:rPr>
              <a:t> It is </a:t>
            </a:r>
            <a:r>
              <a:rPr lang="fr-FR" sz="2800" dirty="0" smtClean="0">
                <a:latin typeface="Times New Roman" pitchFamily="18" charset="0"/>
                <a:cs typeface="Times New Roman" pitchFamily="18" charset="0"/>
              </a:rPr>
              <a:t>not </a:t>
            </a:r>
            <a:r>
              <a:rPr lang="fr-FR" sz="2800" dirty="0" smtClean="0">
                <a:solidFill>
                  <a:srgbClr val="000000"/>
                </a:solidFill>
                <a:latin typeface="Times New Roman" pitchFamily="18" charset="0"/>
                <a:ea typeface="Calibri" pitchFamily="34" charset="0"/>
                <a:cs typeface="Times New Roman" pitchFamily="18" charset="0"/>
              </a:rPr>
              <a:t>possible</a:t>
            </a:r>
            <a:r>
              <a:rPr lang="en-US" sz="2800" dirty="0" smtClean="0">
                <a:latin typeface="Times New Roman" pitchFamily="18" charset="0"/>
                <a:cs typeface="Times New Roman" pitchFamily="18" charset="0"/>
              </a:rPr>
              <a:t> to modify PROM contents after it has been programmed.</a:t>
            </a:r>
            <a:endParaRPr lang="en-US" sz="2800" dirty="0" smtClean="0">
              <a:solidFill>
                <a:srgbClr val="000000"/>
              </a:solidFill>
              <a:latin typeface="Times New Roman" pitchFamily="18"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84"/>
            <a:ext cx="12233374" cy="523220"/>
          </a:xfrm>
          <a:prstGeom prst="rect">
            <a:avLst/>
          </a:prstGeom>
        </p:spPr>
        <p:txBody>
          <a:bodyPr wrap="square">
            <a:spAutoFit/>
          </a:bodyPr>
          <a:lstStyle/>
          <a:p>
            <a:pPr marL="0" lvl="1"/>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3.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Smiconductor</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based</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mass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endPar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endParaRPr>
          </a:p>
        </p:txBody>
      </p:sp>
      <p:sp>
        <p:nvSpPr>
          <p:cNvPr id="6" name="Espace réservé du numéro de diapositive 5"/>
          <p:cNvSpPr>
            <a:spLocks noGrp="1"/>
          </p:cNvSpPr>
          <p:nvPr>
            <p:ph type="sldNum" sz="quarter" idx="12"/>
          </p:nvPr>
        </p:nvSpPr>
        <p:spPr/>
        <p:txBody>
          <a:bodyPr vert="horz" lIns="91440" tIns="45720" rIns="91440" bIns="45720" rtlCol="0" anchor="ctr"/>
          <a:lstStyle/>
          <a:p>
            <a:fld id="{48076011-8115-47B4-B914-0A485709FB3B}" type="slidenum">
              <a:rPr lang="fr-FR" sz="2800" b="1" smtClean="0">
                <a:solidFill>
                  <a:srgbClr val="FF0000"/>
                </a:solidFill>
              </a:rPr>
              <a:pPr/>
              <a:t>7</a:t>
            </a:fld>
            <a:endParaRPr lang="fr-FR" sz="2800" b="1" dirty="0">
              <a:solidFill>
                <a:srgbClr val="FF0000"/>
              </a:solidFill>
            </a:endParaRPr>
          </a:p>
        </p:txBody>
      </p:sp>
      <p:sp>
        <p:nvSpPr>
          <p:cNvPr id="1025" name="Rectangle 1"/>
          <p:cNvSpPr>
            <a:spLocks noChangeArrowheads="1"/>
          </p:cNvSpPr>
          <p:nvPr/>
        </p:nvSpPr>
        <p:spPr bwMode="auto">
          <a:xfrm>
            <a:off x="0" y="1193800"/>
            <a:ext cx="1219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en-US" sz="2800" dirty="0" smtClean="0">
                <a:solidFill>
                  <a:srgbClr val="000000"/>
                </a:solidFill>
                <a:latin typeface="Times New Roman" pitchFamily="18" charset="0"/>
                <a:ea typeface="Calibri" pitchFamily="34" charset="0"/>
                <a:cs typeface="Times New Roman" pitchFamily="18" charset="0"/>
              </a:rPr>
              <a:t>  EPROM is erasable.</a:t>
            </a:r>
          </a:p>
        </p:txBody>
      </p:sp>
      <p:sp>
        <p:nvSpPr>
          <p:cNvPr id="1026" name="Rectangle 2"/>
          <p:cNvSpPr>
            <a:spLocks noChangeArrowheads="1"/>
          </p:cNvSpPr>
          <p:nvPr/>
        </p:nvSpPr>
        <p:spPr bwMode="auto">
          <a:xfrm>
            <a:off x="0" y="1777543"/>
            <a:ext cx="1219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buFontTx/>
              <a:buChar char="•"/>
            </a:pP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lang="en-US" sz="2800" dirty="0" smtClean="0">
                <a:solidFill>
                  <a:srgbClr val="000000"/>
                </a:solidFill>
                <a:latin typeface="Times New Roman" pitchFamily="18" charset="0"/>
                <a:ea typeface="Calibri" pitchFamily="34" charset="0"/>
                <a:cs typeface="Times New Roman" pitchFamily="18" charset="0"/>
              </a:rPr>
              <a:t>EPROM can be reprogrammed after erasing contents erasing.</a:t>
            </a:r>
          </a:p>
        </p:txBody>
      </p:sp>
      <p:sp>
        <p:nvSpPr>
          <p:cNvPr id="9" name="Rectangle 8"/>
          <p:cNvSpPr/>
          <p:nvPr/>
        </p:nvSpPr>
        <p:spPr>
          <a:xfrm>
            <a:off x="0" y="729734"/>
            <a:ext cx="4499758" cy="461665"/>
          </a:xfrm>
          <a:prstGeom prst="rect">
            <a:avLst/>
          </a:prstGeom>
        </p:spPr>
        <p:txBody>
          <a:bodyPr wrap="none">
            <a:spAutoFit/>
          </a:bodyPr>
          <a:lstStyle/>
          <a:p>
            <a:r>
              <a:rPr lang="en-US" sz="2400" dirty="0" smtClean="0">
                <a:solidFill>
                  <a:srgbClr val="0070C0"/>
                </a:solidFill>
                <a:latin typeface="Rockwell" pitchFamily="18" charset="0"/>
                <a:cs typeface="Times New Roman" pitchFamily="18" charset="0"/>
              </a:rPr>
              <a:t>3.3. EPROM (Erasable PROM) </a:t>
            </a:r>
          </a:p>
        </p:txBody>
      </p:sp>
      <p:sp>
        <p:nvSpPr>
          <p:cNvPr id="10" name="Rectangle 9"/>
          <p:cNvSpPr/>
          <p:nvPr/>
        </p:nvSpPr>
        <p:spPr>
          <a:xfrm>
            <a:off x="0" y="2596634"/>
            <a:ext cx="6097054" cy="461665"/>
          </a:xfrm>
          <a:prstGeom prst="rect">
            <a:avLst/>
          </a:prstGeom>
        </p:spPr>
        <p:txBody>
          <a:bodyPr wrap="none">
            <a:spAutoFit/>
          </a:bodyPr>
          <a:lstStyle/>
          <a:p>
            <a:r>
              <a:rPr lang="en-US" sz="2400" dirty="0" smtClean="0">
                <a:solidFill>
                  <a:srgbClr val="0070C0"/>
                </a:solidFill>
                <a:latin typeface="Rockwell" pitchFamily="18" charset="0"/>
                <a:cs typeface="Times New Roman" pitchFamily="18" charset="0"/>
              </a:rPr>
              <a:t>3.4. EEPROM (</a:t>
            </a:r>
            <a:r>
              <a:rPr lang="en-US" sz="2400" dirty="0" err="1" smtClean="0">
                <a:solidFill>
                  <a:srgbClr val="0070C0"/>
                </a:solidFill>
                <a:latin typeface="Rockwell" pitchFamily="18" charset="0"/>
                <a:cs typeface="Times New Roman" pitchFamily="18" charset="0"/>
              </a:rPr>
              <a:t>Electricaly</a:t>
            </a:r>
            <a:r>
              <a:rPr lang="en-US" sz="2400" dirty="0" smtClean="0">
                <a:solidFill>
                  <a:srgbClr val="0070C0"/>
                </a:solidFill>
                <a:latin typeface="Rockwell" pitchFamily="18" charset="0"/>
                <a:cs typeface="Times New Roman" pitchFamily="18" charset="0"/>
              </a:rPr>
              <a:t> Erasable PROM)</a:t>
            </a:r>
          </a:p>
        </p:txBody>
      </p:sp>
      <p:sp>
        <p:nvSpPr>
          <p:cNvPr id="11" name="Rectangle 10"/>
          <p:cNvSpPr/>
          <p:nvPr/>
        </p:nvSpPr>
        <p:spPr>
          <a:xfrm>
            <a:off x="0" y="3091934"/>
            <a:ext cx="1219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buFontTx/>
              <a:buChar char="•"/>
            </a:pPr>
            <a:r>
              <a:rPr lang="en-US" sz="2800" dirty="0" smtClean="0">
                <a:solidFill>
                  <a:srgbClr val="000000"/>
                </a:solidFill>
                <a:latin typeface="Times New Roman" pitchFamily="18" charset="0"/>
                <a:ea typeface="Calibri" pitchFamily="34" charset="0"/>
                <a:cs typeface="Times New Roman" pitchFamily="18" charset="0"/>
              </a:rPr>
              <a:t> EEPROM is an EPROM erased by electrical pulses</a:t>
            </a:r>
          </a:p>
        </p:txBody>
      </p:sp>
      <p:sp>
        <p:nvSpPr>
          <p:cNvPr id="13" name="Rectangle 12"/>
          <p:cNvSpPr/>
          <p:nvPr/>
        </p:nvSpPr>
        <p:spPr>
          <a:xfrm>
            <a:off x="-12700" y="3980934"/>
            <a:ext cx="5021311" cy="461665"/>
          </a:xfrm>
          <a:prstGeom prst="rect">
            <a:avLst/>
          </a:prstGeom>
        </p:spPr>
        <p:txBody>
          <a:bodyPr wrap="none">
            <a:spAutoFit/>
          </a:bodyPr>
          <a:lstStyle/>
          <a:p>
            <a:r>
              <a:rPr lang="en-US" sz="2400" dirty="0" smtClean="0">
                <a:solidFill>
                  <a:srgbClr val="0070C0"/>
                </a:solidFill>
                <a:latin typeface="Rockwell" pitchFamily="18" charset="0"/>
                <a:cs typeface="Times New Roman" pitchFamily="18" charset="0"/>
              </a:rPr>
              <a:t>3.5. Flash EPROM (</a:t>
            </a:r>
            <a:r>
              <a:rPr lang="en-US" sz="2400" dirty="0" err="1" smtClean="0">
                <a:solidFill>
                  <a:srgbClr val="0070C0"/>
                </a:solidFill>
                <a:latin typeface="Rockwell" pitchFamily="18" charset="0"/>
                <a:cs typeface="Times New Roman" pitchFamily="18" charset="0"/>
              </a:rPr>
              <a:t>mémoire</a:t>
            </a:r>
            <a:r>
              <a:rPr lang="en-US" sz="2400" dirty="0" smtClean="0">
                <a:solidFill>
                  <a:srgbClr val="0070C0"/>
                </a:solidFill>
                <a:latin typeface="Rockwell" pitchFamily="18" charset="0"/>
                <a:cs typeface="Times New Roman" pitchFamily="18" charset="0"/>
              </a:rPr>
              <a:t> Flash)</a:t>
            </a:r>
          </a:p>
        </p:txBody>
      </p:sp>
      <p:sp>
        <p:nvSpPr>
          <p:cNvPr id="14" name="Rectangle 13"/>
          <p:cNvSpPr/>
          <p:nvPr/>
        </p:nvSpPr>
        <p:spPr>
          <a:xfrm>
            <a:off x="-12700" y="4476234"/>
            <a:ext cx="1219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buFontTx/>
              <a:buChar char="•"/>
            </a:pPr>
            <a:r>
              <a:rPr lang="en-US" sz="2800" dirty="0" smtClean="0">
                <a:solidFill>
                  <a:srgbClr val="000000"/>
                </a:solidFill>
                <a:latin typeface="Times New Roman" pitchFamily="18" charset="0"/>
                <a:ea typeface="Calibri" pitchFamily="34" charset="0"/>
                <a:cs typeface="Times New Roman" pitchFamily="18" charset="0"/>
              </a:rPr>
              <a:t> EEPROM is an EPROM erased by electrical pulses</a:t>
            </a:r>
          </a:p>
        </p:txBody>
      </p:sp>
      <p:sp>
        <p:nvSpPr>
          <p:cNvPr id="15" name="Rectangle 14"/>
          <p:cNvSpPr/>
          <p:nvPr/>
        </p:nvSpPr>
        <p:spPr>
          <a:xfrm>
            <a:off x="0" y="4933891"/>
            <a:ext cx="1219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en-US" sz="2800" dirty="0" smtClean="0">
                <a:solidFill>
                  <a:srgbClr val="000000"/>
                </a:solidFill>
                <a:latin typeface="Times New Roman" pitchFamily="18" charset="0"/>
                <a:ea typeface="Calibri" pitchFamily="34" charset="0"/>
                <a:cs typeface="Times New Roman" pitchFamily="18" charset="0"/>
              </a:rPr>
              <a:t> EEPROM is ideal removable memory for digital devices (cameras) and embedded computing.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vert="horz" lIns="91440" tIns="45720" rIns="91440" bIns="45720" rtlCol="0" anchor="ctr"/>
          <a:lstStyle/>
          <a:p>
            <a:fld id="{48076011-8115-47B4-B914-0A485709FB3B}" type="slidenum">
              <a:rPr lang="fr-FR" sz="2800" b="1" smtClean="0">
                <a:solidFill>
                  <a:srgbClr val="FF0000"/>
                </a:solidFill>
              </a:rPr>
              <a:pPr/>
              <a:t>8</a:t>
            </a:fld>
            <a:endParaRPr lang="fr-FR" sz="2800" b="1" dirty="0">
              <a:solidFill>
                <a:srgbClr val="FF0000"/>
              </a:solidFill>
            </a:endParaRPr>
          </a:p>
        </p:txBody>
      </p:sp>
      <p:sp>
        <p:nvSpPr>
          <p:cNvPr id="4" name="Rectangle 3"/>
          <p:cNvSpPr/>
          <p:nvPr/>
        </p:nvSpPr>
        <p:spPr>
          <a:xfrm>
            <a:off x="0" y="11684"/>
            <a:ext cx="12233374" cy="523220"/>
          </a:xfrm>
          <a:prstGeom prst="rect">
            <a:avLst/>
          </a:prstGeom>
        </p:spPr>
        <p:txBody>
          <a:bodyPr wrap="square">
            <a:spAutoFit/>
          </a:bodyPr>
          <a:lstStyle/>
          <a:p>
            <a:pPr marL="0" lvl="1"/>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4. Central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memory</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Random</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Access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smtClean="0">
                <a:solidFill>
                  <a:srgbClr val="0070C0"/>
                </a:solidFill>
                <a:latin typeface="Rockwell" pitchFamily="18" charset="0"/>
                <a:cs typeface="Times New Roman" pitchFamily="18" charset="0"/>
              </a:rPr>
              <a:t>(mémoires vives)</a:t>
            </a:r>
          </a:p>
        </p:txBody>
      </p:sp>
      <p:sp>
        <p:nvSpPr>
          <p:cNvPr id="5" name="Rectangle 4"/>
          <p:cNvSpPr/>
          <p:nvPr/>
        </p:nvSpPr>
        <p:spPr>
          <a:xfrm>
            <a:off x="0" y="615434"/>
            <a:ext cx="4155048" cy="461665"/>
          </a:xfrm>
          <a:prstGeom prst="rect">
            <a:avLst/>
          </a:prstGeom>
        </p:spPr>
        <p:txBody>
          <a:bodyPr wrap="none">
            <a:spAutoFit/>
          </a:bodyPr>
          <a:lstStyle/>
          <a:p>
            <a:r>
              <a:rPr lang="en-US" sz="2400" dirty="0" smtClean="0">
                <a:solidFill>
                  <a:srgbClr val="0070C0"/>
                </a:solidFill>
                <a:latin typeface="Rockwell" pitchFamily="18" charset="0"/>
                <a:cs typeface="Times New Roman" pitchFamily="18" charset="0"/>
              </a:rPr>
              <a:t>4.1. Definition (introduction)</a:t>
            </a:r>
          </a:p>
        </p:txBody>
      </p:sp>
      <p:sp>
        <p:nvSpPr>
          <p:cNvPr id="6" name="Rectangle 1"/>
          <p:cNvSpPr>
            <a:spLocks noChangeArrowheads="1"/>
          </p:cNvSpPr>
          <p:nvPr/>
        </p:nvSpPr>
        <p:spPr bwMode="auto">
          <a:xfrm>
            <a:off x="0" y="1193800"/>
            <a:ext cx="1219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buFontTx/>
              <a:buChar char="•"/>
            </a:pPr>
            <a:r>
              <a:rPr lang="en-US" sz="2800" dirty="0" smtClean="0">
                <a:solidFill>
                  <a:srgbClr val="000000"/>
                </a:solidFill>
                <a:latin typeface="Times New Roman" pitchFamily="18" charset="0"/>
                <a:ea typeface="Calibri" pitchFamily="34" charset="0"/>
                <a:cs typeface="Times New Roman" pitchFamily="18" charset="0"/>
              </a:rPr>
              <a:t> </a:t>
            </a:r>
            <a:r>
              <a:rPr lang="en-US" sz="2800" dirty="0" smtClean="0">
                <a:latin typeface="Times New Roman" pitchFamily="18" charset="0"/>
                <a:cs typeface="Times New Roman" pitchFamily="18" charset="0"/>
              </a:rPr>
              <a:t>Central memory is a temporary storage area.</a:t>
            </a:r>
          </a:p>
        </p:txBody>
      </p:sp>
      <p:sp>
        <p:nvSpPr>
          <p:cNvPr id="8" name="Rectangle 1"/>
          <p:cNvSpPr>
            <a:spLocks noChangeArrowheads="1"/>
          </p:cNvSpPr>
          <p:nvPr/>
        </p:nvSpPr>
        <p:spPr bwMode="auto">
          <a:xfrm>
            <a:off x="0" y="2705557"/>
            <a:ext cx="1219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buFont typeface="Arial" pitchFamily="34" charset="0"/>
              <a:buChar char="•"/>
            </a:pPr>
            <a:r>
              <a:rPr lang="en-US" sz="2800" dirty="0" smtClean="0">
                <a:solidFill>
                  <a:srgbClr val="000000"/>
                </a:solidFill>
                <a:latin typeface="Times New Roman" pitchFamily="18" charset="0"/>
                <a:cs typeface="Times New Roman" pitchFamily="18" charset="0"/>
              </a:rPr>
              <a:t> P</a:t>
            </a:r>
            <a:r>
              <a:rPr lang="en-US" sz="2800" dirty="0" smtClean="0">
                <a:latin typeface="Times New Roman" pitchFamily="18" charset="0"/>
                <a:cs typeface="Times New Roman" pitchFamily="18" charset="0"/>
              </a:rPr>
              <a:t>rograms to be executed and data are previously loaded into central memory before being made available to microprocessor.</a:t>
            </a:r>
            <a:endParaRPr lang="en-US" sz="2800" dirty="0">
              <a:latin typeface="Times New Roman" pitchFamily="18" charset="0"/>
              <a:cs typeface="Times New Roman" pitchFamily="18" charset="0"/>
            </a:endParaRPr>
          </a:p>
        </p:txBody>
      </p:sp>
      <p:sp>
        <p:nvSpPr>
          <p:cNvPr id="9" name="Rectangle 1"/>
          <p:cNvSpPr>
            <a:spLocks noChangeArrowheads="1"/>
          </p:cNvSpPr>
          <p:nvPr/>
        </p:nvSpPr>
        <p:spPr bwMode="auto">
          <a:xfrm>
            <a:off x="0" y="4395570"/>
            <a:ext cx="12192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en-US" sz="2800" dirty="0" smtClean="0">
                <a:solidFill>
                  <a:srgbClr val="000000"/>
                </a:solidFill>
                <a:latin typeface="Times New Roman" pitchFamily="18" charset="0"/>
                <a:ea typeface="Calibri" pitchFamily="34" charset="0"/>
                <a:cs typeface="Times New Roman" pitchFamily="18" charset="0"/>
              </a:rPr>
              <a:t> </a:t>
            </a:r>
            <a:r>
              <a:rPr lang="en-US" sz="2800" dirty="0" smtClean="0">
                <a:latin typeface="Times New Roman" pitchFamily="18" charset="0"/>
                <a:cs typeface="Times New Roman" pitchFamily="18" charset="0"/>
              </a:rPr>
              <a:t>CPU sends read/write commands to central memory via “Control Bus”.</a:t>
            </a:r>
          </a:p>
          <a:p>
            <a:pPr algn="justLow" fontAlgn="base">
              <a:spcBef>
                <a:spcPct val="0"/>
              </a:spcBef>
              <a:spcAft>
                <a:spcPct val="0"/>
              </a:spcAft>
              <a:buFontTx/>
              <a:buChar char="•"/>
            </a:pPr>
            <a:r>
              <a:rPr lang="en-US" sz="2800" dirty="0" smtClean="0">
                <a:latin typeface="Times New Roman" pitchFamily="18" charset="0"/>
                <a:cs typeface="Times New Roman" pitchFamily="18" charset="0"/>
              </a:rPr>
              <a:t> The locations to be read or written in central memory are transported by “Address </a:t>
            </a:r>
          </a:p>
          <a:p>
            <a:pPr algn="justLow" fontAlgn="base">
              <a:spcBef>
                <a:spcPct val="0"/>
              </a:spcBef>
              <a:spcAft>
                <a:spcPct val="0"/>
              </a:spcAft>
            </a:pPr>
            <a:r>
              <a:rPr lang="en-US" sz="2800" dirty="0" smtClean="0">
                <a:latin typeface="Times New Roman" pitchFamily="18" charset="0"/>
                <a:cs typeface="Times New Roman" pitchFamily="18" charset="0"/>
              </a:rPr>
              <a:t>   Bus”.</a:t>
            </a:r>
          </a:p>
          <a:p>
            <a:pPr lvl="0" algn="justLow" fontAlgn="base">
              <a:spcBef>
                <a:spcPct val="0"/>
              </a:spcBef>
              <a:spcAft>
                <a:spcPct val="0"/>
              </a:spcAft>
              <a:buFontTx/>
              <a:buChar char="•"/>
            </a:pPr>
            <a:r>
              <a:rPr lang="en-US" sz="2800" dirty="0" smtClean="0">
                <a:latin typeface="Times New Roman" pitchFamily="18" charset="0"/>
                <a:cs typeface="Times New Roman" pitchFamily="18" charset="0"/>
              </a:rPr>
              <a:t> Data is transported by "Data Bus".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vert="horz" lIns="91440" tIns="45720" rIns="91440" bIns="45720" rtlCol="0" anchor="ctr"/>
          <a:lstStyle/>
          <a:p>
            <a:fld id="{48076011-8115-47B4-B914-0A485709FB3B}" type="slidenum">
              <a:rPr lang="fr-FR" sz="2800" b="1" smtClean="0">
                <a:solidFill>
                  <a:srgbClr val="FF0000"/>
                </a:solidFill>
              </a:rPr>
              <a:pPr/>
              <a:t>9</a:t>
            </a:fld>
            <a:endParaRPr lang="fr-FR" sz="2800" b="1" dirty="0">
              <a:solidFill>
                <a:srgbClr val="FF0000"/>
              </a:solidFill>
            </a:endParaRPr>
          </a:p>
        </p:txBody>
      </p:sp>
      <p:sp>
        <p:nvSpPr>
          <p:cNvPr id="3" name="Rectangle 2"/>
          <p:cNvSpPr/>
          <p:nvPr/>
        </p:nvSpPr>
        <p:spPr>
          <a:xfrm>
            <a:off x="0" y="615434"/>
            <a:ext cx="7374968" cy="461665"/>
          </a:xfrm>
          <a:prstGeom prst="rect">
            <a:avLst/>
          </a:prstGeom>
        </p:spPr>
        <p:txBody>
          <a:bodyPr wrap="none">
            <a:spAutoFit/>
          </a:bodyPr>
          <a:lstStyle/>
          <a:p>
            <a:r>
              <a:rPr lang="en-US" sz="2400" dirty="0" smtClean="0">
                <a:solidFill>
                  <a:srgbClr val="0070C0"/>
                </a:solidFill>
                <a:latin typeface="Rockwell" pitchFamily="18" charset="0"/>
                <a:cs typeface="Times New Roman" pitchFamily="18" charset="0"/>
              </a:rPr>
              <a:t>4.2. Random Access Memories RAM characteristics</a:t>
            </a:r>
          </a:p>
        </p:txBody>
      </p:sp>
      <p:sp>
        <p:nvSpPr>
          <p:cNvPr id="4" name="Rectangle 3"/>
          <p:cNvSpPr/>
          <p:nvPr/>
        </p:nvSpPr>
        <p:spPr>
          <a:xfrm>
            <a:off x="0" y="11684"/>
            <a:ext cx="12233374" cy="523220"/>
          </a:xfrm>
          <a:prstGeom prst="rect">
            <a:avLst/>
          </a:prstGeom>
        </p:spPr>
        <p:txBody>
          <a:bodyPr wrap="square">
            <a:spAutoFit/>
          </a:bodyPr>
          <a:lstStyle/>
          <a:p>
            <a:pPr marL="0" lvl="1"/>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4. Central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memory</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Random</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Access </a:t>
            </a:r>
            <a:r>
              <a:rPr lang="fr-FR" sz="2800" dirty="0" err="1"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Memories</a:t>
            </a:r>
            <a:r>
              <a:rPr lang="fr-FR" sz="2800" dirty="0" smtClean="0">
                <a:solidFill>
                  <a:srgbClr val="0070C0"/>
                </a:solidFill>
                <a:effectLst>
                  <a:outerShdw blurRad="38100" dist="38100" dir="2700000" algn="tl">
                    <a:srgbClr val="000000">
                      <a:alpha val="43137"/>
                    </a:srgbClr>
                  </a:outerShdw>
                </a:effectLst>
                <a:latin typeface="Rockwell" pitchFamily="18" charset="0"/>
                <a:cs typeface="Times New Roman" pitchFamily="18" charset="0"/>
              </a:rPr>
              <a:t>) </a:t>
            </a:r>
            <a:r>
              <a:rPr lang="fr-FR" sz="2800" dirty="0" smtClean="0">
                <a:solidFill>
                  <a:srgbClr val="0070C0"/>
                </a:solidFill>
                <a:latin typeface="Rockwell" pitchFamily="18" charset="0"/>
                <a:cs typeface="Times New Roman" pitchFamily="18" charset="0"/>
              </a:rPr>
              <a:t>(mémoires vives)</a:t>
            </a:r>
          </a:p>
        </p:txBody>
      </p:sp>
      <p:sp>
        <p:nvSpPr>
          <p:cNvPr id="5" name="Rectangle 1"/>
          <p:cNvSpPr>
            <a:spLocks noChangeArrowheads="1"/>
          </p:cNvSpPr>
          <p:nvPr/>
        </p:nvSpPr>
        <p:spPr bwMode="auto">
          <a:xfrm>
            <a:off x="0" y="1104900"/>
            <a:ext cx="1219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en-US" sz="2800" dirty="0" smtClean="0">
                <a:solidFill>
                  <a:srgbClr val="000000"/>
                </a:solidFill>
                <a:latin typeface="Times New Roman" pitchFamily="18" charset="0"/>
                <a:ea typeface="Calibri" pitchFamily="34" charset="0"/>
                <a:cs typeface="Times New Roman" pitchFamily="18" charset="0"/>
              </a:rPr>
              <a:t> </a:t>
            </a:r>
            <a:r>
              <a:rPr lang="en-US" sz="2800" dirty="0" smtClean="0">
                <a:latin typeface="Times New Roman" pitchFamily="18" charset="0"/>
                <a:cs typeface="Times New Roman" pitchFamily="18" charset="0"/>
              </a:rPr>
              <a:t>RAMs lose stored information after a power off </a:t>
            </a:r>
            <a:r>
              <a:rPr lang="en-US" sz="2800" dirty="0" smtClean="0">
                <a:latin typeface="Times New Roman" pitchFamily="18" charset="0"/>
                <a:cs typeface="Times New Roman" pitchFamily="18" charset="0"/>
                <a:sym typeface="Wingdings" pitchFamily="2" charset="2"/>
              </a:rPr>
              <a:t></a:t>
            </a:r>
            <a:r>
              <a:rPr lang="en-US" sz="2800" dirty="0" smtClean="0">
                <a:latin typeface="Times New Roman" pitchFamily="18" charset="0"/>
                <a:cs typeface="Times New Roman" pitchFamily="18" charset="0"/>
              </a:rPr>
              <a:t> Information is volatile.</a:t>
            </a:r>
          </a:p>
        </p:txBody>
      </p:sp>
      <p:sp>
        <p:nvSpPr>
          <p:cNvPr id="6" name="Rectangle 1"/>
          <p:cNvSpPr>
            <a:spLocks noChangeArrowheads="1"/>
          </p:cNvSpPr>
          <p:nvPr/>
        </p:nvSpPr>
        <p:spPr bwMode="auto">
          <a:xfrm>
            <a:off x="0" y="1727657"/>
            <a:ext cx="1219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en-US" sz="2800" dirty="0" smtClean="0">
                <a:solidFill>
                  <a:srgbClr val="000000"/>
                </a:solidFill>
                <a:latin typeface="Times New Roman" pitchFamily="18" charset="0"/>
                <a:ea typeface="Calibri" pitchFamily="34" charset="0"/>
                <a:cs typeface="Times New Roman" pitchFamily="18" charset="0"/>
              </a:rPr>
              <a:t> </a:t>
            </a:r>
            <a:r>
              <a:rPr lang="en-US" sz="2800" dirty="0" smtClean="0">
                <a:latin typeface="Times New Roman" pitchFamily="18" charset="0"/>
                <a:cs typeface="Times New Roman" pitchFamily="18" charset="0"/>
              </a:rPr>
              <a:t>RAMs are known as random access memory which means access time to information is independent of its location in memory.</a:t>
            </a:r>
          </a:p>
        </p:txBody>
      </p:sp>
      <p:sp>
        <p:nvSpPr>
          <p:cNvPr id="7" name="Rectangle 1"/>
          <p:cNvSpPr>
            <a:spLocks noChangeArrowheads="1"/>
          </p:cNvSpPr>
          <p:nvPr/>
        </p:nvSpPr>
        <p:spPr bwMode="auto">
          <a:xfrm>
            <a:off x="0" y="3048000"/>
            <a:ext cx="1219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buFontTx/>
              <a:buChar char="•"/>
            </a:pPr>
            <a:r>
              <a:rPr lang="en-US" sz="2800" dirty="0" smtClean="0">
                <a:solidFill>
                  <a:srgbClr val="000000"/>
                </a:solidFill>
                <a:latin typeface="Times New Roman" pitchFamily="18" charset="0"/>
                <a:ea typeface="Calibri" pitchFamily="34" charset="0"/>
                <a:cs typeface="Times New Roman" pitchFamily="18" charset="0"/>
              </a:rPr>
              <a:t> </a:t>
            </a:r>
            <a:r>
              <a:rPr lang="en-US" sz="2800" dirty="0" smtClean="0">
                <a:latin typeface="Times New Roman" pitchFamily="18" charset="0"/>
                <a:cs typeface="Times New Roman" pitchFamily="18" charset="0"/>
              </a:rPr>
              <a:t>RAM is characterized by its very fast access times.</a:t>
            </a:r>
          </a:p>
        </p:txBody>
      </p:sp>
      <p:sp>
        <p:nvSpPr>
          <p:cNvPr id="8" name="Rectangle 1"/>
          <p:cNvSpPr>
            <a:spLocks noChangeArrowheads="1"/>
          </p:cNvSpPr>
          <p:nvPr/>
        </p:nvSpPr>
        <p:spPr bwMode="auto">
          <a:xfrm>
            <a:off x="0" y="3848100"/>
            <a:ext cx="1219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en-US" sz="2800" dirty="0" smtClean="0">
                <a:solidFill>
                  <a:srgbClr val="000000"/>
                </a:solidFill>
                <a:latin typeface="Times New Roman" pitchFamily="18" charset="0"/>
                <a:ea typeface="Calibri" pitchFamily="34" charset="0"/>
                <a:cs typeface="Times New Roman" pitchFamily="18" charset="0"/>
              </a:rPr>
              <a:t> </a:t>
            </a:r>
            <a:r>
              <a:rPr lang="en-US" sz="2800" dirty="0" smtClean="0">
                <a:latin typeface="Times New Roman" pitchFamily="18" charset="0"/>
                <a:cs typeface="Times New Roman" pitchFamily="18" charset="0"/>
              </a:rPr>
              <a:t>RAM consumes little energy.</a:t>
            </a:r>
          </a:p>
        </p:txBody>
      </p:sp>
      <p:sp>
        <p:nvSpPr>
          <p:cNvPr id="9" name="Rectangle 1"/>
          <p:cNvSpPr>
            <a:spLocks noChangeArrowheads="1"/>
          </p:cNvSpPr>
          <p:nvPr/>
        </p:nvSpPr>
        <p:spPr bwMode="auto">
          <a:xfrm>
            <a:off x="0" y="4546600"/>
            <a:ext cx="1219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buFontTx/>
              <a:buChar char="•"/>
            </a:pPr>
            <a:r>
              <a:rPr lang="en-US" sz="2800" dirty="0" smtClean="0">
                <a:solidFill>
                  <a:srgbClr val="000000"/>
                </a:solidFill>
                <a:latin typeface="Times New Roman" pitchFamily="18" charset="0"/>
                <a:ea typeface="Calibri" pitchFamily="34" charset="0"/>
                <a:cs typeface="Times New Roman" pitchFamily="18" charset="0"/>
              </a:rPr>
              <a:t> </a:t>
            </a:r>
            <a:r>
              <a:rPr lang="en-US" sz="2800" dirty="0" smtClean="0">
                <a:latin typeface="Times New Roman" pitchFamily="18" charset="0"/>
                <a:cs typeface="Times New Roman" pitchFamily="18" charset="0"/>
              </a:rPr>
              <a:t>RAM can be written, read, erased at will.</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51036</TotalTime>
  <Words>2169</Words>
  <Application>Microsoft Office PowerPoint</Application>
  <PresentationFormat>Personnalisé</PresentationFormat>
  <Paragraphs>247</Paragraphs>
  <Slides>20</Slides>
  <Notes>6</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Abdelhakim Kaouache</dc:creator>
  <cp:lastModifiedBy>Abdelhakim</cp:lastModifiedBy>
  <cp:revision>934</cp:revision>
  <cp:lastPrinted>2017-10-12T09:43:56Z</cp:lastPrinted>
  <dcterms:created xsi:type="dcterms:W3CDTF">2016-10-27T07:51:51Z</dcterms:created>
  <dcterms:modified xsi:type="dcterms:W3CDTF">2024-11-29T11:28:05Z</dcterms:modified>
</cp:coreProperties>
</file>