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3">
  <p:sldMasterIdLst>
    <p:sldMasterId id="2147483924" r:id="rId1"/>
  </p:sldMasterIdLst>
  <p:notesMasterIdLst>
    <p:notesMasterId r:id="rId37"/>
  </p:notesMasterIdLst>
  <p:handoutMasterIdLst>
    <p:handoutMasterId r:id="rId38"/>
  </p:handoutMasterIdLst>
  <p:sldIdLst>
    <p:sldId id="415" r:id="rId2"/>
    <p:sldId id="445" r:id="rId3"/>
    <p:sldId id="446" r:id="rId4"/>
    <p:sldId id="450" r:id="rId5"/>
    <p:sldId id="452" r:id="rId6"/>
    <p:sldId id="451" r:id="rId7"/>
    <p:sldId id="447" r:id="rId8"/>
    <p:sldId id="448" r:id="rId9"/>
    <p:sldId id="449" r:id="rId10"/>
    <p:sldId id="454" r:id="rId11"/>
    <p:sldId id="455" r:id="rId12"/>
    <p:sldId id="456" r:id="rId13"/>
    <p:sldId id="457" r:id="rId14"/>
    <p:sldId id="458" r:id="rId15"/>
    <p:sldId id="479" r:id="rId16"/>
    <p:sldId id="482" r:id="rId17"/>
    <p:sldId id="483" r:id="rId18"/>
    <p:sldId id="480" r:id="rId19"/>
    <p:sldId id="481" r:id="rId20"/>
    <p:sldId id="460" r:id="rId21"/>
    <p:sldId id="461" r:id="rId22"/>
    <p:sldId id="462" r:id="rId23"/>
    <p:sldId id="463" r:id="rId24"/>
    <p:sldId id="464" r:id="rId25"/>
    <p:sldId id="465" r:id="rId26"/>
    <p:sldId id="466" r:id="rId27"/>
    <p:sldId id="467" r:id="rId28"/>
    <p:sldId id="468" r:id="rId29"/>
    <p:sldId id="469" r:id="rId30"/>
    <p:sldId id="470" r:id="rId31"/>
    <p:sldId id="485" r:id="rId32"/>
    <p:sldId id="471" r:id="rId33"/>
    <p:sldId id="472" r:id="rId34"/>
    <p:sldId id="473" r:id="rId35"/>
    <p:sldId id="474" r:id="rId36"/>
  </p:sldIdLst>
  <p:sldSz cx="9144000" cy="6858000" type="screen4x3"/>
  <p:notesSz cx="6858000" cy="9710738"/>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FF0000"/>
    <a:srgbClr val="FF5050"/>
    <a:srgbClr val="E52707"/>
    <a:srgbClr val="FF3300"/>
    <a:srgbClr val="008000"/>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46" autoAdjust="0"/>
    <p:restoredTop sz="94677" autoAdjust="0"/>
  </p:normalViewPr>
  <p:slideViewPr>
    <p:cSldViewPr>
      <p:cViewPr varScale="1">
        <p:scale>
          <a:sx n="123" d="100"/>
          <a:sy n="123" d="100"/>
        </p:scale>
        <p:origin x="148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1" y="0"/>
            <a:ext cx="2971800" cy="485537"/>
          </a:xfrm>
          <a:prstGeom prst="rect">
            <a:avLst/>
          </a:prstGeom>
        </p:spPr>
        <p:txBody>
          <a:bodyPr vert="horz" lIns="91440" tIns="45720" rIns="91440" bIns="45720" rtlCol="1"/>
          <a:lstStyle>
            <a:lvl1pPr algn="r">
              <a:defRPr sz="1200"/>
            </a:lvl1pPr>
          </a:lstStyle>
          <a:p>
            <a:endParaRPr lang="fr-FR"/>
          </a:p>
        </p:txBody>
      </p:sp>
      <p:sp>
        <p:nvSpPr>
          <p:cNvPr id="3" name="Espace réservé de la date 2"/>
          <p:cNvSpPr>
            <a:spLocks noGrp="1"/>
          </p:cNvSpPr>
          <p:nvPr>
            <p:ph type="dt" sz="quarter" idx="1"/>
          </p:nvPr>
        </p:nvSpPr>
        <p:spPr>
          <a:xfrm>
            <a:off x="1588" y="0"/>
            <a:ext cx="2971800" cy="485537"/>
          </a:xfrm>
          <a:prstGeom prst="rect">
            <a:avLst/>
          </a:prstGeom>
        </p:spPr>
        <p:txBody>
          <a:bodyPr vert="horz" lIns="91440" tIns="45720" rIns="91440" bIns="45720" rtlCol="1"/>
          <a:lstStyle>
            <a:lvl1pPr algn="l">
              <a:defRPr sz="1200"/>
            </a:lvl1pPr>
          </a:lstStyle>
          <a:p>
            <a:fld id="{9761452A-ED57-440E-A3BA-26D8A8543DE3}" type="datetimeFigureOut">
              <a:rPr lang="ar-DZ" smtClean="0"/>
              <a:pPr/>
              <a:t>19-06-1446</a:t>
            </a:fld>
            <a:endParaRPr lang="fr-FR"/>
          </a:p>
        </p:txBody>
      </p:sp>
      <p:sp>
        <p:nvSpPr>
          <p:cNvPr id="4" name="Espace réservé du pied de page 3"/>
          <p:cNvSpPr>
            <a:spLocks noGrp="1"/>
          </p:cNvSpPr>
          <p:nvPr>
            <p:ph type="ftr" sz="quarter" idx="2"/>
          </p:nvPr>
        </p:nvSpPr>
        <p:spPr>
          <a:xfrm>
            <a:off x="3886201" y="9223515"/>
            <a:ext cx="2971800" cy="485537"/>
          </a:xfrm>
          <a:prstGeom prst="rect">
            <a:avLst/>
          </a:prstGeom>
        </p:spPr>
        <p:txBody>
          <a:bodyPr vert="horz" lIns="91440" tIns="45720" rIns="91440" bIns="45720" rtlCol="1" anchor="b"/>
          <a:lstStyle>
            <a:lvl1pPr algn="r">
              <a:defRPr sz="1200"/>
            </a:lvl1pPr>
          </a:lstStyle>
          <a:p>
            <a:endParaRPr lang="fr-FR"/>
          </a:p>
        </p:txBody>
      </p:sp>
      <p:sp>
        <p:nvSpPr>
          <p:cNvPr id="5" name="Espace réservé du numéro de diapositive 4"/>
          <p:cNvSpPr>
            <a:spLocks noGrp="1"/>
          </p:cNvSpPr>
          <p:nvPr>
            <p:ph type="sldNum" sz="quarter" idx="3"/>
          </p:nvPr>
        </p:nvSpPr>
        <p:spPr>
          <a:xfrm>
            <a:off x="1588" y="9223515"/>
            <a:ext cx="2971800" cy="485537"/>
          </a:xfrm>
          <a:prstGeom prst="rect">
            <a:avLst/>
          </a:prstGeom>
        </p:spPr>
        <p:txBody>
          <a:bodyPr vert="horz" lIns="91440" tIns="45720" rIns="91440" bIns="45720" rtlCol="1" anchor="b"/>
          <a:lstStyle>
            <a:lvl1pPr algn="l">
              <a:defRPr sz="1200"/>
            </a:lvl1pPr>
          </a:lstStyle>
          <a:p>
            <a:fld id="{7AC25244-7D4E-4E79-8375-04CEF2E2A500}"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1" y="0"/>
            <a:ext cx="2971800" cy="485537"/>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85537"/>
          </a:xfrm>
          <a:prstGeom prst="rect">
            <a:avLst/>
          </a:prstGeom>
        </p:spPr>
        <p:txBody>
          <a:bodyPr vert="horz" lIns="91440" tIns="45720" rIns="91440" bIns="45720" rtlCol="1"/>
          <a:lstStyle>
            <a:lvl1pPr algn="l">
              <a:defRPr sz="1200"/>
            </a:lvl1pPr>
          </a:lstStyle>
          <a:p>
            <a:fld id="{1902DF6F-64C3-4C4E-A0D5-4A8338C2AFEA}" type="datetimeFigureOut">
              <a:rPr lang="ar-DZ" smtClean="0"/>
              <a:pPr/>
              <a:t>19-06-1446</a:t>
            </a:fld>
            <a:endParaRPr lang="ar-DZ"/>
          </a:p>
        </p:txBody>
      </p:sp>
      <p:sp>
        <p:nvSpPr>
          <p:cNvPr id="4" name="Espace réservé de l'image des diapositives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1" y="4612601"/>
            <a:ext cx="5486400" cy="4369832"/>
          </a:xfrm>
          <a:prstGeom prst="rect">
            <a:avLst/>
          </a:prstGeom>
        </p:spPr>
        <p:txBody>
          <a:bodyPr vert="horz" lIns="91440" tIns="45720" rIns="91440" bIns="45720" rtlCol="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Espace réservé du pied de page 5"/>
          <p:cNvSpPr>
            <a:spLocks noGrp="1"/>
          </p:cNvSpPr>
          <p:nvPr>
            <p:ph type="ftr" sz="quarter" idx="4"/>
          </p:nvPr>
        </p:nvSpPr>
        <p:spPr>
          <a:xfrm>
            <a:off x="3886201" y="9223515"/>
            <a:ext cx="2971800" cy="485537"/>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9223515"/>
            <a:ext cx="2971800" cy="485537"/>
          </a:xfrm>
          <a:prstGeom prst="rect">
            <a:avLst/>
          </a:prstGeom>
        </p:spPr>
        <p:txBody>
          <a:bodyPr vert="horz" lIns="91440" tIns="45720" rIns="91440" bIns="45720" rtlCol="1" anchor="b"/>
          <a:lstStyle>
            <a:lvl1pPr algn="l">
              <a:defRPr sz="1200"/>
            </a:lvl1pPr>
          </a:lstStyle>
          <a:p>
            <a:fld id="{10EC8AC7-02A0-4324-9571-385A8164B8F7}" type="slidenum">
              <a:rPr lang="ar-DZ" smtClean="0"/>
              <a:pPr/>
              <a:t>‹N°›</a:t>
            </a:fld>
            <a:endParaRPr lang="ar-DZ"/>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19" name="Espace réservé du pied de page 18"/>
          <p:cNvSpPr>
            <a:spLocks noGrp="1"/>
          </p:cNvSpPr>
          <p:nvPr>
            <p:ph type="ftr" sz="quarter" idx="11"/>
          </p:nvPr>
        </p:nvSpPr>
        <p:spPr/>
        <p:txBody>
          <a:bodyPr/>
          <a:lstStyle/>
          <a:p>
            <a:endParaRPr lang="ar-DZ"/>
          </a:p>
        </p:txBody>
      </p:sp>
      <p:sp>
        <p:nvSpPr>
          <p:cNvPr id="27" name="Espace réservé du numéro de diapositive 26"/>
          <p:cNvSpPr>
            <a:spLocks noGrp="1"/>
          </p:cNvSpPr>
          <p:nvPr>
            <p:ph type="sldNum" sz="quarter" idx="12"/>
          </p:nvPr>
        </p:nvSpPr>
        <p:spPr/>
        <p:txBody>
          <a:bodyPr/>
          <a:lstStyle/>
          <a:p>
            <a:fld id="{F6077EC5-8547-4B1C-8A86-3FAF13B27E8F}" type="slidenum">
              <a:rPr lang="ar-DZ" smtClean="0"/>
              <a:pPr/>
              <a:t>‹N°›</a:t>
            </a:fld>
            <a:endParaRPr lang="ar-D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a:t>Cliquez pour modifier le style du titre</a:t>
            </a:r>
            <a:endParaRPr lang="ar-DZ"/>
          </a:p>
        </p:txBody>
      </p:sp>
      <p:sp>
        <p:nvSpPr>
          <p:cNvPr id="3" name="Espace réservé du texte 2"/>
          <p:cNvSpPr>
            <a:spLocks noGrp="1"/>
          </p:cNvSpPr>
          <p:nvPr>
            <p:ph type="body" sz="half" idx="1"/>
          </p:nvPr>
        </p:nvSpPr>
        <p:spPr>
          <a:xfrm>
            <a:off x="457200" y="1600200"/>
            <a:ext cx="40386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half" idx="2"/>
          </p:nvPr>
        </p:nvSpPr>
        <p:spPr>
          <a:xfrm>
            <a:off x="4648200" y="1600200"/>
            <a:ext cx="40386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e la date 4"/>
          <p:cNvSpPr>
            <a:spLocks noGrp="1"/>
          </p:cNvSpPr>
          <p:nvPr>
            <p:ph type="dt" sz="half" idx="10"/>
          </p:nvPr>
        </p:nvSpPr>
        <p:spPr>
          <a:xfrm>
            <a:off x="457200" y="6243638"/>
            <a:ext cx="21336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3638"/>
            <a:ext cx="2133600" cy="457200"/>
          </a:xfrm>
        </p:spPr>
        <p:txBody>
          <a:bodyPr/>
          <a:lstStyle>
            <a:lvl1pPr>
              <a:defRPr/>
            </a:lvl1pPr>
          </a:lstStyle>
          <a:p>
            <a:fld id="{CDEEC90D-8009-41F8-BE99-57F7A993839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F6077EC5-8547-4B1C-8A86-3FAF13B27E8F}" type="slidenum">
              <a:rPr lang="ar-DZ" smtClean="0"/>
              <a:pPr/>
              <a:t>‹N°›</a:t>
            </a:fld>
            <a:endParaRPr lang="ar-D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485EAD20-866F-4CB6-BBF2-4234717E7019}" type="datetimeFigureOut">
              <a:rPr lang="ar-DZ" smtClean="0"/>
              <a:pPr/>
              <a:t>19-06-1446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6077EC5-8547-4B1C-8A86-3FAF13B27E8F}" type="slidenum">
              <a:rPr lang="ar-DZ" smtClean="0"/>
              <a:pPr/>
              <a:t>‹N°›</a:t>
            </a:fld>
            <a:endParaRPr lang="ar-DZ"/>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5EAD20-866F-4CB6-BBF2-4234717E7019}" type="datetimeFigureOut">
              <a:rPr lang="ar-DZ" smtClean="0"/>
              <a:pPr/>
              <a:t>19-06-1446</a:t>
            </a:fld>
            <a:endParaRPr lang="ar-DZ"/>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DZ"/>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6077EC5-8547-4B1C-8A86-3FAF13B27E8F}" type="slidenum">
              <a:rPr lang="ar-DZ" smtClean="0"/>
              <a:pPr/>
              <a:t>‹N°›</a:t>
            </a:fld>
            <a:endParaRPr lang="ar-DZ"/>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7.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18.png"/><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1.wmf"/></Relationships>
</file>

<file path=ppt/slides/_rels/slide27.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7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3.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1.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8.wmf"/><Relationship Id="rId11" Type="http://schemas.openxmlformats.org/officeDocument/2006/relationships/image" Target="../media/image82.png"/><Relationship Id="rId5" Type="http://schemas.openxmlformats.org/officeDocument/2006/relationships/oleObject" Target="../embeddings/oleObject13.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27384"/>
            <a:ext cx="9144000" cy="1768140"/>
          </a:xfrm>
          <a:prstGeom prst="rect">
            <a:avLst/>
          </a:prstGeom>
          <a:solidFill>
            <a:schemeClr val="accent4">
              <a:lumMod val="20000"/>
              <a:lumOff val="80000"/>
            </a:schemeClr>
          </a:solidFill>
          <a:ln w="9525">
            <a:noFill/>
            <a:miter lim="800000"/>
            <a:headEnd/>
            <a:tailEnd/>
          </a:ln>
          <a:effectLst/>
        </p:spPr>
        <p:txBody>
          <a:bodyPr wrap="square" lIns="0" tIns="288000" rIns="0" bIns="0" anchor="ctr">
            <a:spAutoFit/>
          </a:bodyPr>
          <a:lstStyle/>
          <a:p>
            <a:pPr algn="ctr">
              <a:lnSpc>
                <a:spcPct val="120000"/>
              </a:lnSpc>
            </a:pPr>
            <a:r>
              <a:rPr lang="fr-FR" sz="2000" dirty="0" smtClean="0">
                <a:solidFill>
                  <a:srgbClr val="002060"/>
                </a:solidFill>
                <a:latin typeface="Times New Roman" pitchFamily="18" charset="0"/>
              </a:rPr>
              <a:t>Centre Universitaire A BOUSSOUF-Mila</a:t>
            </a:r>
            <a:endParaRPr lang="fr-FR" sz="2000" dirty="0">
              <a:solidFill>
                <a:srgbClr val="002060"/>
              </a:solidFill>
              <a:latin typeface="Times New Roman" pitchFamily="18" charset="0"/>
            </a:endParaRPr>
          </a:p>
          <a:p>
            <a:pPr algn="ctr">
              <a:lnSpc>
                <a:spcPct val="120000"/>
              </a:lnSpc>
            </a:pPr>
            <a:r>
              <a:rPr lang="fr-FR" sz="2000" dirty="0" smtClean="0">
                <a:solidFill>
                  <a:srgbClr val="002060"/>
                </a:solidFill>
                <a:latin typeface="Times New Roman" pitchFamily="18" charset="0"/>
              </a:rPr>
              <a:t>Institut des Sciences et Technologie</a:t>
            </a:r>
            <a:endParaRPr lang="fr-FR" sz="2000" dirty="0">
              <a:solidFill>
                <a:srgbClr val="002060"/>
              </a:solidFill>
              <a:latin typeface="Times New Roman" pitchFamily="18" charset="0"/>
            </a:endParaRPr>
          </a:p>
          <a:p>
            <a:pPr algn="ctr">
              <a:lnSpc>
                <a:spcPct val="120000"/>
              </a:lnSpc>
            </a:pPr>
            <a:r>
              <a:rPr lang="fr-FR" sz="2000" dirty="0">
                <a:solidFill>
                  <a:srgbClr val="002060"/>
                </a:solidFill>
              </a:rPr>
              <a:t>Département </a:t>
            </a:r>
            <a:r>
              <a:rPr lang="fr-FR" sz="2000" dirty="0" smtClean="0">
                <a:solidFill>
                  <a:srgbClr val="002060"/>
                </a:solidFill>
              </a:rPr>
              <a:t>GM-ELM</a:t>
            </a:r>
            <a:endParaRPr lang="fr-FR" sz="2000" dirty="0">
              <a:solidFill>
                <a:srgbClr val="002060"/>
              </a:solidFill>
            </a:endParaRPr>
          </a:p>
          <a:p>
            <a:pPr algn="ctr">
              <a:lnSpc>
                <a:spcPct val="120000"/>
              </a:lnSpc>
            </a:pPr>
            <a:endParaRPr lang="fr-FR" sz="2000" dirty="0">
              <a:solidFill>
                <a:srgbClr val="0033CC"/>
              </a:solidFill>
              <a:latin typeface="Times New Roman" pitchFamily="18" charset="0"/>
            </a:endParaRPr>
          </a:p>
        </p:txBody>
      </p:sp>
      <p:sp>
        <p:nvSpPr>
          <p:cNvPr id="6" name="Rectangle 2"/>
          <p:cNvSpPr>
            <a:spLocks noChangeArrowheads="1"/>
          </p:cNvSpPr>
          <p:nvPr/>
        </p:nvSpPr>
        <p:spPr bwMode="auto">
          <a:xfrm>
            <a:off x="-9719" y="3335997"/>
            <a:ext cx="9144000" cy="1169551"/>
          </a:xfrm>
          <a:prstGeom prst="rect">
            <a:avLst/>
          </a:prstGeom>
          <a:solidFill>
            <a:srgbClr val="FFFF99"/>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600" b="1" i="0" u="none" strike="noStrike" cap="none" normalizeH="0" baseline="0" dirty="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sz="3200" b="1" dirty="0" smtClean="0">
                <a:solidFill>
                  <a:schemeClr val="tx1"/>
                </a:solidFill>
                <a:latin typeface="Times New Roman" pitchFamily="18" charset="0"/>
                <a:ea typeface="Calibri" pitchFamily="34" charset="0"/>
                <a:cs typeface="Times New Roman" pitchFamily="18" charset="0"/>
              </a:rPr>
              <a:t>Chapitre V: Modélisation et simulation de la machine asynchrone</a:t>
            </a:r>
            <a:endParaRPr kumimoji="0" lang="fr-FR" sz="3200" b="1" i="0" u="none" strike="noStrike" cap="none" normalizeH="0" baseline="0" dirty="0">
              <a:ln>
                <a:noFill/>
              </a:ln>
              <a:solidFill>
                <a:schemeClr val="tx1"/>
              </a:solidFill>
              <a:effectLst/>
              <a:latin typeface="Arial" pitchFamily="34" charset="0"/>
              <a:cs typeface="Arial" pitchFamily="34" charset="0"/>
            </a:endParaRPr>
          </a:p>
        </p:txBody>
      </p:sp>
      <p:sp>
        <p:nvSpPr>
          <p:cNvPr id="47106" name="AutoShape 2" descr="data:image/jpeg;base64,/9j/4AAQSkZJRgABAQAAAQABAAD/2wCEAAkGBhMSERQUExQWFBUWGRgYGBgVFxgVGhoXHBgYGxgXGBUYGyYfFxojGhgXHy8gJCcpLSwsFx4xNTAqNSYrLCkBCQoKDgwOGg8PGikcHCQsKSkpKSkpLCksKSksLCkpLCkpLCwpLCwsLCwpKSkpKSkpLCwsLCwpKSwsLCwpLCwpKf/AABEIAOEA4QMBIgACEQEDEQH/xAAbAAACAwEBAQAAAAAAAAAAAAADBAIFBgABB//EAEgQAAECAwQGBwQIBQEHBQAAAAECEQADIQQSMUEFIlFhcZEGEzKBobHBUpLR8BQjQmJygqLhBzNTstLCFTRDg5Pi8RYkY3PT/8QAGQEAAwEBAQAAAAAAAAAAAAAAAAECAwQF/8QAJBEAAgICAgIDAQEBAQAAAAAAAAECEQMhEjEEQRMiUTJhoSP/2gAMAwEAAhEDEQA/ANqmW6jXs0yxOPg0GErefnuiMiTQO7mpqcTEpiQATXdU45Z7WjA3IyZblRc4sOA/d4L1e0luMeSpDACtBtPxiNql6rB3UQkVOZrnseADyzSdUEu51jU519YlaEshRBLgFqnHAeLQQShs8T8YFaJQ1UsKqHJOsfIQDCIs7ADWoAMTlC2kFpQh1quJvJDrVdHaBxJ2Aw11adg8Iwf8V7UkSpMoAXyszOykgJSlSavmVK8DBVibo3Em4tIUlQWk4KSq8O4gxCfKF6Xj2lHtHJB2naYxf8JbQDZZyFXXROJqwotCTnlqmNkCjrAHTRKjinakD1ga2AxcHyT8YCpKb4/Cc/vDfB3TtTzEC6xN81T2RmNpgGSATu5wJITfVhgnPcd8F6xG1PNMCStN9VUsyMx95/SEImUp3c/3gElCdZ27Ss8ncecMXk7U8xAZa03l1HafEZpT8IAJ3Ufd5iBWZKbiQWcUx2Ej0g3WI2p5iBSJiReDiilbMCx9TAB0+WkpIo5Bzzyj1F0gGlQDjBOtTtEAs0xN1nFCR3AlvBoAI2lCAHADpIPI18HgikJ+7ziSikhiQxpzgVnmgoS5qzGhxFD5QADnBF5J1cWOGeHiBHpSj7vhBJssKBAxbYccstscmalQBcVD/PfDAVISF5MoN3jDmCeUEUE7uYjrSRdcYghQ4iviHHfHomJOBHz3Q7GKJuBak0rrD1HPziagk7PCPbSoUUMU17sFZbK90EvCGKhL6Gn2vER5Dl8R7DEWtz5rA5ksEpHea5DDxIgpl8eZiEpAdRrjdxOAxz2+UQMmJI2QNckFaQ2AKjTbqj/VBSj5cwKVJBUstndGdEhv7irwhAVnS2cJVkWUhlKKUJIDEEkOQfwgxV2Va2H1i3TShwoNoMd00mAzbPJA9qargNVP+uKyRMJCjsOeAb5PhHZjh9Sb2XJUv+rM5/tGB/iUslcp1FRCVDWLtrYYRqRbjda8ED7Rxq3ZSMzm8Venej6bTLSrWSUPU1JG0jPugaRTT42I/wAOlrRLmzAspSopSySxKkhRrTYRGzRbJhU3WTQpszVscoqujOgkyJFypdRUX25FsqCB9IJ4lBJTmVPdJHs/vGU2oxujbxcPz5Fjui/TbJn9WZ7xHpEha5jn6xb0q5wy84qujlsM2QFE1ClJqXwNK8Is0M57vKGkmkzLJHhNx/AirdN/qzOZiCbZMcm+t6Vc90cswNCtY93rF0iA6rdM9tfvGBC2zATrrcs+sa7I5SoEo17oGkIN9Omf1F+8Y5NsmBzfU5NdY1piYBfETU1O/wBIfFBZM2yZ/Ume8qIi2TK/WLGfaNd8QJERvBxwMKkFhfpkw/8AEme8YD9ImuQJswZ0O01OEEhK1BzRtkFIBPT9qmpSmZ1i1GUtKxeJxBeNjZbQkgsdUm8nHsLF4ZZEqHdHzzTOkLqymtKM9HxqMDGu6K28Ks8o+wFSVY/ZLy3/ACkD80YSmpdLo7c3ivDCMm/69fhdGaNvgYXsywAUudU0x7JqnLeR+WGjPTt8D8IXXPSFpL4i6ceKfFx+aIOUkpY+QfhC9nmMLrnVo7Goyy2eUNmcnaIWmzQFJL46p80nm474YEutHy8dBOsG3wPwj2CwLCYAkEkmgfGISLOyQCVPnrKxNTntiU5JN1L4mtMk127WHfBLh2+AhCIGWBiVMKnXXgKn7UQs9mAQHd2c6ysTU574laEki6/aITgnA45bAYnNWEArUoskFR7OADn7O6F2BhbeoTLfPIwl3ZQzqBrY/evQpMTcvfZvYFsvtNvYYbSIjot7vWqd5ilKPFRd+bw4JAXOSDXqw/5jg8d10qJJ2OxJloK1CoBLUN0Byw3ticy8VeheliZ01MoyygrvFJKgagEsQBui16QWoyrNMWKkBqlhrEJcnc7x8w0LOTLtclYOC0uxcMaHwJiLB7PryUxnOl6DdQWLOr0aL21TLooCThR/TCFdILl9WL+eAwOOOMZ5UnHZ0+NmeHIprZX9CrwkrcUvkgn8KQfKNAmZjCKAmWgXUkvWj5kcqQ5iCWfdy2xS0jPLP5JuX6TmKGcAUup4Rn+kvSD6MpKEy0G8Co3i32lJoBwg+htOC0Mq6Egpq9Q7l2MUmZF2FxErDjv2wlarZLloWpk0BVlUgFsOA5xn9DdLTMmolqQirnUJORJcHn3QAa4rEDMwFo8mMC90caZnnGZ050p6mYEoTLIupUSSRWtA2yCwNTeiEyYzcYUsGl0TJSJhYXgC2w+sL6Z02mVKKksojiBWgcjAORABbhcBmAE5xSdGekxtMxUtSUgpTeBQSzOkMxz1hF/MYFzQVHr6GCwXZg9LKJWqhdzGu6JTrq7XZ3Ysichz9pLAt3iXzjy1WWQpSDLWFEHWuqd2AxBwxgVmmdTpCzTMpjylfmDD9VzlGOKKcH/p3eX5Xz8VVUbpM8EA3hWuIgVpF9CkhQcihcUIqDzAj2ypYFPsKI7jrJ8D4QUoGzwjI4wSLQFJBdnD44HMc3iE4BQIcV3iPZSAFLSw9sUyVj+oHnE1IGwcoAEvpk3d7wjoacfIjoLQx5DlSiwpq495y3jlBHOwcz8IhZyyQ7uanVVianLf4QQzBv8AdV8IZIE3isYaoJxOJ1RlsCoqumNpMuxzcHW0sM765Yt+UKMW0mYCVljVTCmSQ3m8ZnpvPvzLLJGBKpquCdVPmuKxq5AyvTZ7spI2Xf38XjtHyWmLVtW3L/zBbSS0C0UCTdepWWywZ46JP2IQ6e2gosrarLUEl3wGtlm4EfO9F2QTJ6EJzOWZGtR+Eb/+JIH0ZIBdpgdvwnOMd0GkBVrSDikKUniB+8TGSkrQvZ9LQq8lKr2LHLifKBW2UCZKTV1PyDwvMX1ZKK1JKQ+2nnE1KWJsq+2JYg7sIZRZqThXMRyTjxMRWTq8fQwKYstTN4YHz/8AiKt7SBslpHiT6w50PWjqE3iRVQpxf1hjpN0cEw33UCzHMd+yJaP0OJMkDWL1B3nM7mgoldjOnhLFlmlJJN3zIHrGP6Hra3SuKhzQoesay1WQTJJQq8AcaYbPGKbQ2hUy56Vuot2WGeAhg+zezGu90fK+lKwbTMaoBCR3BvONzOtr0N4txxjM6S0EhayoKKXLlxtflCWwZeaBRJNmlXiXCA9TjCPTQoRJSlD65rUlwP3h+w2NIQgJvMkNU472aBad0Yme4qLhDNwD0OMFDKr+G/8APm//AF/60Ru7VL1SXNK48/CM90P0KmTfUCXVSoyfDnGitCdUh90AIptFSqrOYmLHw84j0hlkyVKT2pZC08QRXm0KaPmkTlEuAVHmCf3i3tMsqQRQ3w3OHEGa6yzUzLkxL3Z0sLGsaFklnfYoj8sNdQN/vH4xl+hlrUbEkOHs0xSSGL3ca1wuTP0RqGX93kT/AKo5ZKm0WL2iUAUGuN01OCqDPJV3nBDJ4+8fjHTpSlJKSU1DUSe49rF46TMUpIVSuNDi7EdraDEiI9TvV7x+MdE7qtqeR/yjoQ7LOBzpl1JV7IJ5CO6ob/eV8YFaJILCtVDM4Cpz2CGINIklKUg4gV45+Lxh9KTus0jOOUpKZQ7g6v1KXG3UlABUrAOSSTgA5PIGPn2gnUlcw4zFqUe8u3NRHdG+JeyWN2ucAkmE7BKChfPactu+Xhm2S74ujEuYW0RMo2BBLjPLLnGnYhjTGjUWiWZasGBDFmMU2guiQs80rqTdYE78WaNPZj4MOUHnzEkslQJGLF9sZyk4yUUMobepPXI+6HPMb9kJWjSYdIKgtV5N1kqBSXD1OVDtx74s7XZEglTVAPrGSnruzAdigfER6viwTxStHNldTWzbzLSkLSKuXblEbY2q5ajYkYnCkeLKCyyEs2PJo8mTwpiDlHAkzotCltJmS1hLkkNju/eCaJIU8pRqECj7mOHdEbUbqXFC4zocqjOO0YUhbkAFVAd9fOEuTdVoVpDE6RLDgd7E4gjad8VNkWZaHU6WGH7GNLa5QukmrP8APMCMzMmBRIVUD2npTGsD5XpBa9jUxaSyq1IALlt3iISlhRWqhDkFznnTuh9ElKQLrACtB6wta5tXwYZZ8Yzi8nKmim1RDrnUUPhuHpC8ihLOattzG2GpQS7sAfmsFnz7yU0FIqdxdUNStWRkzOrTeVSr8zhFjPUFpGw59xzB3xWXR2TUY1qzvFipkgABuG2KEUEiWSZjDAkjuL+sPrtouIN4pzdn4047NkDsFFNtCvD/AMiE9KpCHCXYbdpx7njs8KClk30jDPKol50Nt6OvmS8pyCo3UlipBZ7uRuzDyGyNhZZuoHCnGqdVRqmhyxoI+V6EtvUzrNO+yJpQr8KwEq/So94j6vLF1axtZXPVV4pf80cfmL/1bNcX8o8M4bFe6r4QGTOAUtOtXXGqrOiqNheH6obML2hgpC9hun8K2H910xx0aE+uH3vdV8I6DXDsjoAD3j7P6h8IheJXh2R7XtHa2wQcQKQHvK2qLcBQeR5wwKnphbTLsc40BUBLFc1m7s2PGd0fJKZSR90Zba+sOfxEnv8ARpPtLUs8ALqf7lcorLVpO4kk1xYCOqCqJDCKtKUklSgPnZFLarfLvTVVUalDarnY+QiysdhT/Mmaysa4Duiu0la5aJM4rxXqhg5JLkeWO6GwK/QnSieuciUopTfLDOrHbWrRqLEuZrKa85Lti+58o+TWaaZU1ExJBuqSrvBevFo+n6M0rVqXTrYZmEgQ9PtANC4NaENFJN0QFTNlc8I0QmpXqkAvSK12m3DWvfhhGkZyhpMTSe2CngggZCF5M4hRaGLbOIAoXI9TWE0LfjG8acaOeTfIcnWq8w3wK0MEwmbSxrg8eT7c/CKhSTRM7bTLUaVK5d0s4DO1SOO6F+qDHDCEZVquG8MgfLfE5ulAzJD0qYcKTYp3JKgsm0NwiUoBRJivTa6YQSTpZsq7yG5CJSSkmN24tDVooqOkkFTEUOHGE/pzmpg0q0hy70DhiBV8C4qIjLvZeK1os1SgDhDLAgGmUCnTklKFA4gvxB/8QKdN1EneR6xgdJCxSAbxpqqUObQvpHR5XgH9I6zWhlLD0BBamfjDRmYgboeOUottMmST7KnSWjh9Huil2vfmY+gaLtPXSLNOvKdaUhetmQUqH/VTGVmyLwIahBEP9A7Tesk6QXvSlkpYEsFayTQU10qiMtyjZUdGvMn7y/eiEyyBQKSVMaHWMSRbEqAUAqtaJURvq22O+kDYr3FfCOQorL1p+9zMdFp9KH3/AHFfCOhhYa1XUIUpsElqnHLPMkROTZwlKQasADU4tU84Wtc8G4ll1WknUX2U62DVqBDX0tIqQthU/VrwxNSIPYGB6RTBM0ioDCUkJ72vHxW35YStKLyyDmlh4v6RHRk0zJk6ccVqJ5kn4Q1OkuQ4cYd/yI7qrRmAXpG6ggliKNvij07PPUMzawO3L55RZ6QkhIoGhDSdn6yTdRVRZgMzuiGi4p0zGyZPWzAglnjcaKmzJcxFyqqAYVDVB7hGNs+j5omglBTdLkqBGHGNPYraesllhRQrXcPKEkSjXL0yk3LyZgUHdKkEHshmMIXTfvKoTVjlGj0illJqSyJjHgYp7YjXJzYeUElbBAJ6XQkH9+PjFNOLEgZRd2s4V+z4/LRXSJRMy6MAm95DzMXGXFCcFIEmzk3gQ7MS2TpdOW/CElWVScY1Euz3gpRzUBsoAC3Co5QtKka3z5Z7IUZyewlBJUVmjpYKgDW8bg3EihPeU+MDs9jHWpcMhiog7hhzi1kyyUyyMbqVYZte9IPPlNLDZqD9wVEyk7eyoxSSM9JkOpQo4BZzmKxCbIUUBTF8e7LKLZKylai4BDEcWeDlA1mwUxDPR6sKQ1J3TE4+yq0elTpThfJBfAhqA03x7YHINFEAHAtrNq1KSCH74sbPPKVpYgVrQ5NFgmxJJvEvVyGLUy9IXJpsbS0JqkKuoGYBcP8AaLkjuF0He8K2i+lktQ7X74LPmk4kdkZHYT5k84rVzCxPoYE20D10M2azAzlvTUChvYgEcnPdDaVVB2xWS1qBCr10ijjYoVEWM1Boxff6wk3f+CGkFxSIdFJ/U6RUjKcgt+JOunwCx3mASVrIJcCpHKEbfOVKmSZ+ctYPdmODOO+NErtCPpdjYX0D7Ci34Va6f7iO4wZRivUsiYCFpZYuvd9l1JpezBVB3X7Q9z/vjgNKDX46Aur2k+5/3R0IdD2M38CfFZf+1I5wvp9ZFlnkFj1ahz1T4Ex7ZFqN9V3tLJ7WQ1QMN3jEdLSlzLPOSEhyhTaz1AcfZ2gRrHtEsxej5SUyUtQ59+HrE5iXYDIu77iGbOKywWkTZSSaFj+3p4w7MUxoXAq/5RTm8d7iZJi+l1UAapr3CKgzFAgpLEYd0HtwQSp3KmAFDs40DwjZ0C8m85TeF4YuHrQbozKQS3WlUztYuSSKOdseybKRcUXZ3wfA5HCAWmQgqVdoHLYij0o+yNNLkpCQwow8oBl6LfLnKSUOBdWGWyS5O8nKFbTdKuyWdnBemD8orpaeMBtCawmA7bEB2qzMKgwOyoQFk3mJujEBkpq1dqgn3Yr7U4YgtDdjs5d3DXFu4c0XLADtjrY8dsR/T4mtKKsdlLAcO6ScCtCdpoVEPDejxJCkLVdUkKqOul1GFQ+/wEVcxIuHaSGp43n8IjLTStY0XRi3Zspdu0UAn6mWAwAcoLBmA7eyJTbZopmEqWoZsQG/VGEthHWpobl8G6GAarApwxALRKWkeMY8U2y2qSLW0/R+tWJXZoQ6gcU4O3dyhbr0Cgc0ptGL0bDfhChAfCOUgUp7Xc6ceYi5a2EfwcQmWFDWTUFnJOJA2cT3Q5O0ikFiQUsSSARuzGOHOKWXLw2/sP2HdBiBshK2rCWnQeYhN1zd7LYnINkPl4qFEcIsyj6tRJdijV2UVXvoPywlNI9nyhroTZ0kIBqsbmBxhwlOKaDYfKK8jCkMLT9WeKfP9opdk2TlFIBq7knnCumFoMkt3848QjXBYnWUW2uMIS06rUCEu61JHyOLRqo+xWbaRMP0SUrEply18kgnweLML2YZcMoVk2BKUhDrZICe2rABtuEDsch0BysFLpLLVikkbdjc4859m6H3MdAOoG1Xvq+MdCAuZKLqQNgA+e+CpMK3pnsy/fX/AIRILmezL95f+EUSfNpVlEq0TZQF25MUAMaPQ8osLZZShSRQum84wck0GVA0C6VoKNIBRb6xKDqks4F04gZJHODTbQtTfaag82wxjv5NpMxoo7fODqSUsTdYvhThhuivlTGWgmoCgSDmBUild0OaWOuC2IismLN4Rk3ssPPtLqUQkBySGfbvjUyFXkPcVgPtAZcDGQjT6MtX/t3Y01SdmLQWKTpApekA51Fe8n4RFduBPYV7yT6QgUBzrH3f3hmXZwAAFaynUVEdlID4PQmp5bYylOkEPsw9qWlLEgmrNeAwa8yjjVku2IVHln0wE4JLMsMVpPabO7TswhNN5nUQwYAD96wGXKDdo13fvBjtLY5z3RdHTIKbtws97+YjH3Yh/tUZS3/5yMeHVmKkWdPtHl+8HsUpIN4KL9lLgUUftY5BzxaKlPirJh9mOzLcMSit5Ru30hjgzlBdqhwBBuuaWF3DX/5E+dwCKQS0qq5G5nYc4tCsGzXGoC17e74QoaX/AEMk9kZmk6g3Bj/UB8hHJ0g7gABwW1nqAYqZtnS3aViMh8YZskpLMCXCiQ/4S/dSFOWi8UrY4nSbMyBT70crS5fsJH5v3itNkSCxKwdh+eMeKsyHFV+EUmYymXdmt5UVJupcpLC87lJcDkFDvhaZpE7E8zCEhCUKCgpTggjDxg9ps6Fm/rb2NH37z5gwuTLTtBEWsnIUO2LSYghLFjebbvihlyEBWK8sx8IuZtqJloVkC2Ne+kaRZCmHk6OvS5i7zKQQQLpL5K1rwbVrgYrdGy79ukoyQL6vy1HiE84NNmVxIc3SxYEY7I96FWTrJ9pml2DITUjEkmoIyT+qLcmotlpWzagQCUGmrT7QCxx7KvIRxsSNh9+Z/lALTZUJMtTFrzK1lYKBAL3nDECOE3HmMdAvoSNn6lfGOhiLp49AgBmL/pg/8xPwjjMmCvVjb/MH+MKwMr0xswIE8/ZnGW/3bgbxSecVyV3gCTx3nCvzsjQ6asi5mj5ibg7Jmg3w7hXWPdbweMtoybelppufJ+JoM46sTuJlLsS0uAAN0Uyi6u6NBpJIKcMn4fPrFMiWCThFMECiysU8iWUvQlzxyPjCK5I3RYaDkBS8tXWwfIj1EQ0KStBLGgKUS2qklReuqMmzcsO+ACY73aEgip3gsMshDi9AzRLmFAmqo1E46wJCai9hkDEpeggpCFB9bL5ziOA42lsQGGFf3gcnD52xdL6PgEOSHoOPz5QkLGELCcRTHHb6xSRNNsg8tgKvR1ZDbR3MAtiilVGOBS2BSRTwh2Z0cF0l1k5BNSSTQACpgVp0IpJSlSZqXSEhS2KaPTVJY7jC4lqxWUoMHHjuaCCcbpTkS7b8osrN0XAAqqkLHRwTPCHNK1PfD4mck2xCesXcMBnxd+OUGsZvEuGTLSpVMy7iu9RA5RYTOjaVu6lCr49+BheX0dJRNupmkUAIUhLkEEhJWQCQwoHxgcdFxsWM+9VVVFT14knz8oEvLjFvYtBX0h76bhwNC7BweELzNHhM645YVqe+BIjIrYmVUwGcTss9V8JcBJvPhUkAAF/suBFsej6SS5IrtaATOjyLpYLWpwAkFySSwpA4jjYhbbOtCwGAxdnoxIbHdBrKokEZbIcGglCYQoABKRdKZiVMWqFAKJc1L4Qv1FxWbMDU8KPDSE40z21EBClbAT3tF70LSPot5gCpSieQA8AOcZzT+rJUxd1BAG3A/tGq0XYOqPVXlABCFUIGtVK8toEGTUTSKLcqgNrlX5ak7RTjiPECOFl+/M9/9ol9GHtL98xzmhX/APqP7h8PjHQ3/sqX9/3zHQqGXwMBt62lL3i6OKtUecAGkZXtjx+EBtNvQTLAUCL4UWfBIJGXtAQrJLQIHZ+y11tzM3KPmljk3FrlV+rUpJHAkPH0MW6X7X6Vf4xg9OC7pBZSaTQlVXAchlYj2gY6cPtEyBTZb0Axp6RVybAyCT2gVOCMsMXxd4sZ66GlW24Hdtj20i7JASKl3rV40ZJRiWS5GWMOaGUyyNoIhYhYemME0cVCaHAY74ljLS2W90FAv3gEBLJUQz+0HYg8IcXaFFy7VJxoCTAZaCl4laiwujFxe47O4ePCMpfVlrZ6q1KKSConv5RUzZhv7TTHlDi1mo2QhanCw27ziyfZaSratKbwJFDt2EEb4Xk2y8pRRfCTLS95JTrA76EsMtsQs8xQxZTZEnDdDU8thgQ42scu40iO3sphpdqW3aPMwiqYevd63T5QUKMKJJ648PSNLIY6maoAso4lq8IHaNIG5dUFqdCwi4kqqCSxbAuqBpSoIVg7nzgpolGFQTyIAjKbbaRonoNZ56mBLgkAnKrD4QqVEziXwTj3QyAYUkpJWvDAiNjJlmu2lQS4vHaCQaCjkUPJ98SNtIokBJIIdyrENiTTuaEJaSLuDMedB8YlfhN+ikCRaSopIQtIuFKypg5CgQ1XyJicqPWLVheyqUATkx8/hBCIm7CABdqkStqryuAqTySY19opNlK2lSD+YOP1JHOMt0fkLVbZswAfVoui87a1CzZ9rnGj0gmYZZOpqkLoVE6pfhEZnuioliDHsLoE3bK5L/yiVybtl+6v/OMig0dAOqne3L9xf/6R0AFte+XgJU89P3Zaj3qUAPBMTTAbIp1zVfeSgcEpr4qMQIdvnaYyfT5N3qJrYEoJ3FlDyVGreKLplZ+ssq05hljikuf0lQjbG6kKXRmZkpwGzIgs6zXkjdhALLMJCBuY51B8IcnAhFPSnOOyqMisXLANacfnfAVdpJ38IaQsEEsR+IuThXLhEZ9nDhy2OW0A+jxkndiCmzzVqZBfA5Bhm5JZOxzCakLSFCaGU5ABzBchQILEUxfOG5tuugYqClCiWc5g1IwKorkrJSEl9UqIBZ8eJjOSt0aRdKzz6QsPhiAeOG2ATpxJUTk0ctJBzcl8c4jO2cH3l40Soi9h5cxS7oBqWZgHL0AAzrBJ9hnJ7RASE1UkoWxqQCEqLKOGyE5FpKGIJBDMeceWq2FqApvIAIJBdjuywjNrdI0j+jqpysQAAWwGwAV2wsieb5INW9H8ohKJPdk7tEpuHzsMXRLdk5lrVdLlgXrvIJHpBxYJ12Wpxg90lIVdIcG6TsPForZuBz28oKi1KKQohQW6SFEgUAYgJxNIiSopPRYS50wDF8dkDvqS5B8oXQo04RKePSLoxBptyhnViAKYg184ekz1GUC7ucdhADjxHKKWS2/E47zD5nlMtIahWW93EZEHnEuNs1vVDK5qmqTjB7OtkljQP4YwklRUH846YoJlrriCO8xpFEGl6DoJkLmH/iTC34U0HiVco0Vx3Biq0CESrNJRfTRAJ1hirWOe0xYfTpf9RHvD4xzzdyZskdo9X1aQcUuk8UlvJobAits9rQlcwFaWUQoF2DkC8OYhr6dL9tPOJKGY6AfSke2PGOgAY6otVaqVwTl+WA2CQooCusUm86iAEEOTjVJMEtqmlq4NzLesMyZd1KRsAHIRNCI/R1f1V+7L/wAIR0hZSoMZiquDRGBp7MWsV1rVrQyTB6FSRfScUKY7svOL1UsAViml6tpIUKzBf5qLesX6SxBflRuEegt7MWUNps5UtwKGmOwjLL1ePVaOUkgLFAAR3E+hizEm+skHWJd1uBQYknIAQvaiorChMRMQzEpcMeBSKRw5MyhljC1s1tyQpIsyU9oFSQKgFnpQPiBg7ZQCZLSqYv6sIUkgat4AgviCcaY74tE2cKSQQ4NCPOAS7MhF66lgA5Lk4DCu6Olx+1kWqoo5kglYDMHx7sG7xDk3Rgp85v6RSp0486XqBIKqmpJc5jDBsI0M8kmj5vWmGQxjSNSdEPRXSrEy0v2SagbHcgHKjwa3KQosJSEi46CgEHEOCX1qQK1T1CZKJZhSgZ3o52wUSUBJUlIBD1G8/GsGfG4y3ovA+eluxORZiTdYUq58h3Q3NsAKW+GxsohZJrWhIaig1AKnaWHGLrqyQdU4s27byrEQcZK0a+RhnilxkqZRL0fQ/OX7Q3PtCFdWBKRc1kimuCAWJU7vmYdEhRB1CPGFbJYQ73Bec1u1fDFnFIUoMyToEbI9ABvffhTuiS7Bh8/OMWkuyn2TyiRs6vZPIxpRBnv9mAP85Q3Nt4CEoaWEpKBcIQ6nDFVdYkqz+EPKsqq6p5GAyLMSSQhz+FzSux4ylGy06By7PqkMHaK60yb6pMsD+ZMAPAFjGgl2NfsK90xSWG1NbZaW7L+9WLbpWC2z6EJY2DkIIlG4cojLNIKkRyUbIVIKZ6C9FpUjZUaw+EPgnaeZhHSaiEBY+wpKu52PgYeEKgOc7/GPY6OgAWt85LITeTVYeooBtrQQ6m0JP2k9yk/GEJyEmdLSw7KlGg4DLbDqLMkYJSPyj4QgJm0I9pPvD4xWW20pZRvJNDgRsiyVLGwch8Ip9JSRcWQA5F0U2lvWEFGc0zJb6MuWQShN1TEOMFDPaVQVWmJ21Xz3RrZcoDACkMACNlkaVEOCMDbrdMShMzrcSUlFHFKb9p7t4hWXpaar2saXQ3kMY+iLsqVHsgneAYT0dZtVZGcxZ7nYeAEQ2nLk0mw4mGn6XmJyUOL/AAgKNLTSFAXqgij4EcI+h2izvjAJVkZ94aNPkYcT4zLSeslUJqCNtNnKNLPts50uFgOHd8HY+cWOjOiKJNqQoLWrtEBTUwGIxxjQaZlavcYuGVKVicbVGO0+kpCSHehEVdntc12N4JLXqFmfPvi/0Vo6/Mq5zqSYb03o7q5KyPZB5KBjbzPIWWX16ofix+Jpv9KKeVpmIKAb2V3HA7IZGkLUDQTv1Q70Y0aOtvVJu5naI0VolMY4MUnCNHoedmjny8o/hlF2213TSfzV8YX0XarSq9dE1TEu17He2cbSXZ7yTAdCWO4Zo+/5gGNfkZwcUZ8z7Z7M7mr4wVBtZ+xNPer4xrlyYlLRB8khUjBWtNqCiCmYHS7Xjkaln3iPLLZ5vV3vrOsdgl+0CMQHbn8I2FvkPNknaJiP0uPERKy2QJNITySHxRlDZ7Ua9Wv3x/lFfY9ET5a+tVLwWk1UnaRWubisfQ1SoTt9leVMH3Se8V9IUptqhpIZs8+awvSmO6YmGZcyYf8Ahj/qD4ROxqvoSraAeYhlCWiShO0CYtCklCahu1+0do9SzLSwSQzOVHKlQ26G7sLaNUxmo9lbjgsOPXnDBjF1exPM/COgt6OhCE0f7z/yv9cWAjo6JEzlYRWW/sfmT/cI6OhjQ8III6OgBkkYjuhPQ/8AK/Mv+4x0dAIYnQPKPY6GNFIP94l/hV5iDaY7Pcryjo6BdB7KPo1/MPCHOlH8iZ+A+cdHRIexbovifw/CLe3Yx0dCj0VL+j2x4GPLD2534x/YI6Oi0QOKjhHR0MQpb+3I/H/pMFRjHsdC9jJmBz+yr8J8jHR0JiRPQn8iV+AQ+I6OgNCJhOz/AM+f+GV/bHR0MTHo6OjoYH//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 name="Picture 4"/>
          <p:cNvPicPr>
            <a:picLocks noChangeArrowheads="1"/>
          </p:cNvPicPr>
          <p:nvPr/>
        </p:nvPicPr>
        <p:blipFill>
          <a:blip r:embed="rId2" cstate="print"/>
          <a:srcRect/>
          <a:stretch>
            <a:fillRect/>
          </a:stretch>
        </p:blipFill>
        <p:spPr bwMode="auto">
          <a:xfrm>
            <a:off x="2699792" y="4679450"/>
            <a:ext cx="3312368" cy="2160240"/>
          </a:xfrm>
          <a:prstGeom prst="rect">
            <a:avLst/>
          </a:prstGeom>
          <a:noFill/>
          <a:ln w="9525">
            <a:noFill/>
            <a:miter lim="800000"/>
            <a:headEnd/>
            <a:tailEnd/>
          </a:ln>
          <a:effectLst/>
        </p:spPr>
      </p:pic>
      <p:pic>
        <p:nvPicPr>
          <p:cNvPr id="10" name="Picture 25" descr="Rasynchr"/>
          <p:cNvPicPr>
            <a:picLocks noChangeAspect="1" noChangeArrowheads="1"/>
          </p:cNvPicPr>
          <p:nvPr/>
        </p:nvPicPr>
        <p:blipFill>
          <a:blip r:embed="rId3" cstate="print"/>
          <a:srcRect/>
          <a:stretch>
            <a:fillRect/>
          </a:stretch>
        </p:blipFill>
        <p:spPr bwMode="auto">
          <a:xfrm>
            <a:off x="177755" y="5373216"/>
            <a:ext cx="1547663" cy="1161056"/>
          </a:xfrm>
          <a:prstGeom prst="rect">
            <a:avLst/>
          </a:prstGeom>
          <a:noFill/>
          <a:ln w="28575">
            <a:solidFill>
              <a:srgbClr val="FFFF00"/>
            </a:solidFill>
            <a:miter lim="800000"/>
            <a:headEnd/>
            <a:tailEnd/>
          </a:ln>
        </p:spPr>
      </p:pic>
      <p:pic>
        <p:nvPicPr>
          <p:cNvPr id="34818" name="Picture 2" descr="http://www.explobotique.org/ancien_site/tech_mot/mccap_rotor.jpg"/>
          <p:cNvPicPr>
            <a:picLocks noChangeAspect="1" noChangeArrowheads="1"/>
          </p:cNvPicPr>
          <p:nvPr/>
        </p:nvPicPr>
        <p:blipFill>
          <a:blip r:embed="rId4" cstate="print"/>
          <a:srcRect/>
          <a:stretch>
            <a:fillRect/>
          </a:stretch>
        </p:blipFill>
        <p:spPr bwMode="auto">
          <a:xfrm>
            <a:off x="7308304" y="5085184"/>
            <a:ext cx="1547664" cy="1169713"/>
          </a:xfrm>
          <a:prstGeom prst="rect">
            <a:avLst/>
          </a:prstGeom>
          <a:noFill/>
        </p:spPr>
      </p:pic>
      <p:sp>
        <p:nvSpPr>
          <p:cNvPr id="11" name="Rectangle 2"/>
          <p:cNvSpPr>
            <a:spLocks noChangeArrowheads="1"/>
          </p:cNvSpPr>
          <p:nvPr/>
        </p:nvSpPr>
        <p:spPr bwMode="auto">
          <a:xfrm>
            <a:off x="0" y="1715546"/>
            <a:ext cx="9144000" cy="1446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cap="none" normalizeH="0" baseline="0" dirty="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sz="4000" b="1" dirty="0" smtClean="0">
                <a:solidFill>
                  <a:schemeClr val="tx1"/>
                </a:solidFill>
                <a:latin typeface="Times New Roman" pitchFamily="18" charset="0"/>
                <a:ea typeface="Calibri" pitchFamily="34" charset="0"/>
                <a:cs typeface="Times New Roman" pitchFamily="18" charset="0"/>
              </a:rPr>
              <a:t>Cours Modélisation et simulation des Machines électriques</a:t>
            </a:r>
            <a:endParaRPr kumimoji="0" lang="fr-FR" sz="40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27650" name="Picture 2"/>
          <p:cNvPicPr>
            <a:picLocks noChangeAspect="1" noChangeArrowheads="1"/>
          </p:cNvPicPr>
          <p:nvPr/>
        </p:nvPicPr>
        <p:blipFill>
          <a:blip r:embed="rId2" cstate="print"/>
          <a:srcRect/>
          <a:stretch>
            <a:fillRect/>
          </a:stretch>
        </p:blipFill>
        <p:spPr bwMode="auto">
          <a:xfrm>
            <a:off x="1259632" y="548680"/>
            <a:ext cx="6153150" cy="2600325"/>
          </a:xfrm>
          <a:prstGeom prst="rect">
            <a:avLst/>
          </a:prstGeom>
          <a:noFill/>
          <a:ln w="9525">
            <a:noFill/>
            <a:miter lim="800000"/>
            <a:headEnd/>
            <a:tailEnd/>
          </a:ln>
        </p:spPr>
      </p:pic>
      <p:sp>
        <p:nvSpPr>
          <p:cNvPr id="4" name="Rectangle 3"/>
          <p:cNvSpPr/>
          <p:nvPr/>
        </p:nvSpPr>
        <p:spPr>
          <a:xfrm>
            <a:off x="179512" y="3140968"/>
            <a:ext cx="8748464" cy="923330"/>
          </a:xfrm>
          <a:prstGeom prst="rect">
            <a:avLst/>
          </a:prstGeom>
        </p:spPr>
        <p:txBody>
          <a:bodyPr wrap="square">
            <a:spAutoFit/>
          </a:bodyPr>
          <a:lstStyle/>
          <a:p>
            <a:pPr algn="l"/>
            <a:r>
              <a:rPr lang="fr-FR" i="1" dirty="0">
                <a:latin typeface="Times New Roman" pitchFamily="18" charset="0"/>
                <a:cs typeface="Times New Roman" pitchFamily="18" charset="0"/>
              </a:rPr>
              <a:t> Où  </a:t>
            </a:r>
            <a:r>
              <a:rPr lang="fr-FR" i="1" dirty="0" err="1">
                <a:latin typeface="Times New Roman" pitchFamily="18" charset="0"/>
                <a:cs typeface="Times New Roman" pitchFamily="18" charset="0"/>
              </a:rPr>
              <a:t>l</a:t>
            </a:r>
            <a:r>
              <a:rPr lang="fr-FR" i="1" baseline="-25000" dirty="0" err="1">
                <a:latin typeface="Times New Roman" pitchFamily="18" charset="0"/>
                <a:cs typeface="Times New Roman" pitchFamily="18" charset="0"/>
              </a:rPr>
              <a:t>s</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l</a:t>
            </a:r>
            <a:r>
              <a:rPr lang="fr-FR" i="1" baseline="-25000" dirty="0" err="1">
                <a:latin typeface="Times New Roman" pitchFamily="18" charset="0"/>
                <a:cs typeface="Times New Roman" pitchFamily="18" charset="0"/>
              </a:rPr>
              <a:t>r</a:t>
            </a:r>
            <a:r>
              <a:rPr lang="fr-FR" dirty="0">
                <a:latin typeface="Times New Roman" pitchFamily="18" charset="0"/>
                <a:cs typeface="Times New Roman" pitchFamily="18" charset="0"/>
              </a:rPr>
              <a:t>) est l’inductance propre d'une phase </a:t>
            </a:r>
            <a:r>
              <a:rPr lang="fr-FR" dirty="0" err="1">
                <a:latin typeface="Times New Roman" pitchFamily="18" charset="0"/>
                <a:cs typeface="Times New Roman" pitchFamily="18" charset="0"/>
              </a:rPr>
              <a:t>statorique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rotorique</a:t>
            </a:r>
            <a:r>
              <a:rPr lang="fr-FR" dirty="0">
                <a:latin typeface="Times New Roman" pitchFamily="18" charset="0"/>
                <a:cs typeface="Times New Roman" pitchFamily="18" charset="0"/>
              </a:rPr>
              <a:t>),</a:t>
            </a:r>
            <a:r>
              <a:rPr lang="fr-FR" i="1" dirty="0">
                <a:latin typeface="Times New Roman" pitchFamily="18" charset="0"/>
                <a:cs typeface="Times New Roman" pitchFamily="18" charset="0"/>
              </a:rPr>
              <a:t>  m</a:t>
            </a:r>
            <a:r>
              <a:rPr lang="fr-FR" i="1" baseline="-25000" dirty="0">
                <a:latin typeface="Times New Roman" pitchFamily="18" charset="0"/>
                <a:cs typeface="Times New Roman" pitchFamily="18" charset="0"/>
              </a:rPr>
              <a:t>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r>
              <a:rPr lang="fr-FR" i="1" dirty="0" err="1">
                <a:latin typeface="Times New Roman" pitchFamily="18" charset="0"/>
                <a:cs typeface="Times New Roman" pitchFamily="18" charset="0"/>
              </a:rPr>
              <a:t>m</a:t>
            </a:r>
            <a:r>
              <a:rPr lang="fr-FR" i="1" baseline="-25000" dirty="0" err="1">
                <a:latin typeface="Times New Roman" pitchFamily="18" charset="0"/>
                <a:cs typeface="Times New Roman" pitchFamily="18" charset="0"/>
              </a:rPr>
              <a:t>r</a:t>
            </a:r>
            <a:r>
              <a:rPr lang="fr-FR" dirty="0">
                <a:latin typeface="Times New Roman" pitchFamily="18" charset="0"/>
                <a:cs typeface="Times New Roman" pitchFamily="18" charset="0"/>
              </a:rPr>
              <a:t>)</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l’inductance mutuelle entre deux phases </a:t>
            </a:r>
            <a:r>
              <a:rPr lang="fr-FR" dirty="0" err="1">
                <a:latin typeface="Times New Roman" pitchFamily="18" charset="0"/>
                <a:cs typeface="Times New Roman" pitchFamily="18" charset="0"/>
              </a:rPr>
              <a:t>statoriques</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rotoriques</a:t>
            </a:r>
            <a:r>
              <a:rPr lang="fr-FR" dirty="0">
                <a:latin typeface="Times New Roman" pitchFamily="18" charset="0"/>
                <a:cs typeface="Times New Roman" pitchFamily="18" charset="0"/>
              </a:rPr>
              <a:t>) et</a:t>
            </a:r>
            <a:r>
              <a:rPr lang="fr-FR" b="1" i="1" dirty="0">
                <a:latin typeface="Times New Roman" pitchFamily="18" charset="0"/>
                <a:cs typeface="Times New Roman" pitchFamily="18" charset="0"/>
              </a:rPr>
              <a:t> </a:t>
            </a:r>
            <a:r>
              <a:rPr lang="fr-FR" i="1" dirty="0">
                <a:latin typeface="Times New Roman" pitchFamily="18" charset="0"/>
                <a:cs typeface="Times New Roman" pitchFamily="18" charset="0"/>
              </a:rPr>
              <a:t>M</a:t>
            </a:r>
            <a:r>
              <a:rPr lang="fr-FR" b="1" i="1" dirty="0">
                <a:latin typeface="Times New Roman" pitchFamily="18" charset="0"/>
                <a:cs typeface="Times New Roman" pitchFamily="18" charset="0"/>
              </a:rPr>
              <a:t>'</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l'inductance mutuelle entre une phase </a:t>
            </a:r>
            <a:r>
              <a:rPr lang="fr-FR" dirty="0" err="1">
                <a:latin typeface="Times New Roman" pitchFamily="18" charset="0"/>
                <a:cs typeface="Times New Roman" pitchFamily="18" charset="0"/>
              </a:rPr>
              <a:t>statorique</a:t>
            </a:r>
            <a:r>
              <a:rPr lang="fr-FR" dirty="0">
                <a:latin typeface="Times New Roman" pitchFamily="18" charset="0"/>
                <a:cs typeface="Times New Roman" pitchFamily="18" charset="0"/>
              </a:rPr>
              <a:t> et une phase </a:t>
            </a:r>
            <a:r>
              <a:rPr lang="fr-FR" dirty="0" err="1">
                <a:latin typeface="Times New Roman" pitchFamily="18" charset="0"/>
                <a:cs typeface="Times New Roman" pitchFamily="18" charset="0"/>
              </a:rPr>
              <a:t>rotorique</a:t>
            </a:r>
            <a:r>
              <a:rPr lang="fr-FR" dirty="0">
                <a:latin typeface="Times New Roman" pitchFamily="18" charset="0"/>
                <a:cs typeface="Times New Roman" pitchFamily="18" charset="0"/>
              </a:rPr>
              <a:t>.</a:t>
            </a:r>
          </a:p>
        </p:txBody>
      </p:sp>
      <p:sp>
        <p:nvSpPr>
          <p:cNvPr id="6" name="Rectangle 5"/>
          <p:cNvSpPr/>
          <p:nvPr/>
        </p:nvSpPr>
        <p:spPr>
          <a:xfrm>
            <a:off x="467544" y="4077072"/>
            <a:ext cx="2271776" cy="369332"/>
          </a:xfrm>
          <a:prstGeom prst="rect">
            <a:avLst/>
          </a:prstGeom>
        </p:spPr>
        <p:txBody>
          <a:bodyPr wrap="none">
            <a:spAutoFit/>
          </a:bodyPr>
          <a:lstStyle/>
          <a:p>
            <a:pPr algn="l"/>
            <a:r>
              <a:rPr lang="fr-FR" b="1" i="1" dirty="0">
                <a:solidFill>
                  <a:srgbClr val="0000FF"/>
                </a:solidFill>
                <a:latin typeface="Times New Roman" pitchFamily="18" charset="0"/>
                <a:cs typeface="Times New Roman" pitchFamily="18" charset="0"/>
              </a:rPr>
              <a:t>Equation mécanique</a:t>
            </a:r>
            <a:r>
              <a:rPr lang="fr-FR" b="1" dirty="0"/>
              <a:t> </a:t>
            </a:r>
            <a:endParaRPr lang="fr-FR" dirty="0"/>
          </a:p>
        </p:txBody>
      </p:sp>
      <p:sp>
        <p:nvSpPr>
          <p:cNvPr id="27652" name="Rectangle 4"/>
          <p:cNvSpPr>
            <a:spLocks noChangeArrowheads="1"/>
          </p:cNvSpPr>
          <p:nvPr/>
        </p:nvSpPr>
        <p:spPr bwMode="auto">
          <a:xfrm>
            <a:off x="467544" y="4488794"/>
            <a:ext cx="81369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fr-FR" dirty="0">
                <a:latin typeface="Times New Roman" pitchFamily="18" charset="0"/>
                <a:ea typeface="Times New Roman" pitchFamily="18" charset="0"/>
                <a:cs typeface="Times New Roman" pitchFamily="18" charset="0"/>
              </a:rPr>
              <a:t>P</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our étudier le phénomène électromécanique avec une vitesse </a:t>
            </a:r>
            <a:r>
              <a:rPr kumimoji="0" lang="fr-FR"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rotorique</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variable, il faut ajouter l’équation du mouvement au système différentiel précédent.</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6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3" name="Groupe 12"/>
          <p:cNvGrpSpPr/>
          <p:nvPr/>
        </p:nvGrpSpPr>
        <p:grpSpPr>
          <a:xfrm>
            <a:off x="1699211" y="5179665"/>
            <a:ext cx="5393069" cy="481583"/>
            <a:chOff x="1259632" y="6165304"/>
            <a:chExt cx="5393069" cy="481583"/>
          </a:xfrm>
        </p:grpSpPr>
        <p:pic>
          <p:nvPicPr>
            <p:cNvPr id="276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688" y="6165304"/>
              <a:ext cx="1683881" cy="432048"/>
            </a:xfrm>
            <a:prstGeom prst="rect">
              <a:avLst/>
            </a:prstGeom>
            <a:noFill/>
          </p:spPr>
        </p:pic>
        <p:pic>
          <p:nvPicPr>
            <p:cNvPr id="2765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3968" y="6165304"/>
              <a:ext cx="2329518" cy="481583"/>
            </a:xfrm>
            <a:prstGeom prst="rect">
              <a:avLst/>
            </a:prstGeom>
            <a:noFill/>
          </p:spPr>
        </p:pic>
        <p:sp>
          <p:nvSpPr>
            <p:cNvPr id="12" name="Rectangle 11"/>
            <p:cNvSpPr/>
            <p:nvPr/>
          </p:nvSpPr>
          <p:spPr>
            <a:xfrm>
              <a:off x="1259632" y="6165304"/>
              <a:ext cx="5393069" cy="369332"/>
            </a:xfrm>
            <a:prstGeom prst="rect">
              <a:avLst/>
            </a:prstGeom>
          </p:spPr>
          <p:txBody>
            <a:bodyPr wrap="square">
              <a:spAutoFit/>
            </a:bodyPr>
            <a:lstStyle/>
            <a:p>
              <a:pPr algn="l"/>
              <a:r>
                <a:rPr lang="fr-FR" dirty="0">
                  <a:solidFill>
                    <a:prstClr val="black"/>
                  </a:solidFill>
                  <a:latin typeface="Times New Roman" pitchFamily="18" charset="0"/>
                  <a:ea typeface="Times New Roman" pitchFamily="18" charset="0"/>
                  <a:cs typeface="Times New Roman" pitchFamily="18" charset="0"/>
                </a:rPr>
                <a:t>                                        avec   </a:t>
              </a:r>
              <a:endParaRPr lang="fr-FR" dirty="0"/>
            </a:p>
          </p:txBody>
        </p:sp>
      </p:grpSp>
      <p:sp>
        <p:nvSpPr>
          <p:cNvPr id="14" name="Rectangle 13"/>
          <p:cNvSpPr/>
          <p:nvPr/>
        </p:nvSpPr>
        <p:spPr>
          <a:xfrm>
            <a:off x="107504" y="5657671"/>
            <a:ext cx="9073008" cy="1200329"/>
          </a:xfrm>
          <a:prstGeom prst="rect">
            <a:avLst/>
          </a:prstGeom>
        </p:spPr>
        <p:txBody>
          <a:bodyPr wrap="square">
            <a:spAutoFit/>
          </a:bodyPr>
          <a:lstStyle/>
          <a:p>
            <a:pPr algn="l"/>
            <a:r>
              <a:rPr lang="fr-FR" dirty="0">
                <a:latin typeface="Times New Roman" pitchFamily="18" charset="0"/>
                <a:cs typeface="Times New Roman" pitchFamily="18" charset="0"/>
              </a:rPr>
              <a:t>Au regard de ces résultats, nous pouvons noter, d’une part que </a:t>
            </a:r>
            <a:r>
              <a:rPr lang="fr-FR" i="1" dirty="0">
                <a:solidFill>
                  <a:srgbClr val="FF3300"/>
                </a:solidFill>
                <a:latin typeface="Times New Roman" pitchFamily="18" charset="0"/>
                <a:cs typeface="Times New Roman" pitchFamily="18" charset="0"/>
              </a:rPr>
              <a:t>l’ordre du système est important</a:t>
            </a:r>
            <a:r>
              <a:rPr lang="fr-FR" dirty="0">
                <a:latin typeface="Times New Roman" pitchFamily="18" charset="0"/>
                <a:cs typeface="Times New Roman" pitchFamily="18" charset="0"/>
              </a:rPr>
              <a:t>, et d’autre part </a:t>
            </a:r>
            <a:r>
              <a:rPr lang="fr-FR" i="1" dirty="0">
                <a:solidFill>
                  <a:srgbClr val="FF3300"/>
                </a:solidFill>
                <a:latin typeface="Times New Roman" pitchFamily="18" charset="0"/>
                <a:cs typeface="Times New Roman" pitchFamily="18" charset="0"/>
              </a:rPr>
              <a:t>sa complexité</a:t>
            </a:r>
            <a:r>
              <a:rPr lang="fr-FR" dirty="0">
                <a:solidFill>
                  <a:srgbClr val="FF3300"/>
                </a:solidFill>
                <a:latin typeface="Times New Roman" pitchFamily="18" charset="0"/>
                <a:cs typeface="Times New Roman" pitchFamily="18" charset="0"/>
              </a:rPr>
              <a:t>. </a:t>
            </a:r>
            <a:r>
              <a:rPr lang="fr-FR" dirty="0">
                <a:latin typeface="Times New Roman" pitchFamily="18" charset="0"/>
                <a:cs typeface="Times New Roman" pitchFamily="18" charset="0"/>
              </a:rPr>
              <a:t>En effet, nous aboutissons à un ensemble de huit équations, six de nature électrique et deux pour le couple électromagnétique, dont certaines font apparaître des </a:t>
            </a:r>
            <a:r>
              <a:rPr lang="fr-FR" i="1" dirty="0">
                <a:solidFill>
                  <a:srgbClr val="FF3300"/>
                </a:solidFill>
                <a:latin typeface="Times New Roman" pitchFamily="18" charset="0"/>
                <a:cs typeface="Times New Roman" pitchFamily="18" charset="0"/>
              </a:rPr>
              <a:t>coefficients qui varient avec l’angle</a:t>
            </a:r>
            <a:r>
              <a:rPr lang="fr-FR" i="1" dirty="0">
                <a:solidFill>
                  <a:srgbClr val="FF3300"/>
                </a:solidFill>
                <a:latin typeface="Times New Roman" pitchFamily="18" charset="0"/>
                <a:cs typeface="Times New Roman" pitchFamily="18" charset="0"/>
                <a:sym typeface="Symbol"/>
              </a:rPr>
              <a:t></a:t>
            </a:r>
            <a:r>
              <a:rPr lang="fr-FR" i="1" dirty="0">
                <a:solidFill>
                  <a:srgbClr val="FF3300"/>
                </a:solidFill>
                <a:latin typeface="Times New Roman" pitchFamily="18" charset="0"/>
                <a:cs typeface="Times New Roman" pitchFamily="18" charset="0"/>
              </a:rPr>
              <a:t>, et donc avec le temps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7544" y="548680"/>
            <a:ext cx="34563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l" defTabSz="914400" rtl="0" eaLnBrk="1" fontAlgn="base" latinLnBrk="0" hangingPunct="1">
              <a:lnSpc>
                <a:spcPct val="100000"/>
              </a:lnSpc>
              <a:spcBef>
                <a:spcPct val="0"/>
              </a:spcBef>
              <a:spcAft>
                <a:spcPct val="0"/>
              </a:spcAft>
              <a:buClrTx/>
              <a:buSzTx/>
              <a:buFontTx/>
              <a:buNone/>
              <a:tabLst>
                <a:tab pos="630238" algn="l"/>
                <a:tab pos="2430463" algn="l"/>
              </a:tabLst>
            </a:pPr>
            <a:r>
              <a:rPr kumimoji="0" lang="fr-FR"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Transformation de Park</a:t>
            </a:r>
            <a:endParaRPr kumimoji="0" lang="fr-FR"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3" name="Rectangle 2"/>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107504" y="908720"/>
            <a:ext cx="8964488" cy="1477328"/>
          </a:xfrm>
          <a:prstGeom prst="rect">
            <a:avLst/>
          </a:prstGeom>
        </p:spPr>
        <p:txBody>
          <a:bodyPr wrap="square">
            <a:spAutoFit/>
          </a:bodyPr>
          <a:lstStyle/>
          <a:p>
            <a:pPr algn="l"/>
            <a:r>
              <a:rPr lang="fr-FR" dirty="0">
                <a:latin typeface="Times New Roman" pitchFamily="18" charset="0"/>
                <a:cs typeface="Times New Roman" pitchFamily="18" charset="0"/>
              </a:rPr>
              <a:t>Le modèle de la machine asynchrone dans le référentiel réel (triphasé) étant </a:t>
            </a:r>
            <a:r>
              <a:rPr lang="fr-FR" i="1" dirty="0">
                <a:solidFill>
                  <a:srgbClr val="FF3300"/>
                </a:solidFill>
                <a:latin typeface="Times New Roman" pitchFamily="18" charset="0"/>
                <a:cs typeface="Times New Roman" pitchFamily="18" charset="0"/>
              </a:rPr>
              <a:t>fort complexe</a:t>
            </a:r>
            <a:r>
              <a:rPr lang="fr-FR" dirty="0">
                <a:latin typeface="Times New Roman" pitchFamily="18" charset="0"/>
                <a:cs typeface="Times New Roman" pitchFamily="18" charset="0"/>
              </a:rPr>
              <a:t>, et aboutit à des </a:t>
            </a:r>
            <a:r>
              <a:rPr lang="fr-FR" i="1" dirty="0">
                <a:solidFill>
                  <a:srgbClr val="FF3300"/>
                </a:solidFill>
                <a:latin typeface="Times New Roman" pitchFamily="18" charset="0"/>
                <a:cs typeface="Times New Roman" pitchFamily="18" charset="0"/>
              </a:rPr>
              <a:t>équations différentielles à coefficients variables</a:t>
            </a:r>
            <a:r>
              <a:rPr lang="fr-FR" dirty="0">
                <a:latin typeface="Times New Roman" pitchFamily="18" charset="0"/>
                <a:cs typeface="Times New Roman" pitchFamily="18" charset="0"/>
              </a:rPr>
              <a:t>, le but des </a:t>
            </a:r>
            <a:r>
              <a:rPr lang="fr-FR" i="1" dirty="0">
                <a:solidFill>
                  <a:srgbClr val="FF3300"/>
                </a:solidFill>
                <a:latin typeface="Times New Roman" pitchFamily="18" charset="0"/>
                <a:cs typeface="Times New Roman" pitchFamily="18" charset="0"/>
              </a:rPr>
              <a:t>transformations matricielles</a:t>
            </a:r>
            <a:r>
              <a:rPr lang="fr-FR" dirty="0">
                <a:latin typeface="Times New Roman" pitchFamily="18" charset="0"/>
                <a:cs typeface="Times New Roman" pitchFamily="18" charset="0"/>
              </a:rPr>
              <a:t> est de le </a:t>
            </a:r>
            <a:r>
              <a:rPr lang="fr-FR" i="1" dirty="0">
                <a:solidFill>
                  <a:srgbClr val="FF3300"/>
                </a:solidFill>
                <a:latin typeface="Times New Roman" pitchFamily="18" charset="0"/>
                <a:cs typeface="Times New Roman" pitchFamily="18" charset="0"/>
              </a:rPr>
              <a:t>simplifier</a:t>
            </a:r>
            <a:r>
              <a:rPr lang="fr-FR" dirty="0">
                <a:latin typeface="Times New Roman" pitchFamily="18" charset="0"/>
                <a:cs typeface="Times New Roman" pitchFamily="18" charset="0"/>
              </a:rPr>
              <a:t>. </a:t>
            </a:r>
            <a:r>
              <a:rPr lang="fr-FR" dirty="0">
                <a:solidFill>
                  <a:srgbClr val="008000"/>
                </a:solidFill>
                <a:latin typeface="Times New Roman" pitchFamily="18" charset="0"/>
                <a:cs typeface="Times New Roman" pitchFamily="18" charset="0"/>
              </a:rPr>
              <a:t>Cette simplification doit réduire l’ordre du système et éliminer la dépendance avec la position du rotor, et par conséquent permet obtenir un modèle caractérisé par un système d’équations à coefficients constants</a:t>
            </a:r>
            <a:r>
              <a:rPr lang="fr-FR" dirty="0">
                <a:latin typeface="Times New Roman" pitchFamily="18" charset="0"/>
                <a:cs typeface="Times New Roman" pitchFamily="18" charset="0"/>
              </a:rPr>
              <a:t>.</a:t>
            </a:r>
          </a:p>
        </p:txBody>
      </p:sp>
      <p:sp>
        <p:nvSpPr>
          <p:cNvPr id="13" name="Rectangle 12"/>
          <p:cNvSpPr/>
          <p:nvPr/>
        </p:nvSpPr>
        <p:spPr>
          <a:xfrm>
            <a:off x="323528" y="2348880"/>
            <a:ext cx="8640960" cy="2031325"/>
          </a:xfrm>
          <a:prstGeom prst="rect">
            <a:avLst/>
          </a:prstGeom>
        </p:spPr>
        <p:txBody>
          <a:bodyPr wrap="square">
            <a:spAutoFit/>
          </a:bodyPr>
          <a:lstStyle/>
          <a:p>
            <a:pPr algn="l"/>
            <a:r>
              <a:rPr lang="fr-FR" dirty="0"/>
              <a:t>La transformation de Park est une transformation du repère triphasé fixe par rapport au stator dans un repère biphasé. Cette transformation permet de réduire la complexité du système. La position du repère peut être fixée par rapport aux trois référentiels :</a:t>
            </a:r>
          </a:p>
          <a:p>
            <a:pPr lvl="0" algn="l"/>
            <a:r>
              <a:rPr lang="fr-FR" dirty="0"/>
              <a:t>- Champ tournant</a:t>
            </a:r>
          </a:p>
          <a:p>
            <a:pPr lvl="0" algn="l"/>
            <a:r>
              <a:rPr lang="fr-FR" dirty="0"/>
              <a:t>- Stator</a:t>
            </a:r>
          </a:p>
          <a:p>
            <a:pPr lvl="0" algn="l"/>
            <a:r>
              <a:rPr lang="fr-FR" dirty="0"/>
              <a:t>- Rotor</a:t>
            </a:r>
          </a:p>
        </p:txBody>
      </p:sp>
      <p:pic>
        <p:nvPicPr>
          <p:cNvPr id="28680" name="Picture 8"/>
          <p:cNvPicPr>
            <a:picLocks noChangeAspect="1" noChangeArrowheads="1"/>
          </p:cNvPicPr>
          <p:nvPr/>
        </p:nvPicPr>
        <p:blipFill>
          <a:blip r:embed="rId2" cstate="print"/>
          <a:srcRect/>
          <a:stretch>
            <a:fillRect/>
          </a:stretch>
        </p:blipFill>
        <p:spPr bwMode="auto">
          <a:xfrm>
            <a:off x="559298" y="4603016"/>
            <a:ext cx="7829126" cy="213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29698" name="Picture 2"/>
          <p:cNvPicPr>
            <a:picLocks noChangeAspect="1" noChangeArrowheads="1"/>
          </p:cNvPicPr>
          <p:nvPr/>
        </p:nvPicPr>
        <p:blipFill>
          <a:blip r:embed="rId3" cstate="print">
            <a:lum contrast="10000"/>
          </a:blip>
          <a:srcRect/>
          <a:stretch>
            <a:fillRect/>
          </a:stretch>
        </p:blipFill>
        <p:spPr bwMode="auto">
          <a:xfrm>
            <a:off x="1043609" y="2492896"/>
            <a:ext cx="6912767" cy="1850334"/>
          </a:xfrm>
          <a:prstGeom prst="rect">
            <a:avLst/>
          </a:prstGeom>
          <a:noFill/>
          <a:ln w="9525">
            <a:noFill/>
            <a:miter lim="800000"/>
            <a:headEnd/>
            <a:tailEnd/>
          </a:ln>
        </p:spPr>
      </p:pic>
      <p:sp>
        <p:nvSpPr>
          <p:cNvPr id="5" name="Rectangle 4"/>
          <p:cNvSpPr/>
          <p:nvPr/>
        </p:nvSpPr>
        <p:spPr>
          <a:xfrm>
            <a:off x="251520" y="1857598"/>
            <a:ext cx="8856984" cy="584775"/>
          </a:xfrm>
          <a:prstGeom prst="rect">
            <a:avLst/>
          </a:prstGeom>
        </p:spPr>
        <p:txBody>
          <a:bodyPr wrap="square">
            <a:spAutoFit/>
          </a:bodyPr>
          <a:lstStyle/>
          <a:p>
            <a:pPr algn="l"/>
            <a:r>
              <a:rPr lang="fr-FR" sz="1600" dirty="0">
                <a:latin typeface="Times New Roman" pitchFamily="18" charset="0"/>
                <a:cs typeface="Times New Roman" pitchFamily="18" charset="0"/>
              </a:rPr>
              <a:t>Nous négligeons </a:t>
            </a:r>
            <a:r>
              <a:rPr lang="fr-FR" sz="1600" i="1" dirty="0">
                <a:solidFill>
                  <a:srgbClr val="FF3300"/>
                </a:solidFill>
                <a:latin typeface="Times New Roman" pitchFamily="18" charset="0"/>
                <a:cs typeface="Times New Roman" pitchFamily="18" charset="0"/>
              </a:rPr>
              <a:t>la composante homopolaire </a:t>
            </a:r>
            <a:r>
              <a:rPr lang="fr-FR" sz="1600" dirty="0">
                <a:latin typeface="Times New Roman" pitchFamily="18" charset="0"/>
                <a:cs typeface="Times New Roman" pitchFamily="18" charset="0"/>
              </a:rPr>
              <a:t>car nous considérons que le système est équilibré. Le changement de variables relatif aux courants, aux tensions et aux flux est défini par la transformation</a:t>
            </a:r>
          </a:p>
        </p:txBody>
      </p:sp>
      <p:pic>
        <p:nvPicPr>
          <p:cNvPr id="29699" name="Picture 3"/>
          <p:cNvPicPr>
            <a:picLocks noChangeAspect="1" noChangeArrowheads="1"/>
          </p:cNvPicPr>
          <p:nvPr/>
        </p:nvPicPr>
        <p:blipFill>
          <a:blip r:embed="rId4" cstate="print"/>
          <a:srcRect/>
          <a:stretch>
            <a:fillRect/>
          </a:stretch>
        </p:blipFill>
        <p:spPr bwMode="auto">
          <a:xfrm>
            <a:off x="905277" y="4355221"/>
            <a:ext cx="7195115" cy="2458155"/>
          </a:xfrm>
          <a:prstGeom prst="rect">
            <a:avLst/>
          </a:prstGeom>
          <a:noFill/>
          <a:ln w="9525">
            <a:noFill/>
            <a:miter lim="800000"/>
            <a:headEnd/>
            <a:tailEnd/>
          </a:ln>
        </p:spPr>
      </p:pic>
      <p:graphicFrame>
        <p:nvGraphicFramePr>
          <p:cNvPr id="29701" name="Object 5"/>
          <p:cNvGraphicFramePr>
            <a:graphicFrameLocks noChangeAspect="1"/>
          </p:cNvGraphicFramePr>
          <p:nvPr/>
        </p:nvGraphicFramePr>
        <p:xfrm>
          <a:off x="4675063" y="404664"/>
          <a:ext cx="4289425" cy="1439863"/>
        </p:xfrm>
        <a:graphic>
          <a:graphicData uri="http://schemas.openxmlformats.org/presentationml/2006/ole">
            <mc:AlternateContent xmlns:mc="http://schemas.openxmlformats.org/markup-compatibility/2006">
              <mc:Choice xmlns:v="urn:schemas-microsoft-com:vml" Requires="v">
                <p:oleObj spid="_x0000_s2082" name="Équation" r:id="rId5" imgW="3479760" imgH="1168200" progId="Equation.3">
                  <p:embed/>
                </p:oleObj>
              </mc:Choice>
              <mc:Fallback>
                <p:oleObj name="Équation" r:id="rId5" imgW="3479760" imgH="1168200" progId="Equation.3">
                  <p:embed/>
                  <p:pic>
                    <p:nvPicPr>
                      <p:cNvPr id="2970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063" y="404664"/>
                        <a:ext cx="4289425"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1" name="Groupe 10"/>
          <p:cNvGrpSpPr/>
          <p:nvPr/>
        </p:nvGrpSpPr>
        <p:grpSpPr>
          <a:xfrm>
            <a:off x="-108520" y="908720"/>
            <a:ext cx="4392513" cy="720080"/>
            <a:chOff x="-108520" y="908720"/>
            <a:chExt cx="4392513" cy="720080"/>
          </a:xfrm>
        </p:grpSpPr>
        <p:sp>
          <p:nvSpPr>
            <p:cNvPr id="3" name="Rectangle 3"/>
            <p:cNvSpPr>
              <a:spLocks noChangeArrowheads="1"/>
            </p:cNvSpPr>
            <p:nvPr/>
          </p:nvSpPr>
          <p:spPr bwMode="auto">
            <a:xfrm>
              <a:off x="-108520" y="1043444"/>
              <a:ext cx="27363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l" defTabSz="914400" rtl="0" eaLnBrk="1" fontAlgn="base" latinLnBrk="0" hangingPunct="1">
                <a:lnSpc>
                  <a:spcPct val="100000"/>
                </a:lnSpc>
                <a:spcBef>
                  <a:spcPct val="0"/>
                </a:spcBef>
                <a:spcAft>
                  <a:spcPct val="0"/>
                </a:spcAft>
                <a:buClrTx/>
                <a:buSzTx/>
                <a:buFontTx/>
                <a:buNone/>
                <a:tabLst>
                  <a:tab pos="630238" algn="l"/>
                  <a:tab pos="2430463" algn="l"/>
                </a:tabLst>
              </a:pPr>
              <a:r>
                <a:rPr kumimoji="0" lang="fr-FR"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Transformation de Park</a:t>
              </a:r>
              <a:endParaRPr kumimoji="0" lang="fr-FR" b="0" i="0" u="none" strike="noStrike" cap="none" normalizeH="0" baseline="0" dirty="0">
                <a:ln>
                  <a:noFill/>
                </a:ln>
                <a:solidFill>
                  <a:srgbClr val="0000FF"/>
                </a:solidFill>
                <a:effectLst/>
                <a:latin typeface="Times New Roman" pitchFamily="18" charset="0"/>
                <a:cs typeface="Times New Roman" pitchFamily="18" charset="0"/>
              </a:endParaRPr>
            </a:p>
          </p:txBody>
        </p:sp>
        <p:graphicFrame>
          <p:nvGraphicFramePr>
            <p:cNvPr id="29700" name="Object 4"/>
            <p:cNvGraphicFramePr>
              <a:graphicFrameLocks noChangeAspect="1"/>
            </p:cNvGraphicFramePr>
            <p:nvPr/>
          </p:nvGraphicFramePr>
          <p:xfrm>
            <a:off x="2483768" y="908720"/>
            <a:ext cx="1800225" cy="344487"/>
          </p:xfrm>
          <a:graphic>
            <a:graphicData uri="http://schemas.openxmlformats.org/presentationml/2006/ole">
              <mc:AlternateContent xmlns:mc="http://schemas.openxmlformats.org/markup-compatibility/2006">
                <mc:Choice xmlns:v="urn:schemas-microsoft-com:vml" Requires="v">
                  <p:oleObj spid="_x0000_s2083" name="Équation" r:id="rId7" imgW="1244600" imgH="241300" progId="Equation.3">
                    <p:embed/>
                  </p:oleObj>
                </mc:Choice>
                <mc:Fallback>
                  <p:oleObj name="Équation" r:id="rId7" imgW="1244600" imgH="241300" progId="Equation.3">
                    <p:embed/>
                    <p:pic>
                      <p:nvPicPr>
                        <p:cNvPr id="2970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908720"/>
                          <a:ext cx="1800225"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2483768" y="1340768"/>
            <a:ext cx="1772505" cy="288032"/>
          </p:xfrm>
          <a:graphic>
            <a:graphicData uri="http://schemas.openxmlformats.org/presentationml/2006/ole">
              <mc:AlternateContent xmlns:mc="http://schemas.openxmlformats.org/markup-compatibility/2006">
                <mc:Choice xmlns:v="urn:schemas-microsoft-com:vml" Requires="v">
                  <p:oleObj spid="_x0000_s2084" name="Équation" r:id="rId9" imgW="1511300" imgH="241300" progId="Equation.3">
                    <p:embed/>
                  </p:oleObj>
                </mc:Choice>
                <mc:Fallback>
                  <p:oleObj name="Équation" r:id="rId9" imgW="1511300" imgH="241300" progId="Equation.3">
                    <p:embed/>
                    <p:pic>
                      <p:nvPicPr>
                        <p:cNvPr id="2970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1340768"/>
                          <a:ext cx="1772505"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3"/>
          <p:cNvSpPr>
            <a:spLocks noChangeArrowheads="1"/>
          </p:cNvSpPr>
          <p:nvPr/>
        </p:nvSpPr>
        <p:spPr bwMode="auto">
          <a:xfrm>
            <a:off x="467544" y="404664"/>
            <a:ext cx="34563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l" defTabSz="914400" rtl="0" eaLnBrk="1" fontAlgn="base" latinLnBrk="0" hangingPunct="1">
              <a:lnSpc>
                <a:spcPct val="100000"/>
              </a:lnSpc>
              <a:spcBef>
                <a:spcPct val="0"/>
              </a:spcBef>
              <a:spcAft>
                <a:spcPct val="0"/>
              </a:spcAft>
              <a:buClrTx/>
              <a:buSzTx/>
              <a:buFontTx/>
              <a:buNone/>
              <a:tabLst>
                <a:tab pos="630238" algn="l"/>
                <a:tab pos="2430463" algn="l"/>
              </a:tabLst>
            </a:pPr>
            <a:r>
              <a:rPr kumimoji="0" lang="fr-FR"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Transformation de Park</a:t>
            </a:r>
            <a:endParaRPr kumimoji="0" lang="fr-FR"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 name="Rectangle 3"/>
          <p:cNvSpPr/>
          <p:nvPr/>
        </p:nvSpPr>
        <p:spPr>
          <a:xfrm>
            <a:off x="179512" y="764704"/>
            <a:ext cx="8820472" cy="923330"/>
          </a:xfrm>
          <a:prstGeom prst="rect">
            <a:avLst/>
          </a:prstGeom>
        </p:spPr>
        <p:txBody>
          <a:bodyPr wrap="square">
            <a:spAutoFit/>
          </a:bodyPr>
          <a:lstStyle/>
          <a:p>
            <a:pPr algn="l"/>
            <a:r>
              <a:rPr lang="fr-FR" dirty="0">
                <a:latin typeface="Times New Roman" pitchFamily="18" charset="0"/>
                <a:cs typeface="Times New Roman" pitchFamily="18" charset="0"/>
              </a:rPr>
              <a:t>La transformation de Park consiste à appliquer aux courants, tensions et flux un changement de variables faisant intervenir l’angle entre l’axe des enroulements et l’axe du repère de Park (</a:t>
            </a:r>
            <a:r>
              <a:rPr lang="fr-FR" dirty="0" err="1">
                <a:latin typeface="Times New Roman" pitchFamily="18" charset="0"/>
                <a:cs typeface="Times New Roman" pitchFamily="18" charset="0"/>
              </a:rPr>
              <a:t>d,q</a:t>
            </a:r>
            <a:r>
              <a:rPr lang="fr-FR" dirty="0">
                <a:latin typeface="Times New Roman" pitchFamily="18" charset="0"/>
                <a:cs typeface="Times New Roman" pitchFamily="18" charset="0"/>
              </a:rPr>
              <a:t>)</a:t>
            </a:r>
          </a:p>
        </p:txBody>
      </p:sp>
      <p:pic>
        <p:nvPicPr>
          <p:cNvPr id="30722" name="Picture 2"/>
          <p:cNvPicPr>
            <a:picLocks noChangeAspect="1" noChangeArrowheads="1"/>
          </p:cNvPicPr>
          <p:nvPr/>
        </p:nvPicPr>
        <p:blipFill>
          <a:blip r:embed="rId2" cstate="print">
            <a:lum contrast="10000"/>
          </a:blip>
          <a:srcRect/>
          <a:stretch>
            <a:fillRect/>
          </a:stretch>
        </p:blipFill>
        <p:spPr bwMode="auto">
          <a:xfrm>
            <a:off x="2031392" y="1484784"/>
            <a:ext cx="5060888" cy="2217454"/>
          </a:xfrm>
          <a:prstGeom prst="rect">
            <a:avLst/>
          </a:prstGeom>
          <a:noFill/>
          <a:ln w="9525">
            <a:noFill/>
            <a:miter lim="800000"/>
            <a:headEnd/>
            <a:tailEnd/>
          </a:ln>
        </p:spPr>
      </p:pic>
      <p:sp>
        <p:nvSpPr>
          <p:cNvPr id="6" name="Rectangle 5"/>
          <p:cNvSpPr/>
          <p:nvPr/>
        </p:nvSpPr>
        <p:spPr>
          <a:xfrm>
            <a:off x="107504" y="4005064"/>
            <a:ext cx="9073008" cy="646331"/>
          </a:xfrm>
          <a:prstGeom prst="rect">
            <a:avLst/>
          </a:prstGeom>
        </p:spPr>
        <p:txBody>
          <a:bodyPr wrap="square">
            <a:spAutoFit/>
          </a:bodyPr>
          <a:lstStyle/>
          <a:p>
            <a:pPr algn="l"/>
            <a:r>
              <a:rPr lang="fr-FR" dirty="0">
                <a:latin typeface="Times New Roman" pitchFamily="18" charset="0"/>
                <a:cs typeface="Times New Roman" pitchFamily="18" charset="0"/>
              </a:rPr>
              <a:t>Il est possible d’introduire une </a:t>
            </a:r>
            <a:r>
              <a:rPr lang="fr-FR" i="1" dirty="0">
                <a:solidFill>
                  <a:srgbClr val="FF3300"/>
                </a:solidFill>
                <a:latin typeface="Times New Roman" pitchFamily="18" charset="0"/>
                <a:cs typeface="Times New Roman" pitchFamily="18" charset="0"/>
              </a:rPr>
              <a:t>composante homopolaire </a:t>
            </a:r>
            <a:r>
              <a:rPr lang="fr-FR" dirty="0">
                <a:latin typeface="Times New Roman" pitchFamily="18" charset="0"/>
                <a:cs typeface="Times New Roman" pitchFamily="18" charset="0"/>
              </a:rPr>
              <a:t>dans le but de prendre en considération, si nécessaire les </a:t>
            </a:r>
            <a:r>
              <a:rPr lang="fr-FR" i="1" dirty="0">
                <a:solidFill>
                  <a:srgbClr val="FF3300"/>
                </a:solidFill>
                <a:latin typeface="Times New Roman" pitchFamily="18" charset="0"/>
                <a:cs typeface="Times New Roman" pitchFamily="18" charset="0"/>
              </a:rPr>
              <a:t>régimes déséquilibrés ou dégradés </a:t>
            </a:r>
            <a:r>
              <a:rPr lang="fr-FR" dirty="0">
                <a:latin typeface="Times New Roman" pitchFamily="18" charset="0"/>
                <a:cs typeface="Times New Roman" pitchFamily="18" charset="0"/>
              </a:rPr>
              <a:t>de la machine, </a:t>
            </a:r>
            <a:endParaRPr lang="fr-FR" dirty="0">
              <a:solidFill>
                <a:srgbClr val="00B050"/>
              </a:solidFill>
              <a:latin typeface="Times New Roman" pitchFamily="18" charset="0"/>
              <a:cs typeface="Times New Roman" pitchFamily="18" charset="0"/>
            </a:endParaRPr>
          </a:p>
        </p:txBody>
      </p:sp>
      <p:sp>
        <p:nvSpPr>
          <p:cNvPr id="7" name="Rectangle 6"/>
          <p:cNvSpPr/>
          <p:nvPr/>
        </p:nvSpPr>
        <p:spPr>
          <a:xfrm>
            <a:off x="323528" y="5374957"/>
            <a:ext cx="8784976" cy="646331"/>
          </a:xfrm>
          <a:prstGeom prst="rect">
            <a:avLst/>
          </a:prstGeom>
        </p:spPr>
        <p:txBody>
          <a:bodyPr wrap="square">
            <a:spAutoFit/>
          </a:bodyPr>
          <a:lstStyle/>
          <a:p>
            <a:pPr algn="l"/>
            <a:r>
              <a:rPr lang="fr-FR" dirty="0">
                <a:solidFill>
                  <a:srgbClr val="FF0000"/>
                </a:solidFill>
                <a:latin typeface="Times New Roman" pitchFamily="18" charset="0"/>
                <a:cs typeface="Times New Roman" pitchFamily="18" charset="0"/>
              </a:rPr>
              <a:t>C’est cette transformation de Park que nous utiliserons par la suite pour définir le modèle dynamique du moteur asynchrone dans le repère (</a:t>
            </a:r>
            <a:r>
              <a:rPr lang="fr-FR" i="1" dirty="0" err="1">
                <a:solidFill>
                  <a:srgbClr val="FF0000"/>
                </a:solidFill>
                <a:latin typeface="Times New Roman" pitchFamily="18" charset="0"/>
                <a:cs typeface="Times New Roman" pitchFamily="18" charset="0"/>
              </a:rPr>
              <a:t>d</a:t>
            </a:r>
            <a:r>
              <a:rPr lang="fr-FR" dirty="0" err="1">
                <a:solidFill>
                  <a:srgbClr val="FF0000"/>
                </a:solidFill>
                <a:latin typeface="Times New Roman" pitchFamily="18" charset="0"/>
                <a:cs typeface="Times New Roman" pitchFamily="18" charset="0"/>
              </a:rPr>
              <a:t>,</a:t>
            </a:r>
            <a:r>
              <a:rPr lang="fr-FR" i="1" dirty="0" err="1">
                <a:solidFill>
                  <a:srgbClr val="FF0000"/>
                </a:solidFill>
                <a:latin typeface="Times New Roman" pitchFamily="18" charset="0"/>
                <a:cs typeface="Times New Roman" pitchFamily="18" charset="0"/>
              </a:rPr>
              <a:t>q</a:t>
            </a:r>
            <a:r>
              <a:rPr lang="fr-FR" dirty="0">
                <a:solidFill>
                  <a:srgbClr val="FF0000"/>
                </a:solidFill>
                <a:latin typeface="Times New Roman" pitchFamily="18" charset="0"/>
                <a:cs typeface="Times New Roman" pitchFamily="18" charset="0"/>
              </a:rPr>
              <a:t>)</a:t>
            </a:r>
            <a:r>
              <a:rPr lang="fr-FR"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1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7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2" name="Rectangle 81"/>
          <p:cNvSpPr/>
          <p:nvPr/>
        </p:nvSpPr>
        <p:spPr>
          <a:xfrm>
            <a:off x="35496" y="404664"/>
            <a:ext cx="7560840" cy="369332"/>
          </a:xfrm>
          <a:prstGeom prst="rect">
            <a:avLst/>
          </a:prstGeom>
        </p:spPr>
        <p:txBody>
          <a:bodyPr wrap="square">
            <a:spAutoFit/>
          </a:bodyPr>
          <a:lstStyle/>
          <a:p>
            <a:pPr lvl="0" algn="l"/>
            <a:r>
              <a:rPr lang="fr-FR" b="1" i="1" dirty="0">
                <a:latin typeface="Times New Roman" pitchFamily="18" charset="0"/>
                <a:cs typeface="Times New Roman" pitchFamily="18" charset="0"/>
              </a:rPr>
              <a:t>Application de la </a:t>
            </a:r>
            <a:r>
              <a:rPr lang="fr-FR" b="1" i="1" dirty="0">
                <a:solidFill>
                  <a:srgbClr val="0000FF"/>
                </a:solidFill>
                <a:latin typeface="Times New Roman" pitchFamily="18" charset="0"/>
                <a:ea typeface="Times New Roman" pitchFamily="18" charset="0"/>
                <a:cs typeface="Times New Roman" pitchFamily="18" charset="0"/>
              </a:rPr>
              <a:t>Transformation de Park </a:t>
            </a:r>
            <a:r>
              <a:rPr lang="fr-FR" b="1" i="1" dirty="0">
                <a:latin typeface="Times New Roman" pitchFamily="18" charset="0"/>
                <a:cs typeface="Times New Roman" pitchFamily="18" charset="0"/>
              </a:rPr>
              <a:t>aux équations des tensions </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7" name="Rectangle 6"/>
          <p:cNvSpPr/>
          <p:nvPr/>
        </p:nvSpPr>
        <p:spPr>
          <a:xfrm>
            <a:off x="108520" y="836712"/>
            <a:ext cx="9144000" cy="369332"/>
          </a:xfrm>
          <a:prstGeom prst="rect">
            <a:avLst/>
          </a:prstGeom>
        </p:spPr>
        <p:txBody>
          <a:bodyPr wrap="square">
            <a:spAutoFit/>
          </a:bodyPr>
          <a:lstStyle/>
          <a:p>
            <a:pPr lvl="0" algn="l"/>
            <a:r>
              <a:rPr lang="fr-FR" i="1" dirty="0">
                <a:latin typeface="Times New Roman" pitchFamily="18" charset="0"/>
                <a:cs typeface="Times New Roman" pitchFamily="18" charset="0"/>
              </a:rPr>
              <a:t>En changeant toutes les variables du vecteur tension par cette par la relation suivante de Park</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cstate="print">
            <a:lum contrast="10000"/>
          </a:blip>
          <a:srcRect/>
          <a:stretch>
            <a:fillRect/>
          </a:stretch>
        </p:blipFill>
        <p:spPr bwMode="auto">
          <a:xfrm>
            <a:off x="1835696" y="1772816"/>
            <a:ext cx="5292000" cy="40265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lum contrast="10000"/>
          </a:blip>
          <a:srcRect/>
          <a:stretch>
            <a:fillRect/>
          </a:stretch>
        </p:blipFill>
        <p:spPr bwMode="auto">
          <a:xfrm>
            <a:off x="1619672" y="1196752"/>
            <a:ext cx="2124000" cy="370857"/>
          </a:xfrm>
          <a:prstGeom prst="rect">
            <a:avLst/>
          </a:prstGeom>
          <a:noFill/>
          <a:ln w="9525">
            <a:noFill/>
            <a:miter lim="800000"/>
            <a:headEnd/>
            <a:tailEnd/>
          </a:ln>
        </p:spPr>
      </p:pic>
      <p:sp>
        <p:nvSpPr>
          <p:cNvPr id="10" name="Rectangle 9"/>
          <p:cNvSpPr/>
          <p:nvPr/>
        </p:nvSpPr>
        <p:spPr>
          <a:xfrm>
            <a:off x="323528" y="1484784"/>
            <a:ext cx="1165704" cy="369332"/>
          </a:xfrm>
          <a:prstGeom prst="rect">
            <a:avLst/>
          </a:prstGeom>
        </p:spPr>
        <p:txBody>
          <a:bodyPr wrap="none">
            <a:spAutoFit/>
          </a:bodyPr>
          <a:lstStyle/>
          <a:p>
            <a:r>
              <a:rPr lang="fr-FR" i="1" dirty="0">
                <a:solidFill>
                  <a:prstClr val="black"/>
                </a:solidFill>
                <a:latin typeface="Times New Roman" pitchFamily="18" charset="0"/>
                <a:cs typeface="Times New Roman" pitchFamily="18" charset="0"/>
              </a:rPr>
              <a:t>On obtient</a:t>
            </a:r>
            <a:endParaRPr lang="fr-FR" dirty="0"/>
          </a:p>
        </p:txBody>
      </p:sp>
      <p:pic>
        <p:nvPicPr>
          <p:cNvPr id="11" name="Picture 3"/>
          <p:cNvPicPr>
            <a:picLocks noChangeAspect="1" noChangeArrowheads="1"/>
          </p:cNvPicPr>
          <p:nvPr/>
        </p:nvPicPr>
        <p:blipFill>
          <a:blip r:embed="rId4" cstate="print">
            <a:lum contrast="10000"/>
          </a:blip>
          <a:srcRect/>
          <a:stretch>
            <a:fillRect/>
          </a:stretch>
        </p:blipFill>
        <p:spPr bwMode="auto">
          <a:xfrm>
            <a:off x="539552" y="2312912"/>
            <a:ext cx="7987865" cy="32400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lum contrast="10000"/>
          </a:blip>
          <a:srcRect/>
          <a:stretch>
            <a:fillRect/>
          </a:stretch>
        </p:blipFill>
        <p:spPr bwMode="auto">
          <a:xfrm>
            <a:off x="1835696" y="2636912"/>
            <a:ext cx="5508000" cy="403024"/>
          </a:xfrm>
          <a:prstGeom prst="rect">
            <a:avLst/>
          </a:prstGeom>
          <a:noFill/>
          <a:ln w="9525">
            <a:noFill/>
            <a:miter lim="800000"/>
            <a:headEnd/>
            <a:tailEnd/>
          </a:ln>
        </p:spPr>
      </p:pic>
      <p:pic>
        <p:nvPicPr>
          <p:cNvPr id="13" name="Picture 5"/>
          <p:cNvPicPr>
            <a:picLocks noChangeAspect="1" noChangeArrowheads="1"/>
          </p:cNvPicPr>
          <p:nvPr/>
        </p:nvPicPr>
        <p:blipFill>
          <a:blip r:embed="rId6" cstate="print">
            <a:lum contrast="10000"/>
          </a:blip>
          <a:srcRect/>
          <a:stretch>
            <a:fillRect/>
          </a:stretch>
        </p:blipFill>
        <p:spPr bwMode="auto">
          <a:xfrm>
            <a:off x="2843806" y="3573016"/>
            <a:ext cx="3492000" cy="1025072"/>
          </a:xfrm>
          <a:prstGeom prst="rect">
            <a:avLst/>
          </a:prstGeom>
          <a:noFill/>
          <a:ln w="9525">
            <a:noFill/>
            <a:miter lim="800000"/>
            <a:headEnd/>
            <a:tailEnd/>
          </a:ln>
        </p:spPr>
      </p:pic>
      <p:sp>
        <p:nvSpPr>
          <p:cNvPr id="14" name="Rectangle 13"/>
          <p:cNvSpPr/>
          <p:nvPr/>
        </p:nvSpPr>
        <p:spPr>
          <a:xfrm>
            <a:off x="395536" y="3212976"/>
            <a:ext cx="6264696" cy="369332"/>
          </a:xfrm>
          <a:prstGeom prst="rect">
            <a:avLst/>
          </a:prstGeom>
        </p:spPr>
        <p:txBody>
          <a:bodyPr wrap="square">
            <a:spAutoFit/>
          </a:bodyPr>
          <a:lstStyle/>
          <a:p>
            <a:pPr lvl="0" algn="l"/>
            <a:r>
              <a:rPr lang="fr-FR" i="1" dirty="0">
                <a:latin typeface="Times New Roman" pitchFamily="18" charset="0"/>
                <a:cs typeface="Times New Roman" pitchFamily="18" charset="0"/>
              </a:rPr>
              <a:t>En développant le produit matricielle du dernier terme, on obtient</a:t>
            </a:r>
            <a:endParaRPr lang="fr-FR" dirty="0">
              <a:latin typeface="Times New Roman" pitchFamily="18" charset="0"/>
              <a:cs typeface="Times New Roman" pitchFamily="18" charset="0"/>
            </a:endParaRPr>
          </a:p>
        </p:txBody>
      </p:sp>
      <p:pic>
        <p:nvPicPr>
          <p:cNvPr id="15" name="Picture 6"/>
          <p:cNvPicPr>
            <a:picLocks noChangeAspect="1" noChangeArrowheads="1"/>
          </p:cNvPicPr>
          <p:nvPr/>
        </p:nvPicPr>
        <p:blipFill>
          <a:blip r:embed="rId7" cstate="print">
            <a:lum contrast="10000"/>
          </a:blip>
          <a:srcRect/>
          <a:stretch>
            <a:fillRect/>
          </a:stretch>
        </p:blipFill>
        <p:spPr bwMode="auto">
          <a:xfrm>
            <a:off x="2051720" y="4869160"/>
            <a:ext cx="4536000" cy="804414"/>
          </a:xfrm>
          <a:prstGeom prst="rect">
            <a:avLst/>
          </a:prstGeom>
          <a:noFill/>
          <a:ln w="9525">
            <a:noFill/>
            <a:miter lim="800000"/>
            <a:headEnd/>
            <a:tailEnd/>
          </a:ln>
        </p:spPr>
      </p:pic>
      <p:sp>
        <p:nvSpPr>
          <p:cNvPr id="16" name="Rectangle 15"/>
          <p:cNvSpPr/>
          <p:nvPr/>
        </p:nvSpPr>
        <p:spPr>
          <a:xfrm>
            <a:off x="539552" y="4581128"/>
            <a:ext cx="2448272" cy="369332"/>
          </a:xfrm>
          <a:prstGeom prst="rect">
            <a:avLst/>
          </a:prstGeom>
        </p:spPr>
        <p:txBody>
          <a:bodyPr wrap="square">
            <a:spAutoFit/>
          </a:bodyPr>
          <a:lstStyle/>
          <a:p>
            <a:pPr lvl="0" algn="l"/>
            <a:r>
              <a:rPr lang="fr-FR" i="1" dirty="0">
                <a:latin typeface="Times New Roman" pitchFamily="18" charset="0"/>
                <a:cs typeface="Times New Roman" pitchFamily="18" charset="0"/>
              </a:rPr>
              <a:t>Et l’expression devient</a:t>
            </a:r>
            <a:endParaRPr lang="fr-FR" dirty="0">
              <a:latin typeface="Times New Roman" pitchFamily="18" charset="0"/>
              <a:cs typeface="Times New Roman" pitchFamily="18" charset="0"/>
            </a:endParaRPr>
          </a:p>
        </p:txBody>
      </p:sp>
      <p:pic>
        <p:nvPicPr>
          <p:cNvPr id="17" name="Picture 7"/>
          <p:cNvPicPr>
            <a:picLocks noChangeAspect="1" noChangeArrowheads="1"/>
          </p:cNvPicPr>
          <p:nvPr/>
        </p:nvPicPr>
        <p:blipFill>
          <a:blip r:embed="rId7" cstate="print">
            <a:lum contrast="10000"/>
          </a:blip>
          <a:srcRect/>
          <a:stretch>
            <a:fillRect/>
          </a:stretch>
        </p:blipFill>
        <p:spPr bwMode="auto">
          <a:xfrm>
            <a:off x="2123728" y="5936954"/>
            <a:ext cx="4536000" cy="804414"/>
          </a:xfrm>
          <a:prstGeom prst="rect">
            <a:avLst/>
          </a:prstGeom>
          <a:noFill/>
          <a:ln w="9525">
            <a:noFill/>
            <a:miter lim="800000"/>
            <a:headEnd/>
            <a:tailEnd/>
          </a:ln>
        </p:spPr>
      </p:pic>
      <p:sp>
        <p:nvSpPr>
          <p:cNvPr id="18" name="Rectangle 17"/>
          <p:cNvSpPr/>
          <p:nvPr/>
        </p:nvSpPr>
        <p:spPr>
          <a:xfrm>
            <a:off x="611560" y="5733256"/>
            <a:ext cx="1296144" cy="369332"/>
          </a:xfrm>
          <a:prstGeom prst="rect">
            <a:avLst/>
          </a:prstGeom>
        </p:spPr>
        <p:txBody>
          <a:bodyPr wrap="square">
            <a:spAutoFit/>
          </a:bodyPr>
          <a:lstStyle/>
          <a:p>
            <a:pPr lvl="0" algn="l"/>
            <a:r>
              <a:rPr lang="fr-FR" i="1" dirty="0">
                <a:latin typeface="Times New Roman" pitchFamily="18" charset="0"/>
                <a:cs typeface="Times New Roman" pitchFamily="18" charset="0"/>
              </a:rPr>
              <a:t>Ou encore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123564"/>
            <a:ext cx="5832648" cy="369332"/>
          </a:xfrm>
          <a:prstGeom prst="rect">
            <a:avLst/>
          </a:prstGeom>
          <a:solidFill>
            <a:schemeClr val="accent3">
              <a:lumMod val="40000"/>
              <a:lumOff val="60000"/>
            </a:schemeClr>
          </a:solidFill>
        </p:spPr>
        <p:txBody>
          <a:bodyPr wrap="square">
            <a:spAutoFit/>
          </a:bodyPr>
          <a:lstStyle/>
          <a:p>
            <a:pPr lvl="0" algn="l"/>
            <a:r>
              <a:rPr lang="fr-FR" sz="1600" b="1" i="1" dirty="0">
                <a:latin typeface="Times New Roman" pitchFamily="18" charset="0"/>
                <a:cs typeface="Times New Roman" pitchFamily="18" charset="0"/>
              </a:rPr>
              <a:t>Application de la </a:t>
            </a:r>
            <a:r>
              <a:rPr lang="fr-FR" sz="1600" b="1" i="1" dirty="0">
                <a:solidFill>
                  <a:srgbClr val="0000FF"/>
                </a:solidFill>
                <a:latin typeface="Times New Roman" pitchFamily="18" charset="0"/>
                <a:ea typeface="Times New Roman" pitchFamily="18" charset="0"/>
                <a:cs typeface="Times New Roman" pitchFamily="18" charset="0"/>
              </a:rPr>
              <a:t>Transformation de Park </a:t>
            </a:r>
            <a:r>
              <a:rPr lang="fr-FR" sz="1600" b="1" i="1" dirty="0">
                <a:latin typeface="Times New Roman" pitchFamily="18" charset="0"/>
                <a:cs typeface="Times New Roman" pitchFamily="18" charset="0"/>
              </a:rPr>
              <a:t>aux équations des flux</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 name="Rectangle 2"/>
          <p:cNvSpPr/>
          <p:nvPr/>
        </p:nvSpPr>
        <p:spPr>
          <a:xfrm>
            <a:off x="1619672" y="0"/>
            <a:ext cx="5616624"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61441" name="Rectangle 1"/>
          <p:cNvSpPr>
            <a:spLocks noChangeArrowheads="1"/>
          </p:cNvSpPr>
          <p:nvPr/>
        </p:nvSpPr>
        <p:spPr bwMode="auto">
          <a:xfrm>
            <a:off x="35496" y="332656"/>
            <a:ext cx="6768752" cy="338554"/>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En suivant les mêmes </a:t>
            </a:r>
            <a:r>
              <a:rPr kumimoji="0" lang="fr-FR" sz="16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tapes, nous obtenons pour le rotor l</a:t>
            </a:r>
            <a:r>
              <a:rPr kumimoji="0" lang="fr-FR" sz="16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expression suivante</a:t>
            </a:r>
            <a:r>
              <a:rPr kumimoji="0" lang="fr-FR" sz="1600"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pic>
        <p:nvPicPr>
          <p:cNvPr id="61442" name="Picture 2"/>
          <p:cNvPicPr>
            <a:picLocks noChangeAspect="1" noChangeArrowheads="1"/>
          </p:cNvPicPr>
          <p:nvPr/>
        </p:nvPicPr>
        <p:blipFill>
          <a:blip r:embed="rId2" cstate="print">
            <a:lum contrast="10000"/>
          </a:blip>
          <a:srcRect/>
          <a:stretch>
            <a:fillRect/>
          </a:stretch>
        </p:blipFill>
        <p:spPr bwMode="auto">
          <a:xfrm>
            <a:off x="467543" y="800824"/>
            <a:ext cx="5200114" cy="1044000"/>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lum contrast="20000"/>
          </a:blip>
          <a:srcRect/>
          <a:stretch>
            <a:fillRect/>
          </a:stretch>
        </p:blipFill>
        <p:spPr bwMode="auto">
          <a:xfrm>
            <a:off x="107504" y="2564960"/>
            <a:ext cx="6187404" cy="504000"/>
          </a:xfrm>
          <a:prstGeom prst="rect">
            <a:avLst/>
          </a:prstGeom>
          <a:noFill/>
          <a:ln w="9525">
            <a:noFill/>
            <a:miter lim="800000"/>
            <a:headEnd/>
            <a:tailEnd/>
          </a:ln>
        </p:spPr>
      </p:pic>
      <p:pic>
        <p:nvPicPr>
          <p:cNvPr id="61444" name="Picture 4"/>
          <p:cNvPicPr>
            <a:picLocks noChangeAspect="1" noChangeArrowheads="1"/>
          </p:cNvPicPr>
          <p:nvPr/>
        </p:nvPicPr>
        <p:blipFill>
          <a:blip r:embed="rId4" cstate="print"/>
          <a:srcRect/>
          <a:stretch>
            <a:fillRect/>
          </a:stretch>
        </p:blipFill>
        <p:spPr bwMode="auto">
          <a:xfrm>
            <a:off x="107504" y="3033016"/>
            <a:ext cx="6975918" cy="540000"/>
          </a:xfrm>
          <a:prstGeom prst="rect">
            <a:avLst/>
          </a:prstGeom>
          <a:noFill/>
          <a:ln w="9525">
            <a:noFill/>
            <a:miter lim="800000"/>
            <a:headEnd/>
            <a:tailEnd/>
          </a:ln>
        </p:spPr>
      </p:pic>
      <p:sp>
        <p:nvSpPr>
          <p:cNvPr id="9" name="Rectangle 1"/>
          <p:cNvSpPr>
            <a:spLocks noChangeArrowheads="1"/>
          </p:cNvSpPr>
          <p:nvPr/>
        </p:nvSpPr>
        <p:spPr bwMode="auto">
          <a:xfrm>
            <a:off x="395536" y="3573016"/>
            <a:ext cx="4608512" cy="369332"/>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Un calcul simple donne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expression suivante</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pic>
        <p:nvPicPr>
          <p:cNvPr id="61446" name="Picture 6"/>
          <p:cNvPicPr>
            <a:picLocks noChangeAspect="1" noChangeArrowheads="1"/>
          </p:cNvPicPr>
          <p:nvPr/>
        </p:nvPicPr>
        <p:blipFill>
          <a:blip r:embed="rId5" cstate="print">
            <a:lum contrast="20000"/>
          </a:blip>
          <a:srcRect/>
          <a:stretch>
            <a:fillRect/>
          </a:stretch>
        </p:blipFill>
        <p:spPr bwMode="auto">
          <a:xfrm>
            <a:off x="467543" y="4797240"/>
            <a:ext cx="6798857" cy="792000"/>
          </a:xfrm>
          <a:prstGeom prst="rect">
            <a:avLst/>
          </a:prstGeom>
          <a:noFill/>
          <a:ln w="9525">
            <a:noFill/>
            <a:miter lim="800000"/>
            <a:headEnd/>
            <a:tailEnd/>
          </a:ln>
        </p:spPr>
      </p:pic>
      <p:pic>
        <p:nvPicPr>
          <p:cNvPr id="61447" name="Picture 7"/>
          <p:cNvPicPr>
            <a:picLocks noChangeAspect="1" noChangeArrowheads="1"/>
          </p:cNvPicPr>
          <p:nvPr/>
        </p:nvPicPr>
        <p:blipFill>
          <a:blip r:embed="rId6" cstate="print"/>
          <a:srcRect/>
          <a:stretch>
            <a:fillRect/>
          </a:stretch>
        </p:blipFill>
        <p:spPr bwMode="auto">
          <a:xfrm>
            <a:off x="971600" y="5949376"/>
            <a:ext cx="4444916" cy="864000"/>
          </a:xfrm>
          <a:prstGeom prst="rect">
            <a:avLst/>
          </a:prstGeom>
          <a:noFill/>
          <a:ln w="9525">
            <a:noFill/>
            <a:miter lim="800000"/>
            <a:headEnd/>
            <a:tailEnd/>
          </a:ln>
        </p:spPr>
      </p:pic>
      <p:sp>
        <p:nvSpPr>
          <p:cNvPr id="614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14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8" name="Groupe 17"/>
          <p:cNvGrpSpPr/>
          <p:nvPr/>
        </p:nvGrpSpPr>
        <p:grpSpPr>
          <a:xfrm>
            <a:off x="323528" y="5517232"/>
            <a:ext cx="4464496" cy="382325"/>
            <a:chOff x="467544" y="5439707"/>
            <a:chExt cx="4464496" cy="382325"/>
          </a:xfrm>
        </p:grpSpPr>
        <p:sp>
          <p:nvSpPr>
            <p:cNvPr id="12" name="Rectangle 1"/>
            <p:cNvSpPr>
              <a:spLocks noChangeArrowheads="1"/>
            </p:cNvSpPr>
            <p:nvPr/>
          </p:nvSpPr>
          <p:spPr bwMode="auto">
            <a:xfrm>
              <a:off x="467544" y="5439707"/>
              <a:ext cx="44644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En posant                        on obtient:</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pic>
          <p:nvPicPr>
            <p:cNvPr id="6145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91680" y="5517232"/>
              <a:ext cx="979039" cy="304800"/>
            </a:xfrm>
            <a:prstGeom prst="rect">
              <a:avLst/>
            </a:prstGeom>
            <a:noFill/>
          </p:spPr>
        </p:pic>
      </p:grpSp>
      <p:pic>
        <p:nvPicPr>
          <p:cNvPr id="61452" name="Picture 12"/>
          <p:cNvPicPr>
            <a:picLocks noChangeAspect="1" noChangeArrowheads="1"/>
          </p:cNvPicPr>
          <p:nvPr/>
        </p:nvPicPr>
        <p:blipFill>
          <a:blip r:embed="rId8" cstate="print"/>
          <a:srcRect/>
          <a:stretch>
            <a:fillRect/>
          </a:stretch>
        </p:blipFill>
        <p:spPr bwMode="auto">
          <a:xfrm>
            <a:off x="6105525" y="665237"/>
            <a:ext cx="303847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5616624"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pic>
        <p:nvPicPr>
          <p:cNvPr id="3" name="Image 2"/>
          <p:cNvPicPr/>
          <p:nvPr/>
        </p:nvPicPr>
        <p:blipFill>
          <a:blip r:embed="rId2" cstate="print"/>
          <a:srcRect/>
          <a:stretch>
            <a:fillRect/>
          </a:stretch>
        </p:blipFill>
        <p:spPr bwMode="auto">
          <a:xfrm>
            <a:off x="993596" y="1052736"/>
            <a:ext cx="6048672" cy="2376264"/>
          </a:xfrm>
          <a:prstGeom prst="rect">
            <a:avLst/>
          </a:prstGeom>
          <a:noFill/>
          <a:ln w="9525">
            <a:noFill/>
            <a:miter lim="800000"/>
            <a:headEnd/>
            <a:tailEnd/>
          </a:ln>
        </p:spPr>
      </p:pic>
      <p:pic>
        <p:nvPicPr>
          <p:cNvPr id="4" name="Image 3"/>
          <p:cNvPicPr/>
          <p:nvPr/>
        </p:nvPicPr>
        <p:blipFill>
          <a:blip r:embed="rId3" cstate="print"/>
          <a:srcRect/>
          <a:stretch>
            <a:fillRect/>
          </a:stretch>
        </p:blipFill>
        <p:spPr bwMode="auto">
          <a:xfrm>
            <a:off x="1043608" y="3861048"/>
            <a:ext cx="554461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475656" y="404664"/>
            <a:ext cx="6264696" cy="1260000"/>
          </a:xfrm>
          <a:prstGeom prst="rect">
            <a:avLst/>
          </a:prstGeom>
          <a:noFill/>
          <a:ln w="9525">
            <a:noFill/>
            <a:miter lim="800000"/>
            <a:headEnd/>
            <a:tailEnd/>
          </a:ln>
        </p:spPr>
      </p:pic>
      <p:sp>
        <p:nvSpPr>
          <p:cNvPr id="3" name="Rectangle 2"/>
          <p:cNvSpPr/>
          <p:nvPr/>
        </p:nvSpPr>
        <p:spPr>
          <a:xfrm>
            <a:off x="1619672" y="0"/>
            <a:ext cx="5616624"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pic>
        <p:nvPicPr>
          <p:cNvPr id="4" name="Image 3"/>
          <p:cNvPicPr/>
          <p:nvPr/>
        </p:nvPicPr>
        <p:blipFill>
          <a:blip r:embed="rId3" cstate="print"/>
          <a:srcRect/>
          <a:stretch>
            <a:fillRect/>
          </a:stretch>
        </p:blipFill>
        <p:spPr bwMode="auto">
          <a:xfrm>
            <a:off x="611560" y="1412776"/>
            <a:ext cx="2304256" cy="129614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467544" y="2780928"/>
            <a:ext cx="5256584" cy="1296144"/>
          </a:xfrm>
          <a:prstGeom prst="rect">
            <a:avLst/>
          </a:prstGeom>
          <a:noFill/>
          <a:ln w="9525">
            <a:noFill/>
            <a:miter lim="800000"/>
            <a:headEnd/>
            <a:tailEnd/>
          </a:ln>
        </p:spPr>
      </p:pic>
      <p:pic>
        <p:nvPicPr>
          <p:cNvPr id="6" name="Image 5"/>
          <p:cNvPicPr/>
          <p:nvPr/>
        </p:nvPicPr>
        <p:blipFill>
          <a:blip r:embed="rId5" cstate="print"/>
          <a:srcRect/>
          <a:stretch>
            <a:fillRect/>
          </a:stretch>
        </p:blipFill>
        <p:spPr bwMode="auto">
          <a:xfrm>
            <a:off x="467544" y="4149080"/>
            <a:ext cx="6048672" cy="936104"/>
          </a:xfrm>
          <a:prstGeom prst="rect">
            <a:avLst/>
          </a:prstGeom>
          <a:noFill/>
          <a:ln w="9525">
            <a:noFill/>
            <a:miter lim="800000"/>
            <a:headEnd/>
            <a:tailEnd/>
          </a:ln>
        </p:spPr>
      </p:pic>
      <p:pic>
        <p:nvPicPr>
          <p:cNvPr id="7" name="Image 6"/>
          <p:cNvPicPr/>
          <p:nvPr/>
        </p:nvPicPr>
        <p:blipFill>
          <a:blip r:embed="rId6" cstate="print"/>
          <a:srcRect/>
          <a:stretch>
            <a:fillRect/>
          </a:stretch>
        </p:blipFill>
        <p:spPr bwMode="auto">
          <a:xfrm>
            <a:off x="539552" y="5164038"/>
            <a:ext cx="1466850" cy="857250"/>
          </a:xfrm>
          <a:prstGeom prst="rect">
            <a:avLst/>
          </a:prstGeom>
          <a:noFill/>
          <a:ln w="9525">
            <a:noFill/>
            <a:miter lim="800000"/>
            <a:headEnd/>
            <a:tailEnd/>
          </a:ln>
        </p:spPr>
      </p:pic>
      <p:pic>
        <p:nvPicPr>
          <p:cNvPr id="8" name="Image 7"/>
          <p:cNvPicPr/>
          <p:nvPr/>
        </p:nvPicPr>
        <p:blipFill>
          <a:blip r:embed="rId7" cstate="print"/>
          <a:srcRect/>
          <a:stretch>
            <a:fillRect/>
          </a:stretch>
        </p:blipFill>
        <p:spPr bwMode="auto">
          <a:xfrm>
            <a:off x="2267744" y="5301208"/>
            <a:ext cx="6120680"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4" name="Picture 6"/>
          <p:cNvPicPr>
            <a:picLocks noChangeAspect="1" noChangeArrowheads="1"/>
          </p:cNvPicPr>
          <p:nvPr/>
        </p:nvPicPr>
        <p:blipFill>
          <a:blip r:embed="rId2" cstate="print">
            <a:lum contrast="10000"/>
          </a:blip>
          <a:srcRect/>
          <a:stretch>
            <a:fillRect/>
          </a:stretch>
        </p:blipFill>
        <p:spPr bwMode="auto">
          <a:xfrm>
            <a:off x="251520" y="799506"/>
            <a:ext cx="6048672" cy="541197"/>
          </a:xfrm>
          <a:prstGeom prst="rect">
            <a:avLst/>
          </a:prstGeom>
          <a:noFill/>
          <a:ln w="9525">
            <a:noFill/>
            <a:miter lim="800000"/>
            <a:headEnd/>
            <a:tailEnd/>
          </a:ln>
        </p:spPr>
      </p:pic>
      <p:sp>
        <p:nvSpPr>
          <p:cNvPr id="5" name="Rectangle 1"/>
          <p:cNvSpPr>
            <a:spLocks noChangeArrowheads="1"/>
          </p:cNvSpPr>
          <p:nvPr/>
        </p:nvSpPr>
        <p:spPr bwMode="auto">
          <a:xfrm>
            <a:off x="72008" y="2132856"/>
            <a:ext cx="8964488" cy="369332"/>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En</a:t>
            </a:r>
            <a:r>
              <a:rPr kumimoji="0" lang="fr-FR" b="0" i="0" u="none" strike="noStrike" cap="none" normalizeH="0" dirty="0">
                <a:ln>
                  <a:noFill/>
                </a:ln>
                <a:solidFill>
                  <a:srgbClr val="0000FF"/>
                </a:solidFill>
                <a:effectLst/>
                <a:latin typeface="Times New Roman" pitchFamily="18" charset="0"/>
                <a:ea typeface="Calibri" pitchFamily="34" charset="0"/>
                <a:cs typeface="Times New Roman" pitchFamily="18" charset="0"/>
              </a:rPr>
              <a:t> appliquant la transformation de </a:t>
            </a:r>
            <a:r>
              <a:rPr kumimoji="0" lang="fr-FR" b="0" i="0" u="none" strike="noStrike" cap="none" normalizeH="0" dirty="0" err="1">
                <a:ln>
                  <a:noFill/>
                </a:ln>
                <a:solidFill>
                  <a:srgbClr val="0000FF"/>
                </a:solidFill>
                <a:effectLst/>
                <a:latin typeface="Times New Roman" pitchFamily="18" charset="0"/>
                <a:ea typeface="Calibri" pitchFamily="34" charset="0"/>
                <a:cs typeface="Times New Roman" pitchFamily="18" charset="0"/>
              </a:rPr>
              <a:t>park</a:t>
            </a:r>
            <a:r>
              <a:rPr kumimoji="0" lang="fr-FR" b="0" i="0" u="none" strike="noStrike" cap="none" normalizeH="0" dirty="0">
                <a:ln>
                  <a:noFill/>
                </a:ln>
                <a:solidFill>
                  <a:srgbClr val="0000FF"/>
                </a:solidFill>
                <a:effectLst/>
                <a:latin typeface="Times New Roman" pitchFamily="18" charset="0"/>
                <a:ea typeface="Calibri" pitchFamily="34" charset="0"/>
                <a:cs typeface="Times New Roman" pitchFamily="18" charset="0"/>
              </a:rPr>
              <a:t> au flux </a:t>
            </a:r>
            <a:r>
              <a:rPr kumimoji="0" lang="fr-FR" b="0" i="0" u="none" strike="noStrike" cap="none" normalizeH="0" dirty="0" err="1">
                <a:ln>
                  <a:noFill/>
                </a:ln>
                <a:solidFill>
                  <a:srgbClr val="0000FF"/>
                </a:solidFill>
                <a:effectLst/>
                <a:latin typeface="Times New Roman" pitchFamily="18" charset="0"/>
                <a:ea typeface="Calibri" pitchFamily="34" charset="0"/>
                <a:cs typeface="Times New Roman" pitchFamily="18" charset="0"/>
              </a:rPr>
              <a:t>rotorique,on</a:t>
            </a:r>
            <a:r>
              <a:rPr kumimoji="0" lang="fr-FR" b="0" i="0" u="none" strike="noStrike" cap="none" normalizeH="0" dirty="0">
                <a:ln>
                  <a:noFill/>
                </a:ln>
                <a:solidFill>
                  <a:srgbClr val="0000FF"/>
                </a:solidFill>
                <a:effectLst/>
                <a:latin typeface="Times New Roman" pitchFamily="18" charset="0"/>
                <a:ea typeface="Calibri" pitchFamily="34" charset="0"/>
                <a:cs typeface="Times New Roman" pitchFamily="18" charset="0"/>
              </a:rPr>
              <a:t> obtient les </a:t>
            </a:r>
            <a:r>
              <a:rPr kumimoji="0" lang="fr-FR"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expressions</a:t>
            </a:r>
            <a:r>
              <a:rPr kumimoji="0" lang="fr-FR" b="0"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kumimoji="0" lang="fr-FR"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suivantes</a:t>
            </a:r>
            <a:r>
              <a:rPr kumimoji="0" lang="fr-FR" b="0" i="0" u="none" strike="noStrike" cap="none" normalizeH="0" baseline="0" dirty="0">
                <a:ln>
                  <a:noFill/>
                </a:ln>
                <a:solidFill>
                  <a:srgbClr val="0000FF"/>
                </a:solidFill>
                <a:effectLst/>
                <a:latin typeface="Calibri"/>
                <a:ea typeface="Calibri" pitchFamily="34" charset="0"/>
                <a:cs typeface="Times New Roman" pitchFamily="18" charset="0"/>
              </a:rPr>
              <a:t> </a:t>
            </a:r>
            <a:r>
              <a:rPr kumimoji="0" lang="fr-FR"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a:t>
            </a:r>
            <a:endParaRPr kumimoji="0" lang="fr-FR" b="0" i="0" u="none" strike="noStrike" cap="none" normalizeH="0" baseline="0" dirty="0">
              <a:ln>
                <a:noFill/>
              </a:ln>
              <a:solidFill>
                <a:srgbClr val="0000FF"/>
              </a:solidFill>
              <a:effectLst/>
              <a:latin typeface="Arial" pitchFamily="34" charset="0"/>
              <a:cs typeface="Arial" pitchFamily="34" charset="0"/>
            </a:endParaRPr>
          </a:p>
        </p:txBody>
      </p:sp>
      <p:sp>
        <p:nvSpPr>
          <p:cNvPr id="6" name="Rectangle 5"/>
          <p:cNvSpPr/>
          <p:nvPr/>
        </p:nvSpPr>
        <p:spPr>
          <a:xfrm>
            <a:off x="899592" y="1547500"/>
            <a:ext cx="172819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t>
            </a:r>
            <a:r>
              <a:rPr lang="fr-FR" i="1" dirty="0" err="1">
                <a:solidFill>
                  <a:srgbClr val="0000FF"/>
                </a:solidFill>
                <a:latin typeface="Times New Roman" pitchFamily="18" charset="0"/>
                <a:ea typeface="Times New Roman" pitchFamily="18" charset="0"/>
                <a:cs typeface="Times New Roman" pitchFamily="18" charset="0"/>
              </a:rPr>
              <a:t>statoriques</a:t>
            </a:r>
            <a:r>
              <a:rPr lang="fr-FR" i="1" dirty="0">
                <a:solidFill>
                  <a:srgbClr val="0000FF"/>
                </a:solidFill>
                <a:latin typeface="Times New Roman" pitchFamily="18" charset="0"/>
                <a:ea typeface="Times New Roman" pitchFamily="18" charset="0"/>
                <a:cs typeface="Times New Roman" pitchFamily="18" charset="0"/>
              </a:rPr>
              <a:t> </a:t>
            </a:r>
            <a:endParaRPr lang="fr-FR" i="1" dirty="0"/>
          </a:p>
        </p:txBody>
      </p:sp>
      <p:pic>
        <p:nvPicPr>
          <p:cNvPr id="7" name="Picture 3"/>
          <p:cNvPicPr>
            <a:picLocks noChangeAspect="1" noChangeArrowheads="1"/>
          </p:cNvPicPr>
          <p:nvPr/>
        </p:nvPicPr>
        <p:blipFill>
          <a:blip r:embed="rId3" cstate="print">
            <a:lum contrast="10000"/>
          </a:blip>
          <a:srcRect/>
          <a:stretch>
            <a:fillRect/>
          </a:stretch>
        </p:blipFill>
        <p:spPr bwMode="auto">
          <a:xfrm>
            <a:off x="1547664" y="3284984"/>
            <a:ext cx="2568649" cy="864000"/>
          </a:xfrm>
          <a:prstGeom prst="rect">
            <a:avLst/>
          </a:prstGeom>
          <a:noFill/>
          <a:ln w="9525">
            <a:noFill/>
            <a:miter lim="800000"/>
            <a:headEnd/>
            <a:tailEnd/>
          </a:ln>
        </p:spPr>
      </p:pic>
      <p:sp>
        <p:nvSpPr>
          <p:cNvPr id="8" name="Rectangle 7"/>
          <p:cNvSpPr/>
          <p:nvPr/>
        </p:nvSpPr>
        <p:spPr>
          <a:xfrm>
            <a:off x="179512" y="404664"/>
            <a:ext cx="6768752" cy="369332"/>
          </a:xfrm>
          <a:prstGeom prst="rect">
            <a:avLst/>
          </a:prstGeom>
          <a:solidFill>
            <a:schemeClr val="bg2"/>
          </a:solidFill>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Après transformation des flux et application de ces termes, on obtient:</a:t>
            </a:r>
            <a:endParaRPr lang="fr-FR" i="1" dirty="0"/>
          </a:p>
        </p:txBody>
      </p:sp>
      <p:sp>
        <p:nvSpPr>
          <p:cNvPr id="9" name="Rectangle 8"/>
          <p:cNvSpPr/>
          <p:nvPr/>
        </p:nvSpPr>
        <p:spPr>
          <a:xfrm>
            <a:off x="1187624" y="2564904"/>
            <a:ext cx="172819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t>
            </a:r>
            <a:r>
              <a:rPr lang="fr-FR" i="1" dirty="0" err="1">
                <a:solidFill>
                  <a:srgbClr val="0000FF"/>
                </a:solidFill>
                <a:latin typeface="Times New Roman" pitchFamily="18" charset="0"/>
                <a:ea typeface="Times New Roman" pitchFamily="18" charset="0"/>
                <a:cs typeface="Times New Roman" pitchFamily="18" charset="0"/>
              </a:rPr>
              <a:t>rotoriques</a:t>
            </a:r>
            <a:r>
              <a:rPr lang="fr-FR" i="1" dirty="0">
                <a:solidFill>
                  <a:srgbClr val="0000FF"/>
                </a:solidFill>
                <a:latin typeface="Times New Roman" pitchFamily="18" charset="0"/>
                <a:ea typeface="Times New Roman" pitchFamily="18" charset="0"/>
                <a:cs typeface="Times New Roman" pitchFamily="18" charset="0"/>
              </a:rPr>
              <a:t> </a:t>
            </a:r>
            <a:endParaRPr lang="fr-FR" i="1" dirty="0"/>
          </a:p>
        </p:txBody>
      </p:sp>
      <p:pic>
        <p:nvPicPr>
          <p:cNvPr id="10" name="Picture 4"/>
          <p:cNvPicPr>
            <a:picLocks noChangeAspect="1" noChangeArrowheads="1"/>
          </p:cNvPicPr>
          <p:nvPr/>
        </p:nvPicPr>
        <p:blipFill>
          <a:blip r:embed="rId4" cstate="print">
            <a:lum contrast="10000"/>
          </a:blip>
          <a:srcRect/>
          <a:stretch>
            <a:fillRect/>
          </a:stretch>
        </p:blipFill>
        <p:spPr bwMode="auto">
          <a:xfrm>
            <a:off x="5868144" y="3294233"/>
            <a:ext cx="2304000" cy="864000"/>
          </a:xfrm>
          <a:prstGeom prst="rect">
            <a:avLst/>
          </a:prstGeom>
          <a:noFill/>
          <a:ln w="9525">
            <a:noFill/>
            <a:miter lim="800000"/>
            <a:headEnd/>
            <a:tailEnd/>
          </a:ln>
        </p:spPr>
      </p:pic>
      <p:pic>
        <p:nvPicPr>
          <p:cNvPr id="73731" name="Picture 3"/>
          <p:cNvPicPr>
            <a:picLocks noChangeAspect="1" noChangeArrowheads="1"/>
          </p:cNvPicPr>
          <p:nvPr/>
        </p:nvPicPr>
        <p:blipFill>
          <a:blip r:embed="rId5" cstate="print"/>
          <a:srcRect/>
          <a:stretch>
            <a:fillRect/>
          </a:stretch>
        </p:blipFill>
        <p:spPr bwMode="auto">
          <a:xfrm>
            <a:off x="2915816" y="1412776"/>
            <a:ext cx="3743325" cy="657225"/>
          </a:xfrm>
          <a:prstGeom prst="rect">
            <a:avLst/>
          </a:prstGeom>
          <a:noFill/>
          <a:ln w="9525">
            <a:noFill/>
            <a:miter lim="800000"/>
            <a:headEnd/>
            <a:tailEnd/>
          </a:ln>
        </p:spPr>
      </p:pic>
      <p:pic>
        <p:nvPicPr>
          <p:cNvPr id="73732" name="Picture 4"/>
          <p:cNvPicPr>
            <a:picLocks noChangeAspect="1" noChangeArrowheads="1"/>
          </p:cNvPicPr>
          <p:nvPr/>
        </p:nvPicPr>
        <p:blipFill>
          <a:blip r:embed="rId6" cstate="print"/>
          <a:srcRect/>
          <a:stretch>
            <a:fillRect/>
          </a:stretch>
        </p:blipFill>
        <p:spPr bwMode="auto">
          <a:xfrm>
            <a:off x="3131840" y="2492896"/>
            <a:ext cx="3895725" cy="657225"/>
          </a:xfrm>
          <a:prstGeom prst="rect">
            <a:avLst/>
          </a:prstGeom>
          <a:noFill/>
          <a:ln w="9525">
            <a:noFill/>
            <a:miter lim="800000"/>
            <a:headEnd/>
            <a:tailEnd/>
          </a:ln>
        </p:spPr>
      </p:pic>
      <p:sp>
        <p:nvSpPr>
          <p:cNvPr id="13" name="Rectangle 12"/>
          <p:cNvSpPr/>
          <p:nvPr/>
        </p:nvSpPr>
        <p:spPr>
          <a:xfrm>
            <a:off x="179512" y="3501008"/>
            <a:ext cx="136815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axe ‘d’</a:t>
            </a:r>
            <a:endParaRPr lang="fr-FR" i="1" dirty="0"/>
          </a:p>
        </p:txBody>
      </p:sp>
      <p:sp>
        <p:nvSpPr>
          <p:cNvPr id="14" name="Rectangle 13"/>
          <p:cNvSpPr/>
          <p:nvPr/>
        </p:nvSpPr>
        <p:spPr>
          <a:xfrm>
            <a:off x="4499992" y="3582169"/>
            <a:ext cx="136815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axe ‘q’</a:t>
            </a:r>
            <a:endParaRPr lang="fr-FR" i="1" dirty="0"/>
          </a:p>
        </p:txBody>
      </p:sp>
      <p:pic>
        <p:nvPicPr>
          <p:cNvPr id="15" name="Picture 1"/>
          <p:cNvPicPr>
            <a:picLocks noChangeAspect="1" noChangeArrowheads="1"/>
          </p:cNvPicPr>
          <p:nvPr/>
        </p:nvPicPr>
        <p:blipFill>
          <a:blip r:embed="rId7" cstate="print">
            <a:lum contrast="10000"/>
          </a:blip>
          <a:srcRect/>
          <a:stretch>
            <a:fillRect/>
          </a:stretch>
        </p:blipFill>
        <p:spPr bwMode="auto">
          <a:xfrm>
            <a:off x="323528" y="4725144"/>
            <a:ext cx="4210050" cy="676275"/>
          </a:xfrm>
          <a:prstGeom prst="rect">
            <a:avLst/>
          </a:prstGeom>
          <a:noFill/>
          <a:ln w="9525">
            <a:noFill/>
            <a:miter lim="800000"/>
            <a:headEnd/>
            <a:tailEnd/>
          </a:ln>
        </p:spPr>
      </p:pic>
      <p:pic>
        <p:nvPicPr>
          <p:cNvPr id="16" name="Picture 2"/>
          <p:cNvPicPr>
            <a:picLocks noChangeAspect="1" noChangeArrowheads="1"/>
          </p:cNvPicPr>
          <p:nvPr/>
        </p:nvPicPr>
        <p:blipFill>
          <a:blip r:embed="rId8" cstate="print">
            <a:lum contrast="10000"/>
          </a:blip>
          <a:srcRect/>
          <a:stretch>
            <a:fillRect/>
          </a:stretch>
        </p:blipFill>
        <p:spPr bwMode="auto">
          <a:xfrm>
            <a:off x="336426" y="5589240"/>
            <a:ext cx="4019550" cy="628650"/>
          </a:xfrm>
          <a:prstGeom prst="rect">
            <a:avLst/>
          </a:prstGeom>
          <a:noFill/>
          <a:ln w="9525">
            <a:noFill/>
            <a:miter lim="800000"/>
            <a:headEnd/>
            <a:tailEnd/>
          </a:ln>
        </p:spPr>
      </p:pic>
      <p:sp>
        <p:nvSpPr>
          <p:cNvPr id="17" name="Rectangle 16"/>
          <p:cNvSpPr/>
          <p:nvPr/>
        </p:nvSpPr>
        <p:spPr>
          <a:xfrm>
            <a:off x="72008" y="4221088"/>
            <a:ext cx="5436096" cy="369332"/>
          </a:xfrm>
          <a:prstGeom prst="rect">
            <a:avLst/>
          </a:prstGeom>
          <a:solidFill>
            <a:schemeClr val="bg2"/>
          </a:solidFill>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Modèle de tension dans le repère ‘</a:t>
            </a:r>
            <a:r>
              <a:rPr lang="fr-FR" i="1" dirty="0" err="1">
                <a:solidFill>
                  <a:srgbClr val="0000FF"/>
                </a:solidFill>
                <a:latin typeface="Times New Roman" pitchFamily="18" charset="0"/>
                <a:ea typeface="Times New Roman" pitchFamily="18" charset="0"/>
                <a:cs typeface="Times New Roman" pitchFamily="18" charset="0"/>
              </a:rPr>
              <a:t>dq</a:t>
            </a:r>
            <a:r>
              <a:rPr lang="fr-FR" i="1" dirty="0">
                <a:solidFill>
                  <a:srgbClr val="0000FF"/>
                </a:solidFill>
                <a:latin typeface="Times New Roman" pitchFamily="18" charset="0"/>
                <a:ea typeface="Times New Roman" pitchFamily="18" charset="0"/>
                <a:cs typeface="Times New Roman" pitchFamily="18" charset="0"/>
              </a:rPr>
              <a:t>’ champ tournant:</a:t>
            </a:r>
            <a:endParaRPr lang="fr-FR" i="1" dirty="0"/>
          </a:p>
        </p:txBody>
      </p:sp>
      <p:sp>
        <p:nvSpPr>
          <p:cNvPr id="737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373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588224" y="836712"/>
            <a:ext cx="2343150" cy="552450"/>
          </a:xfrm>
          <a:prstGeom prst="rect">
            <a:avLst/>
          </a:prstGeom>
          <a:noFill/>
        </p:spPr>
      </p:pic>
      <p:pic>
        <p:nvPicPr>
          <p:cNvPr id="73735" name="Picture 7"/>
          <p:cNvPicPr>
            <a:picLocks noChangeAspect="1" noChangeArrowheads="1"/>
          </p:cNvPicPr>
          <p:nvPr/>
        </p:nvPicPr>
        <p:blipFill>
          <a:blip r:embed="rId10" cstate="print"/>
          <a:srcRect/>
          <a:stretch>
            <a:fillRect/>
          </a:stretch>
        </p:blipFill>
        <p:spPr bwMode="auto">
          <a:xfrm>
            <a:off x="5271839" y="4653136"/>
            <a:ext cx="3476625"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0" y="2629669"/>
            <a:ext cx="6334125" cy="295275"/>
          </a:xfrm>
          <a:prstGeom prst="rect">
            <a:avLst/>
          </a:prstGeom>
          <a:noFill/>
          <a:ln w="9525">
            <a:noFill/>
            <a:miter lim="800000"/>
            <a:headEnd/>
            <a:tailEnd/>
          </a:ln>
        </p:spPr>
      </p:pic>
      <p:sp>
        <p:nvSpPr>
          <p:cNvPr id="3" name="Rectangle 2"/>
          <p:cNvSpPr/>
          <p:nvPr/>
        </p:nvSpPr>
        <p:spPr>
          <a:xfrm>
            <a:off x="1619672" y="-27384"/>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74755" name="Picture 3"/>
          <p:cNvPicPr>
            <a:picLocks noChangeAspect="1" noChangeArrowheads="1"/>
          </p:cNvPicPr>
          <p:nvPr/>
        </p:nvPicPr>
        <p:blipFill>
          <a:blip r:embed="rId3" cstate="print"/>
          <a:srcRect/>
          <a:stretch>
            <a:fillRect/>
          </a:stretch>
        </p:blipFill>
        <p:spPr bwMode="auto">
          <a:xfrm>
            <a:off x="543065" y="2900035"/>
            <a:ext cx="2904844" cy="1836000"/>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107504" y="4736951"/>
            <a:ext cx="6905625" cy="276225"/>
          </a:xfrm>
          <a:prstGeom prst="rect">
            <a:avLst/>
          </a:prstGeom>
          <a:noFill/>
          <a:ln w="9525">
            <a:noFill/>
            <a:miter lim="800000"/>
            <a:headEnd/>
            <a:tailEnd/>
          </a:ln>
        </p:spPr>
      </p:pic>
      <p:pic>
        <p:nvPicPr>
          <p:cNvPr id="74757" name="Picture 5"/>
          <p:cNvPicPr>
            <a:picLocks noChangeAspect="1" noChangeArrowheads="1"/>
          </p:cNvPicPr>
          <p:nvPr/>
        </p:nvPicPr>
        <p:blipFill>
          <a:blip r:embed="rId5" cstate="print"/>
          <a:srcRect/>
          <a:stretch>
            <a:fillRect/>
          </a:stretch>
        </p:blipFill>
        <p:spPr bwMode="auto">
          <a:xfrm>
            <a:off x="611560" y="5049376"/>
            <a:ext cx="2625298" cy="1764000"/>
          </a:xfrm>
          <a:prstGeom prst="rect">
            <a:avLst/>
          </a:prstGeom>
          <a:noFill/>
          <a:ln w="9525">
            <a:noFill/>
            <a:miter lim="800000"/>
            <a:headEnd/>
            <a:tailEnd/>
          </a:ln>
        </p:spPr>
      </p:pic>
      <p:pic>
        <p:nvPicPr>
          <p:cNvPr id="74758" name="Picture 6"/>
          <p:cNvPicPr>
            <a:picLocks noChangeAspect="1" noChangeArrowheads="1"/>
          </p:cNvPicPr>
          <p:nvPr/>
        </p:nvPicPr>
        <p:blipFill>
          <a:blip r:embed="rId6" cstate="print"/>
          <a:srcRect/>
          <a:stretch>
            <a:fillRect/>
          </a:stretch>
        </p:blipFill>
        <p:spPr bwMode="auto">
          <a:xfrm>
            <a:off x="4860032" y="1147589"/>
            <a:ext cx="2238375" cy="1057275"/>
          </a:xfrm>
          <a:prstGeom prst="rect">
            <a:avLst/>
          </a:prstGeom>
          <a:noFill/>
          <a:ln w="9525">
            <a:noFill/>
            <a:miter lim="800000"/>
            <a:headEnd/>
            <a:tailEnd/>
          </a:ln>
        </p:spPr>
      </p:pic>
      <p:pic>
        <p:nvPicPr>
          <p:cNvPr id="74759" name="Picture 7"/>
          <p:cNvPicPr>
            <a:picLocks noChangeAspect="1" noChangeArrowheads="1"/>
          </p:cNvPicPr>
          <p:nvPr/>
        </p:nvPicPr>
        <p:blipFill>
          <a:blip r:embed="rId7" cstate="print"/>
          <a:srcRect/>
          <a:stretch>
            <a:fillRect/>
          </a:stretch>
        </p:blipFill>
        <p:spPr bwMode="auto">
          <a:xfrm>
            <a:off x="0" y="332656"/>
            <a:ext cx="3990975" cy="352425"/>
          </a:xfrm>
          <a:prstGeom prst="rect">
            <a:avLst/>
          </a:prstGeom>
          <a:noFill/>
          <a:ln w="9525">
            <a:noFill/>
            <a:miter lim="800000"/>
            <a:headEnd/>
            <a:tailEnd/>
          </a:ln>
        </p:spPr>
      </p:pic>
      <p:pic>
        <p:nvPicPr>
          <p:cNvPr id="74760" name="Picture 8"/>
          <p:cNvPicPr>
            <a:picLocks noChangeAspect="1" noChangeArrowheads="1"/>
          </p:cNvPicPr>
          <p:nvPr/>
        </p:nvPicPr>
        <p:blipFill>
          <a:blip r:embed="rId8" cstate="print"/>
          <a:srcRect/>
          <a:stretch>
            <a:fillRect/>
          </a:stretch>
        </p:blipFill>
        <p:spPr bwMode="auto">
          <a:xfrm>
            <a:off x="683568" y="800904"/>
            <a:ext cx="3076346" cy="17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420888"/>
            <a:ext cx="6696744" cy="331501"/>
          </a:xfrm>
          <a:prstGeom prst="rect">
            <a:avLst/>
          </a:prstGeom>
        </p:spPr>
        <p:txBody>
          <a:bodyPr wrap="square">
            <a:spAutoFit/>
          </a:bodyPr>
          <a:lstStyle/>
          <a:p>
            <a:pPr lvl="0" algn="l">
              <a:lnSpc>
                <a:spcPct val="75000"/>
              </a:lnSpc>
            </a:pPr>
            <a:r>
              <a:rPr lang="fr-FR" sz="2000" dirty="0">
                <a:solidFill>
                  <a:prstClr val="black"/>
                </a:solidFill>
                <a:latin typeface="Times New Roman" pitchFamily="18" charset="0"/>
                <a:cs typeface="Times New Roman" pitchFamily="18" charset="0"/>
              </a:rPr>
              <a:t>2- </a:t>
            </a:r>
            <a:r>
              <a:rPr lang="fr-FR" sz="2000" dirty="0"/>
              <a:t>ÉQUATIONS DE LA MACHINE ASYNCHRONE</a:t>
            </a:r>
            <a:endParaRPr lang="fr-FR" sz="2000" dirty="0">
              <a:solidFill>
                <a:prstClr val="black"/>
              </a:solidFill>
              <a:latin typeface="Times New Roman" pitchFamily="18" charset="0"/>
              <a:cs typeface="Times New Roman" pitchFamily="18" charset="0"/>
            </a:endParaRPr>
          </a:p>
        </p:txBody>
      </p:sp>
      <p:sp>
        <p:nvSpPr>
          <p:cNvPr id="7" name="Rectangle 6"/>
          <p:cNvSpPr/>
          <p:nvPr/>
        </p:nvSpPr>
        <p:spPr>
          <a:xfrm>
            <a:off x="3131840" y="548680"/>
            <a:ext cx="4248472" cy="646331"/>
          </a:xfrm>
          <a:prstGeom prst="rect">
            <a:avLst/>
          </a:prstGeom>
        </p:spPr>
        <p:txBody>
          <a:bodyPr wrap="square">
            <a:spAutoFit/>
          </a:bodyPr>
          <a:lstStyle/>
          <a:p>
            <a:pPr algn="l"/>
            <a:r>
              <a:rPr lang="fr-FR" sz="3600" dirty="0">
                <a:solidFill>
                  <a:prstClr val="black"/>
                </a:solidFill>
                <a:latin typeface="Times New Roman" pitchFamily="18" charset="0"/>
                <a:cs typeface="Times New Roman" pitchFamily="18" charset="0"/>
              </a:rPr>
              <a:t>PLAN du cours </a:t>
            </a:r>
            <a:endParaRPr lang="fr-FR" sz="3600" dirty="0">
              <a:latin typeface="Times New Roman" pitchFamily="18" charset="0"/>
              <a:cs typeface="Times New Roman" pitchFamily="18" charset="0"/>
            </a:endParaRPr>
          </a:p>
        </p:txBody>
      </p:sp>
      <p:sp>
        <p:nvSpPr>
          <p:cNvPr id="8" name="Rectangle 7"/>
          <p:cNvSpPr/>
          <p:nvPr/>
        </p:nvSpPr>
        <p:spPr>
          <a:xfrm>
            <a:off x="611560" y="2924944"/>
            <a:ext cx="7560840" cy="677108"/>
          </a:xfrm>
          <a:prstGeom prst="rect">
            <a:avLst/>
          </a:prstGeom>
        </p:spPr>
        <p:txBody>
          <a:bodyPr wrap="square">
            <a:spAutoFit/>
          </a:bodyPr>
          <a:lstStyle/>
          <a:p>
            <a:pPr algn="l"/>
            <a:r>
              <a:rPr lang="fr-FR" sz="2000" dirty="0">
                <a:latin typeface="Times New Roman" pitchFamily="18" charset="0"/>
                <a:cs typeface="Times New Roman" pitchFamily="18" charset="0"/>
              </a:rPr>
              <a:t>3- </a:t>
            </a:r>
            <a:r>
              <a:rPr lang="fr-FR" sz="2000" dirty="0"/>
              <a:t>TRANSFORMATION DE PARK </a:t>
            </a:r>
            <a:endParaRPr lang="fr-FR" sz="2000" dirty="0">
              <a:latin typeface="Times New Roman" pitchFamily="18" charset="0"/>
              <a:cs typeface="Times New Roman" pitchFamily="18" charset="0"/>
            </a:endParaRPr>
          </a:p>
          <a:p>
            <a:pPr algn="l"/>
            <a:endParaRPr lang="fr-FR" dirty="0">
              <a:latin typeface="Times New Roman" pitchFamily="18" charset="0"/>
              <a:cs typeface="Times New Roman" pitchFamily="18" charset="0"/>
            </a:endParaRPr>
          </a:p>
        </p:txBody>
      </p:sp>
      <p:sp>
        <p:nvSpPr>
          <p:cNvPr id="9" name="Rectangle 8"/>
          <p:cNvSpPr/>
          <p:nvPr/>
        </p:nvSpPr>
        <p:spPr>
          <a:xfrm>
            <a:off x="539552" y="3501008"/>
            <a:ext cx="5688632" cy="400110"/>
          </a:xfrm>
          <a:prstGeom prst="rect">
            <a:avLst/>
          </a:prstGeom>
        </p:spPr>
        <p:txBody>
          <a:bodyPr wrap="square">
            <a:spAutoFit/>
          </a:bodyPr>
          <a:lstStyle/>
          <a:p>
            <a:pPr algn="l"/>
            <a:r>
              <a:rPr lang="fr-FR" sz="2000" dirty="0">
                <a:latin typeface="Times New Roman" pitchFamily="18" charset="0"/>
                <a:cs typeface="Times New Roman" pitchFamily="18" charset="0"/>
              </a:rPr>
              <a:t>4- </a:t>
            </a:r>
            <a:r>
              <a:rPr lang="fr-FR" sz="2000" dirty="0"/>
              <a:t>ÉQUATIONS D’ÉTAT</a:t>
            </a:r>
            <a:endParaRPr lang="fr-FR" sz="2000" dirty="0">
              <a:latin typeface="Times New Roman" pitchFamily="18" charset="0"/>
              <a:cs typeface="Times New Roman" pitchFamily="18" charset="0"/>
            </a:endParaRPr>
          </a:p>
        </p:txBody>
      </p:sp>
      <p:sp>
        <p:nvSpPr>
          <p:cNvPr id="10" name="Rectangle 9"/>
          <p:cNvSpPr/>
          <p:nvPr/>
        </p:nvSpPr>
        <p:spPr>
          <a:xfrm>
            <a:off x="683568" y="1857018"/>
            <a:ext cx="6552728" cy="707886"/>
          </a:xfrm>
          <a:prstGeom prst="rect">
            <a:avLst/>
          </a:prstGeom>
        </p:spPr>
        <p:txBody>
          <a:bodyPr wrap="square">
            <a:spAutoFit/>
          </a:bodyPr>
          <a:lstStyle/>
          <a:p>
            <a:pPr algn="l"/>
            <a:r>
              <a:rPr lang="fr-FR" sz="2000" dirty="0">
                <a:solidFill>
                  <a:prstClr val="black"/>
                </a:solidFill>
                <a:latin typeface="Times New Roman" pitchFamily="18" charset="0"/>
                <a:cs typeface="Times New Roman" pitchFamily="18" charset="0"/>
              </a:rPr>
              <a:t>1- LA MACHINE ASYNCHRONE TRIPHASÉE</a:t>
            </a:r>
          </a:p>
          <a:p>
            <a:pPr algn="l"/>
            <a:r>
              <a:rPr lang="fr-FR" sz="2000" i="1" dirty="0">
                <a:latin typeface="Times New Roman" pitchFamily="18" charset="0"/>
                <a:cs typeface="Times New Roman" pitchFamily="18" charset="0"/>
              </a:rPr>
              <a:t> </a:t>
            </a:r>
            <a:endParaRPr lang="fr-FR" i="1" dirty="0"/>
          </a:p>
        </p:txBody>
      </p:sp>
      <p:sp>
        <p:nvSpPr>
          <p:cNvPr id="11" name="Rectangle 10"/>
          <p:cNvSpPr/>
          <p:nvPr/>
        </p:nvSpPr>
        <p:spPr>
          <a:xfrm>
            <a:off x="611560" y="4077072"/>
            <a:ext cx="3096344" cy="400110"/>
          </a:xfrm>
          <a:prstGeom prst="rect">
            <a:avLst/>
          </a:prstGeom>
        </p:spPr>
        <p:txBody>
          <a:bodyPr wrap="square">
            <a:spAutoFit/>
          </a:bodyPr>
          <a:lstStyle/>
          <a:p>
            <a:pPr algn="l"/>
            <a:r>
              <a:rPr lang="fr-FR" sz="2000" dirty="0">
                <a:latin typeface="Times New Roman" pitchFamily="18" charset="0"/>
                <a:cs typeface="Times New Roman" pitchFamily="18" charset="0"/>
              </a:rPr>
              <a:t>5- </a:t>
            </a:r>
            <a:r>
              <a:rPr lang="fr-FR" sz="2000" dirty="0"/>
              <a:t>SIMULATION</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35496" y="332656"/>
            <a:ext cx="7560840" cy="369332"/>
          </a:xfrm>
          <a:prstGeom prst="rect">
            <a:avLst/>
          </a:prstGeom>
        </p:spPr>
        <p:txBody>
          <a:bodyPr wrap="square">
            <a:spAutoFit/>
          </a:bodyPr>
          <a:lstStyle/>
          <a:p>
            <a:pPr lvl="0" algn="l"/>
            <a:r>
              <a:rPr lang="fr-FR" b="1" i="1" dirty="0">
                <a:latin typeface="Times New Roman" pitchFamily="18" charset="0"/>
                <a:cs typeface="Times New Roman" pitchFamily="18" charset="0"/>
              </a:rPr>
              <a:t>Application de la </a:t>
            </a:r>
            <a:r>
              <a:rPr lang="fr-FR" b="1" i="1" dirty="0">
                <a:solidFill>
                  <a:srgbClr val="0000FF"/>
                </a:solidFill>
                <a:latin typeface="Times New Roman" pitchFamily="18" charset="0"/>
                <a:ea typeface="Times New Roman" pitchFamily="18" charset="0"/>
                <a:cs typeface="Times New Roman" pitchFamily="18" charset="0"/>
              </a:rPr>
              <a:t>Transformation de Park </a:t>
            </a:r>
            <a:r>
              <a:rPr lang="fr-FR" b="1" i="1" dirty="0">
                <a:latin typeface="Times New Roman" pitchFamily="18" charset="0"/>
                <a:cs typeface="Times New Roman" pitchFamily="18" charset="0"/>
              </a:rPr>
              <a:t>aux équations des tensions et flux </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5" name="Rectangle 4"/>
          <p:cNvSpPr/>
          <p:nvPr/>
        </p:nvSpPr>
        <p:spPr>
          <a:xfrm>
            <a:off x="539552" y="4437112"/>
            <a:ext cx="8280920" cy="646331"/>
          </a:xfrm>
          <a:prstGeom prst="rect">
            <a:avLst/>
          </a:prstGeom>
        </p:spPr>
        <p:txBody>
          <a:bodyPr wrap="square">
            <a:spAutoFit/>
          </a:bodyPr>
          <a:lstStyle/>
          <a:p>
            <a:pPr algn="l"/>
            <a:r>
              <a:rPr lang="fr-FR" dirty="0">
                <a:latin typeface="Times New Roman" pitchFamily="18" charset="0"/>
                <a:cs typeface="Times New Roman" pitchFamily="18" charset="0"/>
              </a:rPr>
              <a:t>Il existe plusieurs choix d’orientation du repère de Park qui dépendent des objectifs de l’application voulue:</a:t>
            </a:r>
          </a:p>
        </p:txBody>
      </p:sp>
      <p:sp>
        <p:nvSpPr>
          <p:cNvPr id="6" name="Rectangle 5"/>
          <p:cNvSpPr/>
          <p:nvPr/>
        </p:nvSpPr>
        <p:spPr>
          <a:xfrm>
            <a:off x="755576" y="5169966"/>
            <a:ext cx="7848872" cy="923330"/>
          </a:xfrm>
          <a:prstGeom prst="rect">
            <a:avLst/>
          </a:prstGeom>
        </p:spPr>
        <p:txBody>
          <a:bodyPr wrap="square">
            <a:spAutoFit/>
          </a:bodyPr>
          <a:lstStyle/>
          <a:p>
            <a:pPr lvl="0" algn="l"/>
            <a:r>
              <a:rPr lang="fr-FR" dirty="0">
                <a:latin typeface="Times New Roman" pitchFamily="18" charset="0"/>
                <a:cs typeface="Times New Roman" pitchFamily="18" charset="0"/>
              </a:rPr>
              <a:t>- </a:t>
            </a:r>
            <a:r>
              <a:rPr lang="fr-FR" b="1" i="1" dirty="0">
                <a:solidFill>
                  <a:schemeClr val="accent2"/>
                </a:solidFill>
                <a:latin typeface="Times New Roman" pitchFamily="18" charset="0"/>
                <a:cs typeface="Times New Roman" pitchFamily="18" charset="0"/>
              </a:rPr>
              <a:t>Axes solidaires du champ tournant</a:t>
            </a:r>
            <a:r>
              <a:rPr lang="fr-FR" dirty="0">
                <a:latin typeface="Times New Roman" pitchFamily="18" charset="0"/>
                <a:cs typeface="Times New Roman" pitchFamily="18" charset="0"/>
              </a:rPr>
              <a:t> : Ce choix permet d’avoir une pulsation de glissement et s’adapte parfaitement à la commande vectorielle par orientation du flux </a:t>
            </a:r>
            <a:r>
              <a:rPr lang="fr-FR" dirty="0" err="1">
                <a:latin typeface="Times New Roman" pitchFamily="18" charset="0"/>
                <a:cs typeface="Times New Roman" pitchFamily="18" charset="0"/>
              </a:rPr>
              <a:t>rotorique</a:t>
            </a:r>
            <a:r>
              <a:rPr lang="fr-FR" dirty="0">
                <a:latin typeface="Times New Roman" pitchFamily="18" charset="0"/>
                <a:cs typeface="Times New Roman" pitchFamily="18" charset="0"/>
              </a:rPr>
              <a:t>.</a:t>
            </a:r>
          </a:p>
        </p:txBody>
      </p:sp>
      <p:pic>
        <p:nvPicPr>
          <p:cNvPr id="7" name="Picture 1"/>
          <p:cNvPicPr>
            <a:picLocks noChangeAspect="1" noChangeArrowheads="1"/>
          </p:cNvPicPr>
          <p:nvPr/>
        </p:nvPicPr>
        <p:blipFill>
          <a:blip r:embed="rId2" cstate="print">
            <a:lum contrast="10000"/>
          </a:blip>
          <a:srcRect/>
          <a:stretch>
            <a:fillRect/>
          </a:stretch>
        </p:blipFill>
        <p:spPr bwMode="auto">
          <a:xfrm>
            <a:off x="1115615" y="1016840"/>
            <a:ext cx="6856257" cy="972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lum contrast="10000"/>
          </a:blip>
          <a:srcRect/>
          <a:stretch>
            <a:fillRect/>
          </a:stretch>
        </p:blipFill>
        <p:spPr bwMode="auto">
          <a:xfrm>
            <a:off x="1259632" y="2055887"/>
            <a:ext cx="5467350" cy="581025"/>
          </a:xfrm>
          <a:prstGeom prst="rect">
            <a:avLst/>
          </a:prstGeom>
          <a:noFill/>
          <a:ln w="9525">
            <a:noFill/>
            <a:miter lim="800000"/>
            <a:headEnd/>
            <a:tailEnd/>
          </a:ln>
        </p:spPr>
      </p:pic>
      <p:sp>
        <p:nvSpPr>
          <p:cNvPr id="9" name="Rectangle 8"/>
          <p:cNvSpPr/>
          <p:nvPr/>
        </p:nvSpPr>
        <p:spPr>
          <a:xfrm>
            <a:off x="395536" y="2638653"/>
            <a:ext cx="8208912" cy="646331"/>
          </a:xfrm>
          <a:prstGeom prst="rect">
            <a:avLst/>
          </a:prstGeom>
        </p:spPr>
        <p:txBody>
          <a:bodyPr wrap="square">
            <a:spAutoFit/>
          </a:bodyPr>
          <a:lstStyle/>
          <a:p>
            <a:pPr lvl="0" algn="l"/>
            <a:r>
              <a:rPr lang="fr-FR" dirty="0">
                <a:latin typeface="Times New Roman" pitchFamily="18" charset="0"/>
                <a:cs typeface="Times New Roman" pitchFamily="18" charset="0"/>
              </a:rPr>
              <a:t>Les équations des tensions et des flux du modèle de la MAS dans le référentiel </a:t>
            </a:r>
            <a:r>
              <a:rPr lang="fr-FR" dirty="0">
                <a:latin typeface="Times New Roman" pitchFamily="18" charset="0"/>
                <a:cs typeface="Times New Roman" pitchFamily="18" charset="0"/>
                <a:sym typeface="Symbol"/>
              </a:rPr>
              <a:t></a:t>
            </a:r>
            <a:r>
              <a:rPr lang="fr-FR" dirty="0">
                <a:latin typeface="Times New Roman" pitchFamily="18" charset="0"/>
                <a:cs typeface="Times New Roman" pitchFamily="18" charset="0"/>
              </a:rPr>
              <a:t> lié  au stator sont:</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10" name="Picture 4"/>
          <p:cNvPicPr>
            <a:picLocks noChangeAspect="1" noChangeArrowheads="1"/>
          </p:cNvPicPr>
          <p:nvPr/>
        </p:nvPicPr>
        <p:blipFill>
          <a:blip r:embed="rId4" cstate="print">
            <a:lum contrast="10000"/>
          </a:blip>
          <a:srcRect/>
          <a:stretch>
            <a:fillRect/>
          </a:stretch>
        </p:blipFill>
        <p:spPr bwMode="auto">
          <a:xfrm>
            <a:off x="2176463" y="3232770"/>
            <a:ext cx="4791075" cy="1276350"/>
          </a:xfrm>
          <a:prstGeom prst="rect">
            <a:avLst/>
          </a:prstGeom>
          <a:noFill/>
          <a:ln w="9525">
            <a:noFill/>
            <a:miter lim="800000"/>
            <a:headEnd/>
            <a:tailEnd/>
          </a:ln>
        </p:spPr>
      </p:pic>
      <p:sp>
        <p:nvSpPr>
          <p:cNvPr id="12" name="Rectangle 11"/>
          <p:cNvSpPr/>
          <p:nvPr/>
        </p:nvSpPr>
        <p:spPr>
          <a:xfrm>
            <a:off x="0" y="692696"/>
            <a:ext cx="2088232" cy="369332"/>
          </a:xfrm>
          <a:prstGeom prst="rect">
            <a:avLst/>
          </a:prstGeom>
          <a:solidFill>
            <a:schemeClr val="bg2"/>
          </a:solidFill>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Notation complexe:</a:t>
            </a:r>
            <a:endParaRPr lang="fr-FR"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216024" y="836712"/>
            <a:ext cx="8748464" cy="1477328"/>
          </a:xfrm>
          <a:prstGeom prst="rect">
            <a:avLst/>
          </a:prstGeom>
        </p:spPr>
        <p:txBody>
          <a:bodyPr wrap="square">
            <a:spAutoFit/>
          </a:bodyPr>
          <a:lstStyle/>
          <a:p>
            <a:pPr lvl="0" algn="l"/>
            <a:r>
              <a:rPr lang="fr-FR" dirty="0">
                <a:latin typeface="Times New Roman" pitchFamily="18" charset="0"/>
                <a:cs typeface="Times New Roman" pitchFamily="18" charset="0"/>
              </a:rPr>
              <a:t>- </a:t>
            </a:r>
            <a:r>
              <a:rPr lang="fr-FR" b="1" i="1" dirty="0">
                <a:solidFill>
                  <a:schemeClr val="accent2"/>
                </a:solidFill>
                <a:latin typeface="Times New Roman" pitchFamily="18" charset="0"/>
                <a:cs typeface="Times New Roman" pitchFamily="18" charset="0"/>
              </a:rPr>
              <a:t>Axes liés au stator </a:t>
            </a:r>
            <a:r>
              <a:rPr lang="fr-FR" dirty="0">
                <a:latin typeface="Times New Roman" pitchFamily="18" charset="0"/>
                <a:cs typeface="Times New Roman" pitchFamily="18" charset="0"/>
              </a:rPr>
              <a:t>: c’est le repère naturel ou stationnaire de la machine asynchrone. Ce choix permet de simplifier la transformation de Park en celle de Clark dans le cas de non conservation de puissance ou celle de Concordia dans le cas contraire. C’est ce dernier choix qui est utilisé pour la conception de la commande directe du couple. Ces deux référentiels sont les plus utilisés dans la commande de la machine asynchrone.</a:t>
            </a:r>
          </a:p>
        </p:txBody>
      </p:sp>
      <p:pic>
        <p:nvPicPr>
          <p:cNvPr id="34818" name="Picture 2"/>
          <p:cNvPicPr>
            <a:picLocks noChangeAspect="1" noChangeArrowheads="1"/>
          </p:cNvPicPr>
          <p:nvPr/>
        </p:nvPicPr>
        <p:blipFill>
          <a:blip r:embed="rId2" cstate="print">
            <a:lum contrast="10000"/>
          </a:blip>
          <a:srcRect/>
          <a:stretch>
            <a:fillRect/>
          </a:stretch>
        </p:blipFill>
        <p:spPr bwMode="auto">
          <a:xfrm>
            <a:off x="529183" y="2564904"/>
            <a:ext cx="8099117"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35842" name="Picture 2"/>
          <p:cNvPicPr>
            <a:picLocks noChangeAspect="1" noChangeArrowheads="1"/>
          </p:cNvPicPr>
          <p:nvPr/>
        </p:nvPicPr>
        <p:blipFill>
          <a:blip r:embed="rId2" cstate="print">
            <a:lum contrast="10000"/>
          </a:blip>
          <a:srcRect/>
          <a:stretch>
            <a:fillRect/>
          </a:stretch>
        </p:blipFill>
        <p:spPr bwMode="auto">
          <a:xfrm>
            <a:off x="212088" y="692696"/>
            <a:ext cx="8608384" cy="1093328"/>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lum contrast="10000"/>
          </a:blip>
          <a:srcRect/>
          <a:stretch>
            <a:fillRect/>
          </a:stretch>
        </p:blipFill>
        <p:spPr bwMode="auto">
          <a:xfrm>
            <a:off x="559580" y="1916832"/>
            <a:ext cx="7684828" cy="1999853"/>
          </a:xfrm>
          <a:prstGeom prst="rect">
            <a:avLst/>
          </a:prstGeom>
          <a:noFill/>
          <a:ln w="9525">
            <a:noFill/>
            <a:miter lim="800000"/>
            <a:headEnd/>
            <a:tailEnd/>
          </a:ln>
        </p:spPr>
      </p:pic>
      <p:pic>
        <p:nvPicPr>
          <p:cNvPr id="36061" name="Picture 221"/>
          <p:cNvPicPr>
            <a:picLocks noChangeAspect="1" noChangeArrowheads="1"/>
          </p:cNvPicPr>
          <p:nvPr/>
        </p:nvPicPr>
        <p:blipFill>
          <a:blip r:embed="rId4" cstate="print">
            <a:lum contrast="10000"/>
          </a:blip>
          <a:srcRect/>
          <a:stretch>
            <a:fillRect/>
          </a:stretch>
        </p:blipFill>
        <p:spPr bwMode="auto">
          <a:xfrm>
            <a:off x="611560" y="4293096"/>
            <a:ext cx="7773437" cy="114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69" name="Rectangle 68"/>
          <p:cNvSpPr/>
          <p:nvPr/>
        </p:nvSpPr>
        <p:spPr>
          <a:xfrm>
            <a:off x="395536" y="334397"/>
            <a:ext cx="8496944" cy="646331"/>
          </a:xfrm>
          <a:prstGeom prst="rect">
            <a:avLst/>
          </a:prstGeom>
          <a:solidFill>
            <a:schemeClr val="bg2"/>
          </a:solidFill>
        </p:spPr>
        <p:txBody>
          <a:bodyPr wrap="square">
            <a:spAutoFit/>
          </a:bodyPr>
          <a:lstStyle/>
          <a:p>
            <a:pPr algn="l"/>
            <a:r>
              <a:rPr lang="fr-FR" dirty="0">
                <a:latin typeface="Times New Roman" pitchFamily="18" charset="0"/>
                <a:cs typeface="Times New Roman" pitchFamily="18" charset="0"/>
              </a:rPr>
              <a:t>Physiquement, on peut la comprendre comme une transformation des trois enroulements de la MAS à seulement deux enroulements, comme la montre la Figure</a:t>
            </a:r>
          </a:p>
        </p:txBody>
      </p:sp>
      <p:pic>
        <p:nvPicPr>
          <p:cNvPr id="36866" name="Picture 2"/>
          <p:cNvPicPr>
            <a:picLocks noChangeAspect="1" noChangeArrowheads="1"/>
          </p:cNvPicPr>
          <p:nvPr/>
        </p:nvPicPr>
        <p:blipFill>
          <a:blip r:embed="rId2" cstate="print">
            <a:lum contrast="10000"/>
          </a:blip>
          <a:srcRect/>
          <a:stretch>
            <a:fillRect/>
          </a:stretch>
        </p:blipFill>
        <p:spPr bwMode="auto">
          <a:xfrm>
            <a:off x="467544" y="908720"/>
            <a:ext cx="5472608" cy="2568539"/>
          </a:xfrm>
          <a:prstGeom prst="rect">
            <a:avLst/>
          </a:prstGeom>
          <a:noFill/>
          <a:ln w="9525">
            <a:noFill/>
            <a:miter lim="800000"/>
            <a:headEnd/>
            <a:tailEnd/>
          </a:ln>
        </p:spPr>
      </p:pic>
      <p:sp>
        <p:nvSpPr>
          <p:cNvPr id="71" name="Rectangle 70"/>
          <p:cNvSpPr/>
          <p:nvPr/>
        </p:nvSpPr>
        <p:spPr>
          <a:xfrm>
            <a:off x="179512" y="3356992"/>
            <a:ext cx="2236510" cy="369332"/>
          </a:xfrm>
          <a:prstGeom prst="rect">
            <a:avLst/>
          </a:prstGeom>
        </p:spPr>
        <p:txBody>
          <a:bodyPr wrap="none">
            <a:spAutoFit/>
          </a:bodyPr>
          <a:lstStyle/>
          <a:p>
            <a:pPr algn="l"/>
            <a:r>
              <a:rPr lang="fr-FR" b="1" i="1" dirty="0">
                <a:solidFill>
                  <a:schemeClr val="accent2"/>
                </a:solidFill>
                <a:latin typeface="Times New Roman" pitchFamily="18" charset="0"/>
                <a:cs typeface="Times New Roman" pitchFamily="18" charset="0"/>
              </a:rPr>
              <a:t>Expression du couple</a:t>
            </a:r>
            <a:endParaRPr lang="fr-FR" dirty="0">
              <a:solidFill>
                <a:schemeClr val="accent2"/>
              </a:solidFill>
              <a:latin typeface="Times New Roman" pitchFamily="18" charset="0"/>
              <a:cs typeface="Times New Roman" pitchFamily="18" charset="0"/>
            </a:endParaRPr>
          </a:p>
        </p:txBody>
      </p:sp>
      <p:pic>
        <p:nvPicPr>
          <p:cNvPr id="36867" name="Picture 3"/>
          <p:cNvPicPr>
            <a:picLocks noChangeAspect="1" noChangeArrowheads="1"/>
          </p:cNvPicPr>
          <p:nvPr/>
        </p:nvPicPr>
        <p:blipFill>
          <a:blip r:embed="rId3" cstate="print"/>
          <a:srcRect/>
          <a:stretch>
            <a:fillRect/>
          </a:stretch>
        </p:blipFill>
        <p:spPr bwMode="auto">
          <a:xfrm>
            <a:off x="971600" y="3960439"/>
            <a:ext cx="7279908" cy="2852937"/>
          </a:xfrm>
          <a:prstGeom prst="rect">
            <a:avLst/>
          </a:prstGeom>
          <a:noFill/>
          <a:ln w="9525">
            <a:noFill/>
            <a:miter lim="800000"/>
            <a:headEnd/>
            <a:tailEnd/>
          </a:ln>
        </p:spPr>
      </p:pic>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120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3573016"/>
            <a:ext cx="6704308" cy="324000"/>
          </a:xfrm>
          <a:prstGeom prst="rect">
            <a:avLst/>
          </a:prstGeom>
          <a:noFill/>
        </p:spPr>
      </p:pic>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120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07904" y="4005096"/>
            <a:ext cx="4194783" cy="28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251520" y="1772816"/>
            <a:ext cx="8496944" cy="369332"/>
          </a:xfrm>
          <a:prstGeom prst="rect">
            <a:avLst/>
          </a:prstGeom>
        </p:spPr>
        <p:txBody>
          <a:bodyPr wrap="square">
            <a:spAutoFit/>
          </a:bodyPr>
          <a:lstStyle/>
          <a:p>
            <a:pPr algn="l"/>
            <a:r>
              <a:rPr lang="fr-FR" dirty="0">
                <a:latin typeface="Times New Roman" pitchFamily="18" charset="0"/>
                <a:cs typeface="Times New Roman" pitchFamily="18" charset="0"/>
              </a:rPr>
              <a:t>En tenant compte des équations des flux (1.2), la puissance électromécanique s’écrit donc</a:t>
            </a:r>
          </a:p>
        </p:txBody>
      </p:sp>
      <p:pic>
        <p:nvPicPr>
          <p:cNvPr id="37890" name="Picture 2"/>
          <p:cNvPicPr>
            <a:picLocks noChangeAspect="1" noChangeArrowheads="1"/>
          </p:cNvPicPr>
          <p:nvPr/>
        </p:nvPicPr>
        <p:blipFill>
          <a:blip r:embed="rId2" cstate="print">
            <a:lum contrast="10000"/>
          </a:blip>
          <a:srcRect/>
          <a:stretch>
            <a:fillRect/>
          </a:stretch>
        </p:blipFill>
        <p:spPr bwMode="auto">
          <a:xfrm>
            <a:off x="393032" y="2204864"/>
            <a:ext cx="8499448" cy="2991222"/>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827585" y="5411012"/>
            <a:ext cx="7776863" cy="1114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38914" name="Picture 2"/>
          <p:cNvPicPr>
            <a:picLocks noChangeAspect="1" noChangeArrowheads="1"/>
          </p:cNvPicPr>
          <p:nvPr/>
        </p:nvPicPr>
        <p:blipFill>
          <a:blip r:embed="rId2" cstate="print">
            <a:lum contrast="10000"/>
          </a:blip>
          <a:srcRect/>
          <a:stretch>
            <a:fillRect/>
          </a:stretch>
        </p:blipFill>
        <p:spPr bwMode="auto">
          <a:xfrm>
            <a:off x="1262583" y="908720"/>
            <a:ext cx="6981825" cy="3009900"/>
          </a:xfrm>
          <a:prstGeom prst="rect">
            <a:avLst/>
          </a:prstGeom>
          <a:noFill/>
          <a:ln w="9525">
            <a:noFill/>
            <a:miter lim="800000"/>
            <a:headEnd/>
            <a:tailEnd/>
          </a:ln>
        </p:spPr>
      </p:pic>
      <p:sp>
        <p:nvSpPr>
          <p:cNvPr id="4" name="Rectangle 3"/>
          <p:cNvSpPr/>
          <p:nvPr/>
        </p:nvSpPr>
        <p:spPr>
          <a:xfrm>
            <a:off x="179512" y="476672"/>
            <a:ext cx="8208912" cy="646331"/>
          </a:xfrm>
          <a:prstGeom prst="rect">
            <a:avLst/>
          </a:prstGeom>
        </p:spPr>
        <p:txBody>
          <a:bodyPr wrap="square">
            <a:spAutoFit/>
          </a:bodyPr>
          <a:lstStyle/>
          <a:p>
            <a:pPr algn="l"/>
            <a:r>
              <a:rPr lang="fr-FR" dirty="0">
                <a:latin typeface="Times New Roman" pitchFamily="18" charset="0"/>
                <a:cs typeface="Times New Roman" pitchFamily="18" charset="0"/>
              </a:rPr>
              <a:t>Nous pouvons avoir plusieurs expressions scalaires du couple électromagnétique toutes égales </a:t>
            </a:r>
          </a:p>
        </p:txBody>
      </p:sp>
      <p:sp>
        <p:nvSpPr>
          <p:cNvPr id="5" name="Rectangle 4"/>
          <p:cNvSpPr/>
          <p:nvPr/>
        </p:nvSpPr>
        <p:spPr>
          <a:xfrm>
            <a:off x="467544" y="3933056"/>
            <a:ext cx="5904656" cy="369332"/>
          </a:xfrm>
          <a:prstGeom prst="rect">
            <a:avLst/>
          </a:prstGeom>
        </p:spPr>
        <p:txBody>
          <a:bodyPr wrap="square">
            <a:spAutoFit/>
          </a:bodyPr>
          <a:lstStyle/>
          <a:p>
            <a:pPr algn="l"/>
            <a:r>
              <a:rPr lang="fr-FR" b="1" i="1" dirty="0">
                <a:solidFill>
                  <a:schemeClr val="accent2"/>
                </a:solidFill>
                <a:latin typeface="Times New Roman" pitchFamily="18" charset="0"/>
                <a:cs typeface="Times New Roman" pitchFamily="18" charset="0"/>
              </a:rPr>
              <a:t>Représentation d’état dans le référentiel de Park</a:t>
            </a:r>
            <a:endParaRPr lang="fr-FR" dirty="0">
              <a:solidFill>
                <a:schemeClr val="accent2"/>
              </a:solidFill>
              <a:latin typeface="Times New Roman" pitchFamily="18" charset="0"/>
              <a:cs typeface="Times New Roman" pitchFamily="18" charset="0"/>
            </a:endParaRPr>
          </a:p>
        </p:txBody>
      </p:sp>
      <p:sp>
        <p:nvSpPr>
          <p:cNvPr id="6" name="Rectangle 5"/>
          <p:cNvSpPr/>
          <p:nvPr/>
        </p:nvSpPr>
        <p:spPr>
          <a:xfrm>
            <a:off x="251520" y="4228053"/>
            <a:ext cx="8676456" cy="2585323"/>
          </a:xfrm>
          <a:prstGeom prst="rect">
            <a:avLst/>
          </a:prstGeom>
        </p:spPr>
        <p:txBody>
          <a:bodyPr wrap="square">
            <a:spAutoFit/>
          </a:bodyPr>
          <a:lstStyle/>
          <a:p>
            <a:pPr algn="l"/>
            <a:r>
              <a:rPr lang="fr-FR" dirty="0">
                <a:latin typeface="Times New Roman" pitchFamily="18" charset="0"/>
                <a:cs typeface="Times New Roman" pitchFamily="18" charset="0"/>
              </a:rPr>
              <a:t>Afin d’étudier les comportements de la machine asynchrone lors des régimes permanents et transitoires, on dispose de deux méthodes :</a:t>
            </a:r>
          </a:p>
          <a:p>
            <a:pPr lvl="1" algn="l"/>
            <a:r>
              <a:rPr lang="fr-FR" dirty="0">
                <a:latin typeface="Times New Roman" pitchFamily="18" charset="0"/>
                <a:cs typeface="Times New Roman" pitchFamily="18" charset="0"/>
              </a:rPr>
              <a:t>la technique des schémas blocs qui nécessite l’usage des transformées de Laplace,</a:t>
            </a:r>
          </a:p>
          <a:p>
            <a:pPr lvl="1" algn="l"/>
            <a:r>
              <a:rPr lang="fr-FR" dirty="0">
                <a:latin typeface="Times New Roman" pitchFamily="18" charset="0"/>
                <a:cs typeface="Times New Roman" pitchFamily="18" charset="0"/>
              </a:rPr>
              <a:t>le formalisme d’état qui utilise le calcul matriciel.</a:t>
            </a:r>
          </a:p>
          <a:p>
            <a:pPr algn="l"/>
            <a:r>
              <a:rPr lang="fr-FR" dirty="0">
                <a:latin typeface="Times New Roman" pitchFamily="18" charset="0"/>
                <a:cs typeface="Times New Roman" pitchFamily="18" charset="0"/>
              </a:rPr>
              <a:t>Nous utiliserons une représentation du modèle dynamique de la machine dans l’espace d’état. </a:t>
            </a:r>
          </a:p>
          <a:p>
            <a:pPr algn="l"/>
            <a:r>
              <a:rPr lang="fr-FR" dirty="0">
                <a:latin typeface="Times New Roman" pitchFamily="18" charset="0"/>
                <a:cs typeface="Times New Roman" pitchFamily="18" charset="0"/>
              </a:rPr>
              <a:t>En effet, cette écriture se prête bien à la description des systèmes linéaires ou non, mono ou </a:t>
            </a:r>
            <a:r>
              <a:rPr lang="fr-FR" dirty="0" err="1">
                <a:latin typeface="Times New Roman" pitchFamily="18" charset="0"/>
                <a:cs typeface="Times New Roman" pitchFamily="18" charset="0"/>
              </a:rPr>
              <a:t>multivariable</a:t>
            </a:r>
            <a:r>
              <a:rPr lang="fr-FR" dirty="0">
                <a:latin typeface="Times New Roman" pitchFamily="18" charset="0"/>
                <a:cs typeface="Times New Roman" pitchFamily="18" charset="0"/>
              </a:rPr>
              <a:t>, tel que la machine asynchrone qui est un exemple typique d’un système </a:t>
            </a:r>
            <a:r>
              <a:rPr lang="fr-FR" dirty="0" err="1">
                <a:latin typeface="Times New Roman" pitchFamily="18" charset="0"/>
                <a:cs typeface="Times New Roman" pitchFamily="18" charset="0"/>
              </a:rPr>
              <a:t>multivariable</a:t>
            </a:r>
            <a:r>
              <a:rPr lang="fr-FR" dirty="0">
                <a:latin typeface="Times New Roman" pitchFamily="18" charset="0"/>
                <a:cs typeface="Times New Roman" pitchFamily="18" charset="0"/>
              </a:rPr>
              <a:t> non linéaire</a:t>
            </a:r>
            <a:r>
              <a:rPr lang="fr-FR"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323528" y="2915652"/>
            <a:ext cx="6534472" cy="369332"/>
          </a:xfrm>
          <a:prstGeom prst="rect">
            <a:avLst/>
          </a:prstGeom>
        </p:spPr>
        <p:txBody>
          <a:bodyPr wrap="square">
            <a:spAutoFit/>
          </a:bodyPr>
          <a:lstStyle/>
          <a:p>
            <a:pPr algn="l"/>
            <a:r>
              <a:rPr lang="fr-FR" i="1" dirty="0">
                <a:solidFill>
                  <a:schemeClr val="accent2"/>
                </a:solidFill>
                <a:latin typeface="Times New Roman" pitchFamily="18" charset="0"/>
                <a:cs typeface="Times New Roman" pitchFamily="18" charset="0"/>
              </a:rPr>
              <a:t>La représentation dans l’espace d’état est un système de la forme :</a:t>
            </a: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9937" name="Object 1"/>
          <p:cNvGraphicFramePr>
            <a:graphicFrameLocks noChangeAspect="1"/>
          </p:cNvGraphicFramePr>
          <p:nvPr/>
        </p:nvGraphicFramePr>
        <p:xfrm>
          <a:off x="3203848" y="3356992"/>
          <a:ext cx="2148626" cy="720080"/>
        </p:xfrm>
        <a:graphic>
          <a:graphicData uri="http://schemas.openxmlformats.org/presentationml/2006/ole">
            <mc:AlternateContent xmlns:mc="http://schemas.openxmlformats.org/markup-compatibility/2006">
              <mc:Choice xmlns:v="urn:schemas-microsoft-com:vml" Requires="v">
                <p:oleObj spid="_x0000_s3084" name="Équation" r:id="rId3" imgW="1905000" imgH="609600" progId="Equation.3">
                  <p:embed/>
                </p:oleObj>
              </mc:Choice>
              <mc:Fallback>
                <p:oleObj name="Équation" r:id="rId3" imgW="1905000" imgH="609600" progId="Equation.3">
                  <p:embed/>
                  <p:pic>
                    <p:nvPicPr>
                      <p:cNvPr id="3993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356992"/>
                        <a:ext cx="2148626"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79512" y="4366845"/>
            <a:ext cx="8892480" cy="923330"/>
          </a:xfrm>
          <a:prstGeom prst="rect">
            <a:avLst/>
          </a:prstGeom>
        </p:spPr>
        <p:txBody>
          <a:bodyPr wrap="square">
            <a:spAutoFit/>
          </a:bodyPr>
          <a:lstStyle/>
          <a:p>
            <a:pPr algn="l"/>
            <a:r>
              <a:rPr lang="fr-FR" dirty="0">
                <a:latin typeface="Times New Roman" pitchFamily="18" charset="0"/>
                <a:cs typeface="Times New Roman" pitchFamily="18" charset="0"/>
              </a:rPr>
              <a:t>Où [</a:t>
            </a:r>
            <a:r>
              <a:rPr lang="fr-FR" i="1" dirty="0">
                <a:latin typeface="Times New Roman" pitchFamily="18" charset="0"/>
                <a:cs typeface="Times New Roman" pitchFamily="18" charset="0"/>
              </a:rPr>
              <a:t>X</a:t>
            </a:r>
            <a:r>
              <a:rPr lang="fr-FR" dirty="0">
                <a:latin typeface="Times New Roman" pitchFamily="18" charset="0"/>
                <a:cs typeface="Times New Roman" pitchFamily="18" charset="0"/>
              </a:rPr>
              <a:t>] est le vecteur d’état, [</a:t>
            </a:r>
            <a:r>
              <a:rPr lang="fr-FR" i="1" dirty="0">
                <a:latin typeface="Times New Roman" pitchFamily="18" charset="0"/>
                <a:cs typeface="Times New Roman" pitchFamily="18" charset="0"/>
              </a:rPr>
              <a:t>U</a:t>
            </a:r>
            <a:r>
              <a:rPr lang="fr-FR" dirty="0">
                <a:latin typeface="Times New Roman" pitchFamily="18" charset="0"/>
                <a:cs typeface="Times New Roman" pitchFamily="18" charset="0"/>
              </a:rPr>
              <a:t>] le vecteur de commande,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la matrice de transition ou d’état qui caractérise la dynamique du moteur, [</a:t>
            </a:r>
            <a:r>
              <a:rPr lang="fr-FR" i="1" dirty="0">
                <a:latin typeface="Times New Roman" pitchFamily="18" charset="0"/>
                <a:cs typeface="Times New Roman" pitchFamily="18" charset="0"/>
              </a:rPr>
              <a:t>B</a:t>
            </a:r>
            <a:r>
              <a:rPr lang="fr-FR" dirty="0">
                <a:latin typeface="Times New Roman" pitchFamily="18" charset="0"/>
                <a:cs typeface="Times New Roman" pitchFamily="18" charset="0"/>
              </a:rPr>
              <a:t>] la matrice d’application des commandes, [</a:t>
            </a:r>
            <a:r>
              <a:rPr lang="fr-FR" i="1" dirty="0">
                <a:latin typeface="Times New Roman" pitchFamily="18" charset="0"/>
                <a:cs typeface="Times New Roman" pitchFamily="18" charset="0"/>
              </a:rPr>
              <a:t>Y</a:t>
            </a:r>
            <a:r>
              <a:rPr lang="fr-FR" dirty="0">
                <a:latin typeface="Times New Roman" pitchFamily="18" charset="0"/>
                <a:cs typeface="Times New Roman" pitchFamily="18" charset="0"/>
              </a:rPr>
              <a:t>] le vecteur de sortie et [</a:t>
            </a:r>
            <a:r>
              <a:rPr lang="fr-FR" i="1" dirty="0">
                <a:latin typeface="Times New Roman" pitchFamily="18" charset="0"/>
                <a:cs typeface="Times New Roman" pitchFamily="18" charset="0"/>
              </a:rPr>
              <a:t>C</a:t>
            </a:r>
            <a:r>
              <a:rPr lang="fr-FR" dirty="0">
                <a:latin typeface="Times New Roman" pitchFamily="18" charset="0"/>
                <a:cs typeface="Times New Roman" pitchFamily="18" charset="0"/>
              </a:rPr>
              <a:t>] la matrice d’observation </a:t>
            </a:r>
          </a:p>
        </p:txBody>
      </p:sp>
      <p:sp>
        <p:nvSpPr>
          <p:cNvPr id="7" name="Rectangle 6"/>
          <p:cNvSpPr/>
          <p:nvPr/>
        </p:nvSpPr>
        <p:spPr>
          <a:xfrm>
            <a:off x="323528" y="5302949"/>
            <a:ext cx="8424936" cy="646331"/>
          </a:xfrm>
          <a:prstGeom prst="rect">
            <a:avLst/>
          </a:prstGeom>
        </p:spPr>
        <p:txBody>
          <a:bodyPr wrap="square">
            <a:spAutoFit/>
          </a:bodyPr>
          <a:lstStyle/>
          <a:p>
            <a:pPr algn="l"/>
            <a:r>
              <a:rPr lang="fr-FR" dirty="0">
                <a:latin typeface="Times New Roman" pitchFamily="18" charset="0"/>
                <a:cs typeface="Times New Roman" pitchFamily="18" charset="0"/>
              </a:rPr>
              <a:t>La représentation d’état n’étant pas unique pour un système donné, on dispose donc de plusieurs choix pour le vecteur d’état qui dépendent de l’objectif tracé. </a:t>
            </a:r>
          </a:p>
        </p:txBody>
      </p:sp>
      <p:sp>
        <p:nvSpPr>
          <p:cNvPr id="8" name="Rectangle 7"/>
          <p:cNvSpPr/>
          <p:nvPr/>
        </p:nvSpPr>
        <p:spPr>
          <a:xfrm>
            <a:off x="539552" y="476672"/>
            <a:ext cx="5400600" cy="369332"/>
          </a:xfrm>
          <a:prstGeom prst="rect">
            <a:avLst/>
          </a:prstGeom>
        </p:spPr>
        <p:txBody>
          <a:bodyPr wrap="square">
            <a:spAutoFit/>
          </a:bodyPr>
          <a:lstStyle/>
          <a:p>
            <a:pPr algn="l"/>
            <a:r>
              <a:rPr lang="fr-FR" b="1" i="1" dirty="0">
                <a:latin typeface="Times New Roman" pitchFamily="18" charset="0"/>
                <a:cs typeface="Times New Roman" pitchFamily="18" charset="0"/>
              </a:rPr>
              <a:t>Représentation d’état du modèle de la machine </a:t>
            </a:r>
            <a:endParaRPr lang="fr-FR" dirty="0">
              <a:latin typeface="Times New Roman" pitchFamily="18" charset="0"/>
              <a:cs typeface="Times New Roman" pitchFamily="18" charset="0"/>
            </a:endParaRPr>
          </a:p>
        </p:txBody>
      </p:sp>
      <p:sp>
        <p:nvSpPr>
          <p:cNvPr id="9" name="Rectangle 8"/>
          <p:cNvSpPr/>
          <p:nvPr/>
        </p:nvSpPr>
        <p:spPr>
          <a:xfrm>
            <a:off x="267787" y="834809"/>
            <a:ext cx="8496944" cy="923330"/>
          </a:xfrm>
          <a:prstGeom prst="rect">
            <a:avLst/>
          </a:prstGeom>
        </p:spPr>
        <p:txBody>
          <a:bodyPr wrap="square">
            <a:spAutoFit/>
          </a:bodyPr>
          <a:lstStyle/>
          <a:p>
            <a:pPr algn="l"/>
            <a:r>
              <a:rPr lang="fr-FR" dirty="0"/>
              <a:t>La représentation d’état de la machine asynchrone dépend du repère choisi et du choix des variables d’état pour les équations électriques. Nous écrivons les équations dans le repère (</a:t>
            </a:r>
            <a:r>
              <a:rPr lang="fr-FR" dirty="0" err="1"/>
              <a:t>d,q</a:t>
            </a:r>
            <a:r>
              <a:rPr lang="fr-FR" dirty="0"/>
              <a:t>) car c’est la solution la plus générale et la plus complexe</a:t>
            </a:r>
          </a:p>
        </p:txBody>
      </p:sp>
      <p:sp>
        <p:nvSpPr>
          <p:cNvPr id="10" name="Rectangle 9"/>
          <p:cNvSpPr/>
          <p:nvPr/>
        </p:nvSpPr>
        <p:spPr>
          <a:xfrm>
            <a:off x="267787" y="1695727"/>
            <a:ext cx="9073008" cy="369332"/>
          </a:xfrm>
          <a:prstGeom prst="rect">
            <a:avLst/>
          </a:prstGeom>
        </p:spPr>
        <p:txBody>
          <a:bodyPr wrap="square">
            <a:spAutoFit/>
          </a:bodyPr>
          <a:lstStyle/>
          <a:p>
            <a:pPr algn="l"/>
            <a:r>
              <a:rPr lang="fr-FR" dirty="0">
                <a:latin typeface="Times New Roman" pitchFamily="18" charset="0"/>
                <a:cs typeface="Times New Roman" pitchFamily="18" charset="0"/>
              </a:rPr>
              <a:t>Le choix des variables d’état dépend des objectifs soit pour la commande soit pour l’observation. </a:t>
            </a:r>
          </a:p>
        </p:txBody>
      </p:sp>
      <p:sp>
        <p:nvSpPr>
          <p:cNvPr id="11" name="Rectangle 10"/>
          <p:cNvSpPr/>
          <p:nvPr/>
        </p:nvSpPr>
        <p:spPr>
          <a:xfrm>
            <a:off x="267787" y="2285729"/>
            <a:ext cx="8496944" cy="646331"/>
          </a:xfrm>
          <a:prstGeom prst="rect">
            <a:avLst/>
          </a:prstGeom>
        </p:spPr>
        <p:txBody>
          <a:bodyPr wrap="square">
            <a:spAutoFit/>
          </a:bodyPr>
          <a:lstStyle/>
          <a:p>
            <a:pPr algn="l"/>
            <a:r>
              <a:rPr lang="fr-FR" dirty="0">
                <a:latin typeface="Times New Roman" pitchFamily="18" charset="0"/>
                <a:cs typeface="Times New Roman" pitchFamily="18" charset="0"/>
              </a:rPr>
              <a:t>Nous donnons dans ce chapitre deux types de modèle de la machine asynchrone qui seront exploités dans les chapitres suivants pour la mise au point de nos lois de commande.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251520" y="332656"/>
            <a:ext cx="5400600" cy="369332"/>
          </a:xfrm>
          <a:prstGeom prst="rect">
            <a:avLst/>
          </a:prstGeom>
        </p:spPr>
        <p:txBody>
          <a:bodyPr wrap="square">
            <a:spAutoFit/>
          </a:bodyPr>
          <a:lstStyle/>
          <a:p>
            <a:pPr algn="l"/>
            <a:r>
              <a:rPr lang="fr-FR" b="1" i="1" dirty="0">
                <a:latin typeface="Times New Roman" pitchFamily="18" charset="0"/>
                <a:cs typeface="Times New Roman" pitchFamily="18" charset="0"/>
              </a:rPr>
              <a:t>Représentation d’état du modèle de la machine </a:t>
            </a:r>
            <a:endParaRPr lang="fr-FR" dirty="0">
              <a:latin typeface="Times New Roman" pitchFamily="18" charset="0"/>
              <a:cs typeface="Times New Roman" pitchFamily="18" charset="0"/>
            </a:endParaRPr>
          </a:p>
        </p:txBody>
      </p:sp>
      <p:sp>
        <p:nvSpPr>
          <p:cNvPr id="4" name="Rectangle 3"/>
          <p:cNvSpPr/>
          <p:nvPr/>
        </p:nvSpPr>
        <p:spPr>
          <a:xfrm>
            <a:off x="1403648" y="692696"/>
            <a:ext cx="5670376" cy="369332"/>
          </a:xfrm>
          <a:prstGeom prst="rect">
            <a:avLst/>
          </a:prstGeom>
        </p:spPr>
        <p:txBody>
          <a:bodyPr wrap="square">
            <a:spAutoFit/>
          </a:bodyPr>
          <a:lstStyle/>
          <a:p>
            <a:pPr algn="l"/>
            <a:r>
              <a:rPr lang="fr-FR" b="1" i="1" dirty="0">
                <a:solidFill>
                  <a:srgbClr val="FF3300"/>
                </a:solidFill>
                <a:latin typeface="Times New Roman" pitchFamily="18" charset="0"/>
                <a:cs typeface="Times New Roman" pitchFamily="18" charset="0"/>
              </a:rPr>
              <a:t>Modèle de la machine asynchrone alimentée en tension </a:t>
            </a:r>
            <a:endParaRPr lang="fr-FR" dirty="0">
              <a:solidFill>
                <a:srgbClr val="FF3300"/>
              </a:solidFill>
              <a:latin typeface="Times New Roman" pitchFamily="18" charset="0"/>
              <a:cs typeface="Times New Roman" pitchFamily="18" charset="0"/>
            </a:endParaRPr>
          </a:p>
        </p:txBody>
      </p:sp>
      <p:grpSp>
        <p:nvGrpSpPr>
          <p:cNvPr id="10" name="Groupe 9"/>
          <p:cNvGrpSpPr/>
          <p:nvPr/>
        </p:nvGrpSpPr>
        <p:grpSpPr>
          <a:xfrm>
            <a:off x="0" y="1196752"/>
            <a:ext cx="8712968" cy="1200329"/>
            <a:chOff x="251520" y="3260884"/>
            <a:chExt cx="8712968" cy="1200329"/>
          </a:xfrm>
        </p:grpSpPr>
        <p:graphicFrame>
          <p:nvGraphicFramePr>
            <p:cNvPr id="40962" name="Object 2"/>
            <p:cNvGraphicFramePr>
              <a:graphicFrameLocks noChangeAspect="1"/>
            </p:cNvGraphicFramePr>
            <p:nvPr/>
          </p:nvGraphicFramePr>
          <p:xfrm>
            <a:off x="539552" y="3573016"/>
            <a:ext cx="789096" cy="300608"/>
          </p:xfrm>
          <a:graphic>
            <a:graphicData uri="http://schemas.openxmlformats.org/presentationml/2006/ole">
              <mc:AlternateContent xmlns:mc="http://schemas.openxmlformats.org/markup-compatibility/2006">
                <mc:Choice xmlns:v="urn:schemas-microsoft-com:vml" Requires="v">
                  <p:oleObj spid="_x0000_s4152" name="Équation" r:id="rId3" imgW="596900" imgH="228600" progId="Equation.3">
                    <p:embed/>
                  </p:oleObj>
                </mc:Choice>
                <mc:Fallback>
                  <p:oleObj name="Équation" r:id="rId3" imgW="596900" imgH="228600" progId="Equation.3">
                    <p:embed/>
                    <p:pic>
                      <p:nvPicPr>
                        <p:cNvPr id="409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573016"/>
                          <a:ext cx="789096"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1" name="Object 1"/>
            <p:cNvGraphicFramePr>
              <a:graphicFrameLocks noChangeAspect="1"/>
            </p:cNvGraphicFramePr>
            <p:nvPr/>
          </p:nvGraphicFramePr>
          <p:xfrm>
            <a:off x="4788024" y="3573016"/>
            <a:ext cx="288032" cy="302434"/>
          </p:xfrm>
          <a:graphic>
            <a:graphicData uri="http://schemas.openxmlformats.org/presentationml/2006/ole">
              <mc:AlternateContent xmlns:mc="http://schemas.openxmlformats.org/markup-compatibility/2006">
                <mc:Choice xmlns:v="urn:schemas-microsoft-com:vml" Requires="v">
                  <p:oleObj spid="_x0000_s4153" name="Équation" r:id="rId5" imgW="190417" imgH="203112" progId="Equation.3">
                    <p:embed/>
                  </p:oleObj>
                </mc:Choice>
                <mc:Fallback>
                  <p:oleObj name="Équation" r:id="rId5" imgW="190417" imgH="203112" progId="Equation.3">
                    <p:embed/>
                    <p:pic>
                      <p:nvPicPr>
                        <p:cNvPr id="4096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573016"/>
                          <a:ext cx="288032" cy="3024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3" name="Rectangle 3"/>
            <p:cNvSpPr>
              <a:spLocks noChangeArrowheads="1"/>
            </p:cNvSpPr>
            <p:nvPr/>
          </p:nvSpPr>
          <p:spPr bwMode="auto">
            <a:xfrm>
              <a:off x="251520" y="3260884"/>
              <a:ext cx="87129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algn="just" rtl="0" fontAlgn="base">
                <a:spcBef>
                  <a:spcPct val="0"/>
                </a:spcBef>
                <a:spcAft>
                  <a:spcPct val="0"/>
                </a:spcAf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Pour une machine asynchrone triphasée alimentée en tension, les tensions </a:t>
              </a:r>
              <a:r>
                <a:rPr kumimoji="0" lang="fr-FR"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statoriques</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indent="144463" algn="just" rtl="0" fontAlgn="base">
                <a:spcBef>
                  <a:spcPct val="0"/>
                </a:spcBef>
                <a:spcAft>
                  <a:spcPct val="0"/>
                </a:spcAft>
              </a:pPr>
              <a:r>
                <a:rPr lang="fr-FR" dirty="0">
                  <a:latin typeface="Times New Roman" pitchFamily="18" charset="0"/>
                  <a:ea typeface="Times New Roman" pitchFamily="18" charset="0"/>
                  <a:cs typeface="Times New Roman" pitchFamily="18" charset="0"/>
                </a:rPr>
                <a:t>                et la vitesse du champ tournant    sont considérées comme variables de commande, le couple résistant C</a:t>
              </a:r>
              <a:r>
                <a:rPr lang="fr-FR" baseline="-30000" dirty="0">
                  <a:latin typeface="Times New Roman" pitchFamily="18" charset="0"/>
                  <a:ea typeface="Times New Roman" pitchFamily="18" charset="0"/>
                  <a:cs typeface="Times New Roman" pitchFamily="18" charset="0"/>
                </a:rPr>
                <a:t>r</a:t>
              </a:r>
              <a:r>
                <a:rPr lang="fr-FR" dirty="0">
                  <a:latin typeface="Times New Roman" pitchFamily="18" charset="0"/>
                  <a:ea typeface="Times New Roman" pitchFamily="18" charset="0"/>
                  <a:cs typeface="Times New Roman" pitchFamily="18" charset="0"/>
                </a:rPr>
                <a:t> comme perturbation.         </a:t>
              </a:r>
              <a:endParaRPr lang="fr-FR" dirty="0">
                <a:latin typeface="Times New Roman" pitchFamily="18" charset="0"/>
                <a:cs typeface="Times New Roman" pitchFamily="18" charset="0"/>
              </a:endParaRPr>
            </a:p>
            <a:p>
              <a:pPr marL="0" marR="0" lvl="0" indent="144463"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grpSp>
      <p:sp>
        <p:nvSpPr>
          <p:cNvPr id="409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3" name="Groupe 12"/>
          <p:cNvGrpSpPr/>
          <p:nvPr/>
        </p:nvGrpSpPr>
        <p:grpSpPr>
          <a:xfrm>
            <a:off x="251520" y="2204864"/>
            <a:ext cx="7684282" cy="369332"/>
            <a:chOff x="251520" y="2204864"/>
            <a:chExt cx="7684282" cy="369332"/>
          </a:xfrm>
        </p:grpSpPr>
        <p:sp>
          <p:nvSpPr>
            <p:cNvPr id="40965" name="Rectangle 5"/>
            <p:cNvSpPr>
              <a:spLocks noChangeArrowheads="1"/>
            </p:cNvSpPr>
            <p:nvPr/>
          </p:nvSpPr>
          <p:spPr bwMode="auto">
            <a:xfrm>
              <a:off x="251520" y="2204864"/>
              <a:ext cx="69127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Nous choisissons dans notre cas, le vecteur d’état suivant: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0966" name="Object 6"/>
            <p:cNvGraphicFramePr>
              <a:graphicFrameLocks noChangeAspect="1"/>
            </p:cNvGraphicFramePr>
            <p:nvPr/>
          </p:nvGraphicFramePr>
          <p:xfrm>
            <a:off x="6084168" y="2204864"/>
            <a:ext cx="1851634" cy="360040"/>
          </p:xfrm>
          <a:graphic>
            <a:graphicData uri="http://schemas.openxmlformats.org/presentationml/2006/ole">
              <mc:AlternateContent xmlns:mc="http://schemas.openxmlformats.org/markup-compatibility/2006">
                <mc:Choice xmlns:v="urn:schemas-microsoft-com:vml" Requires="v">
                  <p:oleObj spid="_x0000_s4154" name="Équation" r:id="rId7" imgW="1371600" imgH="266700" progId="Equation.3">
                    <p:embed/>
                  </p:oleObj>
                </mc:Choice>
                <mc:Fallback>
                  <p:oleObj name="Équation" r:id="rId7" imgW="1371600" imgH="266700" progId="Equation.3">
                    <p:embed/>
                    <p:pic>
                      <p:nvPicPr>
                        <p:cNvPr id="4096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2204864"/>
                          <a:ext cx="185163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251520" y="2780928"/>
            <a:ext cx="8568952" cy="646331"/>
          </a:xfrm>
          <a:prstGeom prst="rect">
            <a:avLst/>
          </a:prstGeom>
        </p:spPr>
        <p:txBody>
          <a:bodyPr wrap="square">
            <a:spAutoFit/>
          </a:bodyPr>
          <a:lstStyle/>
          <a:p>
            <a:pPr algn="l"/>
            <a:r>
              <a:rPr lang="fr-FR" dirty="0">
                <a:latin typeface="Times New Roman" pitchFamily="18" charset="0"/>
                <a:cs typeface="Times New Roman" pitchFamily="18" charset="0"/>
              </a:rPr>
              <a:t>Ce choix de variable se justifie d’une part, par le fait que les courants </a:t>
            </a:r>
            <a:r>
              <a:rPr lang="fr-FR" dirty="0" err="1">
                <a:latin typeface="Times New Roman" pitchFamily="18" charset="0"/>
                <a:cs typeface="Times New Roman" pitchFamily="18" charset="0"/>
              </a:rPr>
              <a:t>statoriques</a:t>
            </a:r>
            <a:r>
              <a:rPr lang="fr-FR" dirty="0">
                <a:latin typeface="Times New Roman" pitchFamily="18" charset="0"/>
                <a:cs typeface="Times New Roman" pitchFamily="18" charset="0"/>
              </a:rPr>
              <a:t> sont mesurables et d’autre part parce que l’on veut contrôler la norme du flux </a:t>
            </a:r>
            <a:r>
              <a:rPr lang="fr-FR" dirty="0" err="1">
                <a:latin typeface="Times New Roman" pitchFamily="18" charset="0"/>
                <a:cs typeface="Times New Roman" pitchFamily="18" charset="0"/>
              </a:rPr>
              <a:t>rotorique</a:t>
            </a:r>
            <a:r>
              <a:rPr lang="fr-FR" dirty="0">
                <a:latin typeface="Times New Roman" pitchFamily="18" charset="0"/>
                <a:cs typeface="Times New Roman" pitchFamily="18" charset="0"/>
              </a:rPr>
              <a:t>.</a:t>
            </a:r>
          </a:p>
        </p:txBody>
      </p:sp>
      <p:grpSp>
        <p:nvGrpSpPr>
          <p:cNvPr id="18" name="Groupe 17"/>
          <p:cNvGrpSpPr/>
          <p:nvPr/>
        </p:nvGrpSpPr>
        <p:grpSpPr>
          <a:xfrm>
            <a:off x="355151" y="3501008"/>
            <a:ext cx="8321305" cy="936104"/>
            <a:chOff x="355151" y="3501008"/>
            <a:chExt cx="8321305" cy="936104"/>
          </a:xfrm>
        </p:grpSpPr>
        <p:sp>
          <p:nvSpPr>
            <p:cNvPr id="40969" name="Rectangle 9"/>
            <p:cNvSpPr>
              <a:spLocks noChangeArrowheads="1"/>
            </p:cNvSpPr>
            <p:nvPr/>
          </p:nvSpPr>
          <p:spPr bwMode="auto">
            <a:xfrm>
              <a:off x="355151" y="3501008"/>
              <a:ext cx="832130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Pour mettre sous forme d’équation d’état, le modèle de la  machine, nous devons modifier les équations d’état (1.7) en utilisant (1.8) pour les exprimer en fonction des variables du vecteur d’état</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0968" name="Object 8"/>
            <p:cNvGraphicFramePr>
              <a:graphicFrameLocks noChangeAspect="1"/>
            </p:cNvGraphicFramePr>
            <p:nvPr/>
          </p:nvGraphicFramePr>
          <p:xfrm>
            <a:off x="2987824" y="4126037"/>
            <a:ext cx="288032" cy="311075"/>
          </p:xfrm>
          <a:graphic>
            <a:graphicData uri="http://schemas.openxmlformats.org/presentationml/2006/ole">
              <mc:AlternateContent xmlns:mc="http://schemas.openxmlformats.org/markup-compatibility/2006">
                <mc:Choice xmlns:v="urn:schemas-microsoft-com:vml" Requires="v">
                  <p:oleObj spid="_x0000_s4155" name="Équation" r:id="rId9" imgW="241195" imgH="253890" progId="Equation.3">
                    <p:embed/>
                  </p:oleObj>
                </mc:Choice>
                <mc:Fallback>
                  <p:oleObj name="Équation" r:id="rId9" imgW="241195" imgH="253890" progId="Equation.3">
                    <p:embed/>
                    <p:pic>
                      <p:nvPicPr>
                        <p:cNvPr id="40968"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4126037"/>
                          <a:ext cx="288032" cy="31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970" name="Rectangle 10"/>
          <p:cNvSpPr>
            <a:spLocks noChangeArrowheads="1"/>
          </p:cNvSpPr>
          <p:nvPr/>
        </p:nvSpPr>
        <p:spPr bwMode="auto">
          <a:xfrm>
            <a:off x="611560" y="4581128"/>
            <a:ext cx="67322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Après simplification et réarrangement  du modèle, nous obtenons:</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09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2" name="Groupe 21"/>
          <p:cNvGrpSpPr/>
          <p:nvPr/>
        </p:nvGrpSpPr>
        <p:grpSpPr>
          <a:xfrm>
            <a:off x="2339752" y="5075892"/>
            <a:ext cx="4558935" cy="430652"/>
            <a:chOff x="2339752" y="5075892"/>
            <a:chExt cx="4558935" cy="430652"/>
          </a:xfrm>
        </p:grpSpPr>
        <p:graphicFrame>
          <p:nvGraphicFramePr>
            <p:cNvPr id="40971" name="Object 11"/>
            <p:cNvGraphicFramePr>
              <a:graphicFrameLocks noChangeAspect="1"/>
            </p:cNvGraphicFramePr>
            <p:nvPr/>
          </p:nvGraphicFramePr>
          <p:xfrm>
            <a:off x="2339752" y="5157192"/>
            <a:ext cx="1656184" cy="349352"/>
          </p:xfrm>
          <a:graphic>
            <a:graphicData uri="http://schemas.openxmlformats.org/presentationml/2006/ole">
              <mc:AlternateContent xmlns:mc="http://schemas.openxmlformats.org/markup-compatibility/2006">
                <mc:Choice xmlns:v="urn:schemas-microsoft-com:vml" Requires="v">
                  <p:oleObj spid="_x0000_s4156" name="Équation" r:id="rId11" imgW="1218671" imgH="253890" progId="Equation.3">
                    <p:embed/>
                  </p:oleObj>
                </mc:Choice>
                <mc:Fallback>
                  <p:oleObj name="Équation" r:id="rId11" imgW="1218671" imgH="253890" progId="Equation.3">
                    <p:embed/>
                    <p:pic>
                      <p:nvPicPr>
                        <p:cNvPr id="4097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752" y="5157192"/>
                          <a:ext cx="1656184" cy="349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6156176" y="5075892"/>
              <a:ext cx="742511" cy="369332"/>
            </a:xfrm>
            <a:prstGeom prst="rect">
              <a:avLst/>
            </a:prstGeom>
          </p:spPr>
          <p:txBody>
            <a:bodyPr wrap="none">
              <a:spAutoFit/>
            </a:bodyPr>
            <a:lstStyle/>
            <a:p>
              <a:pPr algn="l"/>
              <a:r>
                <a:rPr lang="fr-FR" dirty="0">
                  <a:latin typeface="Times New Roman" pitchFamily="18" charset="0"/>
                  <a:cs typeface="Times New Roman" pitchFamily="18" charset="0"/>
                </a:rPr>
                <a:t>(1.21)</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251520" y="332656"/>
            <a:ext cx="5400600" cy="369332"/>
          </a:xfrm>
          <a:prstGeom prst="rect">
            <a:avLst/>
          </a:prstGeom>
        </p:spPr>
        <p:txBody>
          <a:bodyPr wrap="square">
            <a:spAutoFit/>
          </a:bodyPr>
          <a:lstStyle/>
          <a:p>
            <a:pPr algn="l"/>
            <a:r>
              <a:rPr lang="fr-FR" b="1" i="1" dirty="0">
                <a:latin typeface="Times New Roman" pitchFamily="18" charset="0"/>
                <a:cs typeface="Times New Roman" pitchFamily="18" charset="0"/>
              </a:rPr>
              <a:t>Représentation d’état du modèle de la machine </a:t>
            </a:r>
            <a:endParaRPr lang="fr-FR" dirty="0">
              <a:latin typeface="Times New Roman" pitchFamily="18" charset="0"/>
              <a:cs typeface="Times New Roman" pitchFamily="18"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0" name="Groupe 9"/>
          <p:cNvGrpSpPr/>
          <p:nvPr/>
        </p:nvGrpSpPr>
        <p:grpSpPr>
          <a:xfrm>
            <a:off x="1250508" y="980728"/>
            <a:ext cx="5841772" cy="2043920"/>
            <a:chOff x="683568" y="980728"/>
            <a:chExt cx="5841772" cy="2043920"/>
          </a:xfrm>
        </p:grpSpPr>
        <p:graphicFrame>
          <p:nvGraphicFramePr>
            <p:cNvPr id="41985" name="Object 1"/>
            <p:cNvGraphicFramePr>
              <a:graphicFrameLocks noChangeAspect="1"/>
            </p:cNvGraphicFramePr>
            <p:nvPr/>
          </p:nvGraphicFramePr>
          <p:xfrm>
            <a:off x="683568" y="980728"/>
            <a:ext cx="2952328" cy="2043920"/>
          </p:xfrm>
          <a:graphic>
            <a:graphicData uri="http://schemas.openxmlformats.org/presentationml/2006/ole">
              <mc:AlternateContent xmlns:mc="http://schemas.openxmlformats.org/markup-compatibility/2006">
                <mc:Choice xmlns:v="urn:schemas-microsoft-com:vml" Requires="v">
                  <p:oleObj spid="_x0000_s5176" name="Équation" r:id="rId3" imgW="2603500" imgH="1803400" progId="Equation.3">
                    <p:embed/>
                  </p:oleObj>
                </mc:Choice>
                <mc:Fallback>
                  <p:oleObj name="Équation" r:id="rId3" imgW="2603500" imgH="1803400" progId="Equation.3">
                    <p:embed/>
                    <p:pic>
                      <p:nvPicPr>
                        <p:cNvPr id="4198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80728"/>
                          <a:ext cx="2952328" cy="2043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3995936" y="1192860"/>
            <a:ext cx="1224136" cy="1588068"/>
          </p:xfrm>
          <a:graphic>
            <a:graphicData uri="http://schemas.openxmlformats.org/presentationml/2006/ole">
              <mc:AlternateContent xmlns:mc="http://schemas.openxmlformats.org/markup-compatibility/2006">
                <mc:Choice xmlns:v="urn:schemas-microsoft-com:vml" Requires="v">
                  <p:oleObj spid="_x0000_s5177" name="Équation" r:id="rId5" imgW="1054100" imgH="1371600" progId="Equation.3">
                    <p:embed/>
                  </p:oleObj>
                </mc:Choice>
                <mc:Fallback>
                  <p:oleObj name="Équation" r:id="rId5" imgW="1054100" imgH="1371600" progId="Equation.3">
                    <p:embed/>
                    <p:pic>
                      <p:nvPicPr>
                        <p:cNvPr id="4198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1192860"/>
                          <a:ext cx="1224136" cy="1588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nvGraphicFramePr>
          <p:xfrm>
            <a:off x="5796136" y="1700808"/>
            <a:ext cx="729204" cy="576833"/>
          </p:xfrm>
          <a:graphic>
            <a:graphicData uri="http://schemas.openxmlformats.org/presentationml/2006/ole">
              <mc:AlternateContent xmlns:mc="http://schemas.openxmlformats.org/markup-compatibility/2006">
                <mc:Choice xmlns:v="urn:schemas-microsoft-com:vml" Requires="v">
                  <p:oleObj spid="_x0000_s5178" name="Équation" r:id="rId7" imgW="634725" imgH="507780" progId="Equation.3">
                    <p:embed/>
                  </p:oleObj>
                </mc:Choice>
                <mc:Fallback>
                  <p:oleObj name="Équation" r:id="rId7" imgW="634725" imgH="507780" progId="Equation.3">
                    <p:embed/>
                    <p:pic>
                      <p:nvPicPr>
                        <p:cNvPr id="4198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1700808"/>
                          <a:ext cx="729204" cy="5768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1991" name="Object 7"/>
          <p:cNvGraphicFramePr>
            <a:graphicFrameLocks noChangeAspect="1"/>
          </p:cNvGraphicFramePr>
          <p:nvPr/>
        </p:nvGraphicFramePr>
        <p:xfrm>
          <a:off x="1403648" y="3284984"/>
          <a:ext cx="4608512" cy="576064"/>
        </p:xfrm>
        <a:graphic>
          <a:graphicData uri="http://schemas.openxmlformats.org/presentationml/2006/ole">
            <mc:AlternateContent xmlns:mc="http://schemas.openxmlformats.org/markup-compatibility/2006">
              <mc:Choice xmlns:v="urn:schemas-microsoft-com:vml" Requires="v">
                <p:oleObj spid="_x0000_s5179" name="Équation" r:id="rId9" imgW="3886200" imgH="482600" progId="Equation.3">
                  <p:embed/>
                </p:oleObj>
              </mc:Choice>
              <mc:Fallback>
                <p:oleObj name="Équation" r:id="rId9" imgW="3886200" imgH="482600" progId="Equation.3">
                  <p:embed/>
                  <p:pic>
                    <p:nvPicPr>
                      <p:cNvPr id="4199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3284984"/>
                        <a:ext cx="4608512"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323528" y="4077072"/>
            <a:ext cx="8352928" cy="369332"/>
          </a:xfrm>
          <a:prstGeom prst="rect">
            <a:avLst/>
          </a:prstGeom>
        </p:spPr>
        <p:txBody>
          <a:bodyPr wrap="square">
            <a:spAutoFit/>
          </a:bodyPr>
          <a:lstStyle/>
          <a:p>
            <a:pPr algn="l"/>
            <a:r>
              <a:rPr lang="fr-FR" dirty="0">
                <a:latin typeface="Times New Roman" pitchFamily="18" charset="0"/>
                <a:cs typeface="Times New Roman" pitchFamily="18" charset="0"/>
              </a:rPr>
              <a:t>Le modèle  d’état  électrique est complété par l’équation de la vitesse mécanique</a:t>
            </a:r>
          </a:p>
        </p:txBody>
      </p:sp>
      <p:sp>
        <p:nvSpPr>
          <p:cNvPr id="419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93" name="Picture 9"/>
          <p:cNvPicPr>
            <a:picLocks noChangeAspect="1" noChangeArrowheads="1"/>
          </p:cNvPicPr>
          <p:nvPr/>
        </p:nvPicPr>
        <p:blipFill>
          <a:blip r:embed="rId11" cstate="print">
            <a:clrChange>
              <a:clrFrom>
                <a:srgbClr val="FFFFFF"/>
              </a:clrFrom>
              <a:clrTo>
                <a:srgbClr val="FFFFFF">
                  <a:alpha val="0"/>
                </a:srgbClr>
              </a:clrTo>
            </a:clrChange>
            <a:lum contrast="10000"/>
          </a:blip>
          <a:srcRect/>
          <a:stretch>
            <a:fillRect/>
          </a:stretch>
        </p:blipFill>
        <p:spPr bwMode="auto">
          <a:xfrm>
            <a:off x="1835696" y="5157192"/>
            <a:ext cx="3580091" cy="504056"/>
          </a:xfrm>
          <a:prstGeom prst="rect">
            <a:avLst/>
          </a:prstGeom>
          <a:noFill/>
        </p:spPr>
      </p:pic>
      <p:sp>
        <p:nvSpPr>
          <p:cNvPr id="419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1995" name="Object 11"/>
          <p:cNvGraphicFramePr>
            <a:graphicFrameLocks noChangeAspect="1"/>
          </p:cNvGraphicFramePr>
          <p:nvPr/>
        </p:nvGraphicFramePr>
        <p:xfrm>
          <a:off x="2555776" y="4437112"/>
          <a:ext cx="2412181" cy="576113"/>
        </p:xfrm>
        <a:graphic>
          <a:graphicData uri="http://schemas.openxmlformats.org/presentationml/2006/ole">
            <mc:AlternateContent xmlns:mc="http://schemas.openxmlformats.org/markup-compatibility/2006">
              <mc:Choice xmlns:v="urn:schemas-microsoft-com:vml" Requires="v">
                <p:oleObj spid="_x0000_s5180" name="Équation" r:id="rId12" imgW="1638000" imgH="393480" progId="Equation.3">
                  <p:embed/>
                </p:oleObj>
              </mc:Choice>
              <mc:Fallback>
                <p:oleObj name="Équation" r:id="rId12" imgW="1638000" imgH="393480" progId="Equation.3">
                  <p:embed/>
                  <p:pic>
                    <p:nvPicPr>
                      <p:cNvPr id="4199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5776" y="4437112"/>
                        <a:ext cx="2412181" cy="57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467544" y="404664"/>
            <a:ext cx="8136904" cy="646331"/>
          </a:xfrm>
          <a:prstGeom prst="rect">
            <a:avLst/>
          </a:prstGeom>
        </p:spPr>
        <p:txBody>
          <a:bodyPr wrap="square">
            <a:spAutoFit/>
          </a:bodyPr>
          <a:lstStyle/>
          <a:p>
            <a:pPr algn="l"/>
            <a:r>
              <a:rPr lang="fr-FR" dirty="0">
                <a:latin typeface="Times New Roman" pitchFamily="18" charset="0"/>
                <a:cs typeface="Times New Roman" pitchFamily="18" charset="0"/>
              </a:rPr>
              <a:t>Les équations (1-21) et (1-19) peuvent être mises sous un schéma </a:t>
            </a:r>
            <a:r>
              <a:rPr lang="fr-FR" dirty="0" err="1">
                <a:latin typeface="Times New Roman" pitchFamily="18" charset="0"/>
                <a:cs typeface="Times New Roman" pitchFamily="18" charset="0"/>
              </a:rPr>
              <a:t>Simulink</a:t>
            </a:r>
            <a:r>
              <a:rPr lang="fr-FR" dirty="0">
                <a:latin typeface="Times New Roman" pitchFamily="18" charset="0"/>
                <a:cs typeface="Times New Roman" pitchFamily="18" charset="0"/>
              </a:rPr>
              <a:t> à base de blocs </a:t>
            </a:r>
            <a:r>
              <a:rPr lang="fr-FR" dirty="0" err="1">
                <a:latin typeface="Times New Roman" pitchFamily="18" charset="0"/>
                <a:cs typeface="Times New Roman" pitchFamily="18" charset="0"/>
              </a:rPr>
              <a:t>Fcn</a:t>
            </a:r>
            <a:r>
              <a:rPr lang="fr-FR" dirty="0">
                <a:latin typeface="Times New Roman" pitchFamily="18" charset="0"/>
                <a:cs typeface="Times New Roman" pitchFamily="18" charset="0"/>
              </a:rPr>
              <a:t>, intégrateur et </a:t>
            </a:r>
            <a:r>
              <a:rPr lang="fr-FR" dirty="0" err="1">
                <a:latin typeface="Times New Roman" pitchFamily="18" charset="0"/>
                <a:cs typeface="Times New Roman" pitchFamily="18" charset="0"/>
              </a:rPr>
              <a:t>Mux</a:t>
            </a:r>
            <a:r>
              <a:rPr lang="fr-FR" dirty="0">
                <a:latin typeface="Times New Roman" pitchFamily="18" charset="0"/>
                <a:cs typeface="Times New Roman" pitchFamily="18" charset="0"/>
              </a:rPr>
              <a:t> figure 1.4</a:t>
            </a:r>
          </a:p>
        </p:txBody>
      </p:sp>
      <p:grpSp>
        <p:nvGrpSpPr>
          <p:cNvPr id="43010" name="Group 2"/>
          <p:cNvGrpSpPr>
            <a:grpSpLocks/>
          </p:cNvGrpSpPr>
          <p:nvPr/>
        </p:nvGrpSpPr>
        <p:grpSpPr bwMode="auto">
          <a:xfrm>
            <a:off x="1403648" y="1268760"/>
            <a:ext cx="6336704" cy="5112568"/>
            <a:chOff x="1501" y="2116"/>
            <a:chExt cx="9075" cy="6990"/>
          </a:xfrm>
        </p:grpSpPr>
        <p:sp>
          <p:nvSpPr>
            <p:cNvPr id="43011" name="Text Box 3"/>
            <p:cNvSpPr txBox="1">
              <a:spLocks noChangeArrowheads="1"/>
            </p:cNvSpPr>
            <p:nvPr/>
          </p:nvSpPr>
          <p:spPr bwMode="auto">
            <a:xfrm>
              <a:off x="1950" y="8746"/>
              <a:ext cx="8437"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a:ln>
                    <a:noFill/>
                  </a:ln>
                  <a:solidFill>
                    <a:schemeClr val="tx1"/>
                  </a:solidFill>
                  <a:effectLst/>
                  <a:latin typeface="Calibri" pitchFamily="34" charset="0"/>
                  <a:cs typeface="Arial" pitchFamily="34" charset="0"/>
                </a:rPr>
                <a:t>Fig 1.4  Schéma de la MAS avec transformation abc/dq en modèle SIMULINK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43012" name="Picture 4"/>
            <p:cNvPicPr>
              <a:picLocks noChangeAspect="1" noChangeArrowheads="1"/>
            </p:cNvPicPr>
            <p:nvPr/>
          </p:nvPicPr>
          <p:blipFill>
            <a:blip r:embed="rId2" cstate="print"/>
            <a:srcRect/>
            <a:stretch>
              <a:fillRect/>
            </a:stretch>
          </p:blipFill>
          <p:spPr bwMode="auto">
            <a:xfrm>
              <a:off x="1501" y="2116"/>
              <a:ext cx="9075" cy="4425"/>
            </a:xfrm>
            <a:prstGeom prst="rect">
              <a:avLst/>
            </a:prstGeom>
            <a:noFill/>
            <a:ln w="9525">
              <a:noFill/>
              <a:miter lim="800000"/>
              <a:headEnd/>
              <a:tailEnd/>
            </a:ln>
          </p:spPr>
        </p:pic>
        <p:pic>
          <p:nvPicPr>
            <p:cNvPr id="43013" name="Picture 5"/>
            <p:cNvPicPr>
              <a:picLocks noChangeAspect="1" noChangeArrowheads="1"/>
            </p:cNvPicPr>
            <p:nvPr/>
          </p:nvPicPr>
          <p:blipFill>
            <a:blip r:embed="rId3" cstate="print"/>
            <a:srcRect/>
            <a:stretch>
              <a:fillRect/>
            </a:stretch>
          </p:blipFill>
          <p:spPr bwMode="auto">
            <a:xfrm>
              <a:off x="1516" y="6541"/>
              <a:ext cx="9060" cy="2205"/>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0"/>
            <a:ext cx="6264696"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323528" y="980728"/>
            <a:ext cx="8640960" cy="646331"/>
          </a:xfrm>
          <a:prstGeom prst="rect">
            <a:avLst/>
          </a:prstGeom>
        </p:spPr>
        <p:txBody>
          <a:bodyPr wrap="square">
            <a:spAutoFit/>
          </a:bodyPr>
          <a:lstStyle/>
          <a:p>
            <a:pPr algn="l"/>
            <a:r>
              <a:rPr lang="fr-FR" dirty="0">
                <a:solidFill>
                  <a:srgbClr val="7CCA62">
                    <a:lumMod val="75000"/>
                  </a:srgbClr>
                </a:solidFill>
                <a:latin typeface="Times New Roman" pitchFamily="18" charset="0"/>
                <a:ea typeface="Times New Roman" pitchFamily="18" charset="0"/>
                <a:cs typeface="Times New Roman" pitchFamily="18" charset="0"/>
              </a:rPr>
              <a:t>Un modèle est un outil mathématique qui permet de représenter ou de reproduire fidèlement un système réel donné</a:t>
            </a:r>
            <a:endParaRPr lang="fr-FR" dirty="0"/>
          </a:p>
        </p:txBody>
      </p:sp>
      <p:sp>
        <p:nvSpPr>
          <p:cNvPr id="5" name="Rectangle 4"/>
          <p:cNvSpPr/>
          <p:nvPr/>
        </p:nvSpPr>
        <p:spPr>
          <a:xfrm>
            <a:off x="323528" y="1916832"/>
            <a:ext cx="8748464" cy="646331"/>
          </a:xfrm>
          <a:prstGeom prst="rect">
            <a:avLst/>
          </a:prstGeom>
        </p:spPr>
        <p:txBody>
          <a:bodyPr wrap="square">
            <a:spAutoFit/>
          </a:bodyPr>
          <a:lstStyle/>
          <a:p>
            <a:pPr algn="l"/>
            <a:r>
              <a:rPr lang="fr-FR" dirty="0">
                <a:solidFill>
                  <a:prstClr val="black"/>
                </a:solidFill>
                <a:latin typeface="Times New Roman" pitchFamily="18" charset="0"/>
                <a:ea typeface="Times New Roman" pitchFamily="18" charset="0"/>
                <a:cs typeface="Times New Roman" pitchFamily="18" charset="0"/>
              </a:rPr>
              <a:t>Le modèle ne  doit pas être trop </a:t>
            </a:r>
            <a:r>
              <a:rPr lang="fr-FR" dirty="0">
                <a:solidFill>
                  <a:srgbClr val="FF0000"/>
                </a:solidFill>
                <a:latin typeface="Times New Roman" pitchFamily="18" charset="0"/>
                <a:ea typeface="Times New Roman" pitchFamily="18" charset="0"/>
                <a:cs typeface="Times New Roman" pitchFamily="18" charset="0"/>
              </a:rPr>
              <a:t>simple</a:t>
            </a:r>
            <a:r>
              <a:rPr lang="fr-FR" dirty="0">
                <a:solidFill>
                  <a:prstClr val="black"/>
                </a:solidFill>
                <a:latin typeface="Times New Roman" pitchFamily="18" charset="0"/>
                <a:ea typeface="Times New Roman" pitchFamily="18" charset="0"/>
                <a:cs typeface="Times New Roman" pitchFamily="18" charset="0"/>
              </a:rPr>
              <a:t> pour ne pas s'éloigner de la </a:t>
            </a:r>
            <a:r>
              <a:rPr lang="fr-FR" dirty="0">
                <a:solidFill>
                  <a:srgbClr val="FF0000"/>
                </a:solidFill>
                <a:latin typeface="Times New Roman" pitchFamily="18" charset="0"/>
                <a:ea typeface="Times New Roman" pitchFamily="18" charset="0"/>
                <a:cs typeface="Times New Roman" pitchFamily="18" charset="0"/>
              </a:rPr>
              <a:t>réalité physique </a:t>
            </a:r>
            <a:r>
              <a:rPr lang="fr-FR" dirty="0">
                <a:solidFill>
                  <a:prstClr val="black"/>
                </a:solidFill>
                <a:latin typeface="Times New Roman" pitchFamily="18" charset="0"/>
                <a:ea typeface="Times New Roman" pitchFamily="18" charset="0"/>
                <a:cs typeface="Times New Roman" pitchFamily="18" charset="0"/>
              </a:rPr>
              <a:t>et ne doit pas </a:t>
            </a:r>
            <a:r>
              <a:rPr lang="fr-FR" dirty="0">
                <a:solidFill>
                  <a:srgbClr val="FF0000"/>
                </a:solidFill>
                <a:latin typeface="Times New Roman" pitchFamily="18" charset="0"/>
                <a:ea typeface="Times New Roman" pitchFamily="18" charset="0"/>
                <a:cs typeface="Times New Roman" pitchFamily="18" charset="0"/>
              </a:rPr>
              <a:t>être trop complexe </a:t>
            </a:r>
            <a:r>
              <a:rPr lang="fr-FR" dirty="0">
                <a:solidFill>
                  <a:prstClr val="black"/>
                </a:solidFill>
                <a:latin typeface="Times New Roman" pitchFamily="18" charset="0"/>
                <a:ea typeface="Times New Roman" pitchFamily="18" charset="0"/>
                <a:cs typeface="Times New Roman" pitchFamily="18" charset="0"/>
              </a:rPr>
              <a:t>pour simplifier l'analyse et la synthèse des structures de commande.</a:t>
            </a:r>
            <a:endParaRPr lang="fr-FR" dirty="0"/>
          </a:p>
        </p:txBody>
      </p:sp>
      <p:sp>
        <p:nvSpPr>
          <p:cNvPr id="6" name="Rectangle 5"/>
          <p:cNvSpPr/>
          <p:nvPr/>
        </p:nvSpPr>
        <p:spPr>
          <a:xfrm>
            <a:off x="252028" y="2888940"/>
            <a:ext cx="9144000" cy="646331"/>
          </a:xfrm>
          <a:prstGeom prst="rect">
            <a:avLst/>
          </a:prstGeom>
        </p:spPr>
        <p:txBody>
          <a:bodyPr wrap="square">
            <a:spAutoFit/>
          </a:bodyPr>
          <a:lstStyle/>
          <a:p>
            <a:pPr algn="l"/>
            <a:r>
              <a:rPr lang="fr-FR" dirty="0">
                <a:solidFill>
                  <a:prstClr val="black"/>
                </a:solidFill>
                <a:latin typeface="Times New Roman" pitchFamily="18" charset="0"/>
                <a:ea typeface="Times New Roman" pitchFamily="18" charset="0"/>
                <a:cs typeface="Times New Roman" pitchFamily="18" charset="0"/>
              </a:rPr>
              <a:t>L’objectif de ce chapitre est de donner un aperçu sur la modélisation des machines asynchrones triphasées sous forme </a:t>
            </a:r>
            <a:r>
              <a:rPr lang="fr-FR" dirty="0">
                <a:solidFill>
                  <a:srgbClr val="FF0000"/>
                </a:solidFill>
                <a:latin typeface="Times New Roman" pitchFamily="18" charset="0"/>
                <a:ea typeface="Times New Roman" pitchFamily="18" charset="0"/>
                <a:cs typeface="Times New Roman" pitchFamily="18" charset="0"/>
              </a:rPr>
              <a:t>d’équations d’état </a:t>
            </a:r>
            <a:r>
              <a:rPr lang="fr-FR" dirty="0">
                <a:solidFill>
                  <a:prstClr val="black"/>
                </a:solidFill>
                <a:latin typeface="Times New Roman" pitchFamily="18" charset="0"/>
                <a:ea typeface="Times New Roman" pitchFamily="18" charset="0"/>
                <a:cs typeface="Times New Roman" pitchFamily="18" charset="0"/>
              </a:rPr>
              <a:t>en vue de leur </a:t>
            </a:r>
            <a:r>
              <a:rPr lang="fr-FR" dirty="0">
                <a:solidFill>
                  <a:srgbClr val="FF0000"/>
                </a:solidFill>
                <a:latin typeface="Times New Roman" pitchFamily="18" charset="0"/>
                <a:ea typeface="Times New Roman" pitchFamily="18" charset="0"/>
                <a:cs typeface="Times New Roman" pitchFamily="18" charset="0"/>
              </a:rPr>
              <a:t>commande en courant ou en tension</a:t>
            </a:r>
            <a:r>
              <a:rPr lang="fr-FR" dirty="0">
                <a:solidFill>
                  <a:prstClr val="black"/>
                </a:solidFill>
                <a:latin typeface="Times New Roman" pitchFamily="18" charset="0"/>
                <a:ea typeface="Times New Roman" pitchFamily="18" charset="0"/>
                <a:cs typeface="Times New Roman" pitchFamily="18" charset="0"/>
              </a:rPr>
              <a:t>. </a:t>
            </a:r>
            <a:endParaRPr lang="fr-FR" dirty="0"/>
          </a:p>
        </p:txBody>
      </p:sp>
      <p:sp>
        <p:nvSpPr>
          <p:cNvPr id="7" name="Rectangle 6"/>
          <p:cNvSpPr/>
          <p:nvPr/>
        </p:nvSpPr>
        <p:spPr>
          <a:xfrm>
            <a:off x="382524" y="3933056"/>
            <a:ext cx="8136904" cy="369332"/>
          </a:xfrm>
          <a:prstGeom prst="rect">
            <a:avLst/>
          </a:prstGeom>
        </p:spPr>
        <p:txBody>
          <a:bodyPr wrap="square">
            <a:spAutoFit/>
          </a:bodyPr>
          <a:lstStyle/>
          <a:p>
            <a:pPr algn="l"/>
            <a:r>
              <a:rPr lang="fr-FR" dirty="0">
                <a:solidFill>
                  <a:prstClr val="black"/>
                </a:solidFill>
                <a:latin typeface="Times New Roman" pitchFamily="18" charset="0"/>
                <a:ea typeface="Times New Roman" pitchFamily="18" charset="0"/>
                <a:cs typeface="Times New Roman" pitchFamily="18" charset="0"/>
              </a:rPr>
              <a:t>Nous clôturons le chapitre par des tests de simulation pour valider les modèles.</a:t>
            </a:r>
            <a:endParaRPr lang="fr-FR" dirty="0"/>
          </a:p>
        </p:txBody>
      </p:sp>
      <p:sp>
        <p:nvSpPr>
          <p:cNvPr id="8" name="Rectangle 7"/>
          <p:cNvSpPr/>
          <p:nvPr/>
        </p:nvSpPr>
        <p:spPr>
          <a:xfrm>
            <a:off x="395536" y="620688"/>
            <a:ext cx="1720856" cy="400110"/>
          </a:xfrm>
          <a:prstGeom prst="rect">
            <a:avLst/>
          </a:prstGeom>
        </p:spPr>
        <p:txBody>
          <a:bodyPr wrap="none">
            <a:spAutoFit/>
          </a:bodyPr>
          <a:lstStyle/>
          <a:p>
            <a:pPr lvl="0" indent="144463" algn="l" rtl="0" fontAlgn="base">
              <a:spcBef>
                <a:spcPct val="0"/>
              </a:spcBef>
              <a:spcAft>
                <a:spcPct val="0"/>
              </a:spcAft>
              <a:tabLst>
                <a:tab pos="630238" algn="l"/>
                <a:tab pos="2430463" algn="l"/>
              </a:tabLst>
            </a:pPr>
            <a:r>
              <a:rPr lang="fr-FR" sz="2000" b="1" dirty="0">
                <a:solidFill>
                  <a:srgbClr val="FF5050"/>
                </a:solidFill>
                <a:latin typeface="Times New Roman" pitchFamily="18" charset="0"/>
                <a:ea typeface="Times New Roman" pitchFamily="18" charset="0"/>
                <a:cs typeface="Times New Roman" pitchFamily="18" charset="0"/>
              </a:rPr>
              <a:t>Introduction</a:t>
            </a:r>
            <a:endParaRPr lang="fr-FR" sz="2000" dirty="0">
              <a:solidFill>
                <a:srgbClr val="FF5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4033" name="Rectangle 1"/>
          <p:cNvSpPr>
            <a:spLocks noChangeArrowheads="1"/>
          </p:cNvSpPr>
          <p:nvPr/>
        </p:nvSpPr>
        <p:spPr bwMode="auto">
          <a:xfrm>
            <a:off x="288032" y="460747"/>
            <a:ext cx="85324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 sch</a:t>
            </a:r>
            <a:r>
              <a:rPr kumimoji="0" lang="fr-FR" sz="18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 en bloc </a:t>
            </a:r>
            <a:r>
              <a:rPr kumimoji="0" lang="fr-FR" sz="1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Simulink</a:t>
            </a: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du moteur peut être r</a:t>
            </a:r>
            <a:r>
              <a:rPr kumimoji="0" lang="fr-FR" sz="18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duit </a:t>
            </a:r>
            <a:r>
              <a:rPr kumimoji="0" lang="fr-FR" sz="1800"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un bloc o</a:t>
            </a:r>
            <a:r>
              <a:rPr kumimoji="0" lang="fr-FR" sz="1800" b="0" i="0" u="none" strike="noStrike" cap="none" normalizeH="0" baseline="0" dirty="0">
                <a:ln>
                  <a:noFill/>
                </a:ln>
                <a:solidFill>
                  <a:schemeClr val="tx1"/>
                </a:solidFill>
                <a:effectLst/>
                <a:latin typeface="Calibri"/>
                <a:ea typeface="Calibri" pitchFamily="34" charset="0"/>
                <a:cs typeface="Times New Roman" pitchFamily="18" charset="0"/>
              </a:rPr>
              <a:t>ù</a:t>
            </a: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les entr</a:t>
            </a:r>
            <a:r>
              <a:rPr kumimoji="0" lang="fr-FR" sz="18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sont les tensions d</a:t>
            </a:r>
            <a:r>
              <a:rPr kumimoji="0" lang="fr-FR" sz="1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alimentation et la charge tandis que les sorties sont la vitesse et les courants figure1.5.</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44034" name="Group 2"/>
          <p:cNvGrpSpPr>
            <a:grpSpLocks/>
          </p:cNvGrpSpPr>
          <p:nvPr/>
        </p:nvGrpSpPr>
        <p:grpSpPr bwMode="auto">
          <a:xfrm>
            <a:off x="2123728" y="1268760"/>
            <a:ext cx="4308896" cy="2075558"/>
            <a:chOff x="3397" y="8077"/>
            <a:chExt cx="5940" cy="2340"/>
          </a:xfrm>
        </p:grpSpPr>
        <p:sp>
          <p:nvSpPr>
            <p:cNvPr id="44035" name="Text Box 3"/>
            <p:cNvSpPr txBox="1">
              <a:spLocks noChangeArrowheads="1"/>
            </p:cNvSpPr>
            <p:nvPr/>
          </p:nvSpPr>
          <p:spPr bwMode="auto">
            <a:xfrm>
              <a:off x="3397" y="10057"/>
              <a:ext cx="59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a:ln>
                    <a:noFill/>
                  </a:ln>
                  <a:solidFill>
                    <a:schemeClr val="tx1"/>
                  </a:solidFill>
                  <a:effectLst/>
                  <a:latin typeface="Calibri" pitchFamily="34" charset="0"/>
                  <a:cs typeface="Arial" pitchFamily="34" charset="0"/>
                </a:rPr>
                <a:t>Fig1.5</a:t>
              </a:r>
              <a:r>
                <a:rPr kumimoji="0" lang="fr-FR" sz="1100" b="0" i="0" u="none" strike="noStrike" cap="none" normalizeH="0" baseline="0">
                  <a:ln>
                    <a:noFill/>
                  </a:ln>
                  <a:solidFill>
                    <a:schemeClr val="tx1"/>
                  </a:solidFill>
                  <a:effectLst/>
                  <a:latin typeface="Calibri" pitchFamily="34" charset="0"/>
                  <a:cs typeface="Arial" pitchFamily="34" charset="0"/>
                </a:rPr>
                <a:t> </a:t>
              </a:r>
              <a:r>
                <a:rPr kumimoji="0" lang="fr-FR" sz="1100" b="0" i="1" u="none" strike="noStrike" cap="none" normalizeH="0" baseline="0">
                  <a:ln>
                    <a:noFill/>
                  </a:ln>
                  <a:solidFill>
                    <a:schemeClr val="tx1"/>
                  </a:solidFill>
                  <a:effectLst/>
                  <a:latin typeface="Calibri" pitchFamily="34" charset="0"/>
                  <a:cs typeface="Arial" pitchFamily="34" charset="0"/>
                </a:rPr>
                <a:t>Schéma bloc réduit de la MAS en modèle SIMULINK</a:t>
              </a:r>
              <a:endParaRPr kumimoji="0" lang="fr-FR" sz="1300" b="0" i="0" u="none" strike="noStrike" cap="none" normalizeH="0" baseline="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44036" name="Picture 4"/>
            <p:cNvPicPr>
              <a:picLocks noChangeAspect="1" noChangeArrowheads="1"/>
            </p:cNvPicPr>
            <p:nvPr/>
          </p:nvPicPr>
          <p:blipFill>
            <a:blip r:embed="rId2" cstate="print"/>
            <a:srcRect l="8398" t="6749" r="20155" b="11249"/>
            <a:stretch>
              <a:fillRect/>
            </a:stretch>
          </p:blipFill>
          <p:spPr bwMode="auto">
            <a:xfrm>
              <a:off x="5017" y="8077"/>
              <a:ext cx="2421" cy="1905"/>
            </a:xfrm>
            <a:prstGeom prst="rect">
              <a:avLst/>
            </a:prstGeom>
            <a:noFill/>
            <a:ln w="9525">
              <a:noFill/>
              <a:miter lim="800000"/>
              <a:headEnd/>
              <a:tailEnd/>
            </a:ln>
          </p:spPr>
        </p:pic>
      </p:grpSp>
      <p:sp>
        <p:nvSpPr>
          <p:cNvPr id="7" name="Rectangle 6"/>
          <p:cNvSpPr/>
          <p:nvPr/>
        </p:nvSpPr>
        <p:spPr>
          <a:xfrm>
            <a:off x="467544" y="3356992"/>
            <a:ext cx="6264696" cy="369332"/>
          </a:xfrm>
          <a:prstGeom prst="rect">
            <a:avLst/>
          </a:prstGeom>
        </p:spPr>
        <p:txBody>
          <a:bodyPr wrap="square">
            <a:spAutoFit/>
          </a:bodyPr>
          <a:lstStyle/>
          <a:p>
            <a:pPr algn="l"/>
            <a:r>
              <a:rPr lang="fr-FR" b="1" i="1" dirty="0">
                <a:solidFill>
                  <a:schemeClr val="accent2"/>
                </a:solidFill>
                <a:latin typeface="Times New Roman" pitchFamily="18" charset="0"/>
                <a:cs typeface="Times New Roman" pitchFamily="18" charset="0"/>
              </a:rPr>
              <a:t>Modèle de la machine asynchrone alimentée en courant</a:t>
            </a:r>
            <a:endParaRPr lang="fr-FR" dirty="0">
              <a:solidFill>
                <a:schemeClr val="accent2"/>
              </a:solidFill>
              <a:latin typeface="Times New Roman" pitchFamily="18" charset="0"/>
              <a:cs typeface="Times New Roman" pitchFamily="18" charset="0"/>
            </a:endParaRPr>
          </a:p>
        </p:txBody>
      </p:sp>
      <p:pic>
        <p:nvPicPr>
          <p:cNvPr id="44037" name="Picture 5"/>
          <p:cNvPicPr>
            <a:picLocks noChangeAspect="1" noChangeArrowheads="1"/>
          </p:cNvPicPr>
          <p:nvPr/>
        </p:nvPicPr>
        <p:blipFill>
          <a:blip r:embed="rId3" cstate="print"/>
          <a:srcRect/>
          <a:stretch>
            <a:fillRect/>
          </a:stretch>
        </p:blipFill>
        <p:spPr bwMode="auto">
          <a:xfrm>
            <a:off x="683568" y="3933056"/>
            <a:ext cx="7841486" cy="223224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66562" name="Picture 2"/>
          <p:cNvPicPr>
            <a:picLocks noChangeAspect="1" noChangeArrowheads="1"/>
          </p:cNvPicPr>
          <p:nvPr/>
        </p:nvPicPr>
        <p:blipFill>
          <a:blip r:embed="rId2" cstate="print"/>
          <a:srcRect/>
          <a:stretch>
            <a:fillRect/>
          </a:stretch>
        </p:blipFill>
        <p:spPr bwMode="auto">
          <a:xfrm>
            <a:off x="1576983" y="3684637"/>
            <a:ext cx="1266825" cy="752475"/>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a:stretch>
            <a:fillRect/>
          </a:stretch>
        </p:blipFill>
        <p:spPr bwMode="auto">
          <a:xfrm>
            <a:off x="1304131" y="4642073"/>
            <a:ext cx="5572125" cy="1019175"/>
          </a:xfrm>
          <a:prstGeom prst="rect">
            <a:avLst/>
          </a:prstGeom>
          <a:noFill/>
          <a:ln w="9525">
            <a:noFill/>
            <a:miter lim="800000"/>
            <a:headEnd/>
            <a:tailEnd/>
          </a:ln>
        </p:spPr>
      </p:pic>
      <p:pic>
        <p:nvPicPr>
          <p:cNvPr id="5" name="Image 4"/>
          <p:cNvPicPr/>
          <p:nvPr/>
        </p:nvPicPr>
        <p:blipFill>
          <a:blip r:embed="rId4" cstate="print">
            <a:lum contrast="10000"/>
          </a:blip>
          <a:srcRect/>
          <a:stretch>
            <a:fillRect/>
          </a:stretch>
        </p:blipFill>
        <p:spPr bwMode="auto">
          <a:xfrm>
            <a:off x="1115616" y="980728"/>
            <a:ext cx="5616624" cy="1368152"/>
          </a:xfrm>
          <a:prstGeom prst="rect">
            <a:avLst/>
          </a:prstGeom>
          <a:noFill/>
          <a:ln w="9525">
            <a:noFill/>
            <a:miter lim="800000"/>
            <a:headEnd/>
            <a:tailEnd/>
          </a:ln>
        </p:spPr>
      </p:pic>
      <p:pic>
        <p:nvPicPr>
          <p:cNvPr id="6" name="Image 5"/>
          <p:cNvPicPr/>
          <p:nvPr/>
        </p:nvPicPr>
        <p:blipFill>
          <a:blip r:embed="rId5" cstate="print">
            <a:lum contrast="10000"/>
          </a:blip>
          <a:srcRect/>
          <a:stretch>
            <a:fillRect/>
          </a:stretch>
        </p:blipFill>
        <p:spPr bwMode="auto">
          <a:xfrm>
            <a:off x="1979712" y="2420888"/>
            <a:ext cx="4211634" cy="864064"/>
          </a:xfrm>
          <a:prstGeom prst="rect">
            <a:avLst/>
          </a:prstGeom>
          <a:noFill/>
          <a:ln w="9525">
            <a:noFill/>
            <a:miter lim="800000"/>
            <a:headEnd/>
            <a:tailEnd/>
          </a:ln>
        </p:spPr>
      </p:pic>
      <p:sp>
        <p:nvSpPr>
          <p:cNvPr id="7" name="Rectangle 6"/>
          <p:cNvSpPr/>
          <p:nvPr/>
        </p:nvSpPr>
        <p:spPr>
          <a:xfrm>
            <a:off x="539552" y="404664"/>
            <a:ext cx="8424936" cy="646331"/>
          </a:xfrm>
          <a:prstGeom prst="rect">
            <a:avLst/>
          </a:prstGeom>
          <a:solidFill>
            <a:schemeClr val="accent4">
              <a:lumMod val="20000"/>
              <a:lumOff val="80000"/>
            </a:schemeClr>
          </a:solidFill>
        </p:spPr>
        <p:txBody>
          <a:bodyPr wrap="square">
            <a:spAutoFit/>
          </a:bodyPr>
          <a:lstStyle/>
          <a:p>
            <a:pPr algn="l"/>
            <a:r>
              <a:rPr lang="fr-FR" dirty="0">
                <a:latin typeface="Times New Roman" pitchFamily="18" charset="0"/>
                <a:cs typeface="Times New Roman" pitchFamily="18" charset="0"/>
              </a:rPr>
              <a:t>Lorsque la machine asynchrone est alimentée en courant, elle peut être modélisée dans le référentiel lié au rotor</a:t>
            </a:r>
          </a:p>
        </p:txBody>
      </p:sp>
      <p:sp>
        <p:nvSpPr>
          <p:cNvPr id="66564" name="Rectangle 4"/>
          <p:cNvSpPr>
            <a:spLocks noChangeArrowheads="1"/>
          </p:cNvSpPr>
          <p:nvPr/>
        </p:nvSpPr>
        <p:spPr bwMode="auto">
          <a:xfrm>
            <a:off x="945046" y="3256910"/>
            <a:ext cx="72539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 rotor étant en court-circuit, on obtient une équation d'état linéaire suivante</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45058" name="Picture 2"/>
          <p:cNvPicPr>
            <a:picLocks noChangeAspect="1" noChangeArrowheads="1"/>
          </p:cNvPicPr>
          <p:nvPr/>
        </p:nvPicPr>
        <p:blipFill>
          <a:blip r:embed="rId2" cstate="print"/>
          <a:srcRect/>
          <a:stretch>
            <a:fillRect/>
          </a:stretch>
        </p:blipFill>
        <p:spPr bwMode="auto">
          <a:xfrm>
            <a:off x="899592" y="1088071"/>
            <a:ext cx="7601299" cy="1404825"/>
          </a:xfrm>
          <a:prstGeom prst="rect">
            <a:avLst/>
          </a:prstGeom>
          <a:noFill/>
          <a:ln w="9525">
            <a:noFill/>
            <a:miter lim="800000"/>
            <a:headEnd/>
            <a:tailEnd/>
          </a:ln>
        </p:spPr>
      </p:pic>
      <p:sp>
        <p:nvSpPr>
          <p:cNvPr id="4" name="Rectangle 3"/>
          <p:cNvSpPr/>
          <p:nvPr/>
        </p:nvSpPr>
        <p:spPr>
          <a:xfrm>
            <a:off x="395536" y="2494637"/>
            <a:ext cx="8604448" cy="646331"/>
          </a:xfrm>
          <a:prstGeom prst="rect">
            <a:avLst/>
          </a:prstGeom>
        </p:spPr>
        <p:txBody>
          <a:bodyPr wrap="square">
            <a:spAutoFit/>
          </a:bodyPr>
          <a:lstStyle/>
          <a:p>
            <a:pPr algn="l"/>
            <a:r>
              <a:rPr lang="fr-FR" dirty="0">
                <a:latin typeface="Times New Roman" pitchFamily="18" charset="0"/>
                <a:cs typeface="Times New Roman" pitchFamily="18" charset="0"/>
              </a:rPr>
              <a:t>A ces équations électriques, nous devons associer l’équation mécanique (1.19) pour obtenir le modèle complet en bloc </a:t>
            </a:r>
            <a:r>
              <a:rPr lang="fr-FR" dirty="0" err="1">
                <a:latin typeface="Times New Roman" pitchFamily="18" charset="0"/>
                <a:cs typeface="Times New Roman" pitchFamily="18" charset="0"/>
              </a:rPr>
              <a:t>Simulink</a:t>
            </a:r>
            <a:r>
              <a:rPr lang="fr-FR" dirty="0">
                <a:latin typeface="Times New Roman" pitchFamily="18" charset="0"/>
                <a:cs typeface="Times New Roman" pitchFamily="18" charset="0"/>
              </a:rPr>
              <a:t> figure 1.6  .</a:t>
            </a:r>
          </a:p>
        </p:txBody>
      </p:sp>
      <p:grpSp>
        <p:nvGrpSpPr>
          <p:cNvPr id="45059" name="Group 3"/>
          <p:cNvGrpSpPr>
            <a:grpSpLocks/>
          </p:cNvGrpSpPr>
          <p:nvPr/>
        </p:nvGrpSpPr>
        <p:grpSpPr bwMode="auto">
          <a:xfrm>
            <a:off x="1691680" y="3212976"/>
            <a:ext cx="5976664" cy="3240360"/>
            <a:chOff x="1509" y="9746"/>
            <a:chExt cx="8833" cy="4030"/>
          </a:xfrm>
        </p:grpSpPr>
        <p:sp>
          <p:nvSpPr>
            <p:cNvPr id="45060" name="Text Box 4"/>
            <p:cNvSpPr txBox="1">
              <a:spLocks noChangeArrowheads="1"/>
            </p:cNvSpPr>
            <p:nvPr/>
          </p:nvSpPr>
          <p:spPr bwMode="auto">
            <a:xfrm>
              <a:off x="2588" y="13374"/>
              <a:ext cx="6550"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a:ln>
                    <a:noFill/>
                  </a:ln>
                  <a:solidFill>
                    <a:schemeClr val="tx1"/>
                  </a:solidFill>
                  <a:effectLst/>
                  <a:latin typeface="Calibri" pitchFamily="34" charset="0"/>
                  <a:cs typeface="Arial" pitchFamily="34" charset="0"/>
                </a:rPr>
                <a:t>Fig 1.6 Modèle en bloc Simulink de la MAS</a:t>
              </a:r>
              <a:r>
                <a:rPr kumimoji="0" lang="fr-FR" sz="1100" b="0" i="0" u="none" strike="noStrike" cap="none" normalizeH="0" baseline="0">
                  <a:ln>
                    <a:noFill/>
                  </a:ln>
                  <a:solidFill>
                    <a:schemeClr val="tx1"/>
                  </a:solidFill>
                  <a:effectLst/>
                  <a:latin typeface="Calibri" pitchFamily="34" charset="0"/>
                  <a:cs typeface="Arial" pitchFamily="34" charset="0"/>
                </a:rPr>
                <a:t> alimentée en courant</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45061" name="Picture 5"/>
            <p:cNvPicPr>
              <a:picLocks noChangeAspect="1" noChangeArrowheads="1"/>
            </p:cNvPicPr>
            <p:nvPr/>
          </p:nvPicPr>
          <p:blipFill>
            <a:blip r:embed="rId3" cstate="print">
              <a:lum contrast="10000"/>
            </a:blip>
            <a:srcRect/>
            <a:stretch>
              <a:fillRect/>
            </a:stretch>
          </p:blipFill>
          <p:spPr bwMode="auto">
            <a:xfrm>
              <a:off x="1509" y="9746"/>
              <a:ext cx="8833" cy="3628"/>
            </a:xfrm>
            <a:prstGeom prst="rect">
              <a:avLst/>
            </a:prstGeom>
            <a:noFill/>
            <a:ln w="9525">
              <a:noFill/>
              <a:miter lim="800000"/>
              <a:headEnd/>
              <a:tailEnd/>
            </a:ln>
          </p:spPr>
        </p:pic>
      </p:grpSp>
      <p:sp>
        <p:nvSpPr>
          <p:cNvPr id="8" name="Rectangle 7"/>
          <p:cNvSpPr/>
          <p:nvPr/>
        </p:nvSpPr>
        <p:spPr>
          <a:xfrm>
            <a:off x="395536" y="404664"/>
            <a:ext cx="8568952" cy="646331"/>
          </a:xfrm>
          <a:prstGeom prst="rect">
            <a:avLst/>
          </a:prstGeom>
          <a:solidFill>
            <a:schemeClr val="accent4">
              <a:lumMod val="20000"/>
              <a:lumOff val="80000"/>
            </a:schemeClr>
          </a:solidFill>
        </p:spPr>
        <p:txBody>
          <a:bodyPr wrap="square">
            <a:spAutoFit/>
          </a:bodyPr>
          <a:lstStyle/>
          <a:p>
            <a:pPr algn="l"/>
            <a:r>
              <a:rPr lang="fr-FR" dirty="0">
                <a:latin typeface="Times New Roman" pitchFamily="18" charset="0"/>
                <a:cs typeface="Times New Roman" pitchFamily="18" charset="0"/>
              </a:rPr>
              <a:t>la machine asynchrone alimentée en courant peut être modélisée dans le référentiel lié au champ tournant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6081" name="Rectangle 1"/>
          <p:cNvSpPr>
            <a:spLocks noChangeArrowheads="1"/>
          </p:cNvSpPr>
          <p:nvPr/>
        </p:nvSpPr>
        <p:spPr bwMode="auto">
          <a:xfrm>
            <a:off x="0" y="476672"/>
            <a:ext cx="24837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Test de simulation</a:t>
            </a:r>
            <a:r>
              <a:rPr kumimoji="0" lang="fr-FR"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4" name="Rectangle 3"/>
          <p:cNvSpPr/>
          <p:nvPr/>
        </p:nvSpPr>
        <p:spPr>
          <a:xfrm>
            <a:off x="467544" y="836712"/>
            <a:ext cx="8424936" cy="1200329"/>
          </a:xfrm>
          <a:prstGeom prst="rect">
            <a:avLst/>
          </a:prstGeom>
        </p:spPr>
        <p:txBody>
          <a:bodyPr wrap="square">
            <a:spAutoFit/>
          </a:bodyPr>
          <a:lstStyle/>
          <a:p>
            <a:pPr algn="l"/>
            <a:r>
              <a:rPr lang="fr-FR" dirty="0">
                <a:latin typeface="Times New Roman" pitchFamily="18" charset="0"/>
                <a:cs typeface="Times New Roman" pitchFamily="18" charset="0"/>
              </a:rPr>
              <a:t>Le but de cet essai est de valider notre bloc moteur comparativement aux travaux cités dans la littérature technique. Notre objectif est de l’intégrer ultérieurement dans les simulations. Les réponses en boucle ouverte de la machine asynchrone avec variation de la charge sont données par figure 1.7 et figure 1.8</a:t>
            </a:r>
          </a:p>
        </p:txBody>
      </p:sp>
      <p:sp>
        <p:nvSpPr>
          <p:cNvPr id="46082" name="Rectangle 2"/>
          <p:cNvSpPr>
            <a:spLocks noChangeArrowheads="1"/>
          </p:cNvSpPr>
          <p:nvPr/>
        </p:nvSpPr>
        <p:spPr bwMode="auto">
          <a:xfrm>
            <a:off x="395536" y="2060848"/>
            <a:ext cx="597666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Alimentation en tension triphasée de valeur efficace 220V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46083" name="Group 3"/>
          <p:cNvGrpSpPr>
            <a:grpSpLocks/>
          </p:cNvGrpSpPr>
          <p:nvPr/>
        </p:nvGrpSpPr>
        <p:grpSpPr bwMode="auto">
          <a:xfrm>
            <a:off x="395536" y="2541588"/>
            <a:ext cx="4187825" cy="3136900"/>
            <a:chOff x="2468" y="4127"/>
            <a:chExt cx="6771" cy="5136"/>
          </a:xfrm>
        </p:grpSpPr>
        <p:sp>
          <p:nvSpPr>
            <p:cNvPr id="46084" name="Text Box 4"/>
            <p:cNvSpPr txBox="1">
              <a:spLocks noChangeArrowheads="1"/>
            </p:cNvSpPr>
            <p:nvPr/>
          </p:nvSpPr>
          <p:spPr bwMode="auto">
            <a:xfrm>
              <a:off x="2617" y="8700"/>
              <a:ext cx="6622" cy="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a:ln>
                    <a:noFill/>
                  </a:ln>
                  <a:solidFill>
                    <a:schemeClr val="tx1"/>
                  </a:solidFill>
                  <a:effectLst/>
                  <a:latin typeface="Calibri" pitchFamily="34" charset="0"/>
                  <a:cs typeface="Arial" pitchFamily="34" charset="0"/>
                </a:rPr>
                <a:t>Fig1.7  Réponses à un échelon de vitesse de la MAS alimentée en tension avec variation de la charge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a:ln>
                    <a:noFill/>
                  </a:ln>
                  <a:solidFill>
                    <a:schemeClr val="tx1"/>
                  </a:solidFill>
                  <a:effectLst/>
                  <a:latin typeface="Calibri" pitchFamily="34" charset="0"/>
                  <a:cs typeface="Arial" pitchFamily="34"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46085" name="Picture 5"/>
            <p:cNvPicPr>
              <a:picLocks noChangeAspect="1" noChangeArrowheads="1"/>
            </p:cNvPicPr>
            <p:nvPr/>
          </p:nvPicPr>
          <p:blipFill>
            <a:blip r:embed="rId2" cstate="print"/>
            <a:srcRect/>
            <a:stretch>
              <a:fillRect/>
            </a:stretch>
          </p:blipFill>
          <p:spPr bwMode="auto">
            <a:xfrm>
              <a:off x="2468" y="4127"/>
              <a:ext cx="6504" cy="4573"/>
            </a:xfrm>
            <a:prstGeom prst="rect">
              <a:avLst/>
            </a:prstGeom>
            <a:noFill/>
            <a:ln w="9525">
              <a:noFill/>
              <a:miter lim="800000"/>
              <a:headEnd/>
              <a:tailEnd/>
            </a:ln>
          </p:spPr>
        </p:pic>
      </p:grpSp>
      <p:sp>
        <p:nvSpPr>
          <p:cNvPr id="46086" name="Rectangle 6"/>
          <p:cNvSpPr>
            <a:spLocks noChangeArrowheads="1"/>
          </p:cNvSpPr>
          <p:nvPr/>
        </p:nvSpPr>
        <p:spPr bwMode="auto">
          <a:xfrm>
            <a:off x="4716016" y="3391832"/>
            <a:ext cx="42484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Le démarrage à vide  sous la tension nominale permet un établissement rapide de la vitesse et du couple électromagnétique instantané. L'application d'une charge introduit une chute de vitesse.</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6030416" cy="369332"/>
          </a:xfrm>
          <a:prstGeom prst="rect">
            <a:avLst/>
          </a:prstGeom>
        </p:spPr>
        <p:txBody>
          <a:bodyPr wrap="square">
            <a:spAutoFit/>
          </a:bodyPr>
          <a:lstStyle/>
          <a:p>
            <a:pPr lvl="0" algn="l"/>
            <a:r>
              <a:rPr lang="fr-FR" i="1" dirty="0">
                <a:solidFill>
                  <a:srgbClr val="0000FF"/>
                </a:solidFill>
                <a:latin typeface="Times New Roman" pitchFamily="18" charset="0"/>
                <a:cs typeface="Times New Roman" pitchFamily="18" charset="0"/>
              </a:rPr>
              <a:t>Alimentation en courant triphasé de valeur efficace 6A </a:t>
            </a:r>
          </a:p>
        </p:txBody>
      </p:sp>
      <p:sp>
        <p:nvSpPr>
          <p:cNvPr id="3" name="Rectangle 2"/>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grpSp>
        <p:nvGrpSpPr>
          <p:cNvPr id="47106" name="Group 2"/>
          <p:cNvGrpSpPr>
            <a:grpSpLocks/>
          </p:cNvGrpSpPr>
          <p:nvPr/>
        </p:nvGrpSpPr>
        <p:grpSpPr bwMode="auto">
          <a:xfrm>
            <a:off x="1979712" y="1124744"/>
            <a:ext cx="4577397" cy="2830512"/>
            <a:chOff x="2340" y="10301"/>
            <a:chExt cx="7207" cy="4459"/>
          </a:xfrm>
        </p:grpSpPr>
        <p:sp>
          <p:nvSpPr>
            <p:cNvPr id="47107" name="Text Box 3"/>
            <p:cNvSpPr txBox="1">
              <a:spLocks noChangeArrowheads="1"/>
            </p:cNvSpPr>
            <p:nvPr/>
          </p:nvSpPr>
          <p:spPr bwMode="auto">
            <a:xfrm>
              <a:off x="2340" y="14187"/>
              <a:ext cx="6899" cy="5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a:ln>
                    <a:noFill/>
                  </a:ln>
                  <a:solidFill>
                    <a:schemeClr val="tx1"/>
                  </a:solidFill>
                  <a:effectLst/>
                  <a:latin typeface="Calibri" pitchFamily="34" charset="0"/>
                  <a:cs typeface="Arial" pitchFamily="34" charset="0"/>
                </a:rPr>
                <a:t>Fig 1.8  Réponses à un échelon de vitesse  d’une MAS alimentée par une source de courant avec variation de la</a:t>
              </a:r>
              <a:r>
                <a:rPr kumimoji="0" lang="fr-FR" sz="1100" b="0" i="0" u="none" strike="noStrike" cap="none" normalizeH="0" baseline="0">
                  <a:ln>
                    <a:noFill/>
                  </a:ln>
                  <a:solidFill>
                    <a:schemeClr val="tx1"/>
                  </a:solidFill>
                  <a:effectLst/>
                  <a:latin typeface="Calibri" pitchFamily="34" charset="0"/>
                  <a:cs typeface="Arial" pitchFamily="34" charset="0"/>
                </a:rPr>
                <a:t> </a:t>
              </a:r>
              <a:r>
                <a:rPr kumimoji="0" lang="fr-FR" sz="1100" b="0" i="1" u="none" strike="noStrike" cap="none" normalizeH="0" baseline="0">
                  <a:ln>
                    <a:noFill/>
                  </a:ln>
                  <a:solidFill>
                    <a:schemeClr val="tx1"/>
                  </a:solidFill>
                  <a:effectLst/>
                  <a:latin typeface="Calibri" pitchFamily="34" charset="0"/>
                  <a:cs typeface="Arial" pitchFamily="34" charset="0"/>
                </a:rPr>
                <a:t>charge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cs typeface="Arial" pitchFamily="34"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47108" name="Picture 4"/>
            <p:cNvPicPr>
              <a:picLocks noChangeAspect="1" noChangeArrowheads="1"/>
            </p:cNvPicPr>
            <p:nvPr/>
          </p:nvPicPr>
          <p:blipFill>
            <a:blip r:embed="rId2" cstate="print">
              <a:lum bright="30000" contrast="10000"/>
            </a:blip>
            <a:srcRect l="7423" t="6299" r="6075" b="6299"/>
            <a:stretch>
              <a:fillRect/>
            </a:stretch>
          </p:blipFill>
          <p:spPr bwMode="auto">
            <a:xfrm>
              <a:off x="2341" y="10301"/>
              <a:ext cx="7206" cy="3907"/>
            </a:xfrm>
            <a:prstGeom prst="rect">
              <a:avLst/>
            </a:prstGeom>
            <a:noFill/>
            <a:ln w="9525">
              <a:noFill/>
              <a:miter lim="800000"/>
              <a:headEnd/>
              <a:tailEnd/>
            </a:ln>
          </p:spPr>
        </p:pic>
      </p:grpSp>
      <p:sp>
        <p:nvSpPr>
          <p:cNvPr id="7" name="Rectangle 6"/>
          <p:cNvSpPr/>
          <p:nvPr/>
        </p:nvSpPr>
        <p:spPr>
          <a:xfrm>
            <a:off x="395536" y="3956863"/>
            <a:ext cx="8208912" cy="1200329"/>
          </a:xfrm>
          <a:prstGeom prst="rect">
            <a:avLst/>
          </a:prstGeom>
        </p:spPr>
        <p:txBody>
          <a:bodyPr wrap="square">
            <a:spAutoFit/>
          </a:bodyPr>
          <a:lstStyle/>
          <a:p>
            <a:pPr algn="l"/>
            <a:r>
              <a:rPr lang="fr-FR" dirty="0">
                <a:latin typeface="Times New Roman" pitchFamily="18" charset="0"/>
                <a:cs typeface="Times New Roman" pitchFamily="18" charset="0"/>
              </a:rPr>
              <a:t>Lorsque la charge est appliquée, le couple électromagnétique répond instantanément et la vitesse est légèrement perturbée. La commande en courant donne une réponse à fort dépassement pour le couple électromagnétique par conséquent il est déconseillé de l'utiliser dans un système à boucle ouverte pour des raisons de stabilité.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97468"/>
            <a:ext cx="2528256" cy="523220"/>
          </a:xfrm>
          <a:prstGeom prst="rect">
            <a:avLst/>
          </a:prstGeom>
        </p:spPr>
        <p:txBody>
          <a:bodyPr wrap="none">
            <a:spAutoFit/>
          </a:bodyPr>
          <a:lstStyle/>
          <a:p>
            <a:r>
              <a:rPr lang="fr-FR" sz="2800" b="1" dirty="0">
                <a:effectLst>
                  <a:outerShdw blurRad="38100" dist="38100" dir="2700000" algn="tl">
                    <a:srgbClr val="000000">
                      <a:alpha val="43137"/>
                    </a:srgbClr>
                  </a:outerShdw>
                </a:effectLst>
                <a:latin typeface="Arial Narrow" pitchFamily="34" charset="0"/>
              </a:rPr>
              <a:t>BIBLIOGRAPHIE</a:t>
            </a:r>
            <a:endParaRPr lang="fr-FR" sz="2800" dirty="0"/>
          </a:p>
        </p:txBody>
      </p:sp>
      <p:sp>
        <p:nvSpPr>
          <p:cNvPr id="3" name="Rectangle 2"/>
          <p:cNvSpPr/>
          <p:nvPr/>
        </p:nvSpPr>
        <p:spPr>
          <a:xfrm>
            <a:off x="323528" y="764704"/>
            <a:ext cx="8136904" cy="923330"/>
          </a:xfrm>
          <a:prstGeom prst="rect">
            <a:avLst/>
          </a:prstGeom>
        </p:spPr>
        <p:txBody>
          <a:bodyPr wrap="square">
            <a:spAutoFit/>
          </a:bodyPr>
          <a:lstStyle/>
          <a:p>
            <a:pPr algn="l"/>
            <a:r>
              <a:rPr lang="fr-FR" dirty="0"/>
              <a:t>J.P. </a:t>
            </a:r>
            <a:r>
              <a:rPr lang="fr-FR" dirty="0" err="1">
                <a:latin typeface="Times New Roman" pitchFamily="18" charset="0"/>
                <a:cs typeface="Times New Roman" pitchFamily="18" charset="0"/>
              </a:rPr>
              <a:t>caron</a:t>
            </a:r>
            <a:r>
              <a:rPr lang="fr-FR" dirty="0">
                <a:latin typeface="Times New Roman" pitchFamily="18" charset="0"/>
                <a:cs typeface="Times New Roman" pitchFamily="18" charset="0"/>
              </a:rPr>
              <a:t> J.P. </a:t>
            </a:r>
            <a:r>
              <a:rPr lang="fr-FR" dirty="0" err="1">
                <a:latin typeface="Times New Roman" pitchFamily="18" charset="0"/>
                <a:cs typeface="Times New Roman" pitchFamily="18" charset="0"/>
              </a:rPr>
              <a:t>hautier</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˝Modélisation Et Commande De La Machine Asynchrone˝ </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Méthodes et pratiques de l’ingénieur , collection dirigée par pierre borne </a:t>
            </a:r>
            <a:r>
              <a:rPr lang="fr-FR" dirty="0" err="1">
                <a:latin typeface="Times New Roman" pitchFamily="18" charset="0"/>
                <a:cs typeface="Times New Roman" pitchFamily="18" charset="0"/>
              </a:rPr>
              <a:t>editions</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dirty="0" err="1"/>
              <a:t>technip</a:t>
            </a:r>
            <a:r>
              <a:rPr lang="fr-FR" dirty="0"/>
              <a:t> paris 1995</a:t>
            </a:r>
          </a:p>
        </p:txBody>
      </p:sp>
      <p:sp>
        <p:nvSpPr>
          <p:cNvPr id="4" name="Rectangle 3"/>
          <p:cNvSpPr/>
          <p:nvPr/>
        </p:nvSpPr>
        <p:spPr>
          <a:xfrm>
            <a:off x="323528" y="1772816"/>
            <a:ext cx="7776864" cy="646331"/>
          </a:xfrm>
          <a:prstGeom prst="rect">
            <a:avLst/>
          </a:prstGeom>
        </p:spPr>
        <p:txBody>
          <a:bodyPr wrap="square">
            <a:spAutoFit/>
          </a:bodyPr>
          <a:lstStyle/>
          <a:p>
            <a:pPr algn="l"/>
            <a:r>
              <a:rPr lang="fr-FR" dirty="0"/>
              <a:t>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prouvost</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 Automatique Contrôle Et Régulation ˝ </a:t>
            </a:r>
            <a:r>
              <a:rPr lang="fr-FR" dirty="0">
                <a:latin typeface="Times New Roman" pitchFamily="18" charset="0"/>
                <a:cs typeface="Times New Roman" pitchFamily="18" charset="0"/>
              </a:rPr>
              <a:t>cours et exercices corriger</a:t>
            </a:r>
            <a:br>
              <a:rPr lang="fr-FR" dirty="0">
                <a:latin typeface="Times New Roman" pitchFamily="18" charset="0"/>
                <a:cs typeface="Times New Roman" pitchFamily="18" charset="0"/>
              </a:rPr>
            </a:br>
            <a:r>
              <a:rPr lang="fr-FR" dirty="0" err="1">
                <a:latin typeface="Times New Roman" pitchFamily="18" charset="0"/>
                <a:cs typeface="Times New Roman" pitchFamily="18" charset="0"/>
              </a:rPr>
              <a:t>Dunod</a:t>
            </a:r>
            <a:r>
              <a:rPr lang="fr-FR" dirty="0">
                <a:latin typeface="Times New Roman" pitchFamily="18" charset="0"/>
                <a:cs typeface="Times New Roman" pitchFamily="18" charset="0"/>
              </a:rPr>
              <a:t> paris 2005 </a:t>
            </a:r>
            <a:r>
              <a:rPr lang="fr-FR" dirty="0"/>
              <a:t>.</a:t>
            </a:r>
          </a:p>
        </p:txBody>
      </p:sp>
      <p:sp>
        <p:nvSpPr>
          <p:cNvPr id="5" name="Rectangle 4"/>
          <p:cNvSpPr/>
          <p:nvPr/>
        </p:nvSpPr>
        <p:spPr>
          <a:xfrm>
            <a:off x="251520" y="3284984"/>
            <a:ext cx="8424936" cy="1200329"/>
          </a:xfrm>
          <a:prstGeom prst="rect">
            <a:avLst/>
          </a:prstGeom>
        </p:spPr>
        <p:txBody>
          <a:bodyPr wrap="square">
            <a:spAutoFit/>
          </a:bodyPr>
          <a:lstStyle/>
          <a:p>
            <a:pPr algn="l"/>
            <a:r>
              <a:rPr lang="fr-FR" dirty="0" err="1">
                <a:latin typeface="Times New Roman" pitchFamily="18" charset="0"/>
                <a:cs typeface="Times New Roman" pitchFamily="18" charset="0"/>
              </a:rPr>
              <a:t>Gabril</a:t>
            </a:r>
            <a:r>
              <a:rPr lang="fr-FR" dirty="0">
                <a:latin typeface="Times New Roman" pitchFamily="18" charset="0"/>
                <a:cs typeface="Times New Roman" pitchFamily="18" charset="0"/>
              </a:rPr>
              <a:t> Buche </a:t>
            </a:r>
            <a:r>
              <a:rPr lang="fr-FR" i="1" dirty="0">
                <a:latin typeface="Times New Roman" pitchFamily="18" charset="0"/>
                <a:cs typeface="Times New Roman" pitchFamily="18" charset="0"/>
              </a:rPr>
              <a:t>˝Commande Vectorielle De Machine Asynchrone En Environnement</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i="1" dirty="0">
                <a:latin typeface="Times New Roman" pitchFamily="18" charset="0"/>
                <a:cs typeface="Times New Roman" pitchFamily="18" charset="0"/>
              </a:rPr>
              <a:t>Temps Réel MATLAB/SIMULINK ˝ </a:t>
            </a:r>
            <a:r>
              <a:rPr lang="fr-FR" dirty="0">
                <a:latin typeface="Times New Roman" pitchFamily="18" charset="0"/>
                <a:cs typeface="Times New Roman" pitchFamily="18" charset="0"/>
              </a:rPr>
              <a:t>mémoire de fin d'études d'ingénieur d’état en</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automatisme industriel conservatoire national des arts et métiers centre régional associé</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de Grenoble 2001 .</a:t>
            </a:r>
          </a:p>
        </p:txBody>
      </p:sp>
      <p:sp>
        <p:nvSpPr>
          <p:cNvPr id="6" name="Rectangle 5"/>
          <p:cNvSpPr/>
          <p:nvPr/>
        </p:nvSpPr>
        <p:spPr>
          <a:xfrm>
            <a:off x="323528" y="2492896"/>
            <a:ext cx="8604448" cy="646331"/>
          </a:xfrm>
          <a:prstGeom prst="rect">
            <a:avLst/>
          </a:prstGeom>
        </p:spPr>
        <p:txBody>
          <a:bodyPr wrap="square">
            <a:spAutoFit/>
          </a:bodyPr>
          <a:lstStyle/>
          <a:p>
            <a:pPr algn="l"/>
            <a:r>
              <a:rPr lang="fr-FR" dirty="0">
                <a:latin typeface="Times New Roman" pitchFamily="18" charset="0"/>
                <a:cs typeface="Times New Roman" pitchFamily="18" charset="0"/>
              </a:rPr>
              <a:t>G.SEGUIER</a:t>
            </a:r>
            <a:r>
              <a:rPr lang="fr-FR" i="1" dirty="0">
                <a:latin typeface="Times New Roman" pitchFamily="18" charset="0"/>
                <a:cs typeface="Times New Roman" pitchFamily="18" charset="0"/>
              </a:rPr>
              <a:t>˝ Convertisseurs de l’Electronique de Puissance˝, </a:t>
            </a:r>
            <a:r>
              <a:rPr lang="fr-FR" dirty="0">
                <a:latin typeface="Times New Roman" pitchFamily="18" charset="0"/>
                <a:cs typeface="Times New Roman" pitchFamily="18" charset="0"/>
              </a:rPr>
              <a:t>V4 : la Conversion</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Continue-Alternative. </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Technique et Documentation Lavoisier (Paris), 1989.</a:t>
            </a:r>
            <a:endParaRPr lang="fr-FR" dirty="0"/>
          </a:p>
        </p:txBody>
      </p:sp>
      <p:sp>
        <p:nvSpPr>
          <p:cNvPr id="7" name="Rectangle 6"/>
          <p:cNvSpPr/>
          <p:nvPr/>
        </p:nvSpPr>
        <p:spPr>
          <a:xfrm>
            <a:off x="432048" y="4667944"/>
            <a:ext cx="8460432" cy="646331"/>
          </a:xfrm>
          <a:prstGeom prst="rect">
            <a:avLst/>
          </a:prstGeom>
        </p:spPr>
        <p:txBody>
          <a:bodyPr wrap="square">
            <a:spAutoFit/>
          </a:bodyPr>
          <a:lstStyle/>
          <a:p>
            <a:pPr algn="l"/>
            <a:r>
              <a:rPr lang="fr-FR" dirty="0">
                <a:latin typeface="Times New Roman" pitchFamily="18" charset="0"/>
                <a:cs typeface="Times New Roman" pitchFamily="18" charset="0"/>
              </a:rPr>
              <a:t>J. </a:t>
            </a:r>
            <a:r>
              <a:rPr lang="fr-FR" dirty="0" err="1">
                <a:latin typeface="Times New Roman" pitchFamily="18" charset="0"/>
                <a:cs typeface="Times New Roman" pitchFamily="18" charset="0"/>
              </a:rPr>
              <a:t>Lesenne</a:t>
            </a:r>
            <a:r>
              <a:rPr lang="fr-FR" dirty="0">
                <a:latin typeface="Times New Roman" pitchFamily="18" charset="0"/>
                <a:cs typeface="Times New Roman" pitchFamily="18" charset="0"/>
              </a:rPr>
              <a:t>, F. </a:t>
            </a:r>
            <a:r>
              <a:rPr lang="fr-FR" dirty="0" err="1">
                <a:latin typeface="Times New Roman" pitchFamily="18" charset="0"/>
                <a:cs typeface="Times New Roman" pitchFamily="18" charset="0"/>
              </a:rPr>
              <a:t>Notelet</a:t>
            </a:r>
            <a:r>
              <a:rPr lang="fr-FR" dirty="0">
                <a:latin typeface="Times New Roman" pitchFamily="18" charset="0"/>
                <a:cs typeface="Times New Roman" pitchFamily="18" charset="0"/>
              </a:rPr>
              <a:t>, G. </a:t>
            </a:r>
            <a:r>
              <a:rPr lang="fr-FR" dirty="0" err="1">
                <a:latin typeface="Times New Roman" pitchFamily="18" charset="0"/>
                <a:cs typeface="Times New Roman" pitchFamily="18" charset="0"/>
              </a:rPr>
              <a:t>Seguier</a:t>
            </a:r>
            <a:r>
              <a:rPr lang="fr-FR" dirty="0">
                <a:latin typeface="Times New Roman" pitchFamily="18" charset="0"/>
                <a:cs typeface="Times New Roman" pitchFamily="18" charset="0"/>
              </a:rPr>
              <a:t>. «Introduction à l'électrotechnique approfondie ».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Technique et documentation. II, rue </a:t>
            </a:r>
            <a:r>
              <a:rPr lang="fr-FR" dirty="0" err="1">
                <a:latin typeface="Times New Roman" pitchFamily="18" charset="0"/>
                <a:cs typeface="Times New Roman" pitchFamily="18" charset="0"/>
              </a:rPr>
              <a:t>Lauoisien</a:t>
            </a:r>
            <a:r>
              <a:rPr lang="fr-FR" dirty="0">
                <a:latin typeface="Times New Roman" pitchFamily="18" charset="0"/>
                <a:cs typeface="Times New Roman" pitchFamily="18" charset="0"/>
              </a:rPr>
              <a:t>. 75008 Paris. 1981.</a:t>
            </a:r>
          </a:p>
        </p:txBody>
      </p:sp>
      <p:sp>
        <p:nvSpPr>
          <p:cNvPr id="9" name="Rectangle 8"/>
          <p:cNvSpPr/>
          <p:nvPr/>
        </p:nvSpPr>
        <p:spPr>
          <a:xfrm>
            <a:off x="323528" y="5517232"/>
            <a:ext cx="8532440" cy="646331"/>
          </a:xfrm>
          <a:prstGeom prst="rect">
            <a:avLst/>
          </a:prstGeom>
        </p:spPr>
        <p:txBody>
          <a:bodyPr wrap="square">
            <a:spAutoFit/>
          </a:bodyPr>
          <a:lstStyle/>
          <a:p>
            <a:pPr algn="l"/>
            <a:r>
              <a:rPr lang="fr-FR" dirty="0">
                <a:latin typeface="Times New Roman" pitchFamily="18" charset="0"/>
                <a:cs typeface="Times New Roman" pitchFamily="18" charset="0"/>
              </a:rPr>
              <a:t>C-E. </a:t>
            </a:r>
            <a:r>
              <a:rPr lang="fr-FR" dirty="0" err="1">
                <a:latin typeface="Times New Roman" pitchFamily="18" charset="0"/>
                <a:cs typeface="Times New Roman" pitchFamily="18" charset="0"/>
              </a:rPr>
              <a:t>Neagoe</a:t>
            </a:r>
            <a:r>
              <a:rPr lang="fr-FR" dirty="0">
                <a:latin typeface="Times New Roman" pitchFamily="18" charset="0"/>
                <a:cs typeface="Times New Roman" pitchFamily="18" charset="0"/>
              </a:rPr>
              <a:t>, “Etude de nouvelles structures de machines électriques”, Thèse de Doctorat</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de l’Institut National Polytechnique de Grenoble, France, 1996.</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p:nvPr/>
        </p:nvSpPr>
        <p:spPr>
          <a:xfrm>
            <a:off x="179512" y="548680"/>
            <a:ext cx="5400600" cy="369332"/>
          </a:xfrm>
          <a:prstGeom prst="rect">
            <a:avLst/>
          </a:prstGeom>
        </p:spPr>
        <p:txBody>
          <a:bodyPr wrap="square">
            <a:spAutoFit/>
          </a:bodyPr>
          <a:lstStyle/>
          <a:p>
            <a:pPr algn="l"/>
            <a:r>
              <a:rPr lang="fr-FR" b="1" dirty="0">
                <a:solidFill>
                  <a:srgbClr val="FF0000"/>
                </a:solidFill>
                <a:latin typeface="Times New Roman" pitchFamily="18" charset="0"/>
                <a:cs typeface="Times New Roman" pitchFamily="18" charset="0"/>
              </a:rPr>
              <a:t>Organisation de la machine asynchrone triphasée</a:t>
            </a:r>
            <a:endParaRPr lang="fr-FR" dirty="0">
              <a:solidFill>
                <a:srgbClr val="FF0000"/>
              </a:solidFill>
              <a:latin typeface="Times New Roman" pitchFamily="18" charset="0"/>
              <a:cs typeface="Times New Roman" pitchFamily="18" charset="0"/>
            </a:endParaRPr>
          </a:p>
        </p:txBody>
      </p:sp>
      <p:sp>
        <p:nvSpPr>
          <p:cNvPr id="5" name="Rectangle 4"/>
          <p:cNvSpPr/>
          <p:nvPr/>
        </p:nvSpPr>
        <p:spPr>
          <a:xfrm>
            <a:off x="1691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179512" y="1663640"/>
            <a:ext cx="8496944" cy="1477328"/>
          </a:xfrm>
          <a:prstGeom prst="rect">
            <a:avLst/>
          </a:prstGeom>
        </p:spPr>
        <p:txBody>
          <a:bodyPr wrap="square">
            <a:spAutoFit/>
          </a:bodyPr>
          <a:lstStyle/>
          <a:p>
            <a:pPr algn="l"/>
            <a:r>
              <a:rPr lang="fr-FR" dirty="0">
                <a:latin typeface="Times New Roman" pitchFamily="18" charset="0"/>
                <a:cs typeface="Times New Roman" pitchFamily="18" charset="0"/>
              </a:rPr>
              <a:t>La machine asynchrone triphasée est une machine électrique tournante dont </a:t>
            </a:r>
            <a:r>
              <a:rPr lang="fr-FR" dirty="0">
                <a:solidFill>
                  <a:srgbClr val="FFC000"/>
                </a:solidFill>
                <a:latin typeface="Times New Roman" pitchFamily="18" charset="0"/>
                <a:cs typeface="Times New Roman" pitchFamily="18" charset="0"/>
              </a:rPr>
              <a:t>la partie statique produit lorsqu’elle reliée au réseau triphasé de fréquence </a:t>
            </a:r>
            <a:r>
              <a:rPr lang="fr-FR" i="1" dirty="0">
                <a:solidFill>
                  <a:schemeClr val="accent5"/>
                </a:solidFill>
                <a:latin typeface="Times New Roman" pitchFamily="18" charset="0"/>
                <a:cs typeface="Times New Roman" pitchFamily="18" charset="0"/>
              </a:rPr>
              <a:t>f</a:t>
            </a:r>
            <a:r>
              <a:rPr lang="fr-FR" dirty="0">
                <a:solidFill>
                  <a:srgbClr val="FFC000"/>
                </a:solidFill>
                <a:latin typeface="Times New Roman" pitchFamily="18" charset="0"/>
                <a:cs typeface="Times New Roman" pitchFamily="18" charset="0"/>
              </a:rPr>
              <a:t>, </a:t>
            </a:r>
            <a:r>
              <a:rPr lang="fr-FR" dirty="0">
                <a:solidFill>
                  <a:schemeClr val="accent2">
                    <a:lumMod val="60000"/>
                    <a:lumOff val="40000"/>
                  </a:schemeClr>
                </a:solidFill>
                <a:latin typeface="Times New Roman" pitchFamily="18" charset="0"/>
                <a:cs typeface="Times New Roman" pitchFamily="18" charset="0"/>
              </a:rPr>
              <a:t>un champ magnétique à </a:t>
            </a:r>
            <a:r>
              <a:rPr lang="fr-FR" i="1" dirty="0">
                <a:solidFill>
                  <a:schemeClr val="accent2">
                    <a:lumMod val="60000"/>
                    <a:lumOff val="40000"/>
                  </a:schemeClr>
                </a:solidFill>
                <a:latin typeface="Times New Roman" pitchFamily="18" charset="0"/>
                <a:cs typeface="Times New Roman" pitchFamily="18" charset="0"/>
              </a:rPr>
              <a:t>p</a:t>
            </a:r>
            <a:r>
              <a:rPr lang="fr-FR" dirty="0">
                <a:solidFill>
                  <a:schemeClr val="accent2">
                    <a:lumMod val="60000"/>
                    <a:lumOff val="40000"/>
                  </a:schemeClr>
                </a:solidFill>
                <a:latin typeface="Times New Roman" pitchFamily="18" charset="0"/>
                <a:cs typeface="Times New Roman" pitchFamily="18" charset="0"/>
              </a:rPr>
              <a:t> paires de pôles tournant à la vitesse, dite de </a:t>
            </a:r>
            <a:r>
              <a:rPr lang="fr-FR" i="1" dirty="0">
                <a:solidFill>
                  <a:schemeClr val="accent5"/>
                </a:solidFill>
                <a:latin typeface="Times New Roman" pitchFamily="18" charset="0"/>
                <a:cs typeface="Times New Roman" pitchFamily="18" charset="0"/>
              </a:rPr>
              <a:t>synchronisme</a:t>
            </a:r>
            <a:r>
              <a:rPr lang="fr-FR" dirty="0">
                <a:latin typeface="Times New Roman" pitchFamily="18" charset="0"/>
                <a:cs typeface="Times New Roman" pitchFamily="18" charset="0"/>
              </a:rPr>
              <a:t>. Sa partie mobile tourne alors à une vitesse légèrement différente de celle du champ tournant, d’où l’appellation d’</a:t>
            </a:r>
            <a:r>
              <a:rPr lang="fr-FR" i="1" dirty="0">
                <a:solidFill>
                  <a:srgbClr val="92D050"/>
                </a:solidFill>
                <a:latin typeface="Times New Roman" pitchFamily="18" charset="0"/>
                <a:cs typeface="Times New Roman" pitchFamily="18" charset="0"/>
              </a:rPr>
              <a:t>asynchrone</a:t>
            </a:r>
            <a:r>
              <a:rPr lang="fr-FR" dirty="0">
                <a:solidFill>
                  <a:srgbClr val="92D050"/>
                </a:solidFill>
              </a:rPr>
              <a:t> </a:t>
            </a:r>
          </a:p>
        </p:txBody>
      </p:sp>
      <p:sp>
        <p:nvSpPr>
          <p:cNvPr id="7" name="Rectangle 6"/>
          <p:cNvSpPr/>
          <p:nvPr/>
        </p:nvSpPr>
        <p:spPr>
          <a:xfrm>
            <a:off x="107504" y="908720"/>
            <a:ext cx="8784976" cy="646331"/>
          </a:xfrm>
          <a:prstGeom prst="rect">
            <a:avLst/>
          </a:prstGeom>
        </p:spPr>
        <p:txBody>
          <a:bodyPr wrap="square">
            <a:spAutoFit/>
          </a:bodyPr>
          <a:lstStyle/>
          <a:p>
            <a:pPr algn="l"/>
            <a:r>
              <a:rPr lang="fr-FR" dirty="0">
                <a:latin typeface="Times New Roman" pitchFamily="18" charset="0"/>
                <a:cs typeface="Times New Roman" pitchFamily="18" charset="0"/>
              </a:rPr>
              <a:t>Elle est essentiellement constituée d’une partie </a:t>
            </a:r>
            <a:r>
              <a:rPr lang="fr-FR" dirty="0">
                <a:solidFill>
                  <a:srgbClr val="92D050"/>
                </a:solidFill>
                <a:latin typeface="Times New Roman" pitchFamily="18" charset="0"/>
                <a:cs typeface="Times New Roman" pitchFamily="18" charset="0"/>
              </a:rPr>
              <a:t>fixe</a:t>
            </a:r>
            <a:r>
              <a:rPr lang="fr-FR" dirty="0">
                <a:latin typeface="Times New Roman" pitchFamily="18" charset="0"/>
                <a:cs typeface="Times New Roman" pitchFamily="18" charset="0"/>
              </a:rPr>
              <a:t>, le </a:t>
            </a:r>
            <a:r>
              <a:rPr lang="fr-FR" i="1" dirty="0">
                <a:latin typeface="Times New Roman" pitchFamily="18" charset="0"/>
                <a:cs typeface="Times New Roman" pitchFamily="18" charset="0"/>
              </a:rPr>
              <a:t>stator</a:t>
            </a:r>
            <a:r>
              <a:rPr lang="fr-FR" dirty="0">
                <a:latin typeface="Times New Roman" pitchFamily="18" charset="0"/>
                <a:cs typeface="Times New Roman" pitchFamily="18" charset="0"/>
              </a:rPr>
              <a:t>, et d’une partie </a:t>
            </a:r>
            <a:r>
              <a:rPr lang="fr-FR" dirty="0">
                <a:solidFill>
                  <a:srgbClr val="92D050"/>
                </a:solidFill>
                <a:latin typeface="Times New Roman" pitchFamily="18" charset="0"/>
                <a:cs typeface="Times New Roman" pitchFamily="18" charset="0"/>
              </a:rPr>
              <a:t>mobile</a:t>
            </a:r>
            <a:r>
              <a:rPr lang="fr-FR" dirty="0">
                <a:latin typeface="Times New Roman" pitchFamily="18" charset="0"/>
                <a:cs typeface="Times New Roman" pitchFamily="18" charset="0"/>
              </a:rPr>
              <a:t> le </a:t>
            </a:r>
            <a:r>
              <a:rPr lang="fr-FR" i="1" dirty="0">
                <a:latin typeface="Times New Roman" pitchFamily="18" charset="0"/>
                <a:cs typeface="Times New Roman" pitchFamily="18" charset="0"/>
              </a:rPr>
              <a:t>rotor</a:t>
            </a:r>
            <a:r>
              <a:rPr lang="fr-FR" dirty="0">
                <a:latin typeface="Times New Roman" pitchFamily="18" charset="0"/>
                <a:cs typeface="Times New Roman" pitchFamily="18" charset="0"/>
              </a:rPr>
              <a:t>, séparées par un </a:t>
            </a:r>
            <a:r>
              <a:rPr lang="fr-FR" dirty="0">
                <a:solidFill>
                  <a:srgbClr val="92D050"/>
                </a:solidFill>
                <a:latin typeface="Times New Roman" pitchFamily="18" charset="0"/>
                <a:cs typeface="Times New Roman" pitchFamily="18" charset="0"/>
              </a:rPr>
              <a:t>entrefer</a:t>
            </a:r>
            <a:r>
              <a:rPr lang="fr-FR" dirty="0">
                <a:latin typeface="Times New Roman" pitchFamily="18" charset="0"/>
                <a:cs typeface="Times New Roman" pitchFamily="18" charset="0"/>
              </a:rPr>
              <a:t> de faible épaisseur.</a:t>
            </a:r>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p:nvPr/>
        </p:nvSpPr>
        <p:spPr>
          <a:xfrm>
            <a:off x="251520" y="3197875"/>
            <a:ext cx="8784976" cy="2031325"/>
          </a:xfrm>
          <a:prstGeom prst="rect">
            <a:avLst/>
          </a:prstGeom>
        </p:spPr>
        <p:txBody>
          <a:bodyPr wrap="square">
            <a:spAutoFit/>
          </a:bodyPr>
          <a:lstStyle/>
          <a:p>
            <a:pPr lvl="0" algn="l"/>
            <a:r>
              <a:rPr lang="fr-FR" b="1" i="1" dirty="0">
                <a:latin typeface="Times New Roman" pitchFamily="18" charset="0"/>
                <a:cs typeface="Times New Roman" pitchFamily="18" charset="0"/>
              </a:rPr>
              <a:t>Le stator</a:t>
            </a:r>
            <a:r>
              <a:rPr lang="fr-FR" dirty="0">
                <a:latin typeface="Times New Roman" pitchFamily="18" charset="0"/>
                <a:cs typeface="Times New Roman" pitchFamily="18" charset="0"/>
              </a:rPr>
              <a:t> est une carcasse à l’intérieur de laquelle on trouve </a:t>
            </a:r>
            <a:r>
              <a:rPr lang="fr-FR" i="1" dirty="0">
                <a:latin typeface="Times New Roman" pitchFamily="18" charset="0"/>
                <a:cs typeface="Times New Roman" pitchFamily="18" charset="0"/>
              </a:rPr>
              <a:t>son bobinage fait de trois enroulements identiques décalés dans l’espace de 120°</a:t>
            </a:r>
            <a:r>
              <a:rPr lang="fr-FR" dirty="0">
                <a:latin typeface="Times New Roman" pitchFamily="18" charset="0"/>
                <a:cs typeface="Times New Roman" pitchFamily="18" charset="0"/>
              </a:rPr>
              <a:t>, pouvant être </a:t>
            </a:r>
            <a:r>
              <a:rPr lang="fr-FR" b="1" dirty="0">
                <a:latin typeface="Times New Roman" pitchFamily="18" charset="0"/>
                <a:cs typeface="Times New Roman" pitchFamily="18" charset="0"/>
              </a:rPr>
              <a:t>couplés en étoile ou en triangle </a:t>
            </a:r>
            <a:r>
              <a:rPr lang="fr-FR" dirty="0">
                <a:latin typeface="Times New Roman" pitchFamily="18" charset="0"/>
                <a:cs typeface="Times New Roman" pitchFamily="18" charset="0"/>
              </a:rPr>
              <a:t>et uniformément repartis sur sa circonférence intérieure.</a:t>
            </a:r>
          </a:p>
          <a:p>
            <a:pPr algn="l"/>
            <a:r>
              <a:rPr lang="fr-FR" dirty="0">
                <a:latin typeface="Times New Roman" pitchFamily="18" charset="0"/>
                <a:cs typeface="Times New Roman" pitchFamily="18" charset="0"/>
              </a:rPr>
              <a:t>Cet enroulement statorique est alimenté par le </a:t>
            </a:r>
            <a:r>
              <a:rPr lang="fr-FR" dirty="0">
                <a:solidFill>
                  <a:srgbClr val="0000FF"/>
                </a:solidFill>
                <a:latin typeface="Times New Roman" pitchFamily="18" charset="0"/>
                <a:cs typeface="Times New Roman" pitchFamily="18" charset="0"/>
              </a:rPr>
              <a:t>réseau triphasé de tensions sinusoïdales d’amplitude et de fréquence constantes</a:t>
            </a:r>
            <a:r>
              <a:rPr lang="fr-FR" dirty="0">
                <a:latin typeface="Times New Roman" pitchFamily="18" charset="0"/>
                <a:cs typeface="Times New Roman" pitchFamily="18" charset="0"/>
              </a:rPr>
              <a:t>, ou par un onduleur de tension (de courant), d’amplitude et de fréquence variables, </a:t>
            </a:r>
            <a:r>
              <a:rPr lang="fr-FR" dirty="0" smtClean="0">
                <a:solidFill>
                  <a:srgbClr val="E52707"/>
                </a:solidFill>
                <a:latin typeface="Times New Roman" pitchFamily="18" charset="0"/>
                <a:cs typeface="Times New Roman" pitchFamily="18" charset="0"/>
              </a:rPr>
              <a:t>il </a:t>
            </a:r>
            <a:r>
              <a:rPr lang="fr-FR" dirty="0">
                <a:solidFill>
                  <a:srgbClr val="E52707"/>
                </a:solidFill>
                <a:latin typeface="Times New Roman" pitchFamily="18" charset="0"/>
                <a:cs typeface="Times New Roman" pitchFamily="18" charset="0"/>
              </a:rPr>
              <a:t>produit un champ magnétique tournant à la vitesse de synchronisme</a:t>
            </a:r>
            <a:r>
              <a:rPr lang="fr-FR" dirty="0">
                <a:latin typeface="Times New Roman" pitchFamily="18" charset="0"/>
                <a:cs typeface="Times New Roman" pitchFamily="18" charset="0"/>
              </a:rPr>
              <a:t> </a:t>
            </a:r>
          </a:p>
        </p:txBody>
      </p:sp>
      <p:sp>
        <p:nvSpPr>
          <p:cNvPr id="12" name="Rectangle 11"/>
          <p:cNvSpPr/>
          <p:nvPr/>
        </p:nvSpPr>
        <p:spPr>
          <a:xfrm>
            <a:off x="287524" y="5229200"/>
            <a:ext cx="8280920" cy="923330"/>
          </a:xfrm>
          <a:prstGeom prst="rect">
            <a:avLst/>
          </a:prstGeom>
        </p:spPr>
        <p:txBody>
          <a:bodyPr wrap="square">
            <a:spAutoFit/>
          </a:bodyPr>
          <a:lstStyle/>
          <a:p>
            <a:pPr algn="l"/>
            <a:r>
              <a:rPr lang="fr-FR" dirty="0">
                <a:latin typeface="Times New Roman" pitchFamily="18" charset="0"/>
                <a:cs typeface="Times New Roman" pitchFamily="18" charset="0"/>
              </a:rPr>
              <a:t>Etant soumis à un champ variable, </a:t>
            </a:r>
            <a:r>
              <a:rPr lang="fr-FR" i="1" dirty="0">
                <a:latin typeface="Times New Roman" pitchFamily="18" charset="0"/>
                <a:cs typeface="Times New Roman" pitchFamily="18" charset="0"/>
              </a:rPr>
              <a:t>son circuit magnétique est feuilleté </a:t>
            </a:r>
            <a:r>
              <a:rPr lang="fr-FR" dirty="0">
                <a:latin typeface="Times New Roman" pitchFamily="18" charset="0"/>
                <a:cs typeface="Times New Roman" pitchFamily="18" charset="0"/>
              </a:rPr>
              <a:t>avec des tôles à cristaux orientés traitées au silicium afin de </a:t>
            </a:r>
            <a:r>
              <a:rPr lang="fr-FR" i="1" dirty="0">
                <a:latin typeface="Times New Roman" pitchFamily="18" charset="0"/>
                <a:cs typeface="Times New Roman" pitchFamily="18" charset="0"/>
              </a:rPr>
              <a:t>réduire les pertes de puissance </a:t>
            </a:r>
            <a:r>
              <a:rPr lang="fr-FR" dirty="0">
                <a:latin typeface="Times New Roman" pitchFamily="18" charset="0"/>
                <a:cs typeface="Times New Roman" pitchFamily="18" charset="0"/>
              </a:rPr>
              <a:t>dues aux </a:t>
            </a:r>
            <a:r>
              <a:rPr lang="fr-FR" dirty="0">
                <a:solidFill>
                  <a:srgbClr val="E52707"/>
                </a:solidFill>
                <a:latin typeface="Times New Roman" pitchFamily="18" charset="0"/>
                <a:cs typeface="Times New Roman" pitchFamily="18" charset="0"/>
              </a:rPr>
              <a:t>courants de Foucault et au phénomène d’hystérésis.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25601" name="Rectangle 1"/>
          <p:cNvSpPr>
            <a:spLocks noChangeArrowheads="1"/>
          </p:cNvSpPr>
          <p:nvPr/>
        </p:nvSpPr>
        <p:spPr bwMode="auto">
          <a:xfrm>
            <a:off x="144016" y="476672"/>
            <a:ext cx="86044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l"/>
              </a:tabLst>
            </a:pPr>
            <a:r>
              <a:rPr kumimoji="0" lang="fr-FR"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Le rotor </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est  un assemblage cylindrique de tôles magnétiques, </a:t>
            </a:r>
            <a:r>
              <a:rPr kumimoji="0" lang="fr-FR"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il est feuilleté car lui aussi soumis à un champ magnétique variable.</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Il existe deux types de rotor essentiellement différents par la configuration des enroulements.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144016" y="1268760"/>
            <a:ext cx="8820472" cy="2308324"/>
          </a:xfrm>
          <a:prstGeom prst="rect">
            <a:avLst/>
          </a:prstGeom>
        </p:spPr>
        <p:txBody>
          <a:bodyPr wrap="square">
            <a:spAutoFit/>
          </a:bodyPr>
          <a:lstStyle/>
          <a:p>
            <a:pPr lvl="0" algn="l"/>
            <a:r>
              <a:rPr lang="fr-FR" i="1" u="sng" dirty="0">
                <a:solidFill>
                  <a:srgbClr val="E52707"/>
                </a:solidFill>
                <a:latin typeface="Times New Roman" pitchFamily="18" charset="0"/>
                <a:cs typeface="Times New Roman" pitchFamily="18" charset="0"/>
              </a:rPr>
              <a:t>le rotor à bagues</a:t>
            </a:r>
            <a:r>
              <a:rPr lang="fr-FR" dirty="0">
                <a:latin typeface="Times New Roman" pitchFamily="18" charset="0"/>
                <a:cs typeface="Times New Roman" pitchFamily="18" charset="0"/>
              </a:rPr>
              <a:t> : ou rotor bobiné, est un cylindre de tôles formé d’encoches à sa périphérie, dans lesquelles loge le bobinage </a:t>
            </a:r>
            <a:r>
              <a:rPr lang="fr-FR" dirty="0" err="1">
                <a:latin typeface="Times New Roman" pitchFamily="18" charset="0"/>
                <a:cs typeface="Times New Roman" pitchFamily="18" charset="0"/>
              </a:rPr>
              <a:t>rotorique</a:t>
            </a:r>
            <a:r>
              <a:rPr lang="fr-FR" dirty="0">
                <a:latin typeface="Times New Roman" pitchFamily="18" charset="0"/>
                <a:cs typeface="Times New Roman" pitchFamily="18" charset="0"/>
              </a:rPr>
              <a:t>, également triphasé, à </a:t>
            </a:r>
            <a:r>
              <a:rPr lang="fr-FR" i="1" dirty="0">
                <a:latin typeface="Times New Roman" pitchFamily="18" charset="0"/>
                <a:cs typeface="Times New Roman" pitchFamily="18" charset="0"/>
              </a:rPr>
              <a:t>p</a:t>
            </a:r>
            <a:r>
              <a:rPr lang="fr-FR" dirty="0">
                <a:latin typeface="Times New Roman" pitchFamily="18" charset="0"/>
                <a:cs typeface="Times New Roman" pitchFamily="18" charset="0"/>
              </a:rPr>
              <a:t> paires de pôles et formé de faisceaux de conducteurs en fils de cuivre. Cet enroulement est relié à des bagues solidaires de l’arbre sur lesquelles frottent les balais. </a:t>
            </a:r>
          </a:p>
          <a:p>
            <a:pPr algn="l"/>
            <a:r>
              <a:rPr lang="fr-FR" dirty="0">
                <a:latin typeface="Times New Roman" pitchFamily="18" charset="0"/>
                <a:cs typeface="Times New Roman" pitchFamily="18" charset="0"/>
              </a:rPr>
              <a:t>Des bornes de connexions extérieures permettent de </a:t>
            </a:r>
            <a:r>
              <a:rPr lang="fr-FR" i="1" dirty="0">
                <a:latin typeface="Times New Roman" pitchFamily="18" charset="0"/>
                <a:cs typeface="Times New Roman" pitchFamily="18" charset="0"/>
              </a:rPr>
              <a:t>court </a:t>
            </a:r>
            <a:r>
              <a:rPr lang="fr-FR" i="1" dirty="0" err="1">
                <a:latin typeface="Times New Roman" pitchFamily="18" charset="0"/>
                <a:cs typeface="Times New Roman" pitchFamily="18" charset="0"/>
              </a:rPr>
              <a:t>circuiter</a:t>
            </a:r>
            <a:r>
              <a:rPr lang="fr-FR" i="1" dirty="0">
                <a:latin typeface="Times New Roman" pitchFamily="18" charset="0"/>
                <a:cs typeface="Times New Roman" pitchFamily="18" charset="0"/>
              </a:rPr>
              <a:t> l’enroulement </a:t>
            </a:r>
            <a:r>
              <a:rPr lang="fr-FR" i="1" dirty="0" err="1">
                <a:latin typeface="Times New Roman" pitchFamily="18" charset="0"/>
                <a:cs typeface="Times New Roman" pitchFamily="18" charset="0"/>
              </a:rPr>
              <a:t>rotorique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lors des phases de fonctionnement normal ou le branchement de </a:t>
            </a:r>
            <a:r>
              <a:rPr lang="fr-FR" i="1" dirty="0">
                <a:latin typeface="Times New Roman" pitchFamily="18" charset="0"/>
                <a:cs typeface="Times New Roman" pitchFamily="18" charset="0"/>
              </a:rPr>
              <a:t>résistances soit afin de limiter la pointe de courant au démarrage</a:t>
            </a:r>
            <a:r>
              <a:rPr lang="fr-FR" dirty="0">
                <a:latin typeface="Times New Roman" pitchFamily="18" charset="0"/>
                <a:cs typeface="Times New Roman" pitchFamily="18" charset="0"/>
              </a:rPr>
              <a:t>, soit dans le but de </a:t>
            </a:r>
            <a:r>
              <a:rPr lang="fr-FR" i="1" dirty="0">
                <a:latin typeface="Times New Roman" pitchFamily="18" charset="0"/>
                <a:cs typeface="Times New Roman" pitchFamily="18" charset="0"/>
              </a:rPr>
              <a:t>faire varier la vitesse de rotation dans de faibles limites</a:t>
            </a:r>
            <a:r>
              <a:rPr lang="fr-FR" dirty="0"/>
              <a:t>.</a:t>
            </a:r>
          </a:p>
        </p:txBody>
      </p:sp>
      <p:pic>
        <p:nvPicPr>
          <p:cNvPr id="6146" name="Picture 2" descr="1 : Stator et rotor de la machine asynchrone à rotor bobiné [Bonnet, 2008]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933056"/>
            <a:ext cx="4151175"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395536" y="620688"/>
            <a:ext cx="8496944" cy="2031325"/>
          </a:xfrm>
          <a:prstGeom prst="rect">
            <a:avLst/>
          </a:prstGeom>
        </p:spPr>
        <p:txBody>
          <a:bodyPr wrap="square">
            <a:spAutoFit/>
          </a:bodyPr>
          <a:lstStyle/>
          <a:p>
            <a:pPr lvl="0" algn="l"/>
            <a:r>
              <a:rPr lang="fr-FR" i="1" dirty="0">
                <a:solidFill>
                  <a:srgbClr val="E52707"/>
                </a:solidFill>
                <a:latin typeface="Times New Roman" pitchFamily="18" charset="0"/>
                <a:cs typeface="Times New Roman" pitchFamily="18" charset="0"/>
              </a:rPr>
              <a:t>le rotor à cage</a:t>
            </a:r>
            <a:r>
              <a:rPr lang="fr-FR" dirty="0">
                <a:latin typeface="Times New Roman" pitchFamily="18" charset="0"/>
                <a:cs typeface="Times New Roman" pitchFamily="18" charset="0"/>
              </a:rPr>
              <a:t> : il est constitué de barres de cuivre ou d’aluminium coulées dans les encoches du circuit magnétique et reliées entre elles aux deux extrémités par des couronnes de même nature. L’ensemble obtenus est appelé </a:t>
            </a:r>
            <a:r>
              <a:rPr lang="fr-FR" i="1" dirty="0">
                <a:latin typeface="Times New Roman" pitchFamily="18" charset="0"/>
                <a:cs typeface="Times New Roman" pitchFamily="18" charset="0"/>
              </a:rPr>
              <a:t>cage d’écureuil</a:t>
            </a:r>
            <a:r>
              <a:rPr lang="fr-FR" dirty="0">
                <a:latin typeface="Times New Roman" pitchFamily="18" charset="0"/>
                <a:cs typeface="Times New Roman" pitchFamily="18" charset="0"/>
              </a:rPr>
              <a:t>. Les barres ainsi associées se retrouvent ainsi </a:t>
            </a:r>
            <a:r>
              <a:rPr lang="fr-FR" i="1" dirty="0">
                <a:latin typeface="Times New Roman" pitchFamily="18" charset="0"/>
                <a:cs typeface="Times New Roman" pitchFamily="18" charset="0"/>
              </a:rPr>
              <a:t>court-circuitées</a:t>
            </a:r>
            <a:r>
              <a:rPr lang="fr-FR" dirty="0">
                <a:latin typeface="Times New Roman" pitchFamily="18" charset="0"/>
                <a:cs typeface="Times New Roman" pitchFamily="18" charset="0"/>
              </a:rPr>
              <a:t> et </a:t>
            </a:r>
            <a:r>
              <a:rPr lang="fr-FR" dirty="0">
                <a:solidFill>
                  <a:srgbClr val="92D050"/>
                </a:solidFill>
                <a:latin typeface="Times New Roman" pitchFamily="18" charset="0"/>
                <a:cs typeface="Times New Roman" pitchFamily="18" charset="0"/>
              </a:rPr>
              <a:t>la partie mobile est alors équivalente, d’un point de vue électrique, à un rotor bobiné triphasé à </a:t>
            </a:r>
            <a:r>
              <a:rPr lang="fr-FR" i="1" dirty="0">
                <a:solidFill>
                  <a:srgbClr val="92D050"/>
                </a:solidFill>
                <a:latin typeface="Times New Roman" pitchFamily="18" charset="0"/>
                <a:cs typeface="Times New Roman" pitchFamily="18" charset="0"/>
              </a:rPr>
              <a:t>p</a:t>
            </a:r>
            <a:r>
              <a:rPr lang="fr-FR" dirty="0">
                <a:solidFill>
                  <a:srgbClr val="92D050"/>
                </a:solidFill>
                <a:latin typeface="Times New Roman" pitchFamily="18" charset="0"/>
                <a:cs typeface="Times New Roman" pitchFamily="18" charset="0"/>
              </a:rPr>
              <a:t> paires de pôles</a:t>
            </a:r>
            <a:r>
              <a:rPr lang="fr-FR" dirty="0">
                <a:latin typeface="Times New Roman" pitchFamily="18" charset="0"/>
                <a:cs typeface="Times New Roman" pitchFamily="18" charset="0"/>
              </a:rPr>
              <a:t>. Par contre cette configuration, qui a l’avantage d’être de </a:t>
            </a:r>
            <a:r>
              <a:rPr lang="fr-FR" i="1" dirty="0">
                <a:latin typeface="Times New Roman" pitchFamily="18" charset="0"/>
                <a:cs typeface="Times New Roman" pitchFamily="18" charset="0"/>
              </a:rPr>
              <a:t>construction simple et robuste</a:t>
            </a:r>
            <a:r>
              <a:rPr lang="fr-FR" dirty="0">
                <a:latin typeface="Times New Roman" pitchFamily="18" charset="0"/>
                <a:cs typeface="Times New Roman" pitchFamily="18" charset="0"/>
              </a:rPr>
              <a:t>, rend </a:t>
            </a:r>
            <a:r>
              <a:rPr lang="fr-FR" dirty="0">
                <a:solidFill>
                  <a:srgbClr val="FF5050"/>
                </a:solidFill>
                <a:latin typeface="Times New Roman" pitchFamily="18" charset="0"/>
                <a:cs typeface="Times New Roman" pitchFamily="18" charset="0"/>
              </a:rPr>
              <a:t>inaccessible aux mesures toutes les grandeurs </a:t>
            </a:r>
            <a:r>
              <a:rPr lang="fr-FR" dirty="0" err="1">
                <a:solidFill>
                  <a:srgbClr val="FF5050"/>
                </a:solidFill>
                <a:latin typeface="Times New Roman" pitchFamily="18" charset="0"/>
                <a:cs typeface="Times New Roman" pitchFamily="18" charset="0"/>
              </a:rPr>
              <a:t>rotoriques</a:t>
            </a:r>
            <a:r>
              <a:rPr lang="fr-FR" dirty="0">
                <a:latin typeface="Times New Roman" pitchFamily="18" charset="0"/>
                <a:cs typeface="Times New Roman" pitchFamily="18" charset="0"/>
              </a:rPr>
              <a:t>. </a:t>
            </a:r>
          </a:p>
        </p:txBody>
      </p:sp>
      <p:pic>
        <p:nvPicPr>
          <p:cNvPr id="7170" name="Picture 2" descr="Fonctionnement du moteur asynchrone à in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61048"/>
            <a:ext cx="3888432" cy="2205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4016" y="476672"/>
            <a:ext cx="457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tab pos="630238" algn="l"/>
                <a:tab pos="2430463" algn="l"/>
              </a:tabLst>
            </a:pPr>
            <a:r>
              <a:rPr kumimoji="0" lang="fr-FR"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Modélisation de l’actionneur asynchrone</a:t>
            </a:r>
            <a:endParaRPr kumimoji="0" lang="fr-FR"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3" name="Rectangle 2"/>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179512" y="1065510"/>
            <a:ext cx="8496944" cy="923330"/>
          </a:xfrm>
          <a:prstGeom prst="rect">
            <a:avLst/>
          </a:prstGeom>
        </p:spPr>
        <p:txBody>
          <a:bodyPr wrap="square">
            <a:spAutoFit/>
          </a:bodyPr>
          <a:lstStyle/>
          <a:p>
            <a:pPr algn="l"/>
            <a:r>
              <a:rPr lang="fr-FR" dirty="0"/>
              <a:t>Parmi tous les types de machine à courant alternatif, la machine triphasée à cage d'écureuil est la plus utilisée dans l'industrie. Elle est économique, robuste, fiable et est disponible dans une gamme de faible puissance à des puissances élevées. </a:t>
            </a:r>
          </a:p>
        </p:txBody>
      </p:sp>
      <p:sp>
        <p:nvSpPr>
          <p:cNvPr id="8" name="Rectangle 7"/>
          <p:cNvSpPr/>
          <p:nvPr/>
        </p:nvSpPr>
        <p:spPr>
          <a:xfrm>
            <a:off x="179512" y="2276872"/>
            <a:ext cx="8712968" cy="923330"/>
          </a:xfrm>
          <a:prstGeom prst="rect">
            <a:avLst/>
          </a:prstGeom>
        </p:spPr>
        <p:txBody>
          <a:bodyPr wrap="square">
            <a:spAutoFit/>
          </a:bodyPr>
          <a:lstStyle/>
          <a:p>
            <a:pPr algn="l"/>
            <a:r>
              <a:rPr lang="fr-FR" dirty="0"/>
              <a:t>La machine asynchrone est caractérisée par </a:t>
            </a:r>
            <a:r>
              <a:rPr lang="fr-FR" dirty="0">
                <a:solidFill>
                  <a:srgbClr val="FF0000"/>
                </a:solidFill>
              </a:rPr>
              <a:t>un système d’équations  très complexe à étudier</a:t>
            </a:r>
            <a:r>
              <a:rPr lang="fr-FR" dirty="0"/>
              <a:t>. </a:t>
            </a:r>
            <a:r>
              <a:rPr lang="fr-FR" i="1" dirty="0"/>
              <a:t>Le modèle mathématique de la machine asynchrone est un système à </a:t>
            </a:r>
            <a:r>
              <a:rPr lang="fr-FR" dirty="0">
                <a:solidFill>
                  <a:srgbClr val="FF0000"/>
                </a:solidFill>
              </a:rPr>
              <a:t>six équations différentielles. </a:t>
            </a:r>
            <a:r>
              <a:rPr lang="fr-FR" dirty="0"/>
              <a:t>Il est donc nécessaire de développer un modèle plus simple</a:t>
            </a:r>
            <a:endParaRPr lang="fr-FR" dirty="0">
              <a:solidFill>
                <a:srgbClr val="FF0000"/>
              </a:solidFill>
            </a:endParaRPr>
          </a:p>
        </p:txBody>
      </p:sp>
      <p:sp>
        <p:nvSpPr>
          <p:cNvPr id="9" name="Rectangle 8"/>
          <p:cNvSpPr/>
          <p:nvPr/>
        </p:nvSpPr>
        <p:spPr>
          <a:xfrm>
            <a:off x="107504" y="4797152"/>
            <a:ext cx="8605464" cy="646331"/>
          </a:xfrm>
          <a:prstGeom prst="rect">
            <a:avLst/>
          </a:prstGeom>
        </p:spPr>
        <p:txBody>
          <a:bodyPr wrap="square">
            <a:spAutoFit/>
          </a:bodyPr>
          <a:lstStyle/>
          <a:p>
            <a:pPr algn="l"/>
            <a:r>
              <a:rPr lang="fr-FR" dirty="0"/>
              <a:t>Elle permet une représentation </a:t>
            </a:r>
            <a:r>
              <a:rPr lang="fr-FR" dirty="0">
                <a:solidFill>
                  <a:srgbClr val="FF0000"/>
                </a:solidFill>
              </a:rPr>
              <a:t>biphasée équivalente </a:t>
            </a:r>
            <a:r>
              <a:rPr lang="fr-FR" dirty="0"/>
              <a:t>de la machine triphasée ce qui réduit considérablement la complexité du modèle en vue de la commande. </a:t>
            </a:r>
          </a:p>
        </p:txBody>
      </p:sp>
      <p:sp>
        <p:nvSpPr>
          <p:cNvPr id="10" name="Rectangle 9"/>
          <p:cNvSpPr/>
          <p:nvPr/>
        </p:nvSpPr>
        <p:spPr>
          <a:xfrm>
            <a:off x="179512" y="3573016"/>
            <a:ext cx="8856984" cy="923330"/>
          </a:xfrm>
          <a:prstGeom prst="rect">
            <a:avLst/>
          </a:prstGeom>
        </p:spPr>
        <p:txBody>
          <a:bodyPr wrap="square">
            <a:spAutoFit/>
          </a:bodyPr>
          <a:lstStyle/>
          <a:p>
            <a:pPr algn="l"/>
            <a:r>
              <a:rPr lang="fr-FR" i="1" dirty="0">
                <a:solidFill>
                  <a:prstClr val="black"/>
                </a:solidFill>
              </a:rPr>
              <a:t>La résolution d’un tel système est difficile même avec l’utilisation de l’outil informatique</a:t>
            </a:r>
            <a:r>
              <a:rPr lang="fr-FR" dirty="0">
                <a:solidFill>
                  <a:prstClr val="black"/>
                </a:solidFill>
              </a:rPr>
              <a:t>. </a:t>
            </a:r>
            <a:r>
              <a:rPr lang="fr-FR" dirty="0">
                <a:solidFill>
                  <a:srgbClr val="FF0000"/>
                </a:solidFill>
              </a:rPr>
              <a:t>L’utilisation de la transformation de PARK</a:t>
            </a:r>
            <a:r>
              <a:rPr lang="fr-FR" dirty="0">
                <a:solidFill>
                  <a:prstClr val="black"/>
                </a:solidFill>
              </a:rPr>
              <a:t>, sous certaines </a:t>
            </a:r>
            <a:r>
              <a:rPr lang="fr-FR" dirty="0">
                <a:solidFill>
                  <a:srgbClr val="10CF9B"/>
                </a:solidFill>
              </a:rPr>
              <a:t>hypothèses simplificatrices, permet de contourner cette difficulté</a:t>
            </a:r>
            <a:r>
              <a:rPr lang="fr-FR" dirty="0">
                <a:solidFill>
                  <a:prstClr val="black"/>
                </a:solidFill>
              </a:rPr>
              <a:t>.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grpSp>
        <p:nvGrpSpPr>
          <p:cNvPr id="7" name="Groupe 6"/>
          <p:cNvGrpSpPr/>
          <p:nvPr/>
        </p:nvGrpSpPr>
        <p:grpSpPr>
          <a:xfrm>
            <a:off x="251520" y="620688"/>
            <a:ext cx="8639944" cy="653030"/>
            <a:chOff x="323528" y="1700808"/>
            <a:chExt cx="8639944" cy="653030"/>
          </a:xfrm>
        </p:grpSpPr>
        <p:sp>
          <p:nvSpPr>
            <p:cNvPr id="21506" name="Rectangle 2"/>
            <p:cNvSpPr>
              <a:spLocks noChangeArrowheads="1"/>
            </p:cNvSpPr>
            <p:nvPr/>
          </p:nvSpPr>
          <p:spPr bwMode="auto">
            <a:xfrm>
              <a:off x="323528" y="1700808"/>
              <a:ext cx="86399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fontAlgn="base">
                <a:spcBef>
                  <a:spcPct val="0"/>
                </a:spcBef>
                <a:spcAft>
                  <a:spcPct val="0"/>
                </a:spcAf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Toutes les grandeurs électromagnétiques sont ramenées sur un seul repère. Ce repère peut être fixe par rapport au stator (       </a:t>
              </a:r>
              <a:r>
                <a:rPr lang="fr-FR" dirty="0">
                  <a:latin typeface="Times New Roman" pitchFamily="18" charset="0"/>
                  <a:ea typeface="Times New Roman" pitchFamily="18" charset="0"/>
                  <a:cs typeface="Times New Roman" pitchFamily="18" charset="0"/>
                </a:rPr>
                <a:t>) soit tournant (</a:t>
              </a:r>
              <a:r>
                <a:rPr lang="fr-FR" dirty="0" err="1">
                  <a:latin typeface="Times New Roman" pitchFamily="18" charset="0"/>
                  <a:ea typeface="Times New Roman" pitchFamily="18" charset="0"/>
                  <a:cs typeface="Times New Roman" pitchFamily="18" charset="0"/>
                </a:rPr>
                <a:t>d,q</a:t>
              </a:r>
              <a:r>
                <a:rPr lang="fr-FR" dirty="0">
                  <a:latin typeface="Times New Roman" pitchFamily="18" charset="0"/>
                  <a:ea typeface="Times New Roman" pitchFamily="18" charset="0"/>
                  <a:cs typeface="Times New Roman" pitchFamily="18" charset="0"/>
                </a:rPr>
                <a:t>).</a:t>
              </a:r>
              <a:r>
                <a:rPr lang="fr-FR" dirty="0">
                  <a:latin typeface="Times New Roman" pitchFamily="18"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21505" name="Object 1"/>
            <p:cNvGraphicFramePr>
              <a:graphicFrameLocks noChangeAspect="1"/>
            </p:cNvGraphicFramePr>
            <p:nvPr/>
          </p:nvGraphicFramePr>
          <p:xfrm>
            <a:off x="3203848" y="2060848"/>
            <a:ext cx="373732" cy="292990"/>
          </p:xfrm>
          <a:graphic>
            <a:graphicData uri="http://schemas.openxmlformats.org/presentationml/2006/ole">
              <mc:AlternateContent xmlns:mc="http://schemas.openxmlformats.org/markup-compatibility/2006">
                <mc:Choice xmlns:v="urn:schemas-microsoft-com:vml" Requires="v">
                  <p:oleObj spid="_x0000_s1047" name="Équation" r:id="rId3" imgW="253890" imgH="190417" progId="Equation.3">
                    <p:embed/>
                  </p:oleObj>
                </mc:Choice>
                <mc:Fallback>
                  <p:oleObj name="Équation" r:id="rId3" imgW="253890" imgH="190417" progId="Equation.3">
                    <p:embed/>
                    <p:pic>
                      <p:nvPicPr>
                        <p:cNvPr id="2150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60848"/>
                          <a:ext cx="373732" cy="292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e 10"/>
          <p:cNvGrpSpPr/>
          <p:nvPr/>
        </p:nvGrpSpPr>
        <p:grpSpPr>
          <a:xfrm>
            <a:off x="323528" y="1196752"/>
            <a:ext cx="8424936" cy="1200329"/>
            <a:chOff x="323528" y="3524815"/>
            <a:chExt cx="8424936" cy="1200329"/>
          </a:xfrm>
        </p:grpSpPr>
        <p:sp>
          <p:nvSpPr>
            <p:cNvPr id="21509" name="Rectangle 5"/>
            <p:cNvSpPr>
              <a:spLocks noChangeArrowheads="1"/>
            </p:cNvSpPr>
            <p:nvPr/>
          </p:nvSpPr>
          <p:spPr bwMode="auto">
            <a:xfrm>
              <a:off x="323528" y="3524815"/>
              <a:ext cx="84249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fontAlgn="base">
                <a:spcBef>
                  <a:spcPct val="0"/>
                </a:spcBef>
                <a:spcAft>
                  <a:spcPct val="0"/>
                </a:spcAf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Le repère tournant nécessite la présence d’une variable supplémentaire qui permet de définir sa position. La représentation du modèle complet est mise sous forme d’équation d’état suivant le repère (        </a:t>
              </a:r>
              <a:r>
                <a:rPr lang="fr-FR" dirty="0">
                  <a:latin typeface="Times New Roman" pitchFamily="18" charset="0"/>
                  <a:ea typeface="Times New Roman" pitchFamily="18" charset="0"/>
                  <a:cs typeface="Times New Roman" pitchFamily="18" charset="0"/>
                </a:rPr>
                <a:t>) ou (</a:t>
              </a:r>
              <a:r>
                <a:rPr lang="fr-FR" dirty="0" err="1">
                  <a:latin typeface="Times New Roman" pitchFamily="18" charset="0"/>
                  <a:ea typeface="Times New Roman" pitchFamily="18" charset="0"/>
                  <a:cs typeface="Times New Roman" pitchFamily="18" charset="0"/>
                </a:rPr>
                <a:t>d,q</a:t>
              </a:r>
              <a:r>
                <a:rPr lang="fr-FR" dirty="0">
                  <a:latin typeface="Times New Roman" pitchFamily="18" charset="0"/>
                  <a:ea typeface="Times New Roman" pitchFamily="18" charset="0"/>
                  <a:cs typeface="Times New Roman" pitchFamily="18" charset="0"/>
                </a:rPr>
                <a:t>) pour être facilement traitée par une méthode d’intégration numérique.</a:t>
              </a:r>
              <a:r>
                <a:rPr lang="fr-FR" dirty="0">
                  <a:latin typeface="Times New Roman" pitchFamily="18" charset="0"/>
                  <a:cs typeface="Times New Roman" pitchFamily="18" charset="0"/>
                </a:rPr>
                <a:t>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21508" name="Object 4"/>
            <p:cNvGraphicFramePr>
              <a:graphicFrameLocks noChangeAspect="1"/>
            </p:cNvGraphicFramePr>
            <p:nvPr/>
          </p:nvGraphicFramePr>
          <p:xfrm>
            <a:off x="2627784" y="4149080"/>
            <a:ext cx="395536" cy="292990"/>
          </p:xfrm>
          <a:graphic>
            <a:graphicData uri="http://schemas.openxmlformats.org/presentationml/2006/ole">
              <mc:AlternateContent xmlns:mc="http://schemas.openxmlformats.org/markup-compatibility/2006">
                <mc:Choice xmlns:v="urn:schemas-microsoft-com:vml" Requires="v">
                  <p:oleObj spid="_x0000_s1048" name="Équation" r:id="rId5" imgW="253890" imgH="190417" progId="Equation.3">
                    <p:embed/>
                  </p:oleObj>
                </mc:Choice>
                <mc:Fallback>
                  <p:oleObj name="Équation" r:id="rId5" imgW="253890" imgH="190417" progId="Equation.3">
                    <p:embed/>
                    <p:pic>
                      <p:nvPicPr>
                        <p:cNvPr id="21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149080"/>
                          <a:ext cx="395536" cy="292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Rectangle 11"/>
          <p:cNvSpPr/>
          <p:nvPr/>
        </p:nvSpPr>
        <p:spPr>
          <a:xfrm>
            <a:off x="323528" y="2420888"/>
            <a:ext cx="2781531" cy="369332"/>
          </a:xfrm>
          <a:prstGeom prst="rect">
            <a:avLst/>
          </a:prstGeom>
        </p:spPr>
        <p:txBody>
          <a:bodyPr wrap="none">
            <a:spAutoFit/>
          </a:bodyPr>
          <a:lstStyle/>
          <a:p>
            <a:pPr algn="l"/>
            <a:r>
              <a:rPr lang="fr-FR" b="1" i="1" dirty="0">
                <a:solidFill>
                  <a:srgbClr val="0000FF"/>
                </a:solidFill>
                <a:latin typeface="Times New Roman" pitchFamily="18" charset="0"/>
                <a:cs typeface="Times New Roman" pitchFamily="18" charset="0"/>
              </a:rPr>
              <a:t>Hypothèses simplificatrices</a:t>
            </a:r>
            <a:endParaRPr lang="fr-FR" dirty="0">
              <a:solidFill>
                <a:srgbClr val="0000FF"/>
              </a:solidFill>
              <a:latin typeface="Times New Roman" pitchFamily="18" charset="0"/>
              <a:cs typeface="Times New Roman" pitchFamily="18" charset="0"/>
            </a:endParaRPr>
          </a:p>
        </p:txBody>
      </p:sp>
      <p:sp>
        <p:nvSpPr>
          <p:cNvPr id="13" name="Rectangle 12"/>
          <p:cNvSpPr/>
          <p:nvPr/>
        </p:nvSpPr>
        <p:spPr>
          <a:xfrm>
            <a:off x="323528" y="2780928"/>
            <a:ext cx="8640960" cy="369332"/>
          </a:xfrm>
          <a:prstGeom prst="rect">
            <a:avLst/>
          </a:prstGeom>
        </p:spPr>
        <p:txBody>
          <a:bodyPr wrap="square">
            <a:spAutoFit/>
          </a:bodyPr>
          <a:lstStyle/>
          <a:p>
            <a:pPr algn="l"/>
            <a:r>
              <a:rPr lang="fr-FR" dirty="0">
                <a:latin typeface="Times New Roman" pitchFamily="18" charset="0"/>
                <a:cs typeface="Times New Roman" pitchFamily="18" charset="0"/>
              </a:rPr>
              <a:t>Les hypothèses simplificatrices admises dans le modèle de la machine asynchrone sont</a:t>
            </a:r>
            <a:r>
              <a:rPr lang="fr-FR" dirty="0"/>
              <a:t> : </a:t>
            </a:r>
          </a:p>
        </p:txBody>
      </p:sp>
      <p:sp>
        <p:nvSpPr>
          <p:cNvPr id="14" name="Rectangle 13"/>
          <p:cNvSpPr/>
          <p:nvPr/>
        </p:nvSpPr>
        <p:spPr>
          <a:xfrm>
            <a:off x="251520" y="3140968"/>
            <a:ext cx="8820472" cy="1200329"/>
          </a:xfrm>
          <a:prstGeom prst="rect">
            <a:avLst/>
          </a:prstGeom>
        </p:spPr>
        <p:txBody>
          <a:bodyPr wrap="square">
            <a:spAutoFit/>
          </a:bodyPr>
          <a:lstStyle/>
          <a:p>
            <a:pPr lvl="0" algn="l"/>
            <a:r>
              <a:rPr lang="fr-FR" dirty="0"/>
              <a:t>- Une parfaite symétrie de la machine </a:t>
            </a:r>
            <a:endParaRPr lang="fr-FR" dirty="0">
              <a:latin typeface="Times New Roman" pitchFamily="18" charset="0"/>
              <a:cs typeface="Times New Roman" pitchFamily="18" charset="0"/>
            </a:endParaRPr>
          </a:p>
          <a:p>
            <a:pPr lvl="0" algn="l"/>
            <a:r>
              <a:rPr lang="fr-FR" dirty="0">
                <a:latin typeface="Times New Roman" pitchFamily="18" charset="0"/>
                <a:cs typeface="Times New Roman" pitchFamily="18" charset="0"/>
              </a:rPr>
              <a:t>- Une absence de saturation et de pertes dans le circuit magnétique.</a:t>
            </a:r>
          </a:p>
          <a:p>
            <a:pPr lvl="0" algn="l"/>
            <a:r>
              <a:rPr lang="fr-FR" dirty="0">
                <a:latin typeface="Times New Roman" pitchFamily="18" charset="0"/>
                <a:cs typeface="Times New Roman" pitchFamily="18" charset="0"/>
              </a:rPr>
              <a:t>- Une répartition spatiale sinusoïdale des différents champs magnétiques le long de l’entrefer</a:t>
            </a:r>
          </a:p>
          <a:p>
            <a:pPr lvl="0" algn="l"/>
            <a:r>
              <a:rPr lang="fr-FR" dirty="0">
                <a:latin typeface="Times New Roman" pitchFamily="18" charset="0"/>
                <a:cs typeface="Times New Roman" pitchFamily="18" charset="0"/>
              </a:rPr>
              <a:t>- Une équivalence du rotor en court circuit à un enroulement triphasé monté en étoile</a:t>
            </a:r>
          </a:p>
        </p:txBody>
      </p:sp>
      <p:sp>
        <p:nvSpPr>
          <p:cNvPr id="15" name="Rectangle 14"/>
          <p:cNvSpPr/>
          <p:nvPr/>
        </p:nvSpPr>
        <p:spPr>
          <a:xfrm>
            <a:off x="395536" y="4499828"/>
            <a:ext cx="6912768" cy="369332"/>
          </a:xfrm>
          <a:prstGeom prst="rect">
            <a:avLst/>
          </a:prstGeom>
        </p:spPr>
        <p:txBody>
          <a:bodyPr wrap="square">
            <a:spAutoFit/>
          </a:bodyPr>
          <a:lstStyle/>
          <a:p>
            <a:pPr algn="l"/>
            <a:r>
              <a:rPr lang="fr-FR" b="1" i="1" dirty="0">
                <a:solidFill>
                  <a:srgbClr val="0000FF"/>
                </a:solidFill>
                <a:latin typeface="Times New Roman" pitchFamily="18" charset="0"/>
                <a:cs typeface="Times New Roman" pitchFamily="18" charset="0"/>
              </a:rPr>
              <a:t>Modèle mathématique de la machine  asynchrone triphasée</a:t>
            </a:r>
            <a:r>
              <a:rPr lang="fr-FR" b="1" i="1" dirty="0"/>
              <a:t> </a:t>
            </a:r>
            <a:r>
              <a:rPr lang="fr-FR" i="1" dirty="0"/>
              <a:t> </a:t>
            </a:r>
            <a:endParaRPr lang="fr-FR" dirty="0"/>
          </a:p>
        </p:txBody>
      </p:sp>
      <p:sp>
        <p:nvSpPr>
          <p:cNvPr id="21511" name="Rectangle 7"/>
          <p:cNvSpPr>
            <a:spLocks noChangeArrowheads="1"/>
          </p:cNvSpPr>
          <p:nvPr/>
        </p:nvSpPr>
        <p:spPr bwMode="auto">
          <a:xfrm>
            <a:off x="72008" y="4826475"/>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tab pos="630238" algn="l"/>
                <a:tab pos="2430463" algn="l"/>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 machine asynchrone représentée par la figure1.1 se compose :</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144463" algn="just" defTabSz="914400" rtl="0" eaLnBrk="0" fontAlgn="base" latinLnBrk="0" hangingPunct="0">
              <a:lnSpc>
                <a:spcPct val="100000"/>
              </a:lnSpc>
              <a:spcBef>
                <a:spcPct val="0"/>
              </a:spcBef>
              <a:spcAft>
                <a:spcPct val="0"/>
              </a:spcAft>
              <a:buClrTx/>
              <a:buSzTx/>
              <a:buFontTx/>
              <a:buNone/>
              <a:tabLst>
                <a:tab pos="630238" algn="l"/>
                <a:tab pos="2430463" algn="l"/>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D’un circuit </a:t>
            </a:r>
            <a:r>
              <a:rPr kumimoji="0" lang="fr-FR"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statorique</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fixe comportant trois phases identiques décalées entre elles de 120</a:t>
            </a:r>
            <a:r>
              <a:rPr kumimoji="0" lang="fr-FR"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o</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144463" algn="just" defTabSz="914400" rtl="0" eaLnBrk="0" fontAlgn="base" latinLnBrk="0" hangingPunct="0">
              <a:lnSpc>
                <a:spcPct val="100000"/>
              </a:lnSpc>
              <a:spcBef>
                <a:spcPct val="0"/>
              </a:spcBef>
              <a:spcAft>
                <a:spcPct val="0"/>
              </a:spcAft>
              <a:buClrTx/>
              <a:buSzTx/>
              <a:buFontTx/>
              <a:buNone/>
              <a:tabLst>
                <a:tab pos="630238" algn="l"/>
                <a:tab pos="2430463" algn="l"/>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D’un circuit </a:t>
            </a:r>
            <a:r>
              <a:rPr kumimoji="0" lang="fr-FR"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rotorique</a:t>
            </a: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mobile comportant trois phases identiques en court circuits décalées entre elles de 120</a:t>
            </a:r>
            <a:r>
              <a:rPr kumimoji="0" lang="fr-FR"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o</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2257400" y="404664"/>
            <a:ext cx="4114800" cy="2543175"/>
          </a:xfrm>
          <a:prstGeom prst="rect">
            <a:avLst/>
          </a:prstGeom>
          <a:noFill/>
          <a:ln w="9525">
            <a:noFill/>
            <a:miter lim="800000"/>
            <a:headEnd/>
            <a:tailEnd/>
          </a:ln>
        </p:spPr>
      </p:pic>
      <p:sp>
        <p:nvSpPr>
          <p:cNvPr id="22613" name="Rectangle 85"/>
          <p:cNvSpPr>
            <a:spLocks noChangeArrowheads="1"/>
          </p:cNvSpPr>
          <p:nvPr/>
        </p:nvSpPr>
        <p:spPr bwMode="auto">
          <a:xfrm>
            <a:off x="241183" y="2924944"/>
            <a:ext cx="857928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tab pos="630238" algn="l"/>
                <a:tab pos="2430463" algn="l"/>
              </a:tabLst>
            </a:pPr>
            <a:r>
              <a:rPr kumimoji="0" lang="fr-FR" b="1"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Equations électriques de la machine asynchrone dans le repère triphasé</a:t>
            </a:r>
            <a:endParaRPr kumimoji="0" lang="fr-FR"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144463" algn="just" defTabSz="914400" rtl="0" eaLnBrk="0" fontAlgn="base" latinLnBrk="0" hangingPunct="0">
              <a:lnSpc>
                <a:spcPct val="100000"/>
              </a:lnSpc>
              <a:spcBef>
                <a:spcPct val="0"/>
              </a:spcBef>
              <a:spcAft>
                <a:spcPct val="0"/>
              </a:spcAft>
              <a:buClrTx/>
              <a:buSzTx/>
              <a:buFontTx/>
              <a:buNone/>
              <a:tabLst>
                <a:tab pos="630238" algn="l"/>
                <a:tab pos="2430463" algn="l"/>
              </a:tabLst>
            </a:pPr>
            <a:r>
              <a:rPr kumimoji="0" lang="fr-FR"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Les équations régissant le fonctionnement électrique de la machine asynchrone (MAS) peuvent s’écrire</a:t>
            </a:r>
            <a:endParaRPr kumimoji="0" lang="fr-FR"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22614" name="Picture 86"/>
          <p:cNvPicPr>
            <a:picLocks noChangeAspect="1" noChangeArrowheads="1"/>
          </p:cNvPicPr>
          <p:nvPr/>
        </p:nvPicPr>
        <p:blipFill>
          <a:blip r:embed="rId3" cstate="print"/>
          <a:srcRect/>
          <a:stretch>
            <a:fillRect/>
          </a:stretch>
        </p:blipFill>
        <p:spPr bwMode="auto">
          <a:xfrm>
            <a:off x="1331640" y="3789040"/>
            <a:ext cx="6429375"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28346</TotalTime>
  <Words>2329</Words>
  <Application>Microsoft Office PowerPoint</Application>
  <PresentationFormat>Affichage à l'écran (4:3)</PresentationFormat>
  <Paragraphs>176</Paragraphs>
  <Slides>35</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46" baseType="lpstr">
      <vt:lpstr>Arial</vt:lpstr>
      <vt:lpstr>Arial Narrow</vt:lpstr>
      <vt:lpstr>Calibri</vt:lpstr>
      <vt:lpstr>Constantia</vt:lpstr>
      <vt:lpstr>Majalla UI</vt:lpstr>
      <vt:lpstr>Symbol</vt:lpstr>
      <vt:lpstr>Times New Roman</vt:lpstr>
      <vt:lpstr>Traditional Arabic</vt:lpstr>
      <vt:lpstr>Wingdings 2</vt:lpstr>
      <vt:lpstr>Débit</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wahib</dc:creator>
  <cp:lastModifiedBy>pc</cp:lastModifiedBy>
  <cp:revision>1595</cp:revision>
  <dcterms:created xsi:type="dcterms:W3CDTF">2008-12-13T21:08:22Z</dcterms:created>
  <dcterms:modified xsi:type="dcterms:W3CDTF">2024-12-20T03:16:52Z</dcterms:modified>
</cp:coreProperties>
</file>