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0279975" cy="42808525"/>
  <p:notesSz cx="6858000" cy="91440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66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4669" autoAdjust="0"/>
  </p:normalViewPr>
  <p:slideViewPr>
    <p:cSldViewPr>
      <p:cViewPr>
        <p:scale>
          <a:sx n="23" d="100"/>
          <a:sy n="23" d="100"/>
        </p:scale>
        <p:origin x="1578" y="-2712"/>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913B3-F902-451F-AB77-24EEBA509661}" type="datetimeFigureOut">
              <a:rPr lang="fr-FR" smtClean="0"/>
              <a:pPr/>
              <a:t>02/05/2024</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340C7-7F0A-42C1-A798-722C9C2BACCC}" type="slidenum">
              <a:rPr lang="fr-FR" smtClean="0"/>
              <a:pPr/>
              <a:t>‹N°›</a:t>
            </a:fld>
            <a:endParaRPr lang="fr-FR"/>
          </a:p>
        </p:txBody>
      </p:sp>
    </p:spTree>
    <p:extLst>
      <p:ext uri="{BB962C8B-B14F-4D97-AF65-F5344CB8AC3E}">
        <p14:creationId xmlns:p14="http://schemas.microsoft.com/office/powerpoint/2010/main" val="1512295398"/>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39340C7-7F0A-42C1-A798-722C9C2BACCC}" type="slidenum">
              <a:rPr lang="fr-FR" smtClean="0"/>
              <a:pPr/>
              <a:t>1</a:t>
            </a:fld>
            <a:endParaRPr lang="fr-FR"/>
          </a:p>
        </p:txBody>
      </p:sp>
    </p:spTree>
    <p:extLst>
      <p:ext uri="{BB962C8B-B14F-4D97-AF65-F5344CB8AC3E}">
        <p14:creationId xmlns:p14="http://schemas.microsoft.com/office/powerpoint/2010/main" val="298403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4137816"/>
            <a:ext cx="30279975" cy="18670709"/>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2" name="Rectangle 11"/>
          <p:cNvSpPr/>
          <p:nvPr/>
        </p:nvSpPr>
        <p:spPr>
          <a:xfrm>
            <a:off x="0" y="0"/>
            <a:ext cx="30279975" cy="241378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3" name="Rectangle 12"/>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4" name="Oval 13"/>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Subtitle 2"/>
          <p:cNvSpPr>
            <a:spLocks noGrp="1"/>
          </p:cNvSpPr>
          <p:nvPr>
            <p:ph type="subTitle" idx="1"/>
          </p:nvPr>
        </p:nvSpPr>
        <p:spPr>
          <a:xfrm>
            <a:off x="4880411" y="31538644"/>
            <a:ext cx="18666724" cy="5506301"/>
          </a:xfrm>
        </p:spPr>
        <p:txBody>
          <a:bodyPr>
            <a:normAutofit/>
          </a:bodyPr>
          <a:lstStyle>
            <a:lvl1pPr marL="0" indent="0" algn="l">
              <a:buNone/>
              <a:defRPr sz="10000">
                <a:solidFill>
                  <a:schemeClr val="tx2"/>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le 1"/>
          <p:cNvSpPr>
            <a:spLocks noGrp="1"/>
          </p:cNvSpPr>
          <p:nvPr>
            <p:ph type="ctrTitle"/>
          </p:nvPr>
        </p:nvSpPr>
        <p:spPr>
          <a:xfrm>
            <a:off x="2707387" y="19552163"/>
            <a:ext cx="23760876" cy="11193181"/>
          </a:xfrm>
          <a:effectLst/>
        </p:spPr>
        <p:txBody>
          <a:bodyPr>
            <a:noAutofit/>
          </a:bodyPr>
          <a:lstStyle>
            <a:lvl1pPr marL="2923501" indent="-2088215" algn="l">
              <a:defRPr sz="247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08328" y="4566236"/>
            <a:ext cx="21195983" cy="216896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0622" y="2350271"/>
            <a:ext cx="6812994" cy="32698391"/>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1007663" y="4566240"/>
            <a:ext cx="15991983" cy="30553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784997" y="4566243"/>
            <a:ext cx="21195983"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1"/>
          <p:cNvSpPr>
            <a:spLocks noGrp="1"/>
          </p:cNvSpPr>
          <p:nvPr>
            <p:ph type="title"/>
          </p:nvPr>
        </p:nvSpPr>
        <p:spPr>
          <a:xfrm>
            <a:off x="6732840" y="13561950"/>
            <a:ext cx="19758366" cy="15126840"/>
          </a:xfrm>
          <a:effectLst/>
        </p:spPr>
        <p:txBody>
          <a:bodyPr anchor="b"/>
          <a:lstStyle>
            <a:lvl1pPr algn="r">
              <a:defRPr sz="21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697219" y="28760681"/>
            <a:ext cx="19771042" cy="5215050"/>
          </a:xfrm>
        </p:spPr>
        <p:txBody>
          <a:bodyPr anchor="t"/>
          <a:lstStyle>
            <a:lvl1pPr marL="0" indent="0" algn="r">
              <a:buNone/>
              <a:defRPr sz="9100">
                <a:solidFill>
                  <a:schemeClr val="tx2"/>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3784993" y="4566236"/>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5382227" y="4566243"/>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8499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3829526" y="8741023"/>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8934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marL="0" lvl="0" indent="0" algn="ctr" defTabSz="4176431" rtl="0" eaLnBrk="1" latinLnBrk="0" hangingPunct="1">
              <a:spcBef>
                <a:spcPct val="20000"/>
              </a:spcBef>
              <a:spcAft>
                <a:spcPts val="137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5381807" y="8732939"/>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630" y="13793861"/>
            <a:ext cx="12040744" cy="7855676"/>
          </a:xfrm>
          <a:effectLst/>
        </p:spPr>
        <p:txBody>
          <a:bodyPr anchor="b">
            <a:noAutofit/>
          </a:bodyPr>
          <a:lstStyle>
            <a:lvl1pPr marL="1044108" indent="-1044108" algn="l">
              <a:defRPr sz="1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5211235" y="4566243"/>
            <a:ext cx="13302410" cy="30553539"/>
          </a:xfrm>
        </p:spPr>
        <p:txBody>
          <a:bodyPr anchor="ctr"/>
          <a:lstStyle>
            <a:lvl1pPr>
              <a:defRPr sz="10000"/>
            </a:lvl1pPr>
            <a:lvl2pPr>
              <a:defRPr sz="9100"/>
            </a:lvl2pPr>
            <a:lvl3pPr>
              <a:defRPr sz="8200"/>
            </a:lvl3pPr>
            <a:lvl4pPr>
              <a:defRPr sz="7300"/>
            </a:lvl4pPr>
            <a:lvl5pPr>
              <a:defRPr sz="64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62351" y="21833733"/>
            <a:ext cx="11221406" cy="1335514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9" name="Rectangle 8"/>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0" name="Rectangle 9"/>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1" name="Oval 10"/>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Picture Placeholder 2"/>
          <p:cNvSpPr>
            <a:spLocks noGrp="1"/>
          </p:cNvSpPr>
          <p:nvPr>
            <p:ph type="pic" idx="1"/>
          </p:nvPr>
        </p:nvSpPr>
        <p:spPr>
          <a:xfrm>
            <a:off x="14819355" y="7134754"/>
            <a:ext cx="13625989" cy="19524171"/>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1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2907086" y="6307585"/>
            <a:ext cx="12232905" cy="13501851"/>
          </a:xfrm>
        </p:spPr>
        <p:txBody>
          <a:bodyPr anchor="b"/>
          <a:lstStyle>
            <a:lvl1pPr marL="835286" indent="-835286">
              <a:buFont typeface="Georgia" pitchFamily="18" charset="0"/>
              <a:buChar char="*"/>
              <a:defRPr sz="73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pPr/>
              <a:t>02/05/2024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le 1"/>
          <p:cNvSpPr>
            <a:spLocks noGrp="1"/>
          </p:cNvSpPr>
          <p:nvPr>
            <p:ph type="title"/>
          </p:nvPr>
        </p:nvSpPr>
        <p:spPr>
          <a:xfrm>
            <a:off x="2408318" y="27867495"/>
            <a:ext cx="21138820" cy="7134754"/>
          </a:xfrm>
        </p:spPr>
        <p:txBody>
          <a:bodyPr anchor="b">
            <a:noAutofit/>
          </a:bodyPr>
          <a:lstStyle>
            <a:lvl1pPr algn="l">
              <a:defRPr sz="210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1868569"/>
            <a:ext cx="30279975" cy="1093995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3186856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23522242"/>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Placeholder 1"/>
          <p:cNvSpPr>
            <a:spLocks noGrp="1"/>
          </p:cNvSpPr>
          <p:nvPr>
            <p:ph type="title"/>
          </p:nvPr>
        </p:nvSpPr>
        <p:spPr>
          <a:xfrm>
            <a:off x="5938403" y="27291640"/>
            <a:ext cx="21565909" cy="7134754"/>
          </a:xfrm>
          <a:prstGeom prst="rect">
            <a:avLst/>
          </a:prstGeom>
          <a:effectLst/>
        </p:spPr>
        <p:txBody>
          <a:bodyPr vert="horz" lIns="417643" tIns="208822" rIns="417643" bIns="208822"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784997" y="4570862"/>
            <a:ext cx="21195983" cy="21689653"/>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38983" y="38527675"/>
            <a:ext cx="8326993" cy="2279158"/>
          </a:xfrm>
          <a:prstGeom prst="rect">
            <a:avLst/>
          </a:prstGeom>
        </p:spPr>
        <p:txBody>
          <a:bodyPr vert="horz" lIns="417643" tIns="208822" rIns="417643" bIns="208822" rtlCol="0" anchor="ctr"/>
          <a:lstStyle>
            <a:lvl1pPr algn="r">
              <a:defRPr sz="5000" b="1">
                <a:solidFill>
                  <a:schemeClr val="tx1">
                    <a:lumMod val="50000"/>
                    <a:lumOff val="50000"/>
                  </a:schemeClr>
                </a:solidFill>
              </a:defRPr>
            </a:lvl1pPr>
          </a:lstStyle>
          <a:p>
            <a:fld id="{AA309A6D-C09C-4548-B29A-6CF363A7E532}" type="datetimeFigureOut">
              <a:rPr lang="fr-FR" smtClean="0"/>
              <a:pPr/>
              <a:t>02/05/2024</a:t>
            </a:fld>
            <a:endParaRPr lang="fr-BE"/>
          </a:p>
        </p:txBody>
      </p:sp>
      <p:sp>
        <p:nvSpPr>
          <p:cNvPr id="5" name="Footer Placeholder 4"/>
          <p:cNvSpPr>
            <a:spLocks noGrp="1"/>
          </p:cNvSpPr>
          <p:nvPr>
            <p:ph type="ftr" sz="quarter" idx="3"/>
          </p:nvPr>
        </p:nvSpPr>
        <p:spPr>
          <a:xfrm>
            <a:off x="1513997" y="38527675"/>
            <a:ext cx="11102661" cy="2279158"/>
          </a:xfrm>
          <a:prstGeom prst="rect">
            <a:avLst/>
          </a:prstGeom>
        </p:spPr>
        <p:txBody>
          <a:bodyPr vert="horz" lIns="417643" tIns="208822" rIns="417643" bIns="208822" rtlCol="0" anchor="ctr"/>
          <a:lstStyle>
            <a:lvl1pPr algn="l">
              <a:defRPr sz="5000" b="1">
                <a:solidFill>
                  <a:schemeClr val="tx1">
                    <a:lumMod val="50000"/>
                    <a:lumOff val="50000"/>
                  </a:schemeClr>
                </a:solidFill>
              </a:defRPr>
            </a:lvl1pPr>
          </a:lstStyle>
          <a:p>
            <a:endParaRPr lang="fr-BE"/>
          </a:p>
        </p:txBody>
      </p:sp>
      <p:sp>
        <p:nvSpPr>
          <p:cNvPr id="6" name="Slide Number Placeholder 5"/>
          <p:cNvSpPr>
            <a:spLocks noGrp="1"/>
          </p:cNvSpPr>
          <p:nvPr>
            <p:ph type="sldNum" sz="quarter" idx="4"/>
          </p:nvPr>
        </p:nvSpPr>
        <p:spPr>
          <a:xfrm>
            <a:off x="12616656" y="38527675"/>
            <a:ext cx="6055995" cy="2279158"/>
          </a:xfrm>
          <a:prstGeom prst="rect">
            <a:avLst/>
          </a:prstGeom>
        </p:spPr>
        <p:txBody>
          <a:bodyPr vert="horz" lIns="417643" tIns="208822" rIns="417643" bIns="208822" rtlCol="0" anchor="ctr"/>
          <a:lstStyle>
            <a:lvl1pPr algn="ctr">
              <a:defRPr sz="5500" b="1">
                <a:solidFill>
                  <a:schemeClr val="tx1">
                    <a:lumMod val="50000"/>
                    <a:lumOff val="50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1461751" indent="-1461751" algn="r" defTabSz="4176431" rtl="0" eaLnBrk="1" latinLnBrk="0" hangingPunct="1">
        <a:spcBef>
          <a:spcPct val="0"/>
        </a:spcBef>
        <a:buClr>
          <a:schemeClr val="accent6">
            <a:lumMod val="75000"/>
          </a:schemeClr>
        </a:buClr>
        <a:buSzPct val="128000"/>
        <a:buFont typeface="Georgia" pitchFamily="18" charset="0"/>
        <a:buChar char="*"/>
        <a:defRPr sz="21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4410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10000" kern="1200">
          <a:solidFill>
            <a:schemeClr val="tx1">
              <a:lumMod val="75000"/>
              <a:lumOff val="25000"/>
            </a:schemeClr>
          </a:solidFill>
          <a:latin typeface="+mn-lt"/>
          <a:ea typeface="+mn-ea"/>
          <a:cs typeface="+mn-cs"/>
        </a:defRPr>
      </a:lvl1pPr>
      <a:lvl2pPr marL="250585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2pPr>
      <a:lvl3pPr marL="375878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3pPr>
      <a:lvl4pPr marL="5011717"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7300" kern="1200">
          <a:solidFill>
            <a:schemeClr val="tx1">
              <a:lumMod val="75000"/>
              <a:lumOff val="25000"/>
            </a:schemeClr>
          </a:solidFill>
          <a:latin typeface="+mn-lt"/>
          <a:ea typeface="+mn-ea"/>
          <a:cs typeface="+mn-cs"/>
        </a:defRPr>
      </a:lvl4pPr>
      <a:lvl5pPr marL="634817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5pPr>
      <a:lvl6pPr marL="760110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6pPr>
      <a:lvl7pPr marL="897932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7pPr>
      <a:lvl8pPr marL="1044107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8pPr>
      <a:lvl9pPr marL="1181929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21.png"/><Relationship Id="rId5" Type="http://schemas.openxmlformats.org/officeDocument/2006/relationships/image" Target="../media/image2.jpeg"/><Relationship Id="rId15" Type="http://schemas.openxmlformats.org/officeDocument/2006/relationships/image" Target="../media/image12.jpe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image" Target="../media/image11.pn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4501" y="306202"/>
            <a:ext cx="14049572" cy="2554545"/>
          </a:xfrm>
          <a:prstGeom prst="rect">
            <a:avLst/>
          </a:prstGeom>
          <a:noFill/>
        </p:spPr>
        <p:txBody>
          <a:bodyPr wrap="square" rtlCol="0">
            <a:spAutoFit/>
          </a:bodyPr>
          <a:lstStyle/>
          <a:p>
            <a:pPr algn="ctr"/>
            <a:r>
              <a:rPr lang="ar-DZ" sz="4000" dirty="0" smtClean="0">
                <a:latin typeface="Times New Roman" pitchFamily="18" charset="0"/>
                <a:cs typeface="Times New Roman" pitchFamily="18" charset="0"/>
              </a:rPr>
              <a:t>وزارة التعليم العالي و البحث العلمي</a:t>
            </a:r>
          </a:p>
          <a:p>
            <a:pPr algn="ctr"/>
            <a:r>
              <a:rPr lang="ar-DZ" sz="4000" dirty="0" smtClean="0">
                <a:latin typeface="Times New Roman" pitchFamily="18" charset="0"/>
                <a:cs typeface="Times New Roman" pitchFamily="18" charset="0"/>
              </a:rPr>
              <a:t>المزكز الجامعي عبد الحفيظ بوالصوف – ميلة -</a:t>
            </a:r>
          </a:p>
          <a:p>
            <a:pPr algn="ctr"/>
            <a:r>
              <a:rPr lang="ar-DZ" sz="4000" dirty="0" smtClean="0">
                <a:latin typeface="Times New Roman" pitchFamily="18" charset="0"/>
                <a:cs typeface="Times New Roman" pitchFamily="18" charset="0"/>
              </a:rPr>
              <a:t>معهد العلوم و التكنولوجيا</a:t>
            </a:r>
          </a:p>
          <a:p>
            <a:pPr algn="ctr"/>
            <a:endParaRPr lang="fr-FR" sz="4000" dirty="0">
              <a:latin typeface="Times New Roman" pitchFamily="18" charset="0"/>
              <a:cs typeface="Times New Roman" pitchFamily="18" charset="0"/>
            </a:endParaRPr>
          </a:p>
        </p:txBody>
      </p:sp>
      <p:pic>
        <p:nvPicPr>
          <p:cNvPr id="1026" name="Picture 2" descr="LOGO FINA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480190" y="765495"/>
            <a:ext cx="3528391" cy="4287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LOGO FINA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86459" y="749940"/>
            <a:ext cx="3528392" cy="4287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descr="Vecteur Stock Barrage poids en terre compactée (homogène)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Footer Placeholder 4"/>
          <p:cNvSpPr txBox="1">
            <a:spLocks/>
          </p:cNvSpPr>
          <p:nvPr/>
        </p:nvSpPr>
        <p:spPr>
          <a:xfrm>
            <a:off x="8393264" y="3525747"/>
            <a:ext cx="14584358" cy="1512168"/>
          </a:xfrm>
          <a:prstGeom prst="rect">
            <a:avLst/>
          </a:prstGeom>
        </p:spPr>
        <p:txBody>
          <a:bodyPr vert="horz" lIns="91440" tIns="45720" rIns="91440" bIns="45720" rtlCol="0" anchor="ctr"/>
          <a:lstStyle>
            <a:defPPr>
              <a:defRPr lang="fr-FR"/>
            </a:defPPr>
            <a:lvl1pPr marL="0" algn="l"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sz="3600" dirty="0" smtClean="0">
                <a:ln w="1905"/>
                <a:solidFill>
                  <a:schemeClr val="tx1"/>
                </a:solidFill>
                <a:effectLst>
                  <a:innerShdw blurRad="69850" dist="43180" dir="5400000">
                    <a:srgbClr val="000000">
                      <a:alpha val="65000"/>
                    </a:srgbClr>
                  </a:innerShdw>
                </a:effectLst>
                <a:latin typeface="Symbol" pitchFamily="18" charset="2"/>
                <a:ea typeface="Segoe UI Symbol" pitchFamily="34" charset="0"/>
              </a:rPr>
              <a:t>الأبواب المفتوحة على المركز الجامعي - ميلة</a:t>
            </a:r>
            <a:endParaRPr lang="fr-BE" sz="3600" dirty="0">
              <a:ln w="1905"/>
              <a:solidFill>
                <a:schemeClr val="tx1"/>
              </a:solidFill>
              <a:effectLst>
                <a:innerShdw blurRad="69850" dist="43180" dir="5400000">
                  <a:srgbClr val="000000">
                    <a:alpha val="65000"/>
                  </a:srgbClr>
                </a:innerShdw>
              </a:effectLst>
              <a:latin typeface="Symbol" pitchFamily="18" charset="2"/>
              <a:ea typeface="Segoe UI Symbol" pitchFamily="34" charset="0"/>
            </a:endParaRPr>
          </a:p>
        </p:txBody>
      </p:sp>
      <p:sp>
        <p:nvSpPr>
          <p:cNvPr id="34" name="TextBox 33"/>
          <p:cNvSpPr txBox="1"/>
          <p:nvPr/>
        </p:nvSpPr>
        <p:spPr>
          <a:xfrm>
            <a:off x="2995527" y="6741720"/>
            <a:ext cx="25146176" cy="1323439"/>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rtl="1"/>
            <a:r>
              <a:rPr lang="ar-DZ" sz="8000" b="1" cap="all" dirty="0" smtClean="0">
                <a:ln w="0">
                  <a:solidFill>
                    <a:srgbClr val="FF0000"/>
                  </a:solidFill>
                </a:ln>
                <a:solidFill>
                  <a:srgbClr val="C00000"/>
                </a:solidFill>
                <a:effectLst>
                  <a:reflection blurRad="12700" stA="50000" endPos="50000" dist="5000" dir="5400000" sy="-100000" rotWithShape="0"/>
                </a:effectLst>
              </a:rPr>
              <a:t> تخصص </a:t>
            </a:r>
            <a:r>
              <a:rPr lang="ar-DZ" sz="8000" b="1" cap="all" dirty="0" err="1" smtClean="0">
                <a:ln w="0">
                  <a:solidFill>
                    <a:srgbClr val="FF0000"/>
                  </a:solidFill>
                </a:ln>
                <a:solidFill>
                  <a:srgbClr val="C00000"/>
                </a:solidFill>
                <a:effectLst>
                  <a:reflection blurRad="12700" stA="50000" endPos="50000" dist="5000" dir="5400000" sy="-100000" rotWithShape="0"/>
                </a:effectLst>
              </a:rPr>
              <a:t>ال</a:t>
            </a:r>
            <a:r>
              <a:rPr lang="ar-SA" sz="8000" b="1" cap="all" dirty="0" err="1" smtClean="0">
                <a:ln w="0">
                  <a:solidFill>
                    <a:srgbClr val="FF0000"/>
                  </a:solidFill>
                </a:ln>
                <a:solidFill>
                  <a:srgbClr val="C00000"/>
                </a:solidFill>
                <a:effectLst>
                  <a:reflection blurRad="12700" stA="50000" endPos="50000" dist="5000" dir="5400000" sy="-100000" rotWithShape="0"/>
                </a:effectLst>
              </a:rPr>
              <a:t>كهروميكانيك</a:t>
            </a:r>
            <a:r>
              <a:rPr lang="ar-DZ" sz="8000" b="1" cap="all" dirty="0" smtClean="0">
                <a:ln w="0">
                  <a:solidFill>
                    <a:srgbClr val="FF0000"/>
                  </a:solidFill>
                </a:ln>
                <a:solidFill>
                  <a:srgbClr val="C00000"/>
                </a:solidFill>
                <a:effectLst>
                  <a:reflection blurRad="12700" stA="50000" endPos="50000" dist="5000" dir="5400000" sy="-100000" rotWithShape="0"/>
                </a:effectLst>
              </a:rPr>
              <a:t>        </a:t>
            </a:r>
            <a:r>
              <a:rPr lang="fr-FR" sz="8000" b="1" cap="all" dirty="0" smtClean="0">
                <a:ln w="0">
                  <a:solidFill>
                    <a:srgbClr val="FF0000"/>
                  </a:solidFill>
                </a:ln>
                <a:solidFill>
                  <a:srgbClr val="C00000"/>
                </a:solidFill>
                <a:effectLst>
                  <a:reflection blurRad="12700" stA="50000" endPos="50000" dist="5000" dir="5400000" sy="-100000" rotWithShape="0"/>
                </a:effectLst>
              </a:rPr>
              <a:t> Electromécanique </a:t>
            </a:r>
            <a:r>
              <a:rPr lang="ar-DZ" sz="8000" b="1" cap="all" dirty="0" smtClean="0">
                <a:ln w="0">
                  <a:solidFill>
                    <a:srgbClr val="FF0000"/>
                  </a:solidFill>
                </a:ln>
                <a:solidFill>
                  <a:srgbClr val="C00000"/>
                </a:solidFill>
                <a:effectLst>
                  <a:reflection blurRad="12700" stA="50000" endPos="50000" dist="5000" dir="5400000" sy="-100000" rotWithShape="0"/>
                </a:effectLst>
              </a:rPr>
              <a:t>    </a:t>
            </a:r>
            <a:endParaRPr lang="fr-FR" sz="8000" b="1" cap="all" dirty="0">
              <a:ln w="0">
                <a:solidFill>
                  <a:srgbClr val="FF0000"/>
                </a:solidFill>
              </a:ln>
              <a:solidFill>
                <a:srgbClr val="C00000"/>
              </a:solidFill>
              <a:effectLst>
                <a:reflection blurRad="12700" stA="50000" endPos="50000" dist="5000" dir="5400000" sy="-100000" rotWithShape="0"/>
              </a:effectLst>
            </a:endParaRPr>
          </a:p>
        </p:txBody>
      </p:sp>
      <p:sp>
        <p:nvSpPr>
          <p:cNvPr id="37" name="TextBox 36"/>
          <p:cNvSpPr txBox="1"/>
          <p:nvPr/>
        </p:nvSpPr>
        <p:spPr>
          <a:xfrm>
            <a:off x="155575" y="9616992"/>
            <a:ext cx="28853006" cy="56938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ar-DZ" sz="2800" b="1" dirty="0" smtClean="0">
                <a:ln w="50800">
                  <a:noFill/>
                </a:ln>
                <a:solidFill>
                  <a:sysClr val="windowText" lastClr="000000"/>
                </a:solidFill>
                <a:latin typeface="Times New Roman" pitchFamily="18" charset="0"/>
                <a:cs typeface="Times New Roman" pitchFamily="18" charset="0"/>
              </a:rPr>
              <a:t>التعريف بالتخصص:</a:t>
            </a:r>
          </a:p>
          <a:p>
            <a:pPr algn="just" rtl="1"/>
            <a:r>
              <a:rPr lang="fr-FR" sz="2800" b="1" dirty="0" smtClean="0">
                <a:ln w="50800">
                  <a:noFill/>
                </a:ln>
                <a:solidFill>
                  <a:sysClr val="windowText" lastClr="000000"/>
                </a:solidFill>
                <a:latin typeface="Times New Roman" pitchFamily="18" charset="0"/>
                <a:cs typeface="Times New Roman" pitchFamily="18" charset="0"/>
              </a:rPr>
              <a:t> </a:t>
            </a:r>
          </a:p>
          <a:p>
            <a:pPr algn="just" rtl="1"/>
            <a:r>
              <a:rPr lang="ar-SA" sz="2800" b="1" dirty="0" smtClean="0">
                <a:latin typeface="Simplified Arabic" pitchFamily="18" charset="-78"/>
                <a:ea typeface="Calibri" pitchFamily="34" charset="0"/>
                <a:cs typeface="Simplified Arabic" pitchFamily="18" charset="-78"/>
              </a:rPr>
              <a:t>يعتبر فرع</a:t>
            </a:r>
            <a:r>
              <a:rPr lang="ar-DZ" sz="2800" b="1" dirty="0" smtClean="0">
                <a:latin typeface="Simplified Arabic" pitchFamily="18" charset="-78"/>
                <a:ea typeface="Calibri" pitchFamily="34" charset="0"/>
                <a:cs typeface="Simplified Arabic" pitchFamily="18" charset="-78"/>
              </a:rPr>
              <a:t> </a:t>
            </a:r>
            <a:r>
              <a:rPr lang="ar-SA" sz="2800" b="1" dirty="0" err="1" smtClean="0">
                <a:latin typeface="Simplified Arabic" pitchFamily="18" charset="-78"/>
                <a:ea typeface="Calibri" pitchFamily="34" charset="0"/>
                <a:cs typeface="Simplified Arabic" pitchFamily="18" charset="-78"/>
              </a:rPr>
              <a:t>الكهروميكانيك</a:t>
            </a:r>
            <a:r>
              <a:rPr lang="ar-SA" sz="2800" b="1" dirty="0" smtClean="0">
                <a:latin typeface="Simplified Arabic" pitchFamily="18" charset="-78"/>
                <a:ea typeface="Calibri" pitchFamily="34" charset="0"/>
                <a:cs typeface="Simplified Arabic" pitchFamily="18" charset="-78"/>
              </a:rPr>
              <a:t> تكوينا يجمع بين علوم الهندسة الميكانيكية والهندسة</a:t>
            </a:r>
            <a:r>
              <a:rPr lang="ar-DZ" sz="2800" b="1" dirty="0" smtClean="0">
                <a:latin typeface="Simplified Arabic" pitchFamily="18" charset="-78"/>
                <a:ea typeface="Calibri" pitchFamily="34" charset="0"/>
                <a:cs typeface="Simplified Arabic" pitchFamily="18" charset="-78"/>
              </a:rPr>
              <a:t> </a:t>
            </a:r>
            <a:r>
              <a:rPr lang="ar-SA" sz="2800" b="1" dirty="0" smtClean="0">
                <a:latin typeface="Simplified Arabic" pitchFamily="18" charset="-78"/>
                <a:ea typeface="Calibri" pitchFamily="34" charset="0"/>
                <a:cs typeface="Simplified Arabic" pitchFamily="18" charset="-78"/>
              </a:rPr>
              <a:t>الكهربائية</a:t>
            </a:r>
            <a:r>
              <a:rPr lang="fr-FR" sz="2800" b="1" dirty="0" smtClean="0">
                <a:latin typeface="Simplified Arabic" pitchFamily="18" charset="-78"/>
                <a:ea typeface="Calibri" pitchFamily="34" charset="0"/>
                <a:cs typeface="Simplified Arabic" pitchFamily="18" charset="-78"/>
              </a:rPr>
              <a:t> </a:t>
            </a:r>
            <a:r>
              <a:rPr lang="ar-SA" sz="2800" b="1" dirty="0" smtClean="0">
                <a:latin typeface="Simplified Arabic" pitchFamily="18" charset="-78"/>
                <a:ea typeface="Calibri" pitchFamily="34" charset="0"/>
                <a:cs typeface="Simplified Arabic" pitchFamily="18" charset="-78"/>
              </a:rPr>
              <a:t>بحيث يعتبر التكوين في هذا المجال همزة الوصل التي تربط بين الأنظمة الميكانيكية والأنظمة الكهربائية. فعلى سبيل المثال يقوم </a:t>
            </a:r>
            <a:r>
              <a:rPr lang="ar-SA" sz="2800" b="1" dirty="0" err="1" smtClean="0">
                <a:latin typeface="Simplified Arabic" pitchFamily="18" charset="-78"/>
                <a:ea typeface="Calibri" pitchFamily="34" charset="0"/>
                <a:cs typeface="Simplified Arabic" pitchFamily="18" charset="-78"/>
              </a:rPr>
              <a:t>الكهروميكانيكي</a:t>
            </a:r>
            <a:r>
              <a:rPr lang="ar-SA" sz="2800" b="1" dirty="0" smtClean="0">
                <a:latin typeface="Simplified Arabic" pitchFamily="18" charset="-78"/>
                <a:ea typeface="Calibri" pitchFamily="34" charset="0"/>
                <a:cs typeface="Simplified Arabic" pitchFamily="18" charset="-78"/>
              </a:rPr>
              <a:t>  بالتشغيل السليم للآلات التي تشمل العناصر الكهربائية والميكانيكية: المحركات، والأسلاك الكهربائية، وأدوات الآلات، والضواغط، ومعدات الرفع المدمجة في منشآت الإنتاج، ومعدات النقل، وما إلى ذلك. وتقوم بعمليات الصيانة الوقائية من أجل الحد من مخاطر الفشل، وتتدخل في حالة حدوث أعطال أو خلل في المعدات والتركيبات </a:t>
            </a:r>
            <a:r>
              <a:rPr lang="ar-SA" sz="2800" b="1" dirty="0" err="1" smtClean="0">
                <a:latin typeface="Simplified Arabic" pitchFamily="18" charset="-78"/>
                <a:ea typeface="Calibri" pitchFamily="34" charset="0"/>
                <a:cs typeface="Simplified Arabic" pitchFamily="18" charset="-78"/>
              </a:rPr>
              <a:t>الكهروميكانيكية</a:t>
            </a:r>
            <a:r>
              <a:rPr lang="ar-SA" sz="2800" b="1" dirty="0" smtClean="0">
                <a:latin typeface="Simplified Arabic" pitchFamily="18" charset="-78"/>
                <a:ea typeface="Calibri" pitchFamily="34" charset="0"/>
                <a:cs typeface="Simplified Arabic" pitchFamily="18" charset="-78"/>
              </a:rPr>
              <a:t>.</a:t>
            </a:r>
            <a:endParaRPr lang="fr-FR" sz="2800" b="1" dirty="0" smtClean="0"/>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fr-FR" sz="2800" b="1" dirty="0">
              <a:ln w="50800">
                <a:noFill/>
              </a:ln>
              <a:solidFill>
                <a:sysClr val="windowText" lastClr="000000"/>
              </a:solidFill>
              <a:latin typeface="Times New Roman" pitchFamily="18" charset="0"/>
              <a:cs typeface="Times New Roman" pitchFamily="18" charset="0"/>
            </a:endParaRPr>
          </a:p>
        </p:txBody>
      </p:sp>
      <p:sp>
        <p:nvSpPr>
          <p:cNvPr id="38" name="TextBox 37"/>
          <p:cNvSpPr txBox="1"/>
          <p:nvPr/>
        </p:nvSpPr>
        <p:spPr>
          <a:xfrm>
            <a:off x="110393" y="16127307"/>
            <a:ext cx="28914822" cy="61247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ar-DZ" sz="2800" b="1" dirty="0" smtClean="0">
                <a:ln w="50800">
                  <a:noFill/>
                </a:ln>
                <a:solidFill>
                  <a:sysClr val="windowText" lastClr="000000"/>
                </a:solidFill>
                <a:latin typeface="Times New Roman" pitchFamily="18" charset="0"/>
                <a:cs typeface="Times New Roman" pitchFamily="18" charset="0"/>
              </a:rPr>
              <a:t>الهدف منه:</a:t>
            </a: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a:ln w="50800">
                <a:noFill/>
              </a:ln>
              <a:solidFill>
                <a:sysClr val="windowText" lastClr="000000"/>
              </a:solidFill>
              <a:latin typeface="Times New Roman" pitchFamily="18" charset="0"/>
              <a:cs typeface="Times New Roman" pitchFamily="18" charset="0"/>
            </a:endParaRPr>
          </a:p>
          <a:p>
            <a:pPr algn="just" rtl="1"/>
            <a:endParaRPr lang="fr-FR" sz="2800" b="1" dirty="0">
              <a:ln w="50800">
                <a:noFill/>
              </a:ln>
              <a:solidFill>
                <a:sysClr val="windowText" lastClr="000000"/>
              </a:solidFill>
              <a:latin typeface="Times New Roman" pitchFamily="18" charset="0"/>
              <a:cs typeface="Times New Roman" pitchFamily="18" charset="0"/>
            </a:endParaRPr>
          </a:p>
        </p:txBody>
      </p:sp>
      <p:sp>
        <p:nvSpPr>
          <p:cNvPr id="39" name="TextBox 38"/>
          <p:cNvSpPr txBox="1"/>
          <p:nvPr/>
        </p:nvSpPr>
        <p:spPr>
          <a:xfrm>
            <a:off x="181723" y="30251883"/>
            <a:ext cx="28853006" cy="1225668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ar-DZ" sz="2800" b="1" dirty="0" smtClean="0">
                <a:ln w="50800">
                  <a:noFill/>
                </a:ln>
                <a:solidFill>
                  <a:sysClr val="windowText" lastClr="000000"/>
                </a:solidFill>
                <a:latin typeface="Times New Roman" pitchFamily="18" charset="0"/>
                <a:cs typeface="Times New Roman" pitchFamily="18" charset="0"/>
              </a:rPr>
              <a:t>فرص العمل:</a:t>
            </a:r>
            <a:endParaRPr lang="ar-SA" sz="2800" b="1" dirty="0" smtClean="0">
              <a:ln w="50800">
                <a:noFill/>
              </a:ln>
              <a:solidFill>
                <a:sysClr val="windowText" lastClr="000000"/>
              </a:solidFill>
              <a:latin typeface="Times New Roman" pitchFamily="18" charset="0"/>
              <a:cs typeface="Times New Roman" pitchFamily="18" charset="0"/>
            </a:endParaRPr>
          </a:p>
          <a:p>
            <a:pPr algn="just" rtl="1">
              <a:lnSpc>
                <a:spcPct val="107000"/>
              </a:lnSpc>
              <a:spcAft>
                <a:spcPts val="800"/>
              </a:spcAft>
            </a:pPr>
            <a:r>
              <a:rPr lang="ar-SA" sz="2800" b="1" dirty="0" smtClean="0">
                <a:ln w="50800">
                  <a:noFill/>
                </a:ln>
                <a:solidFill>
                  <a:sysClr val="windowText" lastClr="000000"/>
                </a:solidFill>
                <a:latin typeface="Times New Roman" pitchFamily="18" charset="0"/>
                <a:cs typeface="Times New Roman" pitchFamily="18" charset="0"/>
              </a:rPr>
              <a:t> </a:t>
            </a:r>
            <a:r>
              <a:rPr lang="ar-DZ" sz="2800" dirty="0" err="1" smtClean="0">
                <a:ea typeface="Calibri"/>
                <a:cs typeface="Simplified Arabic"/>
              </a:rPr>
              <a:t>بالنسية</a:t>
            </a:r>
            <a:r>
              <a:rPr lang="ar-SA" sz="2800" dirty="0" smtClean="0">
                <a:ea typeface="Calibri"/>
                <a:cs typeface="Simplified Arabic"/>
              </a:rPr>
              <a:t> لإمكانية</a:t>
            </a:r>
            <a:r>
              <a:rPr lang="ar-SA" sz="2800" b="1" dirty="0" smtClean="0">
                <a:ea typeface="Calibri"/>
                <a:cs typeface="Simplified Arabic"/>
              </a:rPr>
              <a:t> التوظيف المحلية </a:t>
            </a:r>
            <a:r>
              <a:rPr lang="ar-SA" sz="2800" b="1" dirty="0" err="1" smtClean="0">
                <a:ea typeface="Calibri"/>
                <a:cs typeface="Simplified Arabic"/>
              </a:rPr>
              <a:t>و</a:t>
            </a:r>
            <a:r>
              <a:rPr lang="ar-SA" sz="2800" b="1" dirty="0" smtClean="0">
                <a:ea typeface="Calibri"/>
                <a:cs typeface="Simplified Arabic"/>
              </a:rPr>
              <a:t> الوطني</a:t>
            </a:r>
            <a:r>
              <a:rPr lang="ar-DZ" sz="2800" b="1" dirty="0" smtClean="0">
                <a:ea typeface="Calibri"/>
                <a:cs typeface="Simplified Arabic"/>
              </a:rPr>
              <a:t>ة</a:t>
            </a:r>
            <a:r>
              <a:rPr lang="ar-SA" sz="2800" b="1" dirty="0" smtClean="0">
                <a:ea typeface="Calibri"/>
                <a:cs typeface="Simplified Arabic"/>
              </a:rPr>
              <a:t> لخريجي</a:t>
            </a:r>
            <a:r>
              <a:rPr lang="ar-DZ" sz="2800" dirty="0" smtClean="0">
                <a:ea typeface="Calibri"/>
                <a:cs typeface="Simplified Arabic"/>
              </a:rPr>
              <a:t> تكوين فرع </a:t>
            </a:r>
            <a:r>
              <a:rPr lang="ar-DZ" sz="2800" dirty="0" err="1" smtClean="0">
                <a:ea typeface="Calibri"/>
                <a:cs typeface="Simplified Arabic"/>
              </a:rPr>
              <a:t>الكهروميكانيك</a:t>
            </a:r>
            <a:r>
              <a:rPr lang="ar-DZ" sz="2800" dirty="0" smtClean="0">
                <a:ea typeface="Calibri"/>
                <a:cs typeface="Simplified Arabic"/>
              </a:rPr>
              <a:t> </a:t>
            </a:r>
            <a:r>
              <a:rPr lang="ar-SA" sz="2800" dirty="0" smtClean="0">
                <a:ea typeface="Calibri"/>
                <a:cs typeface="Simplified Arabic"/>
              </a:rPr>
              <a:t>فهي واسعة ومتعددة </a:t>
            </a:r>
            <a:r>
              <a:rPr lang="ar-DZ" sz="2800" dirty="0" smtClean="0">
                <a:ea typeface="Calibri"/>
                <a:cs typeface="Simplified Arabic"/>
              </a:rPr>
              <a:t>نذكر </a:t>
            </a:r>
            <a:r>
              <a:rPr lang="ar-SA" sz="2800" dirty="0" smtClean="0">
                <a:ea typeface="Calibri"/>
                <a:cs typeface="Simplified Arabic"/>
              </a:rPr>
              <a:t>على سبيل المثال </a:t>
            </a:r>
            <a:r>
              <a:rPr lang="ar-DZ" sz="2800" dirty="0" smtClean="0">
                <a:ea typeface="Calibri"/>
                <a:cs typeface="Simplified Arabic"/>
              </a:rPr>
              <a:t>إمكانية العمل في مختلف الشركات الوطنية الكبرى مثل:</a:t>
            </a:r>
            <a:endParaRPr lang="fr-FR" sz="2000" dirty="0" smtClean="0">
              <a:ea typeface="Calibri"/>
              <a:cs typeface="Arial"/>
            </a:endParaRPr>
          </a:p>
          <a:p>
            <a:pPr algn="just" rtl="1">
              <a:lnSpc>
                <a:spcPct val="107000"/>
              </a:lnSpc>
              <a:spcAft>
                <a:spcPts val="800"/>
              </a:spcAft>
            </a:pPr>
            <a:r>
              <a:rPr lang="ar-DZ" sz="2800" b="1" dirty="0" err="1" smtClean="0">
                <a:ea typeface="Calibri"/>
                <a:cs typeface="Simplified Arabic"/>
              </a:rPr>
              <a:t>سوناطراك</a:t>
            </a:r>
            <a:endParaRPr lang="fr-FR" sz="2000" dirty="0" smtClean="0">
              <a:ea typeface="Calibri"/>
              <a:cs typeface="Arial"/>
            </a:endParaRPr>
          </a:p>
          <a:p>
            <a:pPr algn="just" rtl="1">
              <a:lnSpc>
                <a:spcPct val="107000"/>
              </a:lnSpc>
              <a:spcAft>
                <a:spcPts val="800"/>
              </a:spcAft>
            </a:pPr>
            <a:r>
              <a:rPr lang="ar-DZ" sz="2800" b="1" dirty="0" err="1" smtClean="0">
                <a:ea typeface="Calibri"/>
                <a:cs typeface="Simplified Arabic"/>
              </a:rPr>
              <a:t>سونلغاز</a:t>
            </a:r>
            <a:endParaRPr lang="fr-FR" sz="2000" dirty="0" smtClean="0">
              <a:ea typeface="Calibri"/>
              <a:cs typeface="Arial"/>
            </a:endParaRPr>
          </a:p>
          <a:p>
            <a:pPr algn="just" rtl="1">
              <a:lnSpc>
                <a:spcPct val="107000"/>
              </a:lnSpc>
              <a:spcAft>
                <a:spcPts val="800"/>
              </a:spcAft>
            </a:pPr>
            <a:r>
              <a:rPr lang="ar-DZ" sz="2800" b="1" dirty="0" smtClean="0">
                <a:ea typeface="Calibri"/>
                <a:cs typeface="Simplified Arabic"/>
              </a:rPr>
              <a:t>مراكز </a:t>
            </a:r>
            <a:r>
              <a:rPr lang="ar-DZ" sz="2800" b="1" dirty="0" err="1" smtClean="0">
                <a:ea typeface="Calibri"/>
                <a:cs typeface="Simplified Arabic"/>
              </a:rPr>
              <a:t>انتاج</a:t>
            </a:r>
            <a:r>
              <a:rPr lang="ar-DZ" sz="2800" b="1" dirty="0" smtClean="0">
                <a:ea typeface="Calibri"/>
                <a:cs typeface="Simplified Arabic"/>
              </a:rPr>
              <a:t> الطاقة</a:t>
            </a:r>
            <a:endParaRPr lang="ar-SA" sz="2800" b="1" dirty="0" smtClean="0">
              <a:ea typeface="Calibri"/>
              <a:cs typeface="Simplified Arabic"/>
            </a:endParaRPr>
          </a:p>
          <a:p>
            <a:pPr algn="just" rtl="1">
              <a:lnSpc>
                <a:spcPct val="107000"/>
              </a:lnSpc>
              <a:spcAft>
                <a:spcPts val="800"/>
              </a:spcAft>
            </a:pPr>
            <a:endParaRPr lang="ar-SA" sz="2800" b="1" dirty="0" smtClean="0">
              <a:ea typeface="Calibri"/>
              <a:cs typeface="Simplified Arabic"/>
            </a:endParaRPr>
          </a:p>
          <a:p>
            <a:pPr algn="just" rtl="1">
              <a:lnSpc>
                <a:spcPct val="107000"/>
              </a:lnSpc>
              <a:spcAft>
                <a:spcPts val="800"/>
              </a:spcAft>
            </a:pPr>
            <a:endParaRPr lang="ar-SA" sz="2800" b="1" dirty="0" smtClean="0">
              <a:ea typeface="Calibri"/>
              <a:cs typeface="Simplified Arabic"/>
            </a:endParaRPr>
          </a:p>
          <a:p>
            <a:pPr algn="just" rtl="1">
              <a:lnSpc>
                <a:spcPct val="107000"/>
              </a:lnSpc>
              <a:spcAft>
                <a:spcPts val="800"/>
              </a:spcAft>
            </a:pPr>
            <a:endParaRPr lang="ar-SA" sz="2800" b="1" dirty="0" smtClean="0">
              <a:ea typeface="Calibri"/>
              <a:cs typeface="Simplified Arabic"/>
            </a:endParaRPr>
          </a:p>
          <a:p>
            <a:pPr algn="just" rtl="1">
              <a:lnSpc>
                <a:spcPct val="107000"/>
              </a:lnSpc>
              <a:spcAft>
                <a:spcPts val="800"/>
              </a:spcAft>
            </a:pPr>
            <a:endParaRPr lang="fr-FR" sz="2000" dirty="0" smtClean="0">
              <a:ea typeface="Calibri"/>
              <a:cs typeface="Arial"/>
            </a:endParaRPr>
          </a:p>
          <a:p>
            <a:pPr algn="just" rtl="1">
              <a:lnSpc>
                <a:spcPct val="107000"/>
              </a:lnSpc>
              <a:spcAft>
                <a:spcPts val="800"/>
              </a:spcAft>
            </a:pPr>
            <a:endParaRPr lang="fr-FR" sz="2000" dirty="0" smtClean="0">
              <a:ea typeface="Calibri"/>
              <a:cs typeface="Arial"/>
            </a:endParaRPr>
          </a:p>
          <a:p>
            <a:endParaRPr lang="fr-FR" sz="2800" dirty="0" smtClean="0"/>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ar-DZ" sz="2800" b="1" dirty="0" smtClean="0">
              <a:ln w="50800">
                <a:noFill/>
              </a:ln>
              <a:solidFill>
                <a:sysClr val="windowText" lastClr="000000"/>
              </a:solidFill>
              <a:latin typeface="Times New Roman" pitchFamily="18" charset="0"/>
              <a:cs typeface="Times New Roman" pitchFamily="18" charset="0"/>
            </a:endParaRPr>
          </a:p>
          <a:p>
            <a:pPr algn="just" rtl="1"/>
            <a:endParaRPr lang="fr-FR" sz="2800" b="1" dirty="0">
              <a:ln w="50800">
                <a:noFill/>
              </a:ln>
              <a:solidFill>
                <a:sysClr val="windowText" lastClr="000000"/>
              </a:solidFill>
              <a:latin typeface="Times New Roman" pitchFamily="18" charset="0"/>
              <a:cs typeface="Times New Roman" pitchFamily="18" charset="0"/>
            </a:endParaRPr>
          </a:p>
        </p:txBody>
      </p:sp>
      <p:pic>
        <p:nvPicPr>
          <p:cNvPr id="12" name="Picture 3" descr="G:\cours ST\métiers en sciences\Robotique-industrielle-la-Région-Rhone-Alpes-débloque-32-millions-d’euros.jpg"/>
          <p:cNvPicPr>
            <a:picLocks noChangeAspect="1" noChangeArrowheads="1"/>
          </p:cNvPicPr>
          <p:nvPr/>
        </p:nvPicPr>
        <p:blipFill>
          <a:blip r:embed="rId5"/>
          <a:srcRect/>
          <a:stretch>
            <a:fillRect/>
          </a:stretch>
        </p:blipFill>
        <p:spPr bwMode="auto">
          <a:xfrm>
            <a:off x="6605247" y="12401836"/>
            <a:ext cx="4751468" cy="2373864"/>
          </a:xfrm>
          <a:prstGeom prst="rect">
            <a:avLst/>
          </a:prstGeom>
          <a:noFill/>
        </p:spPr>
      </p:pic>
      <p:pic>
        <p:nvPicPr>
          <p:cNvPr id="13" name="Picture 6" descr="G:\cours ST\métiers en sciences\images (5).jpg"/>
          <p:cNvPicPr>
            <a:picLocks noChangeAspect="1" noChangeArrowheads="1"/>
          </p:cNvPicPr>
          <p:nvPr/>
        </p:nvPicPr>
        <p:blipFill>
          <a:blip r:embed="rId6"/>
          <a:srcRect/>
          <a:stretch>
            <a:fillRect/>
          </a:stretch>
        </p:blipFill>
        <p:spPr bwMode="auto">
          <a:xfrm>
            <a:off x="12575109" y="12398798"/>
            <a:ext cx="4136514" cy="2588858"/>
          </a:xfrm>
          <a:prstGeom prst="rect">
            <a:avLst/>
          </a:prstGeom>
          <a:noFill/>
        </p:spPr>
      </p:pic>
      <p:pic>
        <p:nvPicPr>
          <p:cNvPr id="14" name="Picture 2" descr="G:\cours ST\métiers en sciences\presentation_generale.jpg"/>
          <p:cNvPicPr>
            <a:picLocks noChangeAspect="1" noChangeArrowheads="1"/>
          </p:cNvPicPr>
          <p:nvPr/>
        </p:nvPicPr>
        <p:blipFill>
          <a:blip r:embed="rId7" cstate="print"/>
          <a:srcRect/>
          <a:stretch>
            <a:fillRect/>
          </a:stretch>
        </p:blipFill>
        <p:spPr bwMode="auto">
          <a:xfrm>
            <a:off x="17752263" y="12504876"/>
            <a:ext cx="4407411" cy="2383315"/>
          </a:xfrm>
          <a:prstGeom prst="rect">
            <a:avLst/>
          </a:prstGeom>
          <a:noFill/>
        </p:spPr>
      </p:pic>
      <p:sp>
        <p:nvSpPr>
          <p:cNvPr id="16" name="ZoneTexte 6"/>
          <p:cNvSpPr txBox="1"/>
          <p:nvPr/>
        </p:nvSpPr>
        <p:spPr>
          <a:xfrm>
            <a:off x="14711359" y="16475040"/>
            <a:ext cx="12024384" cy="1287024"/>
          </a:xfrm>
          <a:prstGeom prst="rect">
            <a:avLst/>
          </a:prstGeom>
          <a:solidFill>
            <a:schemeClr val="accent6">
              <a:lumMod val="20000"/>
              <a:lumOff val="80000"/>
            </a:schemeClr>
          </a:solidFill>
          <a:ln w="38100">
            <a:noFill/>
          </a:ln>
        </p:spPr>
        <p:txBody>
          <a:bodyPr vert="horz" lIns="91440" tIns="45720" rIns="91440" bIns="45720" rtlCol="0" anchor="ctr">
            <a:noAutofit/>
          </a:bodyPr>
          <a:lstStyle/>
          <a:p>
            <a:pPr algn="just" rtl="1"/>
            <a:r>
              <a:rPr lang="ar-SA" sz="2800" b="1" dirty="0" smtClean="0">
                <a:latin typeface="Simplified Arabic" pitchFamily="18" charset="-78"/>
                <a:ea typeface="Calibri" pitchFamily="34" charset="0"/>
                <a:cs typeface="Simplified Arabic" pitchFamily="18" charset="-78"/>
              </a:rPr>
              <a:t>تنظيم صيانة الأنظمة </a:t>
            </a:r>
            <a:r>
              <a:rPr lang="ar-SA" sz="2800" b="1" dirty="0" err="1" smtClean="0">
                <a:latin typeface="Simplified Arabic" pitchFamily="18" charset="-78"/>
                <a:ea typeface="Calibri" pitchFamily="34" charset="0"/>
                <a:cs typeface="Simplified Arabic" pitchFamily="18" charset="-78"/>
              </a:rPr>
              <a:t>الكهروميكانيكية</a:t>
            </a:r>
            <a:r>
              <a:rPr lang="ar-SA" sz="2800" b="1" dirty="0" smtClean="0">
                <a:latin typeface="Simplified Arabic" pitchFamily="18" charset="-78"/>
                <a:ea typeface="Calibri" pitchFamily="34" charset="0"/>
                <a:cs typeface="Simplified Arabic" pitchFamily="18" charset="-78"/>
              </a:rPr>
              <a:t>، </a:t>
            </a:r>
            <a:r>
              <a:rPr lang="ar-SA" sz="2800" b="1" dirty="0" err="1" smtClean="0">
                <a:latin typeface="Simplified Arabic" pitchFamily="18" charset="-78"/>
                <a:ea typeface="Calibri" pitchFamily="34" charset="0"/>
                <a:cs typeface="Simplified Arabic" pitchFamily="18" charset="-78"/>
              </a:rPr>
              <a:t>و</a:t>
            </a:r>
            <a:r>
              <a:rPr lang="ar-DZ" sz="2800" b="1" dirty="0" smtClean="0">
                <a:latin typeface="Simplified Arabic" pitchFamily="18" charset="-78"/>
                <a:ea typeface="Calibri" pitchFamily="34" charset="0"/>
                <a:cs typeface="Simplified Arabic" pitchFamily="18" charset="-78"/>
              </a:rPr>
              <a:t>هذا من خلال</a:t>
            </a:r>
            <a:r>
              <a:rPr lang="ar-SA" sz="2800" b="1" dirty="0" smtClean="0">
                <a:latin typeface="Simplified Arabic" pitchFamily="18" charset="-78"/>
                <a:ea typeface="Calibri" pitchFamily="34" charset="0"/>
                <a:cs typeface="Simplified Arabic" pitchFamily="18" charset="-78"/>
              </a:rPr>
              <a:t> قراءة المخططات، واختيار المعدات المناسبة </a:t>
            </a:r>
            <a:r>
              <a:rPr lang="ar-SA" sz="2800" b="1" dirty="0" err="1" smtClean="0">
                <a:latin typeface="Simplified Arabic" pitchFamily="18" charset="-78"/>
                <a:ea typeface="Calibri" pitchFamily="34" charset="0"/>
                <a:cs typeface="Simplified Arabic" pitchFamily="18" charset="-78"/>
              </a:rPr>
              <a:t>و</a:t>
            </a:r>
            <a:r>
              <a:rPr lang="ar-DZ" sz="2800" b="1" dirty="0" smtClean="0">
                <a:latin typeface="Simplified Arabic" pitchFamily="18" charset="-78"/>
                <a:ea typeface="Calibri" pitchFamily="34" charset="0"/>
                <a:cs typeface="Simplified Arabic" pitchFamily="18" charset="-78"/>
              </a:rPr>
              <a:t> الالتزام باحترام</a:t>
            </a:r>
            <a:r>
              <a:rPr lang="ar-SA" sz="2800" b="1" dirty="0" smtClean="0">
                <a:latin typeface="Simplified Arabic" pitchFamily="18" charset="-78"/>
                <a:ea typeface="Calibri" pitchFamily="34" charset="0"/>
                <a:cs typeface="Simplified Arabic" pitchFamily="18" charset="-78"/>
              </a:rPr>
              <a:t> المعايير والتوجيهات.</a:t>
            </a:r>
            <a:endParaRPr lang="fr-FR" sz="2800" b="1" dirty="0"/>
          </a:p>
        </p:txBody>
      </p:sp>
      <p:sp>
        <p:nvSpPr>
          <p:cNvPr id="17" name="ZoneTexte 6"/>
          <p:cNvSpPr txBox="1"/>
          <p:nvPr/>
        </p:nvSpPr>
        <p:spPr>
          <a:xfrm>
            <a:off x="14689953" y="17943487"/>
            <a:ext cx="12022989" cy="745851"/>
          </a:xfrm>
          <a:prstGeom prst="rect">
            <a:avLst/>
          </a:prstGeom>
          <a:solidFill>
            <a:schemeClr val="accent6">
              <a:lumMod val="20000"/>
              <a:lumOff val="80000"/>
            </a:schemeClr>
          </a:solidFill>
          <a:ln w="38100">
            <a:noFill/>
          </a:ln>
        </p:spPr>
        <p:txBody>
          <a:bodyPr vert="horz" lIns="91440" tIns="45720" rIns="91440" bIns="45720" rtlCol="0" anchor="ctr">
            <a:noAutofit/>
          </a:bodyPr>
          <a:lstStyle/>
          <a:p>
            <a:pPr algn="just" rtl="1"/>
            <a:r>
              <a:rPr lang="ar-DZ" sz="2800" b="1" dirty="0" smtClean="0">
                <a:latin typeface="Simplified Arabic" pitchFamily="18" charset="-78"/>
                <a:ea typeface="Calibri" pitchFamily="34" charset="0"/>
                <a:cs typeface="Simplified Arabic" pitchFamily="18" charset="-78"/>
              </a:rPr>
              <a:t>إتقان وظائف التحكم في أنظمة الدفع الكهربائي، إتقان الدوائر الإلكترونية للتحكم في تركيبات الطاقة الكهربائية، معرفة وظائف الإلكترونيات، إتقان تشغيل الآلات الكهربائية</a:t>
            </a:r>
            <a:endParaRPr lang="fr-FR" sz="2800" b="1" dirty="0"/>
          </a:p>
        </p:txBody>
      </p:sp>
      <p:sp>
        <p:nvSpPr>
          <p:cNvPr id="18" name="ZoneTexte 17"/>
          <p:cNvSpPr txBox="1"/>
          <p:nvPr/>
        </p:nvSpPr>
        <p:spPr>
          <a:xfrm>
            <a:off x="14651871" y="19189684"/>
            <a:ext cx="12043780" cy="651860"/>
          </a:xfrm>
          <a:prstGeom prst="rect">
            <a:avLst/>
          </a:prstGeom>
          <a:solidFill>
            <a:schemeClr val="accent6">
              <a:lumMod val="20000"/>
              <a:lumOff val="80000"/>
            </a:schemeClr>
          </a:solidFill>
          <a:ln w="38100">
            <a:noFill/>
          </a:ln>
        </p:spPr>
        <p:txBody>
          <a:bodyPr vert="horz" lIns="91440" tIns="45720" rIns="91440" bIns="45720" rtlCol="0" anchor="ctr">
            <a:noAutofit/>
          </a:bodyPr>
          <a:lstStyle/>
          <a:p>
            <a:pPr algn="just" rtl="1"/>
            <a:r>
              <a:rPr lang="ar-SA" sz="2800" b="1" dirty="0" smtClean="0">
                <a:latin typeface="Simplified Arabic" pitchFamily="18" charset="-78"/>
                <a:ea typeface="Calibri" pitchFamily="34" charset="0"/>
                <a:cs typeface="Simplified Arabic" pitchFamily="18" charset="-78"/>
              </a:rPr>
              <a:t>اختيار قوانين التحكم، واختيار أجهزة الاستشعار والمحركات اللازمة للتنظيم، وتنفيذ الحل المختار، وإتقان أدوات تشخيص التشغيل</a:t>
            </a:r>
            <a:endParaRPr lang="fr-FR" sz="2800" b="1" dirty="0"/>
          </a:p>
        </p:txBody>
      </p:sp>
      <p:sp>
        <p:nvSpPr>
          <p:cNvPr id="19" name="Chevron 18"/>
          <p:cNvSpPr/>
          <p:nvPr/>
        </p:nvSpPr>
        <p:spPr>
          <a:xfrm flipH="1">
            <a:off x="27030071" y="17938165"/>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0" name="Chevron 19"/>
          <p:cNvSpPr/>
          <p:nvPr/>
        </p:nvSpPr>
        <p:spPr>
          <a:xfrm flipH="1">
            <a:off x="27534480" y="17938165"/>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1" name="Chevron 20"/>
          <p:cNvSpPr/>
          <p:nvPr/>
        </p:nvSpPr>
        <p:spPr>
          <a:xfrm flipH="1">
            <a:off x="27444615" y="19189684"/>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2" name="Chevron 21"/>
          <p:cNvSpPr/>
          <p:nvPr/>
        </p:nvSpPr>
        <p:spPr>
          <a:xfrm flipH="1">
            <a:off x="26855819" y="19189684"/>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3" name="Chevron 22"/>
          <p:cNvSpPr/>
          <p:nvPr/>
        </p:nvSpPr>
        <p:spPr>
          <a:xfrm flipH="1">
            <a:off x="27141571" y="19189684"/>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4" name="ZoneTexte 23"/>
          <p:cNvSpPr txBox="1"/>
          <p:nvPr/>
        </p:nvSpPr>
        <p:spPr>
          <a:xfrm>
            <a:off x="14713013" y="20679886"/>
            <a:ext cx="11982638" cy="496044"/>
          </a:xfrm>
          <a:prstGeom prst="rect">
            <a:avLst/>
          </a:prstGeom>
          <a:solidFill>
            <a:schemeClr val="accent6">
              <a:lumMod val="20000"/>
              <a:lumOff val="80000"/>
            </a:schemeClr>
          </a:solidFill>
          <a:ln w="38100">
            <a:noFill/>
          </a:ln>
        </p:spPr>
        <p:txBody>
          <a:bodyPr vert="horz" lIns="91440" tIns="45720" rIns="91440" bIns="45720" rtlCol="0" anchor="ctr">
            <a:noAutofit/>
          </a:bodyPr>
          <a:lstStyle/>
          <a:p>
            <a:pPr algn="just" rtl="1"/>
            <a:r>
              <a:rPr lang="ar-DZ" sz="2800" b="1" dirty="0" smtClean="0">
                <a:latin typeface="Simplified Arabic" pitchFamily="18" charset="-78"/>
                <a:ea typeface="Calibri" pitchFamily="34" charset="0"/>
                <a:cs typeface="Simplified Arabic" pitchFamily="18" charset="-78"/>
              </a:rPr>
              <a:t>تصميم وكذا اقتراح التغييرات المناسبة في الأنظمة</a:t>
            </a:r>
            <a:r>
              <a:rPr lang="ar-SA" sz="2800" b="1" dirty="0" smtClean="0">
                <a:latin typeface="Simplified Arabic" pitchFamily="18" charset="-78"/>
                <a:ea typeface="Calibri" pitchFamily="34" charset="0"/>
                <a:cs typeface="Simplified Arabic" pitchFamily="18" charset="-78"/>
              </a:rPr>
              <a:t> </a:t>
            </a:r>
            <a:r>
              <a:rPr lang="ar-SA" sz="2800" b="1" dirty="0" err="1" smtClean="0">
                <a:latin typeface="Simplified Arabic" pitchFamily="18" charset="-78"/>
                <a:ea typeface="Calibri" pitchFamily="34" charset="0"/>
                <a:cs typeface="Simplified Arabic" pitchFamily="18" charset="-78"/>
              </a:rPr>
              <a:t>الكهروميكانيكية</a:t>
            </a:r>
            <a:r>
              <a:rPr lang="ar-SA" sz="2800" b="1" dirty="0" smtClean="0">
                <a:latin typeface="Simplified Arabic" pitchFamily="18" charset="-78"/>
                <a:ea typeface="Calibri" pitchFamily="34" charset="0"/>
                <a:cs typeface="Simplified Arabic" pitchFamily="18" charset="-78"/>
              </a:rPr>
              <a:t> </a:t>
            </a:r>
            <a:r>
              <a:rPr lang="ar-DZ" sz="2800" b="1" dirty="0" smtClean="0">
                <a:latin typeface="Simplified Arabic" pitchFamily="18" charset="-78"/>
                <a:ea typeface="Calibri" pitchFamily="34" charset="0"/>
                <a:cs typeface="Simplified Arabic" pitchFamily="18" charset="-78"/>
              </a:rPr>
              <a:t> و خطوط الإنتاج </a:t>
            </a:r>
            <a:endParaRPr lang="fr-FR" sz="2800" b="1" dirty="0"/>
          </a:p>
        </p:txBody>
      </p:sp>
      <p:sp>
        <p:nvSpPr>
          <p:cNvPr id="30" name="Chevron 29"/>
          <p:cNvSpPr/>
          <p:nvPr/>
        </p:nvSpPr>
        <p:spPr>
          <a:xfrm flipH="1">
            <a:off x="27534480" y="20511287"/>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1" name="Chevron 30"/>
          <p:cNvSpPr/>
          <p:nvPr/>
        </p:nvSpPr>
        <p:spPr>
          <a:xfrm flipH="1">
            <a:off x="27860793" y="20581926"/>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2" name="Chevron 31"/>
          <p:cNvSpPr/>
          <p:nvPr/>
        </p:nvSpPr>
        <p:spPr>
          <a:xfrm flipH="1">
            <a:off x="26855819" y="20547006"/>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5" name="Chevron 34"/>
          <p:cNvSpPr/>
          <p:nvPr/>
        </p:nvSpPr>
        <p:spPr>
          <a:xfrm flipH="1">
            <a:off x="27213009" y="20547006"/>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6" name="Chevron 35"/>
          <p:cNvSpPr/>
          <p:nvPr/>
        </p:nvSpPr>
        <p:spPr>
          <a:xfrm flipH="1">
            <a:off x="26998695" y="16832230"/>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pic>
        <p:nvPicPr>
          <p:cNvPr id="40" name="Picture 6" descr="Chapitre 4 : Machines Electriques 1. Objectifs - Posséder des connaissances  générales sur les convertisseurs électromécani"/>
          <p:cNvPicPr>
            <a:picLocks noChangeAspect="1" noChangeArrowheads="1"/>
          </p:cNvPicPr>
          <p:nvPr/>
        </p:nvPicPr>
        <p:blipFill>
          <a:blip r:embed="rId8"/>
          <a:srcRect/>
          <a:stretch>
            <a:fillRect/>
          </a:stretch>
        </p:blipFill>
        <p:spPr bwMode="auto">
          <a:xfrm>
            <a:off x="435532" y="16210724"/>
            <a:ext cx="4169314" cy="2478893"/>
          </a:xfrm>
          <a:prstGeom prst="rect">
            <a:avLst/>
          </a:prstGeom>
          <a:noFill/>
        </p:spPr>
      </p:pic>
      <p:pic>
        <p:nvPicPr>
          <p:cNvPr id="41" name="Picture 2" descr="Cartes électroniques - SEIA Électronique - spécialiste réparation  électronique industrielle"/>
          <p:cNvPicPr>
            <a:picLocks noChangeAspect="1" noChangeArrowheads="1"/>
          </p:cNvPicPr>
          <p:nvPr/>
        </p:nvPicPr>
        <p:blipFill>
          <a:blip r:embed="rId9" cstate="print"/>
          <a:srcRect/>
          <a:stretch>
            <a:fillRect/>
          </a:stretch>
        </p:blipFill>
        <p:spPr bwMode="auto">
          <a:xfrm>
            <a:off x="5495858" y="16347779"/>
            <a:ext cx="3512756" cy="2341838"/>
          </a:xfrm>
          <a:prstGeom prst="rect">
            <a:avLst/>
          </a:prstGeom>
          <a:noFill/>
        </p:spPr>
      </p:pic>
      <p:pic>
        <p:nvPicPr>
          <p:cNvPr id="42" name="Picture 4" descr="Modélisation de machines électriques avec Motor-CAD | Formation"/>
          <p:cNvPicPr>
            <a:picLocks noChangeAspect="1" noChangeArrowheads="1"/>
          </p:cNvPicPr>
          <p:nvPr/>
        </p:nvPicPr>
        <p:blipFill>
          <a:blip r:embed="rId10"/>
          <a:srcRect/>
          <a:stretch>
            <a:fillRect/>
          </a:stretch>
        </p:blipFill>
        <p:spPr bwMode="auto">
          <a:xfrm>
            <a:off x="10567955" y="16346217"/>
            <a:ext cx="3571900" cy="2343401"/>
          </a:xfrm>
          <a:prstGeom prst="rect">
            <a:avLst/>
          </a:prstGeom>
          <a:noFill/>
        </p:spPr>
      </p:pic>
      <p:pic>
        <p:nvPicPr>
          <p:cNvPr id="43" name="Picture 8" descr="MITcalc - Calculs industriels,téchniques et de construction mécanique"/>
          <p:cNvPicPr>
            <a:picLocks noChangeAspect="1" noChangeArrowheads="1"/>
          </p:cNvPicPr>
          <p:nvPr/>
        </p:nvPicPr>
        <p:blipFill>
          <a:blip r:embed="rId11"/>
          <a:srcRect/>
          <a:stretch>
            <a:fillRect/>
          </a:stretch>
        </p:blipFill>
        <p:spPr bwMode="auto">
          <a:xfrm>
            <a:off x="8496253" y="19189684"/>
            <a:ext cx="4172599" cy="2643206"/>
          </a:xfrm>
          <a:prstGeom prst="rect">
            <a:avLst/>
          </a:prstGeom>
          <a:noFill/>
        </p:spPr>
      </p:pic>
      <p:pic>
        <p:nvPicPr>
          <p:cNvPr id="44" name="Picture 12" descr="ملخص لـ Atelier Construction mécanique 2 DP"/>
          <p:cNvPicPr>
            <a:picLocks noChangeAspect="1" noChangeArrowheads="1"/>
          </p:cNvPicPr>
          <p:nvPr/>
        </p:nvPicPr>
        <p:blipFill>
          <a:blip r:embed="rId12"/>
          <a:srcRect/>
          <a:stretch>
            <a:fillRect/>
          </a:stretch>
        </p:blipFill>
        <p:spPr bwMode="auto">
          <a:xfrm>
            <a:off x="835222" y="19118246"/>
            <a:ext cx="3947888" cy="2500330"/>
          </a:xfrm>
          <a:prstGeom prst="rect">
            <a:avLst/>
          </a:prstGeom>
          <a:noFill/>
        </p:spPr>
      </p:pic>
      <p:sp>
        <p:nvSpPr>
          <p:cNvPr id="45" name="ZoneTexte 44"/>
          <p:cNvSpPr txBox="1"/>
          <p:nvPr/>
        </p:nvSpPr>
        <p:spPr>
          <a:xfrm>
            <a:off x="20997298" y="33727459"/>
            <a:ext cx="6550448" cy="928694"/>
          </a:xfrm>
          <a:prstGeom prst="rect">
            <a:avLst/>
          </a:prstGeom>
          <a:solidFill>
            <a:schemeClr val="accent6">
              <a:lumMod val="60000"/>
              <a:lumOff val="40000"/>
            </a:schemeClr>
          </a:solidFill>
          <a:ln w="38100">
            <a:noFill/>
          </a:ln>
        </p:spPr>
        <p:txBody>
          <a:bodyPr vert="horz" lIns="91440" tIns="45720" rIns="91440" bIns="45720" rtlCol="0" anchor="ctr">
            <a:noAutofit/>
          </a:bodyPr>
          <a:lstStyle/>
          <a:p>
            <a:pPr algn="ctr"/>
            <a:r>
              <a:rPr lang="ar-SA" sz="2800" b="1" dirty="0" smtClean="0">
                <a:latin typeface="Times New Roman" pitchFamily="18" charset="0"/>
                <a:cs typeface="Times New Roman" pitchFamily="18" charset="0"/>
              </a:rPr>
              <a:t>كل مصنع </a:t>
            </a:r>
            <a:r>
              <a:rPr lang="ar-SA" sz="2800" b="1" dirty="0" err="1" smtClean="0">
                <a:latin typeface="Times New Roman" pitchFamily="18" charset="0"/>
                <a:cs typeface="Times New Roman" pitchFamily="18" charset="0"/>
              </a:rPr>
              <a:t>او</a:t>
            </a:r>
            <a:r>
              <a:rPr lang="ar-SA" sz="2800" b="1" dirty="0" smtClean="0">
                <a:latin typeface="Times New Roman" pitchFamily="18" charset="0"/>
                <a:cs typeface="Times New Roman" pitchFamily="18" charset="0"/>
              </a:rPr>
              <a:t> ورشة تتضمن أنظمة </a:t>
            </a:r>
            <a:r>
              <a:rPr lang="ar-SA" sz="2800" b="1" dirty="0" err="1" smtClean="0">
                <a:latin typeface="Times New Roman" pitchFamily="18" charset="0"/>
                <a:cs typeface="Times New Roman" pitchFamily="18" charset="0"/>
              </a:rPr>
              <a:t>كهروميكنيكية</a:t>
            </a:r>
            <a:endParaRPr lang="fr-FR" sz="2800" b="1" dirty="0">
              <a:latin typeface="Times New Roman" pitchFamily="18" charset="0"/>
              <a:cs typeface="Times New Roman" pitchFamily="18" charset="0"/>
            </a:endParaRPr>
          </a:p>
        </p:txBody>
      </p:sp>
      <p:sp>
        <p:nvSpPr>
          <p:cNvPr id="46" name="Chevron 45"/>
          <p:cNvSpPr/>
          <p:nvPr/>
        </p:nvSpPr>
        <p:spPr>
          <a:xfrm flipH="1">
            <a:off x="28289421" y="33977492"/>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47" name="ZoneTexte 46"/>
          <p:cNvSpPr txBox="1"/>
          <p:nvPr/>
        </p:nvSpPr>
        <p:spPr>
          <a:xfrm>
            <a:off x="22359812" y="39227027"/>
            <a:ext cx="6240756" cy="7623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noFill/>
          </a:ln>
        </p:spPr>
        <p:txBody>
          <a:bodyPr vert="horz" lIns="91440" tIns="45720" rIns="91440" bIns="45720" rtlCol="0" anchor="ctr">
            <a:noAutofit/>
          </a:bodyPr>
          <a:lstStyle/>
          <a:p>
            <a:pPr algn="ctr"/>
            <a:r>
              <a:rPr lang="fr-FR" sz="2800" b="1" dirty="0" smtClean="0">
                <a:latin typeface="Times New Roman" pitchFamily="18" charset="0"/>
                <a:cs typeface="Times New Roman" pitchFamily="18" charset="0"/>
              </a:rPr>
              <a:t> Startup     </a:t>
            </a:r>
            <a:r>
              <a:rPr lang="ar-SA" sz="2800" b="1" dirty="0" smtClean="0">
                <a:latin typeface="Times New Roman" pitchFamily="18" charset="0"/>
                <a:cs typeface="Times New Roman" pitchFamily="18" charset="0"/>
              </a:rPr>
              <a:t>المؤسسات الناشئة</a:t>
            </a:r>
            <a:endParaRPr lang="fr-FR" sz="2000" b="1" dirty="0">
              <a:latin typeface="Times New Roman" pitchFamily="18" charset="0"/>
              <a:cs typeface="Times New Roman" pitchFamily="18" charset="0"/>
            </a:endParaRPr>
          </a:p>
        </p:txBody>
      </p:sp>
      <p:sp>
        <p:nvSpPr>
          <p:cNvPr id="48" name="Chevron 47"/>
          <p:cNvSpPr/>
          <p:nvPr/>
        </p:nvSpPr>
        <p:spPr>
          <a:xfrm flipH="1">
            <a:off x="27873243" y="33905169"/>
            <a:ext cx="428628" cy="42862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pic>
        <p:nvPicPr>
          <p:cNvPr id="49"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21384" r="19164"/>
          <a:stretch/>
        </p:blipFill>
        <p:spPr bwMode="auto">
          <a:xfrm>
            <a:off x="1798130" y="33047421"/>
            <a:ext cx="2325203" cy="20794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4289" y="33149052"/>
            <a:ext cx="2214578" cy="2027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PROFILO METAL"/>
          <p:cNvPicPr>
            <a:picLocks noChangeAspect="1" noChangeArrowheads="1"/>
          </p:cNvPicPr>
          <p:nvPr/>
        </p:nvPicPr>
        <p:blipFill>
          <a:blip r:embed="rId15"/>
          <a:srcRect/>
          <a:stretch>
            <a:fillRect/>
          </a:stretch>
        </p:blipFill>
        <p:spPr bwMode="auto">
          <a:xfrm>
            <a:off x="1807159" y="36653028"/>
            <a:ext cx="2376736" cy="1946011"/>
          </a:xfrm>
          <a:prstGeom prst="rect">
            <a:avLst/>
          </a:prstGeom>
          <a:noFill/>
        </p:spPr>
      </p:pic>
      <p:pic>
        <p:nvPicPr>
          <p:cNvPr id="2052" name="Picture 4" descr="Divindus AMM,Spa"/>
          <p:cNvPicPr>
            <a:picLocks noChangeAspect="1" noChangeArrowheads="1"/>
          </p:cNvPicPr>
          <p:nvPr/>
        </p:nvPicPr>
        <p:blipFill>
          <a:blip r:embed="rId16"/>
          <a:srcRect/>
          <a:stretch>
            <a:fillRect/>
          </a:stretch>
        </p:blipFill>
        <p:spPr bwMode="auto">
          <a:xfrm>
            <a:off x="7214289" y="36406265"/>
            <a:ext cx="2214578" cy="2214578"/>
          </a:xfrm>
          <a:prstGeom prst="rect">
            <a:avLst/>
          </a:prstGeom>
          <a:noFill/>
        </p:spPr>
      </p:pic>
      <p:pic>
        <p:nvPicPr>
          <p:cNvPr id="2054" name="Picture 6" descr="Rénovation Maintenance &amp; Fabrication des Equipements Electriques,Sarl, REMELEC"/>
          <p:cNvPicPr>
            <a:picLocks noChangeAspect="1" noChangeArrowheads="1"/>
          </p:cNvPicPr>
          <p:nvPr/>
        </p:nvPicPr>
        <p:blipFill>
          <a:blip r:embed="rId17"/>
          <a:srcRect/>
          <a:stretch>
            <a:fillRect/>
          </a:stretch>
        </p:blipFill>
        <p:spPr bwMode="auto">
          <a:xfrm>
            <a:off x="12353905" y="36380228"/>
            <a:ext cx="2189756" cy="1996481"/>
          </a:xfrm>
          <a:prstGeom prst="rect">
            <a:avLst/>
          </a:prstGeom>
          <a:noFill/>
        </p:spPr>
      </p:pic>
      <p:sp>
        <p:nvSpPr>
          <p:cNvPr id="2056" name="AutoShape 8" descr="Cliref tranding,Sar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Accueil - SONARIC électroménager en Algér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9" name="Picture 11" descr="D:\Module 2023-2024\Présentation-Filière électromécanique\logo.png"/>
          <p:cNvPicPr>
            <a:picLocks noChangeAspect="1" noChangeArrowheads="1"/>
          </p:cNvPicPr>
          <p:nvPr/>
        </p:nvPicPr>
        <p:blipFill>
          <a:blip r:embed="rId18"/>
          <a:srcRect/>
          <a:stretch>
            <a:fillRect/>
          </a:stretch>
        </p:blipFill>
        <p:spPr bwMode="auto">
          <a:xfrm>
            <a:off x="12185482" y="32987128"/>
            <a:ext cx="5572164" cy="1573056"/>
          </a:xfrm>
          <a:prstGeom prst="rect">
            <a:avLst/>
          </a:prstGeom>
          <a:noFill/>
        </p:spPr>
      </p:pic>
      <p:sp>
        <p:nvSpPr>
          <p:cNvPr id="2061" name="AutoShape 13" descr="AQ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3" name="Picture 15" descr="Algerian Qatari Steel | LinkedIn"/>
          <p:cNvPicPr>
            <a:picLocks noChangeAspect="1" noChangeArrowheads="1"/>
          </p:cNvPicPr>
          <p:nvPr/>
        </p:nvPicPr>
        <p:blipFill>
          <a:blip r:embed="rId19"/>
          <a:srcRect/>
          <a:stretch>
            <a:fillRect/>
          </a:stretch>
        </p:blipFill>
        <p:spPr bwMode="auto">
          <a:xfrm>
            <a:off x="23152209" y="35689541"/>
            <a:ext cx="4791188" cy="3273064"/>
          </a:xfrm>
          <a:prstGeom prst="rect">
            <a:avLst/>
          </a:prstGeom>
          <a:noFill/>
        </p:spPr>
      </p:pic>
      <p:pic>
        <p:nvPicPr>
          <p:cNvPr id="2065" name="Picture 17" descr="Gala Ceram, Sarl"/>
          <p:cNvPicPr>
            <a:picLocks noChangeAspect="1" noChangeArrowheads="1"/>
          </p:cNvPicPr>
          <p:nvPr/>
        </p:nvPicPr>
        <p:blipFill>
          <a:blip r:embed="rId20"/>
          <a:srcRect/>
          <a:stretch>
            <a:fillRect/>
          </a:stretch>
        </p:blipFill>
        <p:spPr bwMode="auto">
          <a:xfrm>
            <a:off x="18037415" y="36480437"/>
            <a:ext cx="1905000" cy="1905000"/>
          </a:xfrm>
          <a:prstGeom prst="rect">
            <a:avLst/>
          </a:prstGeom>
          <a:noFill/>
        </p:spPr>
      </p:pic>
      <p:sp>
        <p:nvSpPr>
          <p:cNvPr id="53" name="Rectangle 52"/>
          <p:cNvSpPr/>
          <p:nvPr/>
        </p:nvSpPr>
        <p:spPr>
          <a:xfrm>
            <a:off x="4810917" y="40750271"/>
            <a:ext cx="24214298" cy="523220"/>
          </a:xfrm>
          <a:prstGeom prst="rect">
            <a:avLst/>
          </a:prstGeom>
        </p:spPr>
        <p:txBody>
          <a:bodyPr wrap="square">
            <a:spAutoFit/>
          </a:bodyPr>
          <a:lstStyle/>
          <a:p>
            <a:pPr algn="just" rtl="1"/>
            <a:r>
              <a:rPr lang="ar-SA" sz="2800" b="1" dirty="0" smtClean="0">
                <a:latin typeface="Simplified Arabic" pitchFamily="18" charset="-78"/>
                <a:cs typeface="Simplified Arabic" pitchFamily="18" charset="-78"/>
              </a:rPr>
              <a:t>تدعم الدولة حاملي المشاريع المبتكرة بكل وسائل الدعم من اجل تجسيد مشاريعهم كما يمكن  للطلبة المقبلين عل التخرج </a:t>
            </a:r>
            <a:r>
              <a:rPr lang="ar-SA" sz="2800" b="1" dirty="0" err="1" smtClean="0">
                <a:latin typeface="Simplified Arabic" pitchFamily="18" charset="-78"/>
                <a:cs typeface="Simplified Arabic" pitchFamily="18" charset="-78"/>
              </a:rPr>
              <a:t>لانشاء</a:t>
            </a:r>
            <a:r>
              <a:rPr lang="ar-SA" sz="2800" b="1" dirty="0" smtClean="0">
                <a:latin typeface="Simplified Arabic" pitchFamily="18" charset="-78"/>
                <a:cs typeface="Simplified Arabic" pitchFamily="18" charset="-78"/>
              </a:rPr>
              <a:t> مؤسساتهم الخاصة في إطار القرار 1275 للمؤسسات ناشئة. </a:t>
            </a:r>
            <a:endParaRPr lang="fr-FR" sz="2800" b="1" dirty="0"/>
          </a:p>
        </p:txBody>
      </p:sp>
      <p:pic>
        <p:nvPicPr>
          <p:cNvPr id="54" name="Picture 2" descr="Satellites, drones, capteurs, robots..., les nouveaux outils de  l'agriculture | INRAE"/>
          <p:cNvPicPr>
            <a:picLocks noChangeAspect="1" noChangeArrowheads="1"/>
          </p:cNvPicPr>
          <p:nvPr/>
        </p:nvPicPr>
        <p:blipFill>
          <a:blip r:embed="rId21"/>
          <a:srcRect/>
          <a:stretch>
            <a:fillRect/>
          </a:stretch>
        </p:blipFill>
        <p:spPr bwMode="auto">
          <a:xfrm>
            <a:off x="23156621" y="12587663"/>
            <a:ext cx="4481068" cy="2376368"/>
          </a:xfrm>
          <a:prstGeom prst="rect">
            <a:avLst/>
          </a:prstGeom>
          <a:noFill/>
        </p:spPr>
      </p:pic>
      <p:pic>
        <p:nvPicPr>
          <p:cNvPr id="55" name="Picture 6" descr="G:\cours ST\métiers en sciences\téléchargement.jpg"/>
          <p:cNvPicPr>
            <a:picLocks noChangeAspect="1" noChangeArrowheads="1"/>
          </p:cNvPicPr>
          <p:nvPr/>
        </p:nvPicPr>
        <p:blipFill>
          <a:blip r:embed="rId22"/>
          <a:srcRect/>
          <a:stretch>
            <a:fillRect/>
          </a:stretch>
        </p:blipFill>
        <p:spPr bwMode="auto">
          <a:xfrm>
            <a:off x="864638" y="12398798"/>
            <a:ext cx="4572033" cy="2376901"/>
          </a:xfrm>
          <a:prstGeom prst="rect">
            <a:avLst/>
          </a:prstGeom>
          <a:noFill/>
        </p:spPr>
      </p:pic>
      <p:sp>
        <p:nvSpPr>
          <p:cNvPr id="51" name="Rectangle 50"/>
          <p:cNvSpPr/>
          <p:nvPr/>
        </p:nvSpPr>
        <p:spPr>
          <a:xfrm>
            <a:off x="20223605" y="23083305"/>
            <a:ext cx="8784976" cy="646331"/>
          </a:xfrm>
          <a:prstGeom prst="rect">
            <a:avLst/>
          </a:prstGeom>
          <a:solidFill>
            <a:schemeClr val="accent2">
              <a:lumMod val="20000"/>
              <a:lumOff val="80000"/>
            </a:schemeClr>
          </a:solidFill>
        </p:spPr>
        <p:txBody>
          <a:bodyPr wrap="square">
            <a:spAutoFit/>
          </a:bodyPr>
          <a:lstStyle/>
          <a:p>
            <a:pPr algn="ctr" rtl="1"/>
            <a:r>
              <a:rPr lang="ar-SA" sz="3600" b="1" dirty="0"/>
              <a:t>الكف</a:t>
            </a:r>
            <a:r>
              <a:rPr lang="ar-DZ" sz="3600" b="1" dirty="0" err="1"/>
              <a:t>اءا</a:t>
            </a:r>
            <a:r>
              <a:rPr lang="ar-SA" sz="3600" b="1" dirty="0"/>
              <a:t>ت المنشودة من التكوين</a:t>
            </a:r>
            <a:endParaRPr lang="fr-FR" sz="3600" dirty="0"/>
          </a:p>
        </p:txBody>
      </p:sp>
      <p:sp>
        <p:nvSpPr>
          <p:cNvPr id="52" name="ZoneTexte 6"/>
          <p:cNvSpPr txBox="1"/>
          <p:nvPr/>
        </p:nvSpPr>
        <p:spPr>
          <a:xfrm>
            <a:off x="18524363" y="24396555"/>
            <a:ext cx="10444428" cy="1152128"/>
          </a:xfrm>
          <a:prstGeom prst="rect">
            <a:avLst/>
          </a:prstGeom>
          <a:gradFill>
            <a:gsLst>
              <a:gs pos="0">
                <a:srgbClr val="FFF200"/>
              </a:gs>
              <a:gs pos="70000">
                <a:srgbClr val="FF7A00"/>
              </a:gs>
              <a:gs pos="70000">
                <a:srgbClr val="FF0300"/>
              </a:gs>
              <a:gs pos="100000">
                <a:srgbClr val="4D0808"/>
              </a:gs>
            </a:gsLst>
            <a:lin ang="5400000" scaled="0"/>
          </a:gradFill>
          <a:ln w="38100">
            <a:noFill/>
          </a:ln>
        </p:spPr>
        <p:txBody>
          <a:bodyPr vert="horz" lIns="91440" tIns="45720" rIns="91440" bIns="45720" rtlCol="0" anchor="ctr">
            <a:noAutofit/>
          </a:bodyPr>
          <a:lstStyle/>
          <a:p>
            <a:pPr lvl="0" algn="just" rtl="1" eaLnBrk="0" fontAlgn="base" hangingPunct="0">
              <a:spcBef>
                <a:spcPct val="0"/>
              </a:spcBef>
              <a:spcAft>
                <a:spcPct val="0"/>
              </a:spcAft>
            </a:pPr>
            <a:r>
              <a:rPr lang="ar-SA" sz="3600" b="1" dirty="0">
                <a:latin typeface="Simplified Arabic" pitchFamily="18" charset="-78"/>
                <a:ea typeface="Calibri" pitchFamily="34" charset="0"/>
                <a:cs typeface="Simplified Arabic" pitchFamily="18" charset="-78"/>
              </a:rPr>
              <a:t>إجراء اختبارات وفحوصات متخصصة</a:t>
            </a:r>
            <a:r>
              <a:rPr lang="ar-DZ" sz="3600" b="1" dirty="0">
                <a:latin typeface="Simplified Arabic" pitchFamily="18" charset="-78"/>
                <a:ea typeface="Calibri" pitchFamily="34" charset="0"/>
                <a:cs typeface="Simplified Arabic" pitchFamily="18" charset="-78"/>
              </a:rPr>
              <a:t> </a:t>
            </a:r>
            <a:r>
              <a:rPr lang="ar-SA" sz="3600" b="1" dirty="0">
                <a:latin typeface="Simplified Arabic" pitchFamily="18" charset="-78"/>
                <a:ea typeface="Calibri" pitchFamily="34" charset="0"/>
                <a:cs typeface="Simplified Arabic" pitchFamily="18" charset="-78"/>
              </a:rPr>
              <a:t>الأنظمة </a:t>
            </a:r>
            <a:r>
              <a:rPr lang="ar-SA" sz="3600" b="1" dirty="0" err="1">
                <a:latin typeface="Simplified Arabic" pitchFamily="18" charset="-78"/>
                <a:ea typeface="Calibri" pitchFamily="34" charset="0"/>
                <a:cs typeface="Simplified Arabic" pitchFamily="18" charset="-78"/>
              </a:rPr>
              <a:t>الكهروميكانيكية</a:t>
            </a:r>
            <a:endParaRPr lang="ar-DZ" sz="3600" b="1" dirty="0">
              <a:latin typeface="Simplified Arabic" pitchFamily="18" charset="-78"/>
              <a:ea typeface="Calibri" pitchFamily="34" charset="0"/>
              <a:cs typeface="Simplified Arabic" pitchFamily="18" charset="-78"/>
            </a:endParaRPr>
          </a:p>
        </p:txBody>
      </p:sp>
      <p:sp>
        <p:nvSpPr>
          <p:cNvPr id="56" name="ZoneTexte 6"/>
          <p:cNvSpPr txBox="1"/>
          <p:nvPr/>
        </p:nvSpPr>
        <p:spPr>
          <a:xfrm>
            <a:off x="21692715" y="26215602"/>
            <a:ext cx="7277344" cy="1152128"/>
          </a:xfrm>
          <a:prstGeom prst="rect">
            <a:avLst/>
          </a:prstGeom>
          <a:gradFill>
            <a:gsLst>
              <a:gs pos="0">
                <a:srgbClr val="FFF200"/>
              </a:gs>
              <a:gs pos="70000">
                <a:srgbClr val="FF7A00"/>
              </a:gs>
              <a:gs pos="70000">
                <a:srgbClr val="FF0300"/>
              </a:gs>
              <a:gs pos="100000">
                <a:srgbClr val="4D0808"/>
              </a:gs>
            </a:gsLst>
            <a:lin ang="5400000" scaled="0"/>
          </a:gradFill>
          <a:ln w="38100">
            <a:noFill/>
          </a:ln>
        </p:spPr>
        <p:txBody>
          <a:bodyPr vert="horz" lIns="91440" tIns="45720" rIns="91440" bIns="45720" rtlCol="0" anchor="ctr">
            <a:noAutofit/>
          </a:bodyPr>
          <a:lstStyle/>
          <a:p>
            <a:pPr lvl="0" algn="just" rtl="1" eaLnBrk="0" fontAlgn="base" hangingPunct="0">
              <a:spcBef>
                <a:spcPct val="0"/>
              </a:spcBef>
              <a:spcAft>
                <a:spcPct val="0"/>
              </a:spcAft>
            </a:pPr>
            <a:r>
              <a:rPr lang="ar-SA" sz="2400" b="1" dirty="0">
                <a:latin typeface="Simplified Arabic" pitchFamily="18" charset="-78"/>
                <a:ea typeface="Calibri" pitchFamily="34" charset="0"/>
                <a:cs typeface="Simplified Arabic" pitchFamily="18" charset="-78"/>
              </a:rPr>
              <a:t>إجراء اختبارات وفحوصات متخصصة</a:t>
            </a:r>
            <a:r>
              <a:rPr lang="ar-DZ" sz="2400" b="1" dirty="0">
                <a:latin typeface="Simplified Arabic" pitchFamily="18" charset="-78"/>
                <a:ea typeface="Calibri" pitchFamily="34" charset="0"/>
                <a:cs typeface="Simplified Arabic" pitchFamily="18" charset="-78"/>
              </a:rPr>
              <a:t> </a:t>
            </a:r>
            <a:r>
              <a:rPr lang="ar-SA" sz="2400" b="1" dirty="0">
                <a:latin typeface="Simplified Arabic" pitchFamily="18" charset="-78"/>
                <a:ea typeface="Calibri" pitchFamily="34" charset="0"/>
                <a:cs typeface="Simplified Arabic" pitchFamily="18" charset="-78"/>
              </a:rPr>
              <a:t>الأنظمة </a:t>
            </a:r>
            <a:r>
              <a:rPr lang="ar-SA" sz="2400" b="1" dirty="0" err="1">
                <a:latin typeface="Simplified Arabic" pitchFamily="18" charset="-78"/>
                <a:ea typeface="Calibri" pitchFamily="34" charset="0"/>
                <a:cs typeface="Simplified Arabic" pitchFamily="18" charset="-78"/>
              </a:rPr>
              <a:t>الكهروميكانيكية</a:t>
            </a:r>
            <a:endParaRPr lang="ar-DZ" sz="2400" b="1" dirty="0">
              <a:latin typeface="Simplified Arabic" pitchFamily="18" charset="-78"/>
              <a:ea typeface="Calibri" pitchFamily="34" charset="0"/>
              <a:cs typeface="Simplified Arabic" pitchFamily="18" charset="-78"/>
            </a:endParaRPr>
          </a:p>
        </p:txBody>
      </p:sp>
      <p:pic>
        <p:nvPicPr>
          <p:cNvPr id="57" name="Picture 3"/>
          <p:cNvPicPr>
            <a:picLocks noChangeAspect="1" noChangeArrowheads="1"/>
          </p:cNvPicPr>
          <p:nvPr/>
        </p:nvPicPr>
        <p:blipFill>
          <a:blip r:embed="rId23" cstate="print"/>
          <a:srcRect/>
          <a:stretch>
            <a:fillRect/>
          </a:stretch>
        </p:blipFill>
        <p:spPr bwMode="auto">
          <a:xfrm>
            <a:off x="181725" y="23328474"/>
            <a:ext cx="8826890" cy="6289924"/>
          </a:xfrm>
          <a:prstGeom prst="rect">
            <a:avLst/>
          </a:prstGeom>
          <a:noFill/>
          <a:ln w="9525">
            <a:noFill/>
            <a:miter lim="800000"/>
            <a:headEnd/>
            <a:tailEnd/>
          </a:ln>
        </p:spPr>
      </p:pic>
      <p:pic>
        <p:nvPicPr>
          <p:cNvPr id="58"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65422" y="23336186"/>
            <a:ext cx="8289257" cy="628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par>
                                <p:cTn id="50" presetID="16" presetClass="entr" presetSubtype="26"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Horizontal)">
                                      <p:cBhvr>
                                        <p:cTn id="52" dur="500"/>
                                        <p:tgtEl>
                                          <p:spTgt spid="40"/>
                                        </p:tgtEl>
                                      </p:cBhvr>
                                    </p:animEffect>
                                  </p:childTnLst>
                                </p:cTn>
                              </p:par>
                              <p:par>
                                <p:cTn id="53" presetID="16" presetClass="entr" presetSubtype="26"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arn(inHorizontal)">
                                      <p:cBhvr>
                                        <p:cTn id="55" dur="500"/>
                                        <p:tgtEl>
                                          <p:spTgt spid="41"/>
                                        </p:tgtEl>
                                      </p:cBhvr>
                                    </p:animEffect>
                                  </p:childTnLst>
                                </p:cTn>
                              </p:par>
                              <p:par>
                                <p:cTn id="56" presetID="16" presetClass="entr" presetSubtype="26"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Horizontal)">
                                      <p:cBhvr>
                                        <p:cTn id="58" dur="500"/>
                                        <p:tgtEl>
                                          <p:spTgt spid="42"/>
                                        </p:tgtEl>
                                      </p:cBhvr>
                                    </p:animEffect>
                                  </p:childTnLst>
                                </p:cTn>
                              </p:par>
                              <p:par>
                                <p:cTn id="59" presetID="16" presetClass="entr" presetSubtype="2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Horizontal)">
                                      <p:cBhvr>
                                        <p:cTn id="61" dur="500"/>
                                        <p:tgtEl>
                                          <p:spTgt spid="43"/>
                                        </p:tgtEl>
                                      </p:cBhvr>
                                    </p:animEffect>
                                  </p:childTnLst>
                                </p:cTn>
                              </p:par>
                              <p:par>
                                <p:cTn id="62" presetID="16" presetClass="entr" presetSubtype="26"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Horizont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arn(inVertical)">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checkerboard(across)">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checkerboard(across)">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linds(horizontal)">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36" grpId="0" animBg="1"/>
      <p:bldP spid="45" grpId="0" animBg="1"/>
      <p:bldP spid="46" grpId="0" animBg="1"/>
      <p:bldP spid="48"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1525</TotalTime>
  <Words>295</Words>
  <Application>Microsoft Office PowerPoint</Application>
  <PresentationFormat>Personnalisé</PresentationFormat>
  <Paragraphs>60</Paragraphs>
  <Slides>1</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vt:i4>
      </vt:variant>
    </vt:vector>
  </HeadingPairs>
  <TitlesOfParts>
    <vt:vector size="11" baseType="lpstr">
      <vt:lpstr>Arial</vt:lpstr>
      <vt:lpstr>Calibri</vt:lpstr>
      <vt:lpstr>Georgia</vt:lpstr>
      <vt:lpstr>Segoe UI Symbol</vt:lpstr>
      <vt:lpstr>Simplified Arabic</vt:lpstr>
      <vt:lpstr>Symbol</vt:lpstr>
      <vt:lpstr>Tahoma</vt:lpstr>
      <vt:lpstr>Times New Roman</vt:lpstr>
      <vt:lpstr>Trebuchet MS</vt:lpstr>
      <vt:lpstr>Slipstream</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barrages en terre :</dc:title>
  <dc:creator>ash</dc:creator>
  <cp:lastModifiedBy>pc car</cp:lastModifiedBy>
  <cp:revision>48</cp:revision>
  <dcterms:created xsi:type="dcterms:W3CDTF">2024-02-29T16:53:40Z</dcterms:created>
  <dcterms:modified xsi:type="dcterms:W3CDTF">2024-05-02T11:07:55Z</dcterms:modified>
</cp:coreProperties>
</file>