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3"/>
  </p:notesMasterIdLst>
  <p:handoutMasterIdLst>
    <p:handoutMasterId r:id="rId24"/>
  </p:handoutMasterIdLst>
  <p:sldIdLst>
    <p:sldId id="261" r:id="rId2"/>
    <p:sldId id="324" r:id="rId3"/>
    <p:sldId id="275" r:id="rId4"/>
    <p:sldId id="325" r:id="rId5"/>
    <p:sldId id="356" r:id="rId6"/>
    <p:sldId id="326" r:id="rId7"/>
    <p:sldId id="352" r:id="rId8"/>
    <p:sldId id="346" r:id="rId9"/>
    <p:sldId id="347" r:id="rId10"/>
    <p:sldId id="332" r:id="rId11"/>
    <p:sldId id="348" r:id="rId12"/>
    <p:sldId id="353" r:id="rId13"/>
    <p:sldId id="334" r:id="rId14"/>
    <p:sldId id="355" r:id="rId15"/>
    <p:sldId id="354" r:id="rId16"/>
    <p:sldId id="335" r:id="rId17"/>
    <p:sldId id="336" r:id="rId18"/>
    <p:sldId id="351" r:id="rId19"/>
    <p:sldId id="359" r:id="rId20"/>
    <p:sldId id="358" r:id="rId21"/>
    <p:sldId id="360" r:id="rId22"/>
  </p:sldIdLst>
  <p:sldSz cx="9144000" cy="6858000" type="screen4x3"/>
  <p:notesSz cx="10234613" cy="7104063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1" autoAdjust="0"/>
    <p:restoredTop sz="98746" autoAdjust="0"/>
  </p:normalViewPr>
  <p:slideViewPr>
    <p:cSldViewPr>
      <p:cViewPr>
        <p:scale>
          <a:sx n="70" d="100"/>
          <a:sy n="70" d="100"/>
        </p:scale>
        <p:origin x="-1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97246" y="1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747627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97246" y="6747627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804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4618" cy="3548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708" y="1"/>
            <a:ext cx="4434617" cy="3548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9FB79-87B8-4CB5-9048-1FFFA39FCF39}" type="datetimeFigureOut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3400"/>
            <a:ext cx="3551237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24605" y="3374072"/>
            <a:ext cx="8187690" cy="3196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748144"/>
            <a:ext cx="4434618" cy="3548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708" y="6748144"/>
            <a:ext cx="4434617" cy="3548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6DD41-7E52-43FE-92AD-B903A66A5E1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082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15</a:t>
            </a:fld>
            <a:endParaRPr lang="fr-F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17</a:t>
            </a:fld>
            <a:endParaRPr lang="fr-F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19</a:t>
            </a:fld>
            <a:endParaRPr lang="fr-FR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20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21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8ED5-D4AD-4F32-9105-04B9A2414454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78E5-5732-4DDB-8BE6-EC27F1C2C1F8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E8379-4B88-4C32-B43F-E413D2186146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0E3-5AEC-4308-9592-D1DE41E385E1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71F9-E4CE-48E5-B74E-935A2F18E18E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E6AF-6FCA-47D3-9243-1EFB1F865B57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CCD3-F965-4BFD-A702-0F2E3C50B4C5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A685-0AA5-4611-8CB1-4C2A4F57CF40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AB1A-2C9A-4948-B09F-7B8F459274E3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4693C-DE00-4297-8008-0EBB251EBD9A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7EA2A-CA48-41D6-ADE8-9E36F0A364E7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3275D-4F94-49DB-959D-83E289761ADD}" type="datetime1">
              <a:rPr lang="fr-FR" smtClean="0"/>
              <a:pPr/>
              <a:t>14/11/2024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785786" y="2357430"/>
            <a:ext cx="71438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Chapter 4 :</a:t>
            </a:r>
          </a:p>
          <a:p>
            <a:pPr algn="ctr"/>
            <a:r>
              <a:rPr lang="en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Queue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lvl="0" indent="-742950" algn="l"/>
            <a:r>
              <a:rPr lang="en" sz="4000" b="1" dirty="0" smtClean="0"/>
              <a:t>3. Dynamic queues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606760" cy="54292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/>
              <a:t>It is a linked list where </a:t>
            </a:r>
            <a:r>
              <a:rPr lang="en-US" sz="2400" dirty="0" err="1"/>
              <a:t>dequeuing</a:t>
            </a:r>
            <a:r>
              <a:rPr lang="en-US" sz="2400" dirty="0"/>
              <a:t> occurs only at the head, and </a:t>
            </a:r>
            <a:r>
              <a:rPr lang="en-US" sz="2400" dirty="0" err="1"/>
              <a:t>enqueuing</a:t>
            </a:r>
            <a:r>
              <a:rPr lang="en-US" sz="2400" dirty="0"/>
              <a:t> occurs only at the tail of the </a:t>
            </a:r>
            <a:r>
              <a:rPr lang="en-US" sz="2400" dirty="0" smtClean="0"/>
              <a:t>list</a:t>
            </a:r>
            <a:r>
              <a:rPr lang="en" sz="2400" dirty="0" smtClean="0"/>
              <a:t>.</a:t>
            </a:r>
          </a:p>
          <a:p>
            <a:pPr lvl="1" indent="-742950">
              <a:buNone/>
            </a:pPr>
            <a:endParaRPr lang="fr-FR" sz="2400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8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  <p:grpSp>
        <p:nvGrpSpPr>
          <p:cNvPr id="23" name="Groupe 22"/>
          <p:cNvGrpSpPr/>
          <p:nvPr/>
        </p:nvGrpSpPr>
        <p:grpSpPr>
          <a:xfrm>
            <a:off x="603257" y="2428880"/>
            <a:ext cx="8001190" cy="1714488"/>
            <a:chOff x="996166" y="4929198"/>
            <a:chExt cx="8001190" cy="1714488"/>
          </a:xfrm>
        </p:grpSpPr>
        <p:grpSp>
          <p:nvGrpSpPr>
            <p:cNvPr id="24" name="Groupe 23"/>
            <p:cNvGrpSpPr/>
            <p:nvPr/>
          </p:nvGrpSpPr>
          <p:grpSpPr>
            <a:xfrm>
              <a:off x="996166" y="4929198"/>
              <a:ext cx="8001190" cy="1714488"/>
              <a:chOff x="424662" y="1428736"/>
              <a:chExt cx="8001190" cy="1714488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164304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1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43108" y="1857364"/>
                <a:ext cx="714380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@2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42899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8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7715271" y="1857363"/>
                <a:ext cx="710581" cy="285753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NULL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7215206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11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24662" y="1428736"/>
                <a:ext cx="714380" cy="285752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b="1" dirty="0" smtClean="0">
                    <a:solidFill>
                      <a:schemeClr val="tx1"/>
                    </a:solidFill>
                  </a:rPr>
                  <a:t>Head</a:t>
                </a:r>
                <a:endParaRPr lang="fr-FR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929058" y="1857364"/>
                <a:ext cx="85725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@3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3" name="Connecteur droit avec flèche 32"/>
              <p:cNvCxnSpPr/>
              <p:nvPr/>
            </p:nvCxnSpPr>
            <p:spPr>
              <a:xfrm>
                <a:off x="2744992" y="2000240"/>
                <a:ext cx="684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4" name="Rectangle 33"/>
              <p:cNvSpPr/>
              <p:nvPr/>
            </p:nvSpPr>
            <p:spPr>
              <a:xfrm>
                <a:off x="5286380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5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786446" y="1857364"/>
                <a:ext cx="85725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@4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6" name="Connecteur droit avec flèche 35"/>
              <p:cNvCxnSpPr/>
              <p:nvPr/>
            </p:nvCxnSpPr>
            <p:spPr>
              <a:xfrm>
                <a:off x="4638380" y="2000240"/>
                <a:ext cx="648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Connecteur droit avec flèche 36"/>
              <p:cNvCxnSpPr/>
              <p:nvPr/>
            </p:nvCxnSpPr>
            <p:spPr>
              <a:xfrm>
                <a:off x="6567206" y="2000240"/>
                <a:ext cx="648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Connecteur droit avec flèche 37"/>
              <p:cNvCxnSpPr/>
              <p:nvPr/>
            </p:nvCxnSpPr>
            <p:spPr>
              <a:xfrm>
                <a:off x="865013" y="1714488"/>
                <a:ext cx="778029" cy="28734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Rectangle 38"/>
              <p:cNvSpPr/>
              <p:nvPr/>
            </p:nvSpPr>
            <p:spPr>
              <a:xfrm>
                <a:off x="5500694" y="2571744"/>
                <a:ext cx="1357322" cy="2857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Tail</a:t>
                </a:r>
                <a:endParaRPr lang="fr-FR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857884" y="2857472"/>
                <a:ext cx="85725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@4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25" name="Connecteur droit avec flèche 24"/>
            <p:cNvCxnSpPr/>
            <p:nvPr/>
          </p:nvCxnSpPr>
          <p:spPr>
            <a:xfrm rot="5400000" flipH="1" flipV="1">
              <a:off x="7215212" y="5679293"/>
              <a:ext cx="714367" cy="6429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lvl="0" indent="-742950" algn="l"/>
            <a:r>
              <a:rPr lang="en" sz="4000" b="1" dirty="0" smtClean="0"/>
              <a:t>3. Dynamic queues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285750" lvl="1">
              <a:buNone/>
            </a:pPr>
            <a:r>
              <a:rPr lang="en" sz="2400" b="1" u="sng" dirty="0" smtClean="0"/>
              <a:t>Dynamic </a:t>
            </a:r>
            <a:r>
              <a:rPr lang="fr-FR" sz="2400" b="1" u="sng" dirty="0" smtClean="0"/>
              <a:t>Queue</a:t>
            </a:r>
            <a:r>
              <a:rPr lang="en" sz="2400" b="1" u="sng" dirty="0" smtClean="0"/>
              <a:t> Type Definition</a:t>
            </a:r>
            <a:endParaRPr lang="fr-FR" sz="2400" u="sng" dirty="0" smtClean="0"/>
          </a:p>
          <a:p>
            <a:pPr marL="0" indent="0">
              <a:buNone/>
            </a:pPr>
            <a:r>
              <a:rPr lang="en" sz="2400" dirty="0" smtClean="0"/>
              <a:t>The definition of the </a:t>
            </a:r>
            <a:r>
              <a:rPr lang="fr-FR" sz="2400" b="1" dirty="0" smtClean="0"/>
              <a:t>Queue</a:t>
            </a:r>
            <a:r>
              <a:rPr lang="en" sz="2400" b="1" dirty="0" smtClean="0"/>
              <a:t> </a:t>
            </a:r>
            <a:r>
              <a:rPr lang="en" sz="2400" dirty="0" smtClean="0"/>
              <a:t>(dynamic) type is as follows:</a:t>
            </a:r>
          </a:p>
          <a:p>
            <a:pPr>
              <a:buNone/>
            </a:pPr>
            <a:r>
              <a:rPr lang="en" sz="2400" b="1" dirty="0" smtClean="0"/>
              <a:t>Type Structure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</a:t>
            </a:r>
          </a:p>
          <a:p>
            <a:pPr>
              <a:buNone/>
            </a:pPr>
            <a:r>
              <a:rPr lang="en" sz="2400" b="1" dirty="0" smtClean="0"/>
              <a:t>    </a:t>
            </a:r>
            <a:r>
              <a:rPr lang="en" sz="2400" b="1" dirty="0" err="1" smtClean="0"/>
              <a:t>Ele </a:t>
            </a:r>
            <a:r>
              <a:rPr lang="en" sz="2400" b="1" dirty="0" smtClean="0"/>
              <a:t>: </a:t>
            </a:r>
            <a:r>
              <a:rPr lang="en" sz="2400" b="1" dirty="0" err="1" smtClean="0">
                <a:solidFill>
                  <a:srgbClr val="FF0000"/>
                </a:solidFill>
              </a:rPr>
              <a:t>typeq </a:t>
            </a:r>
            <a:r>
              <a:rPr lang="en" sz="2400" b="1" dirty="0" smtClean="0"/>
              <a:t>;</a:t>
            </a:r>
          </a:p>
          <a:p>
            <a:pPr>
              <a:buNone/>
            </a:pPr>
            <a:r>
              <a:rPr lang="en" sz="2400" b="1" dirty="0" smtClean="0"/>
              <a:t>     next: </a:t>
            </a:r>
            <a:r>
              <a:rPr lang="en" sz="2400" b="1" dirty="0" smtClean="0">
                <a:solidFill>
                  <a:srgbClr val="FF0000"/>
                </a:solidFill>
              </a:rPr>
              <a:t>* </a:t>
            </a:r>
            <a:r>
              <a:rPr lang="fr-FR" sz="2400" b="1" dirty="0" err="1" smtClean="0">
                <a:solidFill>
                  <a:srgbClr val="FF0000"/>
                </a:solidFill>
              </a:rPr>
              <a:t>Node</a:t>
            </a:r>
            <a:r>
              <a:rPr lang="en" sz="2400" b="1" dirty="0" smtClean="0">
                <a:solidFill>
                  <a:srgbClr val="FF0000"/>
                </a:solidFill>
              </a:rPr>
              <a:t> </a:t>
            </a:r>
            <a:r>
              <a:rPr lang="en" sz="2400" b="1" dirty="0" smtClean="0"/>
              <a:t>;</a:t>
            </a:r>
          </a:p>
          <a:p>
            <a:pPr>
              <a:buNone/>
            </a:pPr>
            <a:r>
              <a:rPr lang="en" sz="2400" b="1" dirty="0" smtClean="0"/>
              <a:t>END</a:t>
            </a:r>
          </a:p>
          <a:p>
            <a:pPr>
              <a:buNone/>
            </a:pPr>
            <a:r>
              <a:rPr lang="en" sz="2400" b="1" dirty="0" smtClean="0"/>
              <a:t>Type Structure </a:t>
            </a:r>
            <a:r>
              <a:rPr lang="fr-FR" sz="2400" b="1" dirty="0" smtClean="0"/>
              <a:t>Queue</a:t>
            </a:r>
            <a:endParaRPr lang="en" sz="2400" b="1" dirty="0" smtClean="0"/>
          </a:p>
          <a:p>
            <a:pPr>
              <a:buNone/>
            </a:pPr>
            <a:r>
              <a:rPr lang="fr-FR" sz="2400" b="1" dirty="0" smtClean="0"/>
              <a:t>Begin</a:t>
            </a:r>
            <a:endParaRPr lang="en" sz="2400" b="1" dirty="0" smtClean="0"/>
          </a:p>
          <a:p>
            <a:pPr marL="725488">
              <a:buNone/>
            </a:pPr>
            <a:r>
              <a:rPr lang="en" sz="2400" b="1" dirty="0" smtClean="0">
                <a:solidFill>
                  <a:srgbClr val="0000CC"/>
                </a:solidFill>
              </a:rPr>
              <a:t>Head: *</a:t>
            </a:r>
            <a:r>
              <a:rPr lang="fr-FR" sz="2400" b="1" dirty="0" err="1" smtClean="0">
                <a:solidFill>
                  <a:srgbClr val="0000CC"/>
                </a:solidFill>
              </a:rPr>
              <a:t>Node</a:t>
            </a:r>
            <a:r>
              <a:rPr lang="en" sz="2400" b="1" dirty="0" smtClean="0">
                <a:solidFill>
                  <a:srgbClr val="0000CC"/>
                </a:solidFill>
              </a:rPr>
              <a:t>; </a:t>
            </a:r>
            <a:r>
              <a:rPr lang="en" sz="2400" b="1" dirty="0" smtClean="0"/>
              <a:t>// </a:t>
            </a:r>
            <a:r>
              <a:rPr lang="en" sz="2200" b="1" dirty="0" smtClean="0"/>
              <a:t>Keeps the address of the head of the queue.</a:t>
            </a:r>
          </a:p>
          <a:p>
            <a:pPr marL="2962275" indent="-2579688">
              <a:buNone/>
            </a:pPr>
            <a:r>
              <a:rPr lang="en" sz="2400" b="1" dirty="0" smtClean="0">
                <a:solidFill>
                  <a:srgbClr val="0000CC"/>
                </a:solidFill>
              </a:rPr>
              <a:t>Tail: *</a:t>
            </a:r>
            <a:r>
              <a:rPr lang="fr-FR" sz="2400" b="1" dirty="0" err="1" smtClean="0">
                <a:solidFill>
                  <a:srgbClr val="0000CC"/>
                </a:solidFill>
              </a:rPr>
              <a:t>Node</a:t>
            </a:r>
            <a:r>
              <a:rPr lang="en" sz="2400" b="1" dirty="0" smtClean="0">
                <a:solidFill>
                  <a:srgbClr val="0000CC"/>
                </a:solidFill>
              </a:rPr>
              <a:t>; </a:t>
            </a:r>
            <a:r>
              <a:rPr lang="en" sz="2400" b="1" dirty="0" smtClean="0"/>
              <a:t>// </a:t>
            </a:r>
            <a:r>
              <a:rPr lang="en" sz="2200" b="1" dirty="0" smtClean="0"/>
              <a:t>Holds the address of the last element in the queue.</a:t>
            </a:r>
          </a:p>
          <a:p>
            <a:pPr marL="725488" indent="-725488">
              <a:buNone/>
            </a:pPr>
            <a:r>
              <a:rPr lang="en" sz="2400" b="1" dirty="0" smtClean="0"/>
              <a:t>END</a:t>
            </a:r>
            <a:endParaRPr lang="fr-FR" sz="2400" dirty="0" smtClean="0"/>
          </a:p>
          <a:p>
            <a:pPr lvl="1" indent="-742950">
              <a:buNone/>
            </a:pPr>
            <a:endParaRPr lang="fr-FR" sz="2400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lvl="0" indent="-742950" algn="l"/>
            <a:r>
              <a:rPr lang="en" sz="4000" b="1" dirty="0" smtClean="0"/>
              <a:t>3. Dynamic queues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26" y="1026816"/>
            <a:ext cx="8286808" cy="5429288"/>
          </a:xfrm>
        </p:spPr>
        <p:txBody>
          <a:bodyPr>
            <a:noAutofit/>
          </a:bodyPr>
          <a:lstStyle/>
          <a:p>
            <a:pPr lvl="1" indent="-742950">
              <a:buNone/>
            </a:pPr>
            <a:r>
              <a:rPr lang="en" sz="2400" dirty="0" smtClean="0"/>
              <a:t>The structure of a dynamic queue</a:t>
            </a:r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800" dirty="0" smtClean="0"/>
          </a:p>
          <a:p>
            <a:pPr lvl="1" indent="-742950">
              <a:buNone/>
            </a:pPr>
            <a:endParaRPr lang="fr-FR" dirty="0"/>
          </a:p>
          <a:p>
            <a:pPr lvl="1" indent="-742950">
              <a:buNone/>
            </a:pPr>
            <a:r>
              <a:rPr lang="en" sz="2800" dirty="0" smtClean="0"/>
              <a:t>F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  <p:grpSp>
        <p:nvGrpSpPr>
          <p:cNvPr id="14" name="Groupe 13"/>
          <p:cNvGrpSpPr/>
          <p:nvPr/>
        </p:nvGrpSpPr>
        <p:grpSpPr>
          <a:xfrm>
            <a:off x="755575" y="2306867"/>
            <a:ext cx="8057630" cy="2994341"/>
            <a:chOff x="755575" y="2306867"/>
            <a:chExt cx="8057630" cy="2994341"/>
          </a:xfrm>
        </p:grpSpPr>
        <p:sp>
          <p:nvSpPr>
            <p:cNvPr id="4" name="Rectangle 3"/>
            <p:cNvSpPr/>
            <p:nvPr/>
          </p:nvSpPr>
          <p:spPr>
            <a:xfrm>
              <a:off x="755575" y="3717032"/>
              <a:ext cx="2592289" cy="158417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>
                <a:lnSpc>
                  <a:spcPct val="250000"/>
                </a:lnSpc>
                <a:spcAft>
                  <a:spcPts val="600"/>
                </a:spcAft>
              </a:pPr>
              <a:r>
                <a:rPr lang="en" sz="2400" b="1" dirty="0" smtClean="0"/>
                <a:t>Head :</a:t>
              </a:r>
            </a:p>
            <a:p>
              <a:r>
                <a:rPr lang="en" sz="2400" b="1" dirty="0" smtClean="0"/>
                <a:t>Tail:</a:t>
              </a:r>
            </a:p>
            <a:p>
              <a:pPr>
                <a:spcAft>
                  <a:spcPts val="1200"/>
                </a:spcAft>
              </a:pPr>
              <a:endParaRPr lang="fr-FR" dirty="0"/>
            </a:p>
          </p:txBody>
        </p:sp>
        <p:grpSp>
          <p:nvGrpSpPr>
            <p:cNvPr id="24" name="Groupe 23"/>
            <p:cNvGrpSpPr/>
            <p:nvPr/>
          </p:nvGrpSpPr>
          <p:grpSpPr>
            <a:xfrm>
              <a:off x="3076775" y="2306867"/>
              <a:ext cx="5736430" cy="385408"/>
              <a:chOff x="1643042" y="1857364"/>
              <a:chExt cx="4630071" cy="316449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164304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1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43108" y="1857364"/>
                <a:ext cx="714380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@2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42899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8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5773047" y="1888061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NULL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272981" y="1888061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11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929058" y="1857364"/>
                <a:ext cx="85725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" dirty="0" smtClean="0">
                    <a:solidFill>
                      <a:schemeClr val="tx1"/>
                    </a:solidFill>
                  </a:rPr>
                  <a:t>@3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3" name="Connecteur droit avec flèche 32"/>
              <p:cNvCxnSpPr/>
              <p:nvPr/>
            </p:nvCxnSpPr>
            <p:spPr>
              <a:xfrm>
                <a:off x="2744992" y="2000240"/>
                <a:ext cx="684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Connecteur droit avec flèche 35"/>
              <p:cNvCxnSpPr/>
              <p:nvPr/>
            </p:nvCxnSpPr>
            <p:spPr>
              <a:xfrm>
                <a:off x="4638380" y="2000240"/>
                <a:ext cx="648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1" name="Connecteur droit avec flèche 20"/>
          <p:cNvCxnSpPr/>
          <p:nvPr/>
        </p:nvCxnSpPr>
        <p:spPr>
          <a:xfrm flipV="1">
            <a:off x="2051719" y="2482818"/>
            <a:ext cx="1025055" cy="16062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781710" y="4089090"/>
            <a:ext cx="1062098" cy="3480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" dirty="0" smtClean="0">
                <a:solidFill>
                  <a:schemeClr val="tx1"/>
                </a:solidFill>
              </a:rPr>
              <a:t>@1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835697" y="4665154"/>
            <a:ext cx="1062098" cy="3480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" dirty="0" smtClean="0">
                <a:solidFill>
                  <a:schemeClr val="tx1"/>
                </a:solidFill>
              </a:rPr>
              <a:t>@3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34" name="Connecteur droit avec flèche 33"/>
          <p:cNvCxnSpPr/>
          <p:nvPr/>
        </p:nvCxnSpPr>
        <p:spPr>
          <a:xfrm flipV="1">
            <a:off x="2897795" y="2692277"/>
            <a:ext cx="4692896" cy="21468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10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3. Dynamic Queues </a:t>
            </a:r>
            <a:r>
              <a:rPr lang="en" sz="3600" b="1" dirty="0" smtClean="0">
                <a:solidFill>
                  <a:srgbClr val="FFFF00"/>
                </a:solidFill>
              </a:rPr>
              <a:t>(Primitive Operations </a:t>
            </a:r>
            <a:r>
              <a:rPr lang="en" sz="3600" b="1" dirty="0">
                <a:solidFill>
                  <a:srgbClr val="FFFF00"/>
                </a:solidFill>
              </a:rPr>
              <a:t>)</a:t>
            </a:r>
            <a:endParaRPr lang="fr-FR" sz="4000" b="1" dirty="0" smtClean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57232"/>
            <a:ext cx="8822214" cy="574012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" sz="2400" b="1" dirty="0" smtClean="0"/>
              <a:t>1. Initialize </a:t>
            </a:r>
            <a:r>
              <a:rPr lang="en" sz="2400" b="1" dirty="0"/>
              <a:t>: </a:t>
            </a:r>
            <a:r>
              <a:rPr lang="en" sz="2400" dirty="0"/>
              <a:t>Initializes </a:t>
            </a:r>
            <a:r>
              <a:rPr lang="en" sz="2400" dirty="0" smtClean="0"/>
              <a:t>the Head and Tail variables of the queue to NULL.</a:t>
            </a:r>
          </a:p>
          <a:p>
            <a:pPr lvl="0">
              <a:buNone/>
            </a:pPr>
            <a:r>
              <a:rPr lang="en" sz="2400" b="1" dirty="0" smtClean="0"/>
              <a:t>Procedure Initialise(var F: Queue)</a:t>
            </a:r>
            <a:endParaRPr lang="en" sz="2400" b="1" dirty="0"/>
          </a:p>
          <a:p>
            <a:pPr lvl="0">
              <a:buNone/>
            </a:pPr>
            <a:r>
              <a:rPr lang="fr-FR" sz="2400" b="1" dirty="0" smtClean="0"/>
              <a:t>Begin</a:t>
            </a:r>
            <a:endParaRPr lang="en" sz="2400" b="1" dirty="0"/>
          </a:p>
          <a:p>
            <a:pPr lvl="0">
              <a:buNone/>
            </a:pPr>
            <a:r>
              <a:rPr lang="en" sz="2400" b="1" dirty="0"/>
              <a:t>       </a:t>
            </a:r>
            <a:r>
              <a:rPr lang="en" sz="2400" b="1" dirty="0" smtClean="0"/>
              <a:t>F.Head </a:t>
            </a:r>
            <a:r>
              <a:rPr lang="en" sz="2400" b="1" dirty="0" smtClean="0">
                <a:sym typeface="Wingdings" pitchFamily="2" charset="2"/>
              </a:rPr>
              <a:t> </a:t>
            </a:r>
            <a:r>
              <a:rPr lang="fr-FR" sz="2400" b="1" dirty="0" smtClean="0">
                <a:sym typeface="Wingdings" pitchFamily="2" charset="2"/>
              </a:rPr>
              <a:t>NULL</a:t>
            </a:r>
            <a:r>
              <a:rPr lang="en" sz="2400" b="1" dirty="0" smtClean="0">
                <a:sym typeface="Wingdings" pitchFamily="2" charset="2"/>
              </a:rPr>
              <a:t>;</a:t>
            </a:r>
          </a:p>
          <a:p>
            <a:pPr lvl="0">
              <a:buNone/>
            </a:pPr>
            <a:r>
              <a:rPr lang="en" sz="2400" b="1" dirty="0">
                <a:sym typeface="Wingdings" pitchFamily="2" charset="2"/>
              </a:rPr>
              <a:t>  </a:t>
            </a:r>
            <a:r>
              <a:rPr lang="en" sz="2400" b="1" dirty="0" smtClean="0">
                <a:sym typeface="Wingdings" pitchFamily="2" charset="2"/>
              </a:rPr>
              <a:t>     F.Tail  </a:t>
            </a:r>
            <a:r>
              <a:rPr lang="fr-FR" sz="2400" b="1" dirty="0" smtClean="0">
                <a:sym typeface="Wingdings" pitchFamily="2" charset="2"/>
              </a:rPr>
              <a:t>NULL</a:t>
            </a:r>
            <a:r>
              <a:rPr lang="en" sz="2400" b="1" dirty="0" smtClean="0">
                <a:sym typeface="Wingdings" pitchFamily="2" charset="2"/>
              </a:rPr>
              <a:t>;</a:t>
            </a:r>
            <a:endParaRPr lang="fr-FR" sz="2400" b="1" dirty="0"/>
          </a:p>
          <a:p>
            <a:pPr lvl="0">
              <a:buNone/>
            </a:pPr>
            <a:r>
              <a:rPr lang="en" sz="2400" b="1" dirty="0" smtClean="0"/>
              <a:t>END</a:t>
            </a:r>
            <a:endParaRPr lang="en" sz="24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  <p:grpSp>
        <p:nvGrpSpPr>
          <p:cNvPr id="9" name="Groupe 8"/>
          <p:cNvGrpSpPr/>
          <p:nvPr/>
        </p:nvGrpSpPr>
        <p:grpSpPr>
          <a:xfrm>
            <a:off x="6156176" y="1412776"/>
            <a:ext cx="2592289" cy="2232248"/>
            <a:chOff x="6156176" y="1700808"/>
            <a:chExt cx="2592289" cy="2232248"/>
          </a:xfrm>
        </p:grpSpPr>
        <p:sp>
          <p:nvSpPr>
            <p:cNvPr id="6" name="Rectangle 5"/>
            <p:cNvSpPr/>
            <p:nvPr/>
          </p:nvSpPr>
          <p:spPr>
            <a:xfrm>
              <a:off x="6156176" y="2348880"/>
              <a:ext cx="2592289" cy="158417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>
                <a:lnSpc>
                  <a:spcPct val="250000"/>
                </a:lnSpc>
                <a:spcAft>
                  <a:spcPts val="600"/>
                </a:spcAft>
              </a:pPr>
              <a:r>
                <a:rPr lang="en" sz="2400" b="1" dirty="0" smtClean="0"/>
                <a:t>Head :</a:t>
              </a:r>
            </a:p>
            <a:p>
              <a:r>
                <a:rPr lang="en" sz="2400" b="1" dirty="0" smtClean="0"/>
                <a:t>Tail:</a:t>
              </a:r>
            </a:p>
            <a:p>
              <a:pPr>
                <a:spcAft>
                  <a:spcPts val="1200"/>
                </a:spcAft>
              </a:pPr>
              <a:endParaRPr lang="fr-FR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236297" y="3297002"/>
              <a:ext cx="1062098" cy="34802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254318" y="2720938"/>
              <a:ext cx="1062098" cy="34802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6300192" y="1700808"/>
              <a:ext cx="1467154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3200" dirty="0" smtClean="0">
                  <a:solidFill>
                    <a:schemeClr val="tx1"/>
                  </a:solidFill>
                </a:rPr>
                <a:t>F</a:t>
              </a:r>
              <a:endParaRPr lang="fr-FR" sz="32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3. Dynamic Queues </a:t>
            </a:r>
            <a:r>
              <a:rPr lang="en" sz="3600" b="1" dirty="0" smtClean="0">
                <a:solidFill>
                  <a:srgbClr val="FFFF00"/>
                </a:solidFill>
              </a:rPr>
              <a:t>(Primitive Operations </a:t>
            </a:r>
            <a:r>
              <a:rPr lang="en" sz="3600" b="1" dirty="0">
                <a:solidFill>
                  <a:srgbClr val="FFFF00"/>
                </a:solidFill>
              </a:rPr>
              <a:t>)</a:t>
            </a:r>
            <a:endParaRPr lang="fr-FR" sz="4000" b="1" dirty="0" smtClean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57232"/>
            <a:ext cx="8286808" cy="5740120"/>
          </a:xfrm>
        </p:spPr>
        <p:txBody>
          <a:bodyPr>
            <a:noAutofit/>
          </a:bodyPr>
          <a:lstStyle/>
          <a:p>
            <a:pPr lvl="0">
              <a:buNone/>
            </a:pPr>
            <a:endParaRPr lang="fr-FR" sz="2400" b="1" dirty="0" smtClean="0"/>
          </a:p>
          <a:p>
            <a:pPr lvl="0">
              <a:buNone/>
            </a:pPr>
            <a:r>
              <a:rPr lang="en" sz="2400" b="1" dirty="0" smtClean="0"/>
              <a:t>2. Is_empty </a:t>
            </a:r>
            <a:r>
              <a:rPr lang="en" sz="2400" dirty="0" smtClean="0"/>
              <a:t>: returns true if the queue is empty otherwise returns false.</a:t>
            </a:r>
          </a:p>
          <a:p>
            <a:pPr>
              <a:buNone/>
            </a:pPr>
            <a:r>
              <a:rPr lang="en" sz="2400" b="1" dirty="0" smtClean="0"/>
              <a:t>Function is_empty</a:t>
            </a:r>
            <a:r>
              <a:rPr lang="en" sz="2400" dirty="0" smtClean="0"/>
              <a:t> (F: </a:t>
            </a:r>
            <a:r>
              <a:rPr lang="fr-FR" sz="2400" dirty="0" smtClean="0"/>
              <a:t>Queue</a:t>
            </a:r>
            <a:r>
              <a:rPr lang="en" sz="2400" dirty="0" smtClean="0"/>
              <a:t>): boolean</a:t>
            </a:r>
          </a:p>
          <a:p>
            <a:pPr>
              <a:buNone/>
            </a:pPr>
            <a:r>
              <a:rPr lang="fr-FR" sz="2400" b="1" dirty="0" smtClean="0"/>
              <a:t>Begin</a:t>
            </a:r>
            <a:endParaRPr lang="en" sz="2400" b="1" dirty="0" smtClean="0"/>
          </a:p>
          <a:p>
            <a:pPr>
              <a:buNone/>
            </a:pPr>
            <a:r>
              <a:rPr lang="en" sz="2400" dirty="0" smtClean="0"/>
              <a:t>     Returns (F. Head = NULL);</a:t>
            </a:r>
            <a:endParaRPr lang="fr-FR" sz="2400" dirty="0" smtClean="0"/>
          </a:p>
          <a:p>
            <a:pPr>
              <a:buNone/>
            </a:pPr>
            <a:r>
              <a:rPr lang="en" sz="2400" b="1" dirty="0" smtClean="0"/>
              <a:t>END </a:t>
            </a:r>
            <a:endParaRPr lang="fr-FR" sz="24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  <p:grpSp>
        <p:nvGrpSpPr>
          <p:cNvPr id="9" name="Groupe 8"/>
          <p:cNvGrpSpPr/>
          <p:nvPr/>
        </p:nvGrpSpPr>
        <p:grpSpPr>
          <a:xfrm>
            <a:off x="4427563" y="3675607"/>
            <a:ext cx="2592289" cy="2232248"/>
            <a:chOff x="6156176" y="1700808"/>
            <a:chExt cx="2592289" cy="2232248"/>
          </a:xfrm>
        </p:grpSpPr>
        <p:sp>
          <p:nvSpPr>
            <p:cNvPr id="6" name="Rectangle 5"/>
            <p:cNvSpPr/>
            <p:nvPr/>
          </p:nvSpPr>
          <p:spPr>
            <a:xfrm>
              <a:off x="6156176" y="2348880"/>
              <a:ext cx="2592289" cy="158417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>
                <a:lnSpc>
                  <a:spcPct val="250000"/>
                </a:lnSpc>
                <a:spcAft>
                  <a:spcPts val="600"/>
                </a:spcAft>
              </a:pPr>
              <a:r>
                <a:rPr lang="en" sz="2400" b="1" dirty="0" smtClean="0"/>
                <a:t>Head :</a:t>
              </a:r>
            </a:p>
            <a:p>
              <a:r>
                <a:rPr lang="en" sz="2400" b="1" dirty="0" smtClean="0"/>
                <a:t>Tail:</a:t>
              </a:r>
            </a:p>
            <a:p>
              <a:pPr>
                <a:spcAft>
                  <a:spcPts val="1200"/>
                </a:spcAft>
              </a:pPr>
              <a:endParaRPr lang="fr-FR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236297" y="3297002"/>
              <a:ext cx="1062098" cy="34802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254318" y="2720938"/>
              <a:ext cx="1062098" cy="34802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6300192" y="1700808"/>
              <a:ext cx="1467154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3200" dirty="0" smtClean="0">
                  <a:solidFill>
                    <a:schemeClr val="tx1"/>
                  </a:solidFill>
                </a:rPr>
                <a:t>F</a:t>
              </a:r>
              <a:endParaRPr lang="fr-FR" sz="3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6218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3. Dynamic queues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57232"/>
            <a:ext cx="8286808" cy="5429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" sz="2400" b="1" dirty="0" smtClean="0"/>
              <a:t>3. Head </a:t>
            </a:r>
            <a:r>
              <a:rPr lang="en" sz="2400" dirty="0" smtClean="0"/>
              <a:t>: Returns the element that exists in the header of the Queue (The first element threaded).</a:t>
            </a:r>
          </a:p>
          <a:p>
            <a:pPr>
              <a:buNone/>
            </a:pPr>
            <a:r>
              <a:rPr lang="en" sz="2400" b="1" dirty="0"/>
              <a:t>function Head ( </a:t>
            </a:r>
            <a:r>
              <a:rPr lang="en" sz="2400" b="1" dirty="0" smtClean="0"/>
              <a:t>F: </a:t>
            </a:r>
            <a:r>
              <a:rPr lang="fr-FR" sz="2400" b="1" dirty="0" smtClean="0"/>
              <a:t>Queue</a:t>
            </a:r>
            <a:r>
              <a:rPr lang="en" sz="2400" b="1" dirty="0" smtClean="0"/>
              <a:t> ): integer</a:t>
            </a:r>
          </a:p>
          <a:p>
            <a:pPr>
              <a:buNone/>
            </a:pPr>
            <a:r>
              <a:rPr lang="fr-FR" sz="2400" b="1" dirty="0" smtClean="0"/>
              <a:t>Begin</a:t>
            </a:r>
            <a:endParaRPr lang="en" sz="2400" b="1" dirty="0" smtClean="0"/>
          </a:p>
          <a:p>
            <a:pPr>
              <a:buNone/>
            </a:pPr>
            <a:r>
              <a:rPr lang="en" sz="2400" dirty="0" smtClean="0"/>
              <a:t> Returns ( </a:t>
            </a:r>
            <a:r>
              <a:rPr lang="en" sz="2800" b="1" dirty="0" smtClean="0">
                <a:solidFill>
                  <a:srgbClr val="0000CC"/>
                </a:solidFill>
              </a:rPr>
              <a:t>F.Head -&gt; </a:t>
            </a:r>
            <a:r>
              <a:rPr lang="en" sz="2800" b="1" dirty="0" err="1" smtClean="0">
                <a:solidFill>
                  <a:srgbClr val="0000CC"/>
                </a:solidFill>
              </a:rPr>
              <a:t>Ele </a:t>
            </a:r>
            <a:r>
              <a:rPr lang="en" sz="2400" dirty="0" smtClean="0"/>
              <a:t>);</a:t>
            </a:r>
            <a:endParaRPr lang="fr-FR" sz="2400" dirty="0" smtClean="0"/>
          </a:p>
          <a:p>
            <a:pPr>
              <a:buNone/>
            </a:pPr>
            <a:r>
              <a:rPr lang="en" sz="2400" b="1" dirty="0" smtClean="0"/>
              <a:t>END</a:t>
            </a:r>
            <a:endParaRPr lang="fr-FR" sz="24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365104"/>
            <a:ext cx="8169275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758620" y="3715814"/>
            <a:ext cx="21155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400" b="1" dirty="0"/>
              <a:t>F.Head -&gt; </a:t>
            </a:r>
            <a:r>
              <a:rPr lang="en" sz="2400" b="1" dirty="0" err="1" smtClean="0"/>
              <a:t>Ele </a:t>
            </a:r>
            <a:r>
              <a:rPr lang="en" sz="2400" b="1" dirty="0" smtClean="0"/>
              <a:t>= 1</a:t>
            </a:r>
            <a:endParaRPr lang="fr-FR" sz="2400" b="1" dirty="0"/>
          </a:p>
        </p:txBody>
      </p:sp>
      <p:sp>
        <p:nvSpPr>
          <p:cNvPr id="6" name="Ellipse 5"/>
          <p:cNvSpPr/>
          <p:nvPr/>
        </p:nvSpPr>
        <p:spPr>
          <a:xfrm>
            <a:off x="3167382" y="4177479"/>
            <a:ext cx="540522" cy="691681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33997" y="4869160"/>
            <a:ext cx="146715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3200" dirty="0" smtClean="0">
                <a:solidFill>
                  <a:schemeClr val="tx1"/>
                </a:solidFill>
              </a:rPr>
              <a:t>F</a:t>
            </a:r>
            <a:endParaRPr lang="fr-F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1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3. Dynamic Stacks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b="1" dirty="0" smtClean="0"/>
              <a:t>Enqueue : </a:t>
            </a:r>
            <a:r>
              <a:rPr lang="en" sz="2400" dirty="0" smtClean="0"/>
              <a:t>Adds an element to the tail of the queue.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 smtClean="0"/>
              <a:t>Procedure </a:t>
            </a:r>
            <a:r>
              <a:rPr lang="en" sz="2400" b="1" dirty="0"/>
              <a:t>Enqueue </a:t>
            </a:r>
            <a:r>
              <a:rPr lang="en" sz="2400" dirty="0" smtClean="0"/>
              <a:t>(var F: </a:t>
            </a:r>
            <a:r>
              <a:rPr lang="fr-FR" sz="2400" dirty="0" smtClean="0"/>
              <a:t>Queue</a:t>
            </a:r>
            <a:r>
              <a:rPr lang="en" sz="2400" dirty="0" smtClean="0"/>
              <a:t>, x: typeq )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 smtClean="0"/>
              <a:t>P: *</a:t>
            </a:r>
            <a:r>
              <a:rPr lang="fr-FR" sz="2400" dirty="0" err="1" smtClean="0"/>
              <a:t>Node</a:t>
            </a:r>
            <a:endParaRPr lang="en" sz="2400" dirty="0" smtClean="0"/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b="1" dirty="0" smtClean="0"/>
              <a:t>Begin</a:t>
            </a:r>
            <a:endParaRPr lang="en" sz="2400" b="1" dirty="0" smtClean="0"/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 smtClean="0"/>
              <a:t>	P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create_</a:t>
            </a:r>
            <a:r>
              <a:rPr lang="fr-FR" sz="2400" dirty="0" err="1" smtClean="0"/>
              <a:t>Node</a:t>
            </a:r>
            <a:r>
              <a:rPr lang="en" sz="2400" dirty="0" smtClean="0"/>
              <a:t> (x);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 smtClean="0"/>
              <a:t>	</a:t>
            </a:r>
            <a:r>
              <a:rPr lang="en" sz="2400" b="1" dirty="0" smtClean="0"/>
              <a:t>If (is_empty(F)) then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/>
              <a:t>	</a:t>
            </a:r>
            <a:r>
              <a:rPr lang="en" sz="2400" dirty="0" smtClean="0"/>
              <a:t>	</a:t>
            </a:r>
            <a:r>
              <a:rPr lang="en" sz="2400" dirty="0" smtClean="0"/>
              <a:t>F.Head </a:t>
            </a:r>
            <a:r>
              <a:rPr lang="en" sz="2400" dirty="0" smtClean="0">
                <a:sym typeface="Wingdings" pitchFamily="2" charset="2"/>
              </a:rPr>
              <a:t> </a:t>
            </a:r>
            <a:r>
              <a:rPr lang="en" sz="2400" dirty="0" smtClean="0"/>
              <a:t>P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/>
              <a:t>	</a:t>
            </a:r>
            <a:r>
              <a:rPr lang="en" sz="2400" dirty="0" smtClean="0"/>
              <a:t>	</a:t>
            </a:r>
            <a:r>
              <a:rPr lang="en" sz="2400" dirty="0" smtClean="0"/>
              <a:t>F.Tail </a:t>
            </a:r>
            <a:r>
              <a:rPr lang="en" sz="2400" dirty="0" smtClean="0">
                <a:sym typeface="Wingdings"/>
              </a:rPr>
              <a:t> </a:t>
            </a:r>
            <a:r>
              <a:rPr lang="en" sz="2400" dirty="0" smtClean="0"/>
              <a:t>P;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/>
              <a:t>	</a:t>
            </a:r>
            <a:r>
              <a:rPr lang="fr-FR" sz="2400" b="1" dirty="0" err="1" smtClean="0"/>
              <a:t>Else</a:t>
            </a:r>
            <a:endParaRPr lang="en" sz="2400" b="1" dirty="0" smtClean="0"/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 smtClean="0"/>
              <a:t>		F. </a:t>
            </a:r>
            <a:r>
              <a:rPr lang="en" sz="2400" dirty="0" smtClean="0"/>
              <a:t>Head-</a:t>
            </a:r>
            <a:r>
              <a:rPr lang="en" sz="2400" dirty="0" smtClean="0"/>
              <a:t>&gt; next </a:t>
            </a:r>
            <a:r>
              <a:rPr lang="en" sz="2400" dirty="0" smtClean="0">
                <a:sym typeface="Wingdings" pitchFamily="2" charset="2"/>
              </a:rPr>
              <a:t> </a:t>
            </a:r>
            <a:r>
              <a:rPr lang="en" sz="2400" dirty="0" smtClean="0"/>
              <a:t>P;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 smtClean="0"/>
              <a:t>		</a:t>
            </a:r>
            <a:r>
              <a:rPr lang="en" sz="2400" dirty="0" smtClean="0"/>
              <a:t>F.Tail</a:t>
            </a:r>
            <a:r>
              <a:rPr lang="en" sz="2400" dirty="0" smtClean="0">
                <a:sym typeface="Wingdings" pitchFamily="2" charset="2"/>
              </a:rPr>
              <a:t> </a:t>
            </a:r>
            <a:r>
              <a:rPr lang="en" sz="2400" dirty="0" smtClean="0"/>
              <a:t>P;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dirty="0" smtClean="0"/>
              <a:t> 	</a:t>
            </a:r>
            <a:r>
              <a:rPr lang="fr-FR" sz="2400" b="1" dirty="0" smtClean="0"/>
              <a:t>End if</a:t>
            </a:r>
            <a:endParaRPr lang="en" sz="2400" b="1" dirty="0" smtClean="0"/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en" sz="2400" b="1" dirty="0" smtClean="0"/>
              <a:t>END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3. Dynamic Stacks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" sz="2400" b="1" dirty="0" smtClean="0"/>
              <a:t>Dequeue</a:t>
            </a:r>
            <a:r>
              <a:rPr lang="en" sz="2400" dirty="0" smtClean="0"/>
              <a:t>: Removes the first element (the Front) from the queue.</a:t>
            </a:r>
          </a:p>
          <a:p>
            <a:pPr>
              <a:spcBef>
                <a:spcPts val="0"/>
              </a:spcBef>
              <a:buNone/>
            </a:pPr>
            <a:r>
              <a:rPr lang="en" sz="2400" b="1" dirty="0" smtClean="0"/>
              <a:t>Procedure</a:t>
            </a:r>
            <a:r>
              <a:rPr lang="en" sz="2400" dirty="0" smtClean="0"/>
              <a:t> </a:t>
            </a:r>
            <a:r>
              <a:rPr lang="en" sz="2400" b="1" dirty="0" smtClean="0"/>
              <a:t>Dequeue</a:t>
            </a:r>
            <a:r>
              <a:rPr lang="en" sz="2400" dirty="0" smtClean="0"/>
              <a:t> (var F: </a:t>
            </a:r>
            <a:r>
              <a:rPr lang="fr-FR" sz="2400" dirty="0" smtClean="0"/>
              <a:t>Queue</a:t>
            </a:r>
            <a:r>
              <a:rPr lang="en" sz="24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" sz="2400" dirty="0" smtClean="0"/>
              <a:t>	P: *</a:t>
            </a:r>
            <a:r>
              <a:rPr lang="fr-FR" sz="2400" dirty="0" err="1" smtClean="0"/>
              <a:t>Node</a:t>
            </a:r>
            <a:endParaRPr lang="en" sz="2400" dirty="0" smtClean="0"/>
          </a:p>
          <a:p>
            <a:pPr>
              <a:spcBef>
                <a:spcPts val="0"/>
              </a:spcBef>
              <a:buNone/>
            </a:pPr>
            <a:r>
              <a:rPr lang="fr-FR" sz="2400" b="1" dirty="0" smtClean="0"/>
              <a:t>Begin</a:t>
            </a:r>
            <a:endParaRPr lang="en" sz="2400" b="1" dirty="0" smtClean="0"/>
          </a:p>
          <a:p>
            <a:pPr>
              <a:buNone/>
            </a:pPr>
            <a:r>
              <a:rPr lang="en" sz="2400" dirty="0" smtClean="0"/>
              <a:t>	</a:t>
            </a:r>
            <a:r>
              <a:rPr lang="en" sz="2400" b="1" dirty="0" smtClean="0"/>
              <a:t>If</a:t>
            </a:r>
            <a:r>
              <a:rPr lang="en" sz="2400" dirty="0" smtClean="0"/>
              <a:t>( ! is_empty (f))</a:t>
            </a:r>
          </a:p>
          <a:p>
            <a:pPr>
              <a:buNone/>
            </a:pPr>
            <a:r>
              <a:rPr lang="en" sz="2400" dirty="0" smtClean="0"/>
              <a:t>		P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F.head ;</a:t>
            </a:r>
          </a:p>
          <a:p>
            <a:pPr>
              <a:buNone/>
            </a:pPr>
            <a:r>
              <a:rPr lang="en" sz="2400" dirty="0" smtClean="0"/>
              <a:t>              </a:t>
            </a:r>
            <a:r>
              <a:rPr lang="en" sz="2400" dirty="0" smtClean="0"/>
              <a:t>F.</a:t>
            </a:r>
            <a:r>
              <a:rPr lang="fr-FR" sz="2400" dirty="0" smtClean="0"/>
              <a:t>Head</a:t>
            </a:r>
            <a:r>
              <a:rPr lang="en" sz="2400" dirty="0" smtClean="0"/>
              <a:t> </a:t>
            </a:r>
            <a:r>
              <a:rPr lang="en" sz="2400" dirty="0" smtClean="0">
                <a:sym typeface="Wingdings"/>
              </a:rPr>
              <a:t></a:t>
            </a:r>
            <a:r>
              <a:rPr lang="en" sz="2400" dirty="0" smtClean="0"/>
              <a:t> </a:t>
            </a:r>
            <a:r>
              <a:rPr lang="en" sz="2400" dirty="0" smtClean="0"/>
              <a:t>f.</a:t>
            </a:r>
            <a:r>
              <a:rPr lang="fr-FR" sz="2400" dirty="0" smtClean="0"/>
              <a:t>Head</a:t>
            </a:r>
            <a:r>
              <a:rPr lang="en" sz="2400" dirty="0" smtClean="0"/>
              <a:t> </a:t>
            </a:r>
            <a:r>
              <a:rPr lang="en" sz="2400" dirty="0" smtClean="0"/>
              <a:t>-&gt; next;</a:t>
            </a:r>
          </a:p>
          <a:p>
            <a:pPr>
              <a:buNone/>
            </a:pPr>
            <a:r>
              <a:rPr lang="en" sz="2400" dirty="0" smtClean="0"/>
              <a:t>              Desallocate (p);</a:t>
            </a:r>
            <a:endParaRPr lang="fr-FR" sz="2400" dirty="0" smtClean="0"/>
          </a:p>
          <a:p>
            <a:pPr>
              <a:buNone/>
            </a:pPr>
            <a:r>
              <a:rPr lang="en" sz="2400" dirty="0" smtClean="0"/>
              <a:t>		</a:t>
            </a:r>
            <a:r>
              <a:rPr lang="en" sz="2400" b="1" dirty="0" smtClean="0"/>
              <a:t>If</a:t>
            </a:r>
            <a:r>
              <a:rPr lang="en" sz="2400" dirty="0" smtClean="0"/>
              <a:t> </a:t>
            </a:r>
            <a:r>
              <a:rPr lang="en" sz="2400" b="1" dirty="0" smtClean="0">
                <a:solidFill>
                  <a:srgbClr val="FF0000"/>
                </a:solidFill>
              </a:rPr>
              <a:t>( </a:t>
            </a:r>
            <a:r>
              <a:rPr lang="en" sz="2400" b="1" dirty="0" smtClean="0">
                <a:solidFill>
                  <a:srgbClr val="FF0000"/>
                </a:solidFill>
              </a:rPr>
              <a:t>F.</a:t>
            </a:r>
            <a:r>
              <a:rPr lang="fr-FR" sz="2400" b="1" dirty="0" smtClean="0">
                <a:solidFill>
                  <a:srgbClr val="FF0000"/>
                </a:solidFill>
              </a:rPr>
              <a:t>Head</a:t>
            </a:r>
            <a:r>
              <a:rPr lang="en" sz="2400" b="1" dirty="0" smtClean="0">
                <a:solidFill>
                  <a:srgbClr val="FF0000"/>
                </a:solidFill>
              </a:rPr>
              <a:t> </a:t>
            </a:r>
            <a:r>
              <a:rPr lang="en" sz="2400" b="1" dirty="0" smtClean="0">
                <a:solidFill>
                  <a:srgbClr val="FF0000"/>
                </a:solidFill>
              </a:rPr>
              <a:t>=</a:t>
            </a:r>
            <a:r>
              <a:rPr lang="fr-FR" sz="2400" b="1" dirty="0" smtClean="0">
                <a:solidFill>
                  <a:srgbClr val="FF0000"/>
                </a:solidFill>
              </a:rPr>
              <a:t>NULL</a:t>
            </a:r>
            <a:r>
              <a:rPr lang="en" sz="2400" b="1" dirty="0" smtClean="0">
                <a:solidFill>
                  <a:srgbClr val="FF0000"/>
                </a:solidFill>
              </a:rPr>
              <a:t>)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" sz="2400" dirty="0" smtClean="0"/>
              <a:t>       		</a:t>
            </a:r>
            <a:r>
              <a:rPr lang="en" sz="2400" b="1" dirty="0" smtClean="0">
                <a:solidFill>
                  <a:srgbClr val="FF0000"/>
                </a:solidFill>
              </a:rPr>
              <a:t>F.Tail </a:t>
            </a:r>
            <a:r>
              <a:rPr lang="en" sz="2400" b="1" dirty="0" smtClean="0">
                <a:solidFill>
                  <a:srgbClr val="FF0000"/>
                </a:solidFill>
                <a:sym typeface="Wingdings" pitchFamily="2" charset="2"/>
              </a:rPr>
              <a:t> </a:t>
            </a:r>
            <a:r>
              <a:rPr lang="fr-FR" sz="2400" b="1" dirty="0" smtClean="0">
                <a:solidFill>
                  <a:srgbClr val="FF0000"/>
                </a:solidFill>
              </a:rPr>
              <a:t>NULL</a:t>
            </a:r>
            <a:r>
              <a:rPr lang="en" sz="2400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" sz="2400" dirty="0" smtClean="0"/>
              <a:t>      	</a:t>
            </a:r>
            <a:r>
              <a:rPr lang="fr-FR" sz="2400" b="1" dirty="0" smtClean="0"/>
              <a:t>End</a:t>
            </a:r>
            <a:r>
              <a:rPr lang="fr-FR" sz="2400" dirty="0" smtClean="0"/>
              <a:t> if</a:t>
            </a:r>
          </a:p>
          <a:p>
            <a:pPr>
              <a:buNone/>
            </a:pPr>
            <a:r>
              <a:rPr lang="en" sz="2400" dirty="0" smtClean="0"/>
              <a:t>   </a:t>
            </a:r>
            <a:r>
              <a:rPr lang="fr-FR" sz="2400" b="1" dirty="0" smtClean="0"/>
              <a:t>Endif</a:t>
            </a:r>
          </a:p>
          <a:p>
            <a:pPr>
              <a:buNone/>
            </a:pPr>
            <a:r>
              <a:rPr lang="en" sz="2400" b="1" dirty="0" smtClean="0"/>
              <a:t>END</a:t>
            </a:r>
          </a:p>
          <a:p>
            <a:pPr>
              <a:buNone/>
            </a:pPr>
            <a:r>
              <a:rPr lang="en" sz="2400" b="1" dirty="0" smtClean="0"/>
              <a:t> </a:t>
            </a:r>
            <a:endParaRPr lang="fr-FR" sz="2400" dirty="0" smtClean="0"/>
          </a:p>
          <a:p>
            <a:pPr marL="0" indent="0" algn="just">
              <a:buNone/>
            </a:pPr>
            <a:r>
              <a:rPr lang="en" sz="1800" dirty="0" smtClean="0"/>
              <a:t> </a:t>
            </a:r>
          </a:p>
          <a:p>
            <a:pPr algn="just">
              <a:buNone/>
            </a:pPr>
            <a:endParaRPr lang="fr-FR" sz="1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3. Dynamic Stacks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597244"/>
          </a:xfrm>
        </p:spPr>
        <p:txBody>
          <a:bodyPr>
            <a:noAutofit/>
          </a:bodyPr>
          <a:lstStyle/>
          <a:p>
            <a:r>
              <a:rPr lang="en" sz="2400" b="1" dirty="0" smtClean="0"/>
              <a:t>The size function </a:t>
            </a:r>
            <a:r>
              <a:rPr lang="en" sz="2400" dirty="0" smtClean="0"/>
              <a:t>: returns the number of elements already enqueue into the queue.</a:t>
            </a:r>
          </a:p>
          <a:p>
            <a:pPr>
              <a:spcBef>
                <a:spcPts val="0"/>
              </a:spcBef>
              <a:buNone/>
            </a:pPr>
            <a:endParaRPr lang="fr-FR" sz="2400" b="1" dirty="0" smtClean="0"/>
          </a:p>
          <a:p>
            <a:pPr>
              <a:spcBef>
                <a:spcPts val="0"/>
              </a:spcBef>
              <a:buNone/>
            </a:pPr>
            <a:r>
              <a:rPr lang="en" sz="2400" b="1" dirty="0"/>
              <a:t>Function Size </a:t>
            </a:r>
            <a:r>
              <a:rPr lang="en" sz="2400" b="1" dirty="0" smtClean="0"/>
              <a:t>(F: Queue): integer</a:t>
            </a:r>
          </a:p>
          <a:p>
            <a:pPr>
              <a:spcBef>
                <a:spcPts val="0"/>
              </a:spcBef>
              <a:buNone/>
            </a:pPr>
            <a:r>
              <a:rPr lang="en" sz="2400" dirty="0" smtClean="0"/>
              <a:t>	Current: *</a:t>
            </a:r>
            <a:r>
              <a:rPr lang="fr-FR" sz="2400" dirty="0" err="1" smtClean="0"/>
              <a:t>Node</a:t>
            </a:r>
            <a:endParaRPr lang="en" sz="2400" dirty="0" smtClean="0"/>
          </a:p>
          <a:p>
            <a:pPr>
              <a:spcBef>
                <a:spcPts val="0"/>
              </a:spcBef>
              <a:buNone/>
            </a:pPr>
            <a:r>
              <a:rPr lang="en" sz="2400" dirty="0" smtClean="0"/>
              <a:t>	Nb: </a:t>
            </a:r>
            <a:r>
              <a:rPr lang="en" sz="2400" dirty="0" smtClean="0"/>
              <a:t>integer;</a:t>
            </a:r>
            <a:endParaRPr lang="en" sz="2400" dirty="0" smtClean="0"/>
          </a:p>
          <a:p>
            <a:pPr>
              <a:spcBef>
                <a:spcPts val="0"/>
              </a:spcBef>
              <a:buNone/>
            </a:pPr>
            <a:r>
              <a:rPr lang="fr-FR" sz="2400" b="1" dirty="0" smtClean="0"/>
              <a:t>Begin</a:t>
            </a:r>
            <a:endParaRPr lang="en" sz="2400" b="1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 smtClean="0"/>
              <a:t>	Current </a:t>
            </a:r>
            <a:r>
              <a:rPr lang="en" sz="2400" dirty="0" smtClean="0">
                <a:sym typeface="Wingdings"/>
              </a:rPr>
              <a:t> </a:t>
            </a:r>
            <a:r>
              <a:rPr lang="en" sz="2400" dirty="0" smtClean="0"/>
              <a:t>F.Head; Nb </a:t>
            </a:r>
            <a:r>
              <a:rPr lang="en" sz="2400" dirty="0" smtClean="0">
                <a:sym typeface="Wingdings" pitchFamily="2" charset="2"/>
              </a:rPr>
              <a:t>0 </a:t>
            </a:r>
            <a:r>
              <a:rPr lang="en" sz="2400" dirty="0" smtClean="0"/>
              <a:t>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/>
              <a:t>	</a:t>
            </a:r>
            <a:r>
              <a:rPr lang="en" sz="2400" b="1" dirty="0" smtClean="0"/>
              <a:t>While</a:t>
            </a:r>
            <a:r>
              <a:rPr lang="en" sz="2400" dirty="0" smtClean="0"/>
              <a:t> (current != </a:t>
            </a:r>
            <a:r>
              <a:rPr lang="fr-FR" sz="2400" dirty="0" smtClean="0"/>
              <a:t>NULL</a:t>
            </a:r>
            <a:r>
              <a:rPr lang="en" sz="2400" dirty="0" smtClean="0"/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 smtClean="0"/>
              <a:t>		Nb </a:t>
            </a:r>
            <a:r>
              <a:rPr lang="en" sz="2400" dirty="0" smtClean="0">
                <a:sym typeface="Wingdings" pitchFamily="2" charset="2"/>
              </a:rPr>
              <a:t> Nb +1;</a:t>
            </a:r>
            <a:endParaRPr lang="fr-FR" sz="2400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 smtClean="0"/>
              <a:t> 		Current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Current-&gt;next 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 smtClean="0"/>
              <a:t>	</a:t>
            </a:r>
            <a:r>
              <a:rPr lang="en" sz="2400" b="1" dirty="0" smtClean="0"/>
              <a:t>Endwhile</a:t>
            </a:r>
            <a:endParaRPr lang="fr-FR" sz="2400" b="1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 smtClean="0"/>
              <a:t>		Return Nb;</a:t>
            </a:r>
          </a:p>
          <a:p>
            <a:pPr>
              <a:spcBef>
                <a:spcPts val="0"/>
              </a:spcBef>
              <a:buNone/>
            </a:pPr>
            <a:r>
              <a:rPr lang="en" sz="2400" b="1" dirty="0" smtClean="0"/>
              <a:t>END</a:t>
            </a:r>
          </a:p>
          <a:p>
            <a:pPr>
              <a:buNone/>
            </a:pPr>
            <a:r>
              <a:rPr lang="en" sz="2400" b="1" dirty="0" smtClean="0"/>
              <a:t> </a:t>
            </a:r>
            <a:endParaRPr lang="fr-FR" sz="2400" dirty="0" smtClean="0"/>
          </a:p>
          <a:p>
            <a:pPr marL="0" indent="0" algn="just">
              <a:buNone/>
            </a:pPr>
            <a:r>
              <a:rPr lang="en" sz="1800" dirty="0" smtClean="0"/>
              <a:t> </a:t>
            </a:r>
          </a:p>
          <a:p>
            <a:pPr algn="just">
              <a:buNone/>
            </a:pPr>
            <a:endParaRPr lang="fr-FR" sz="1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/>
              <a:t>4</a:t>
            </a:r>
            <a:r>
              <a:rPr lang="en" sz="4000" b="1" dirty="0" smtClean="0"/>
              <a:t>. Queue usage examples: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597244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2400" dirty="0" smtClean="0"/>
              <a:t>Queues </a:t>
            </a:r>
            <a:r>
              <a:rPr lang="en-US" sz="2400" dirty="0"/>
              <a:t>are widely used in various applications where data needs to be processed in a </a:t>
            </a:r>
            <a:r>
              <a:rPr lang="en-US" sz="2400" b="1" dirty="0"/>
              <a:t>First-In-First-Out (FIFO)</a:t>
            </a:r>
            <a:r>
              <a:rPr lang="en-US" sz="2400" dirty="0"/>
              <a:t> </a:t>
            </a:r>
            <a:r>
              <a:rPr lang="en-US" sz="2400" dirty="0" smtClean="0"/>
              <a:t>order</a:t>
            </a:r>
            <a:r>
              <a:rPr lang="en-US" sz="2400" dirty="0"/>
              <a:t> </a:t>
            </a:r>
            <a:r>
              <a:rPr lang="en-US" sz="2400" dirty="0" smtClean="0"/>
              <a:t>such as:</a:t>
            </a:r>
            <a:endParaRPr lang="en-US" sz="2400" dirty="0"/>
          </a:p>
          <a:p>
            <a:pPr>
              <a:spcAft>
                <a:spcPts val="1200"/>
              </a:spcAft>
            </a:pPr>
            <a:r>
              <a:rPr lang="en-US" sz="2400" b="1" dirty="0"/>
              <a:t>Task Scheduling in Operating </a:t>
            </a:r>
            <a:r>
              <a:rPr lang="en-US" sz="2400" b="1" dirty="0" smtClean="0"/>
              <a:t>Systems</a:t>
            </a:r>
            <a:r>
              <a:rPr lang="en-US" sz="2400" dirty="0" smtClean="0"/>
              <a:t>: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/>
              <a:t>Queues </a:t>
            </a:r>
            <a:r>
              <a:rPr lang="en-US" sz="2400" dirty="0"/>
              <a:t>manage tasks, processes, or threads that need CPU time, ensuring that the first task to enter is the first one to be </a:t>
            </a:r>
            <a:r>
              <a:rPr lang="en-US" sz="2400" dirty="0" smtClean="0"/>
              <a:t>executed.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/>
              <a:t>Print </a:t>
            </a:r>
            <a:r>
              <a:rPr lang="en-US" sz="2400" dirty="0"/>
              <a:t>queues also work similarly, where documents are printed in the order they are submitted</a:t>
            </a:r>
            <a:r>
              <a:rPr lang="en-US" sz="2400" dirty="0" smtClean="0"/>
              <a:t>.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b="1" dirty="0"/>
              <a:t>Breadth-First Search (BFS) in Graph Algorithms</a:t>
            </a:r>
            <a:r>
              <a:rPr lang="en-US" sz="2400" dirty="0"/>
              <a:t>: Queues are essential in BFS to keep track of nodes to visit next, allowing each level of nodes to be processed sequentially.</a:t>
            </a:r>
          </a:p>
          <a:p>
            <a:pPr marL="0" lvl="1" indent="0">
              <a:spcAft>
                <a:spcPts val="1200"/>
              </a:spcAft>
              <a:buNone/>
            </a:pPr>
            <a:endParaRPr lang="en-US" sz="24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109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l"/>
            <a:r>
              <a:rPr lang="en" sz="4000" b="1" u="sng" dirty="0" smtClean="0"/>
              <a:t>Introduction to C++ Programming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857232"/>
            <a:ext cx="8501122" cy="571504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endParaRPr lang="fr-FR" sz="2800" b="1" dirty="0" smtClean="0">
              <a:solidFill>
                <a:srgbClr val="0000CC"/>
              </a:solidFill>
            </a:endParaRPr>
          </a:p>
          <a:p>
            <a:pPr marL="355600" lvl="0" indent="-355600">
              <a:lnSpc>
                <a:spcPct val="150000"/>
              </a:lnSpc>
              <a:buFont typeface="+mj-lt"/>
              <a:buAutoNum type="arabicPeriod"/>
            </a:pPr>
            <a:r>
              <a:rPr lang="en" sz="2600" b="1" dirty="0" smtClean="0">
                <a:solidFill>
                  <a:srgbClr val="002060"/>
                </a:solidFill>
              </a:rPr>
              <a:t>Definition</a:t>
            </a:r>
          </a:p>
          <a:p>
            <a:pPr marL="355600" lvl="0" indent="-355600">
              <a:lnSpc>
                <a:spcPct val="150000"/>
              </a:lnSpc>
              <a:buFont typeface="+mj-lt"/>
              <a:buAutoNum type="arabicPeriod"/>
            </a:pPr>
            <a:r>
              <a:rPr lang="en" sz="2600" b="1" dirty="0" smtClean="0">
                <a:solidFill>
                  <a:srgbClr val="002060"/>
                </a:solidFill>
              </a:rPr>
              <a:t>Static </a:t>
            </a:r>
            <a:r>
              <a:rPr lang="fr-FR" sz="2600" b="1" dirty="0" smtClean="0">
                <a:solidFill>
                  <a:srgbClr val="002060"/>
                </a:solidFill>
              </a:rPr>
              <a:t>Queue</a:t>
            </a:r>
            <a:r>
              <a:rPr lang="en" sz="2600" b="1" dirty="0" smtClean="0">
                <a:solidFill>
                  <a:srgbClr val="002060"/>
                </a:solidFill>
              </a:rPr>
              <a:t>s</a:t>
            </a:r>
          </a:p>
          <a:p>
            <a:pPr marL="355600" indent="-355600" hangingPunct="0">
              <a:lnSpc>
                <a:spcPct val="150000"/>
              </a:lnSpc>
              <a:buFont typeface="+mj-lt"/>
              <a:buAutoNum type="arabicPeriod"/>
            </a:pPr>
            <a:r>
              <a:rPr lang="en" sz="2600" b="1" dirty="0" smtClean="0">
                <a:solidFill>
                  <a:srgbClr val="002060"/>
                </a:solidFill>
              </a:rPr>
              <a:t>Dynamic </a:t>
            </a:r>
            <a:r>
              <a:rPr lang="fr-FR" sz="2600" b="1" dirty="0" smtClean="0">
                <a:solidFill>
                  <a:srgbClr val="002060"/>
                </a:solidFill>
              </a:rPr>
              <a:t>Queue</a:t>
            </a:r>
            <a:r>
              <a:rPr lang="en" sz="2600" b="1" dirty="0" smtClean="0">
                <a:solidFill>
                  <a:srgbClr val="002060"/>
                </a:solidFill>
              </a:rPr>
              <a:t>s</a:t>
            </a:r>
          </a:p>
          <a:p>
            <a:pPr lvl="0" hangingPunct="0"/>
            <a:endParaRPr lang="fr-FR" sz="2400" dirty="0" smtClean="0"/>
          </a:p>
          <a:p>
            <a:pPr marL="361950" indent="-361950" algn="just">
              <a:buFont typeface="Wingdings" pitchFamily="2" charset="2"/>
              <a:buChar char="Ø"/>
            </a:pP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/>
              <a:t>4</a:t>
            </a:r>
            <a:r>
              <a:rPr lang="en" sz="4000" b="1" dirty="0" smtClean="0"/>
              <a:t>. Queue usage examples: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597244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en-US" sz="2400" b="1" dirty="0" smtClean="0"/>
              <a:t>Handling </a:t>
            </a:r>
            <a:r>
              <a:rPr lang="en-US" sz="2400" b="1" dirty="0"/>
              <a:t>Requests in Web </a:t>
            </a:r>
            <a:r>
              <a:rPr lang="en-US" sz="2400" b="1" dirty="0" smtClean="0"/>
              <a:t>Servers</a:t>
            </a:r>
            <a:r>
              <a:rPr lang="en-US" sz="2400" dirty="0" smtClean="0"/>
              <a:t>: When </a:t>
            </a:r>
            <a:r>
              <a:rPr lang="en-US" sz="2400" dirty="0"/>
              <a:t>multiple users make requests to a server, requests are stored in a queue, ensuring they are processed in the order received</a:t>
            </a:r>
            <a:r>
              <a:rPr lang="en-US" sz="2400" dirty="0" smtClean="0"/>
              <a:t>.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en-US" sz="2400" b="1" dirty="0"/>
              <a:t>Data Buffers</a:t>
            </a:r>
            <a:r>
              <a:rPr lang="en-US" sz="2400" dirty="0"/>
              <a:t>: Queues are used in buffering for streaming or real-time applications, like video streaming, where data needs to be processed in the order it arrives.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en-US" sz="2400" b="1" dirty="0"/>
              <a:t>Messaging Systems</a:t>
            </a:r>
            <a:r>
              <a:rPr lang="en-US" sz="2400" dirty="0"/>
              <a:t>: Messaging queues (like those used in </a:t>
            </a:r>
            <a:r>
              <a:rPr lang="en-US" sz="2400" dirty="0" err="1"/>
              <a:t>RabbitMQ</a:t>
            </a:r>
            <a:r>
              <a:rPr lang="en-US" sz="2400" dirty="0"/>
              <a:t>) store messages for distributed systems, ensuring messages are processed in the order they were received.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en-US" sz="2400" b="1" dirty="0"/>
              <a:t>Customer Service Systems</a:t>
            </a:r>
            <a:r>
              <a:rPr lang="en-US" sz="2400" dirty="0"/>
              <a:t>: Call centers and help desks use queues to manage customers waiting for assistance, where customers are served in the order they called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 algn="just">
              <a:spcBef>
                <a:spcPts val="1200"/>
              </a:spcBef>
              <a:spcAft>
                <a:spcPts val="1800"/>
              </a:spcAft>
              <a:buNone/>
            </a:pPr>
            <a:r>
              <a:rPr lang="en" sz="2400" dirty="0" smtClean="0"/>
              <a:t> 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  <a:buNone/>
            </a:pP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6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/>
              <a:t>4</a:t>
            </a:r>
            <a:r>
              <a:rPr lang="en" sz="4000" b="1" dirty="0" smtClean="0"/>
              <a:t>. Queue usage examples: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59724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200"/>
              </a:spcBef>
              <a:spcAft>
                <a:spcPts val="1800"/>
              </a:spcAft>
              <a:buNone/>
            </a:pPr>
            <a:r>
              <a:rPr lang="en" sz="2400" dirty="0" smtClean="0"/>
              <a:t> </a:t>
            </a:r>
          </a:p>
          <a:p>
            <a:pPr algn="just">
              <a:spcBef>
                <a:spcPts val="1200"/>
              </a:spcBef>
              <a:spcAft>
                <a:spcPts val="1800"/>
              </a:spcAft>
              <a:buNone/>
            </a:pP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21</a:t>
            </a:fld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7" t="28836" r="38992" b="10000"/>
          <a:stretch/>
        </p:blipFill>
        <p:spPr bwMode="auto">
          <a:xfrm>
            <a:off x="827584" y="1052736"/>
            <a:ext cx="7704856" cy="5481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192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1. Definition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286412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" sz="2400" b="1" dirty="0" smtClean="0"/>
              <a:t>The queue is a</a:t>
            </a:r>
            <a:r>
              <a:rPr lang="fr-FR" sz="2400" b="1" dirty="0" smtClean="0"/>
              <a:t> data</a:t>
            </a:r>
            <a:r>
              <a:rPr lang="en" sz="2400" b="1" dirty="0" smtClean="0"/>
              <a:t> structure that allows elements to be stored in a given order and removed in the same order, i.e. according to the FIFO “</a:t>
            </a:r>
            <a:r>
              <a:rPr lang="en" sz="2400" b="1" dirty="0" smtClean="0">
                <a:solidFill>
                  <a:srgbClr val="00B050"/>
                </a:solidFill>
              </a:rPr>
              <a:t>First In First Out</a:t>
            </a:r>
            <a:r>
              <a:rPr lang="en" sz="2400" b="1" dirty="0" smtClean="0"/>
              <a:t>” protocol.</a:t>
            </a:r>
          </a:p>
          <a:p>
            <a:pPr algn="just">
              <a:spcAft>
                <a:spcPts val="1200"/>
              </a:spcAft>
            </a:pPr>
            <a:r>
              <a:rPr lang="en" sz="2400" dirty="0" smtClean="0"/>
              <a:t>"</a:t>
            </a:r>
            <a:r>
              <a:rPr lang="en" sz="2400" b="1" dirty="0" smtClean="0"/>
              <a:t>We always add an element at the end and remove the one at the front</a:t>
            </a:r>
            <a:r>
              <a:rPr lang="en" sz="2400" dirty="0" smtClean="0"/>
              <a:t>“.</a:t>
            </a:r>
            <a:endParaRPr lang="fr-FR" sz="2400" b="1" dirty="0" smtClean="0"/>
          </a:p>
          <a:p>
            <a:pPr algn="just"/>
            <a:endParaRPr lang="fr-FR" sz="2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7" name="Imag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857628"/>
            <a:ext cx="809831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Connecteur droit avec flèche 5"/>
          <p:cNvCxnSpPr/>
          <p:nvPr/>
        </p:nvCxnSpPr>
        <p:spPr>
          <a:xfrm flipH="1">
            <a:off x="1979712" y="4869160"/>
            <a:ext cx="1296144" cy="0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9552" y="3857628"/>
            <a:ext cx="1008112" cy="2914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Front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06310" y="3857628"/>
            <a:ext cx="1008112" cy="2914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b="1" dirty="0" smtClean="0">
                <a:solidFill>
                  <a:schemeClr val="tx1"/>
                </a:solidFill>
              </a:rPr>
              <a:t>Rear</a:t>
            </a:r>
            <a:endParaRPr lang="en-ZA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12360" y="4994936"/>
            <a:ext cx="1008112" cy="2914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b="1" dirty="0" smtClean="0">
                <a:solidFill>
                  <a:schemeClr val="tx1"/>
                </a:solidFill>
              </a:rPr>
              <a:t>Add</a:t>
            </a:r>
            <a:endParaRPr lang="en-ZA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5536" y="4941168"/>
            <a:ext cx="1008112" cy="2914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b="1" dirty="0" smtClean="0">
                <a:solidFill>
                  <a:schemeClr val="tx1"/>
                </a:solidFill>
              </a:rPr>
              <a:t>Remove</a:t>
            </a:r>
            <a:endParaRPr lang="en-Z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1. Definition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400052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" sz="2800" dirty="0" smtClean="0"/>
              <a:t>Depending on the type of implementation, two types of queues are distinguished:</a:t>
            </a:r>
          </a:p>
          <a:p>
            <a:pPr lvl="0" algn="just"/>
            <a:r>
              <a:rPr lang="en" sz="2800" b="1" dirty="0" smtClean="0"/>
              <a:t>Static </a:t>
            </a:r>
            <a:r>
              <a:rPr lang="fr-FR" sz="2800" b="1" dirty="0" smtClean="0"/>
              <a:t>Queue</a:t>
            </a:r>
            <a:r>
              <a:rPr lang="en" sz="2800" b="1" dirty="0" smtClean="0"/>
              <a:t>: </a:t>
            </a:r>
            <a:r>
              <a:rPr lang="en" sz="2800" dirty="0" smtClean="0"/>
              <a:t>Implementation by an array.</a:t>
            </a:r>
            <a:endParaRPr lang="fr-FR" sz="2800" dirty="0"/>
          </a:p>
          <a:p>
            <a:pPr lvl="0" algn="just"/>
            <a:endParaRPr lang="fr-FR" sz="2800" b="1" dirty="0" smtClean="0"/>
          </a:p>
          <a:p>
            <a:pPr lvl="0" algn="just"/>
            <a:r>
              <a:rPr lang="en" sz="2800" b="1" dirty="0" smtClean="0"/>
              <a:t>Dynamic queue: </a:t>
            </a:r>
            <a:r>
              <a:rPr lang="en" sz="2800" dirty="0" smtClean="0"/>
              <a:t>Implementation by a </a:t>
            </a:r>
            <a:r>
              <a:rPr lang="fr-FR" sz="2800" dirty="0" err="1" smtClean="0"/>
              <a:t>linked</a:t>
            </a:r>
            <a:r>
              <a:rPr lang="en" sz="2800" dirty="0" smtClean="0"/>
              <a:t>d list.</a:t>
            </a:r>
          </a:p>
          <a:p>
            <a:pPr algn="just"/>
            <a:endParaRPr lang="fr-FR" sz="2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1. </a:t>
            </a:r>
            <a:r>
              <a:rPr lang="fr-FR" sz="4000" b="1" dirty="0" smtClean="0"/>
              <a:t>P</a:t>
            </a:r>
            <a:r>
              <a:rPr lang="en" sz="4000" b="1" dirty="0" smtClean="0"/>
              <a:t>rimitive operation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525236"/>
          </a:xfrm>
        </p:spPr>
        <p:txBody>
          <a:bodyPr>
            <a:no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en-US" sz="2800" dirty="0"/>
              <a:t>In the queue data structure, the primary or "primitive" operations are:</a:t>
            </a:r>
          </a:p>
          <a:p>
            <a:pPr>
              <a:spcAft>
                <a:spcPts val="1200"/>
              </a:spcAft>
            </a:pPr>
            <a:r>
              <a:rPr lang="en-US" sz="2800" b="1" dirty="0" err="1" smtClean="0"/>
              <a:t>Enqueue</a:t>
            </a:r>
            <a:r>
              <a:rPr lang="en-US" sz="2800" dirty="0" smtClean="0"/>
              <a:t>: Adds </a:t>
            </a:r>
            <a:r>
              <a:rPr lang="en-US" sz="2800" dirty="0"/>
              <a:t>an element to the end of the queue.</a:t>
            </a:r>
          </a:p>
          <a:p>
            <a:pPr>
              <a:spcAft>
                <a:spcPts val="1200"/>
              </a:spcAft>
            </a:pPr>
            <a:r>
              <a:rPr lang="en-US" sz="2800" b="1" dirty="0" err="1" smtClean="0"/>
              <a:t>Dequeue</a:t>
            </a:r>
            <a:r>
              <a:rPr lang="en-US" sz="2800" dirty="0" smtClean="0"/>
              <a:t>: Removes </a:t>
            </a:r>
            <a:r>
              <a:rPr lang="en-US" sz="2800" dirty="0"/>
              <a:t>an element from the front of the queue.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/>
              <a:t>Front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smtClean="0"/>
              <a:t>or </a:t>
            </a:r>
            <a:r>
              <a:rPr lang="en-US" sz="2800" b="1" dirty="0" smtClean="0"/>
              <a:t>Peek</a:t>
            </a:r>
            <a:r>
              <a:rPr lang="en-US" sz="2800" dirty="0" smtClean="0"/>
              <a:t>): Retrieves </a:t>
            </a:r>
            <a:r>
              <a:rPr lang="en-US" sz="2800" dirty="0"/>
              <a:t>the front element without removing it.</a:t>
            </a:r>
          </a:p>
          <a:p>
            <a:pPr>
              <a:spcAft>
                <a:spcPts val="1200"/>
              </a:spcAft>
            </a:pPr>
            <a:r>
              <a:rPr lang="en-US" sz="2800" b="1" dirty="0" err="1" smtClean="0"/>
              <a:t>IsEmpty</a:t>
            </a:r>
            <a:r>
              <a:rPr lang="en-US" sz="2800" dirty="0" smtClean="0"/>
              <a:t>: Checks </a:t>
            </a:r>
            <a:r>
              <a:rPr lang="en-US" sz="2800" dirty="0"/>
              <a:t>if the queue is empty</a:t>
            </a:r>
            <a:r>
              <a:rPr lang="en-US" sz="28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/>
              <a:t>Size: </a:t>
            </a:r>
            <a:r>
              <a:rPr lang="en-US" sz="2800" dirty="0" smtClean="0"/>
              <a:t>returns the numbers of elements in the queue</a:t>
            </a:r>
            <a:endParaRPr lang="en" sz="2800" dirty="0" smtClean="0"/>
          </a:p>
          <a:p>
            <a:pPr algn="just">
              <a:spcAft>
                <a:spcPts val="1200"/>
              </a:spcAft>
            </a:pPr>
            <a:endParaRPr lang="fr-FR" sz="2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0744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2. Static </a:t>
            </a:r>
            <a:r>
              <a:rPr lang="fr-FR" sz="4000" b="1" dirty="0" smtClean="0"/>
              <a:t>Queue</a:t>
            </a:r>
            <a:r>
              <a:rPr lang="en" sz="4000" b="1" dirty="0" smtClean="0"/>
              <a:t>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858280" cy="5429288"/>
          </a:xfrm>
        </p:spPr>
        <p:txBody>
          <a:bodyPr>
            <a:noAutofit/>
          </a:bodyPr>
          <a:lstStyle/>
          <a:p>
            <a:r>
              <a:rPr lang="en" sz="2400" dirty="0" smtClean="0"/>
              <a:t>Implementation by an array.</a:t>
            </a:r>
          </a:p>
          <a:p>
            <a:pPr algn="just"/>
            <a:r>
              <a:rPr lang="en" sz="2400" dirty="0" smtClean="0"/>
              <a:t>The definition of the </a:t>
            </a:r>
            <a:r>
              <a:rPr lang="fr-FR" sz="2400" b="1" dirty="0" smtClean="0"/>
              <a:t>Queue</a:t>
            </a:r>
            <a:r>
              <a:rPr lang="en" sz="2400" b="1" dirty="0" smtClean="0"/>
              <a:t> </a:t>
            </a:r>
            <a:r>
              <a:rPr lang="en" sz="2400" dirty="0" smtClean="0"/>
              <a:t>(static) type is as follows:</a:t>
            </a:r>
          </a:p>
          <a:p>
            <a:pPr marL="725488">
              <a:buNone/>
            </a:pPr>
            <a:r>
              <a:rPr lang="en" sz="2200" b="1" dirty="0" smtClean="0"/>
              <a:t>Type Structure </a:t>
            </a:r>
            <a:r>
              <a:rPr lang="fr-FR" sz="2200" b="1" dirty="0" smtClean="0"/>
              <a:t>Queue</a:t>
            </a:r>
          </a:p>
          <a:p>
            <a:pPr marL="725488">
              <a:buNone/>
            </a:pPr>
            <a:r>
              <a:rPr lang="fr-FR" sz="2200" b="1" dirty="0" smtClean="0"/>
              <a:t>Begin</a:t>
            </a:r>
            <a:endParaRPr lang="en" sz="2200" b="1" dirty="0" smtClean="0"/>
          </a:p>
          <a:p>
            <a:pPr marL="984250">
              <a:buNone/>
            </a:pPr>
            <a:r>
              <a:rPr lang="en" sz="2200" b="1" dirty="0" smtClean="0"/>
              <a:t>Tab: </a:t>
            </a:r>
            <a:r>
              <a:rPr lang="fr-FR" sz="2200" b="1" dirty="0" err="1" smtClean="0"/>
              <a:t>Array</a:t>
            </a:r>
            <a:r>
              <a:rPr lang="en" sz="2200" b="1" dirty="0" smtClean="0"/>
              <a:t>[MAX] of Elements;</a:t>
            </a:r>
          </a:p>
          <a:p>
            <a:pPr marL="984250">
              <a:buNone/>
            </a:pPr>
            <a:r>
              <a:rPr lang="en" sz="2200" b="1" dirty="0" smtClean="0"/>
              <a:t>Head: integer; // index of the first in the Queue.</a:t>
            </a:r>
          </a:p>
          <a:p>
            <a:pPr marL="984250">
              <a:buNone/>
            </a:pPr>
            <a:r>
              <a:rPr lang="en" sz="2200" b="1" dirty="0" smtClean="0"/>
              <a:t>Tail: integer; // index of the last element inserted into the Queue.</a:t>
            </a:r>
          </a:p>
          <a:p>
            <a:pPr marL="725488">
              <a:buNone/>
            </a:pPr>
            <a:r>
              <a:rPr lang="en" sz="2200" b="1" dirty="0" smtClean="0"/>
              <a:t>END</a:t>
            </a:r>
          </a:p>
          <a:p>
            <a:pPr marL="725488">
              <a:buNone/>
            </a:pPr>
            <a:endParaRPr lang="fr-FR" sz="2200" b="1" dirty="0"/>
          </a:p>
          <a:p>
            <a:pPr marL="725488">
              <a:buNone/>
            </a:pPr>
            <a:r>
              <a:rPr lang="en" sz="2200" dirty="0" smtClean="0"/>
              <a:t>      </a:t>
            </a:r>
            <a:r>
              <a:rPr lang="en" sz="2800" b="1" dirty="0" smtClean="0"/>
              <a:t>F</a:t>
            </a:r>
            <a:endParaRPr lang="fr-FR" sz="22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691680" y="4725144"/>
            <a:ext cx="5904656" cy="18722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>
              <a:lnSpc>
                <a:spcPct val="150000"/>
              </a:lnSpc>
              <a:buNone/>
            </a:pPr>
            <a:r>
              <a:rPr lang="en" sz="2400" b="1" dirty="0" smtClean="0">
                <a:solidFill>
                  <a:schemeClr val="tx1"/>
                </a:solidFill>
              </a:rPr>
              <a:t>Tab:</a:t>
            </a:r>
          </a:p>
          <a:p>
            <a:pPr marL="179388">
              <a:lnSpc>
                <a:spcPct val="150000"/>
              </a:lnSpc>
              <a:buNone/>
            </a:pPr>
            <a:r>
              <a:rPr lang="en" sz="2400" b="1" dirty="0" err="1" smtClean="0">
                <a:solidFill>
                  <a:schemeClr val="tx1"/>
                </a:solidFill>
              </a:rPr>
              <a:t>Head </a:t>
            </a:r>
            <a:r>
              <a:rPr lang="en" sz="2400" b="1" dirty="0" smtClean="0">
                <a:solidFill>
                  <a:schemeClr val="tx1"/>
                </a:solidFill>
              </a:rPr>
              <a:t>: 1</a:t>
            </a:r>
          </a:p>
          <a:p>
            <a:pPr marL="179388">
              <a:lnSpc>
                <a:spcPct val="150000"/>
              </a:lnSpc>
              <a:buNone/>
            </a:pPr>
            <a:r>
              <a:rPr lang="en" sz="2400" b="1" dirty="0" smtClean="0">
                <a:solidFill>
                  <a:schemeClr val="tx1"/>
                </a:solidFill>
              </a:rPr>
              <a:t>Tail: 4</a:t>
            </a:r>
            <a:endParaRPr lang="fr-FR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404877"/>
              </p:ext>
            </p:extLst>
          </p:nvPr>
        </p:nvGraphicFramePr>
        <p:xfrm>
          <a:off x="2771800" y="4941168"/>
          <a:ext cx="4392488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</a:tblGrid>
              <a:tr h="216024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2. Static </a:t>
            </a:r>
            <a:r>
              <a:rPr lang="fr-FR" sz="4000" b="1" dirty="0" smtClean="0"/>
              <a:t>Queue</a:t>
            </a:r>
            <a:r>
              <a:rPr lang="en" sz="4000" b="1" dirty="0" smtClean="0"/>
              <a:t>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429684" cy="5429288"/>
          </a:xfrm>
        </p:spPr>
        <p:txBody>
          <a:bodyPr>
            <a:noAutofit/>
          </a:bodyPr>
          <a:lstStyle/>
          <a:p>
            <a:pPr algn="just"/>
            <a:r>
              <a:rPr lang="en" sz="2400" dirty="0" smtClean="0"/>
              <a:t>Implementing static </a:t>
            </a:r>
            <a:r>
              <a:rPr lang="fr-FR" sz="2400" dirty="0" smtClean="0"/>
              <a:t>Queue</a:t>
            </a:r>
            <a:r>
              <a:rPr lang="en" sz="2400" dirty="0" smtClean="0"/>
              <a:t>s can be done in two ways:</a:t>
            </a:r>
          </a:p>
          <a:p>
            <a:pPr lvl="1" algn="just">
              <a:spcAft>
                <a:spcPts val="600"/>
              </a:spcAft>
            </a:pPr>
            <a:r>
              <a:rPr lang="en" sz="2400" b="1" dirty="0" smtClean="0"/>
              <a:t>By shifting: </a:t>
            </a:r>
            <a:r>
              <a:rPr lang="en" sz="2400" dirty="0" smtClean="0"/>
              <a:t>using an array with a fixed head, always at 1, and a variable tail.</a:t>
            </a:r>
          </a:p>
          <a:p>
            <a:pPr lvl="1" algn="just">
              <a:spcAft>
                <a:spcPts val="600"/>
              </a:spcAft>
            </a:pPr>
            <a:r>
              <a:rPr lang="en" sz="2400" b="1" dirty="0" smtClean="0"/>
              <a:t>By flow: </a:t>
            </a:r>
            <a:r>
              <a:rPr lang="en" sz="2400" dirty="0"/>
              <a:t>It </a:t>
            </a:r>
            <a:r>
              <a:rPr lang="en" sz="2400" dirty="0" smtClean="0"/>
              <a:t>can also be done by flow using a circular array where the head and tail are both variables.</a:t>
            </a: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988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2. Static </a:t>
            </a:r>
            <a:r>
              <a:rPr lang="fr-FR" sz="4000" b="1" dirty="0" smtClean="0"/>
              <a:t>Queue</a:t>
            </a:r>
            <a:r>
              <a:rPr lang="en" sz="4000" b="1" dirty="0" smtClean="0"/>
              <a:t>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429684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ZA" sz="2400" b="1" u="sng" dirty="0" smtClean="0"/>
              <a:t>Implementation</a:t>
            </a:r>
            <a:r>
              <a:rPr lang="fr-FR" sz="2400" b="1" u="sng" dirty="0" smtClean="0"/>
              <a:t> </a:t>
            </a:r>
            <a:r>
              <a:rPr lang="fr-FR" sz="2400" b="1" u="sng" dirty="0"/>
              <a:t>by </a:t>
            </a:r>
            <a:r>
              <a:rPr lang="en-ZA" sz="2400" b="1" u="sng" dirty="0" smtClean="0"/>
              <a:t>shifting</a:t>
            </a:r>
          </a:p>
          <a:p>
            <a:r>
              <a:rPr lang="en" sz="2400" b="1" dirty="0" smtClean="0">
                <a:solidFill>
                  <a:srgbClr val="FF0000"/>
                </a:solidFill>
              </a:rPr>
              <a:t>Fixed Head </a:t>
            </a:r>
            <a:r>
              <a:rPr lang="en" sz="2400" dirty="0" smtClean="0"/>
              <a:t>and </a:t>
            </a:r>
            <a:r>
              <a:rPr lang="en" sz="2400" b="1" dirty="0" smtClean="0">
                <a:solidFill>
                  <a:srgbClr val="00B050"/>
                </a:solidFill>
              </a:rPr>
              <a:t>Variable Tail</a:t>
            </a:r>
            <a:r>
              <a:rPr lang="en" sz="2400" dirty="0" smtClean="0"/>
              <a:t>.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r>
              <a:rPr lang="en" sz="2400" dirty="0" smtClean="0"/>
              <a:t>The queue is empty if Tail= 0</a:t>
            </a:r>
          </a:p>
          <a:p>
            <a:r>
              <a:rPr lang="en" sz="2400" dirty="0" smtClean="0"/>
              <a:t>The queue is full if Tail= Max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It suffers from the shifting problem with each </a:t>
            </a:r>
            <a:r>
              <a:rPr lang="en-US" sz="2400" b="1" dirty="0" err="1">
                <a:solidFill>
                  <a:srgbClr val="FF0000"/>
                </a:solidFill>
              </a:rPr>
              <a:t>dequeue</a:t>
            </a:r>
            <a:r>
              <a:rPr lang="en-US" sz="2400" b="1" dirty="0">
                <a:solidFill>
                  <a:srgbClr val="FF0000"/>
                </a:solidFill>
              </a:rPr>
              <a:t> operation</a:t>
            </a:r>
            <a:r>
              <a:rPr lang="en" sz="2400" b="1" dirty="0" smtClean="0">
                <a:solidFill>
                  <a:srgbClr val="FF0000"/>
                </a:solidFill>
              </a:rPr>
              <a:t>.</a:t>
            </a:r>
            <a:endParaRPr lang="en" sz="2400" b="1" dirty="0">
              <a:solidFill>
                <a:srgbClr val="FF0000"/>
              </a:solidFill>
            </a:endParaRPr>
          </a:p>
          <a:p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988840"/>
            <a:ext cx="692948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en" sz="4000" b="1" dirty="0" smtClean="0"/>
              <a:t>2. Static </a:t>
            </a:r>
            <a:r>
              <a:rPr lang="fr-FR" sz="4000" b="1" dirty="0" smtClean="0"/>
              <a:t>Queue</a:t>
            </a:r>
            <a:r>
              <a:rPr lang="en" sz="4000" b="1" dirty="0" smtClean="0"/>
              <a:t>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429684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" sz="2400" b="1" u="sng" dirty="0" smtClean="0"/>
              <a:t>Implementation by a circular </a:t>
            </a:r>
            <a:r>
              <a:rPr lang="fr-FR" sz="2400" b="1" u="sng" dirty="0" err="1" smtClean="0"/>
              <a:t>Array</a:t>
            </a:r>
            <a:endParaRPr lang="fr-FR" sz="2400" u="sng" dirty="0" smtClean="0"/>
          </a:p>
          <a:p>
            <a:r>
              <a:rPr lang="en" sz="2400" b="1" dirty="0">
                <a:solidFill>
                  <a:srgbClr val="00B050"/>
                </a:solidFill>
              </a:rPr>
              <a:t>Variable </a:t>
            </a:r>
            <a:r>
              <a:rPr lang="en" sz="2400" b="1" dirty="0" smtClean="0">
                <a:solidFill>
                  <a:srgbClr val="FF0000"/>
                </a:solidFill>
              </a:rPr>
              <a:t>Head </a:t>
            </a:r>
            <a:r>
              <a:rPr lang="en" sz="2400" dirty="0"/>
              <a:t>and </a:t>
            </a:r>
            <a:r>
              <a:rPr lang="en" sz="2400" b="1" dirty="0">
                <a:solidFill>
                  <a:srgbClr val="00B050"/>
                </a:solidFill>
              </a:rPr>
              <a:t>Variable Tail</a:t>
            </a:r>
            <a:endParaRPr lang="en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r>
              <a:rPr lang="en" sz="2400" dirty="0" smtClean="0"/>
              <a:t>The queue is empty if Head = Tail</a:t>
            </a:r>
          </a:p>
          <a:p>
            <a:r>
              <a:rPr lang="en" sz="2400" dirty="0" smtClean="0"/>
              <a:t>The queue is full if (Queue + 1) </a:t>
            </a:r>
            <a:r>
              <a:rPr lang="en" sz="2400" dirty="0" err="1" smtClean="0"/>
              <a:t>mod </a:t>
            </a:r>
            <a:r>
              <a:rPr lang="en" sz="2400" dirty="0" smtClean="0"/>
              <a:t>Max = Head</a:t>
            </a:r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9</a:t>
            </a:fld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428728" y="2428868"/>
            <a:ext cx="6162675" cy="2381250"/>
            <a:chOff x="1571604" y="1714488"/>
            <a:chExt cx="6162675" cy="2381250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71604" y="1714488"/>
              <a:ext cx="6162675" cy="2381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9" name="Connecteur droit avec flèche 8"/>
            <p:cNvCxnSpPr/>
            <p:nvPr/>
          </p:nvCxnSpPr>
          <p:spPr>
            <a:xfrm rot="10800000" flipV="1">
              <a:off x="2000232" y="2428868"/>
              <a:ext cx="1143008" cy="5000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/>
            <p:cNvCxnSpPr/>
            <p:nvPr/>
          </p:nvCxnSpPr>
          <p:spPr>
            <a:xfrm rot="5400000">
              <a:off x="3339786" y="3161016"/>
              <a:ext cx="180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4452</TotalTime>
  <Words>1063</Words>
  <Application>Microsoft Office PowerPoint</Application>
  <PresentationFormat>Affichage à l'écran (4:3)</PresentationFormat>
  <Paragraphs>257</Paragraphs>
  <Slides>21</Slides>
  <Notes>20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Présentation PowerPoint</vt:lpstr>
      <vt:lpstr>Introduction to C++ Programming</vt:lpstr>
      <vt:lpstr>1. Definition</vt:lpstr>
      <vt:lpstr>1. Definition</vt:lpstr>
      <vt:lpstr>1. Primitive operation</vt:lpstr>
      <vt:lpstr>2. Static Queues</vt:lpstr>
      <vt:lpstr>2. Static Queues</vt:lpstr>
      <vt:lpstr>2. Static Queues</vt:lpstr>
      <vt:lpstr>2. Static Queues</vt:lpstr>
      <vt:lpstr>3. Dynamic queues</vt:lpstr>
      <vt:lpstr>3. Dynamic queues</vt:lpstr>
      <vt:lpstr>3. Dynamic queues</vt:lpstr>
      <vt:lpstr>3. Dynamic Queues (Primitive Operations )</vt:lpstr>
      <vt:lpstr>3. Dynamic Queues (Primitive Operations )</vt:lpstr>
      <vt:lpstr>3. Dynamic queues</vt:lpstr>
      <vt:lpstr>3. Dynamic Stacks</vt:lpstr>
      <vt:lpstr>3. Dynamic Stacks</vt:lpstr>
      <vt:lpstr>3. Dynamic Stacks</vt:lpstr>
      <vt:lpstr>4. Queue usage examples:</vt:lpstr>
      <vt:lpstr>4. Queue usage examples:</vt:lpstr>
      <vt:lpstr>4. Queue usage examples: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1628</cp:revision>
  <dcterms:created xsi:type="dcterms:W3CDTF">2012-10-16T09:31:24Z</dcterms:created>
  <dcterms:modified xsi:type="dcterms:W3CDTF">2024-11-14T08:25:50Z</dcterms:modified>
</cp:coreProperties>
</file>