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72" r:id="rId1"/>
  </p:sldMasterIdLst>
  <p:sldIdLst>
    <p:sldId id="256" r:id="rId2"/>
    <p:sldId id="267" r:id="rId3"/>
    <p:sldId id="258" r:id="rId4"/>
    <p:sldId id="26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57" r:id="rId14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CAF9ED-07DC-4A11-8D7F-57B35C25682E}" styleName="Style moyen 1 - Accentuation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3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46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ocine Guentri" userId="872149fcc30a8dad" providerId="LiveId" clId="{41B70D64-8F0B-4B32-9A19-B567A96452A2}"/>
    <pc:docChg chg="modSld">
      <pc:chgData name="Hocine Guentri" userId="872149fcc30a8dad" providerId="LiveId" clId="{41B70D64-8F0B-4B32-9A19-B567A96452A2}" dt="2021-11-18T14:21:32.806" v="31" actId="1076"/>
      <pc:docMkLst>
        <pc:docMk/>
      </pc:docMkLst>
      <pc:sldChg chg="modSp mod">
        <pc:chgData name="Hocine Guentri" userId="872149fcc30a8dad" providerId="LiveId" clId="{41B70D64-8F0B-4B32-9A19-B567A96452A2}" dt="2021-11-18T14:21:32.806" v="31" actId="1076"/>
        <pc:sldMkLst>
          <pc:docMk/>
          <pc:sldMk cId="487008038" sldId="256"/>
        </pc:sldMkLst>
        <pc:spChg chg="mod">
          <ac:chgData name="Hocine Guentri" userId="872149fcc30a8dad" providerId="LiveId" clId="{41B70D64-8F0B-4B32-9A19-B567A96452A2}" dt="2021-11-18T14:21:23.281" v="30" actId="14100"/>
          <ac:spMkLst>
            <pc:docMk/>
            <pc:sldMk cId="487008038" sldId="256"/>
            <ac:spMk id="8" creationId="{00000000-0000-0000-0000-000000000000}"/>
          </ac:spMkLst>
        </pc:spChg>
        <pc:spChg chg="mod">
          <ac:chgData name="Hocine Guentri" userId="872149fcc30a8dad" providerId="LiveId" clId="{41B70D64-8F0B-4B32-9A19-B567A96452A2}" dt="2021-11-18T14:21:13.684" v="28" actId="1076"/>
          <ac:spMkLst>
            <pc:docMk/>
            <pc:sldMk cId="487008038" sldId="256"/>
            <ac:spMk id="9" creationId="{00000000-0000-0000-0000-000000000000}"/>
          </ac:spMkLst>
        </pc:spChg>
        <pc:picChg chg="mod">
          <ac:chgData name="Hocine Guentri" userId="872149fcc30a8dad" providerId="LiveId" clId="{41B70D64-8F0B-4B32-9A19-B567A96452A2}" dt="2021-11-18T14:21:32.806" v="31" actId="1076"/>
          <ac:picMkLst>
            <pc:docMk/>
            <pc:sldMk cId="487008038" sldId="256"/>
            <ac:picMk id="4" creationId="{00000000-0000-0000-0000-000000000000}"/>
          </ac:picMkLst>
        </pc:picChg>
      </pc:sldChg>
      <pc:sldChg chg="modSp mod">
        <pc:chgData name="Hocine Guentri" userId="872149fcc30a8dad" providerId="LiveId" clId="{41B70D64-8F0B-4B32-9A19-B567A96452A2}" dt="2021-11-18T14:18:44.393" v="6" actId="207"/>
        <pc:sldMkLst>
          <pc:docMk/>
          <pc:sldMk cId="1807081632" sldId="258"/>
        </pc:sldMkLst>
        <pc:spChg chg="mod">
          <ac:chgData name="Hocine Guentri" userId="872149fcc30a8dad" providerId="LiveId" clId="{41B70D64-8F0B-4B32-9A19-B567A96452A2}" dt="2021-11-18T14:18:44.393" v="6" actId="207"/>
          <ac:spMkLst>
            <pc:docMk/>
            <pc:sldMk cId="1807081632" sldId="258"/>
            <ac:spMk id="2" creationId="{00000000-0000-0000-0000-000000000000}"/>
          </ac:spMkLst>
        </pc:spChg>
        <pc:spChg chg="mod">
          <ac:chgData name="Hocine Guentri" userId="872149fcc30a8dad" providerId="LiveId" clId="{41B70D64-8F0B-4B32-9A19-B567A96452A2}" dt="2021-11-18T14:15:19.426" v="0" actId="14100"/>
          <ac:spMkLst>
            <pc:docMk/>
            <pc:sldMk cId="1807081632" sldId="258"/>
            <ac:spMk id="5" creationId="{00000000-0000-0000-0000-000000000000}"/>
          </ac:spMkLst>
        </pc:spChg>
      </pc:sldChg>
      <pc:sldChg chg="modSp mod">
        <pc:chgData name="Hocine Guentri" userId="872149fcc30a8dad" providerId="LiveId" clId="{41B70D64-8F0B-4B32-9A19-B567A96452A2}" dt="2021-11-18T14:18:49.475" v="7" actId="207"/>
        <pc:sldMkLst>
          <pc:docMk/>
          <pc:sldMk cId="2217077043" sldId="259"/>
        </pc:sldMkLst>
        <pc:spChg chg="mod">
          <ac:chgData name="Hocine Guentri" userId="872149fcc30a8dad" providerId="LiveId" clId="{41B70D64-8F0B-4B32-9A19-B567A96452A2}" dt="2021-11-18T14:18:49.475" v="7" actId="207"/>
          <ac:spMkLst>
            <pc:docMk/>
            <pc:sldMk cId="2217077043" sldId="259"/>
            <ac:spMk id="2" creationId="{00000000-0000-0000-0000-000000000000}"/>
          </ac:spMkLst>
        </pc:spChg>
      </pc:sldChg>
      <pc:sldChg chg="modSp mod">
        <pc:chgData name="Hocine Guentri" userId="872149fcc30a8dad" providerId="LiveId" clId="{41B70D64-8F0B-4B32-9A19-B567A96452A2}" dt="2021-11-18T14:18:55.846" v="8" actId="207"/>
        <pc:sldMkLst>
          <pc:docMk/>
          <pc:sldMk cId="3241188966" sldId="260"/>
        </pc:sldMkLst>
        <pc:spChg chg="mod">
          <ac:chgData name="Hocine Guentri" userId="872149fcc30a8dad" providerId="LiveId" clId="{41B70D64-8F0B-4B32-9A19-B567A96452A2}" dt="2021-11-18T14:18:55.846" v="8" actId="207"/>
          <ac:spMkLst>
            <pc:docMk/>
            <pc:sldMk cId="3241188966" sldId="260"/>
            <ac:spMk id="2" creationId="{00000000-0000-0000-0000-000000000000}"/>
          </ac:spMkLst>
        </pc:spChg>
      </pc:sldChg>
      <pc:sldChg chg="modSp mod">
        <pc:chgData name="Hocine Guentri" userId="872149fcc30a8dad" providerId="LiveId" clId="{41B70D64-8F0B-4B32-9A19-B567A96452A2}" dt="2021-11-18T14:20:10.536" v="22" actId="1076"/>
        <pc:sldMkLst>
          <pc:docMk/>
          <pc:sldMk cId="947984490" sldId="261"/>
        </pc:sldMkLst>
        <pc:spChg chg="mod">
          <ac:chgData name="Hocine Guentri" userId="872149fcc30a8dad" providerId="LiveId" clId="{41B70D64-8F0B-4B32-9A19-B567A96452A2}" dt="2021-11-18T14:19:04.624" v="9" actId="207"/>
          <ac:spMkLst>
            <pc:docMk/>
            <pc:sldMk cId="947984490" sldId="261"/>
            <ac:spMk id="2" creationId="{00000000-0000-0000-0000-000000000000}"/>
          </ac:spMkLst>
        </pc:spChg>
        <pc:spChg chg="mod">
          <ac:chgData name="Hocine Guentri" userId="872149fcc30a8dad" providerId="LiveId" clId="{41B70D64-8F0B-4B32-9A19-B567A96452A2}" dt="2021-11-18T14:19:34.298" v="15" actId="1076"/>
          <ac:spMkLst>
            <pc:docMk/>
            <pc:sldMk cId="947984490" sldId="261"/>
            <ac:spMk id="3" creationId="{00000000-0000-0000-0000-000000000000}"/>
          </ac:spMkLst>
        </pc:spChg>
        <pc:graphicFrameChg chg="mod modGraphic">
          <ac:chgData name="Hocine Guentri" userId="872149fcc30a8dad" providerId="LiveId" clId="{41B70D64-8F0B-4B32-9A19-B567A96452A2}" dt="2021-11-18T14:20:10.536" v="22" actId="1076"/>
          <ac:graphicFrameMkLst>
            <pc:docMk/>
            <pc:sldMk cId="947984490" sldId="261"/>
            <ac:graphicFrameMk id="4" creationId="{00000000-0000-0000-0000-000000000000}"/>
          </ac:graphicFrameMkLst>
        </pc:graphicFrameChg>
      </pc:sldChg>
      <pc:sldChg chg="modSp mod">
        <pc:chgData name="Hocine Guentri" userId="872149fcc30a8dad" providerId="LiveId" clId="{41B70D64-8F0B-4B32-9A19-B567A96452A2}" dt="2021-11-18T14:20:22.451" v="23" actId="207"/>
        <pc:sldMkLst>
          <pc:docMk/>
          <pc:sldMk cId="1446169853" sldId="262"/>
        </pc:sldMkLst>
        <pc:spChg chg="mod">
          <ac:chgData name="Hocine Guentri" userId="872149fcc30a8dad" providerId="LiveId" clId="{41B70D64-8F0B-4B32-9A19-B567A96452A2}" dt="2021-11-18T14:20:22.451" v="23" actId="207"/>
          <ac:spMkLst>
            <pc:docMk/>
            <pc:sldMk cId="1446169853" sldId="262"/>
            <ac:spMk id="2" creationId="{00000000-0000-0000-0000-000000000000}"/>
          </ac:spMkLst>
        </pc:spChg>
      </pc:sldChg>
      <pc:sldChg chg="modSp mod">
        <pc:chgData name="Hocine Guentri" userId="872149fcc30a8dad" providerId="LiveId" clId="{41B70D64-8F0B-4B32-9A19-B567A96452A2}" dt="2021-11-18T14:20:28.980" v="24" actId="207"/>
        <pc:sldMkLst>
          <pc:docMk/>
          <pc:sldMk cId="1964580496" sldId="263"/>
        </pc:sldMkLst>
        <pc:spChg chg="mod">
          <ac:chgData name="Hocine Guentri" userId="872149fcc30a8dad" providerId="LiveId" clId="{41B70D64-8F0B-4B32-9A19-B567A96452A2}" dt="2021-11-18T14:20:28.980" v="24" actId="207"/>
          <ac:spMkLst>
            <pc:docMk/>
            <pc:sldMk cId="1964580496" sldId="263"/>
            <ac:spMk id="2" creationId="{00000000-0000-0000-0000-000000000000}"/>
          </ac:spMkLst>
        </pc:spChg>
      </pc:sldChg>
      <pc:sldChg chg="modSp mod">
        <pc:chgData name="Hocine Guentri" userId="872149fcc30a8dad" providerId="LiveId" clId="{41B70D64-8F0B-4B32-9A19-B567A96452A2}" dt="2021-11-18T14:20:37.522" v="25" actId="207"/>
        <pc:sldMkLst>
          <pc:docMk/>
          <pc:sldMk cId="890960219" sldId="264"/>
        </pc:sldMkLst>
        <pc:spChg chg="mod">
          <ac:chgData name="Hocine Guentri" userId="872149fcc30a8dad" providerId="LiveId" clId="{41B70D64-8F0B-4B32-9A19-B567A96452A2}" dt="2021-11-18T14:20:37.522" v="25" actId="207"/>
          <ac:spMkLst>
            <pc:docMk/>
            <pc:sldMk cId="890960219" sldId="264"/>
            <ac:spMk id="2" creationId="{00000000-0000-0000-0000-000000000000}"/>
          </ac:spMkLst>
        </pc:spChg>
      </pc:sldChg>
      <pc:sldChg chg="modSp mod">
        <pc:chgData name="Hocine Guentri" userId="872149fcc30a8dad" providerId="LiveId" clId="{41B70D64-8F0B-4B32-9A19-B567A96452A2}" dt="2021-11-18T14:20:44.166" v="26" actId="207"/>
        <pc:sldMkLst>
          <pc:docMk/>
          <pc:sldMk cId="3957850239" sldId="265"/>
        </pc:sldMkLst>
        <pc:spChg chg="mod">
          <ac:chgData name="Hocine Guentri" userId="872149fcc30a8dad" providerId="LiveId" clId="{41B70D64-8F0B-4B32-9A19-B567A96452A2}" dt="2021-11-18T14:20:44.166" v="26" actId="207"/>
          <ac:spMkLst>
            <pc:docMk/>
            <pc:sldMk cId="3957850239" sldId="265"/>
            <ac:spMk id="2" creationId="{00000000-0000-0000-0000-000000000000}"/>
          </ac:spMkLst>
        </pc:spChg>
      </pc:sldChg>
      <pc:sldChg chg="modSp mod">
        <pc:chgData name="Hocine Guentri" userId="872149fcc30a8dad" providerId="LiveId" clId="{41B70D64-8F0B-4B32-9A19-B567A96452A2}" dt="2021-11-18T14:20:50.585" v="27" actId="207"/>
        <pc:sldMkLst>
          <pc:docMk/>
          <pc:sldMk cId="1161361333" sldId="266"/>
        </pc:sldMkLst>
        <pc:spChg chg="mod">
          <ac:chgData name="Hocine Guentri" userId="872149fcc30a8dad" providerId="LiveId" clId="{41B70D64-8F0B-4B32-9A19-B567A96452A2}" dt="2021-11-18T14:20:50.585" v="27" actId="207"/>
          <ac:spMkLst>
            <pc:docMk/>
            <pc:sldMk cId="1161361333" sldId="266"/>
            <ac:spMk id="2" creationId="{00000000-0000-0000-0000-000000000000}"/>
          </ac:spMkLst>
        </pc:spChg>
      </pc:sldChg>
      <pc:sldChg chg="modSp mod">
        <pc:chgData name="Hocine Guentri" userId="872149fcc30a8dad" providerId="LiveId" clId="{41B70D64-8F0B-4B32-9A19-B567A96452A2}" dt="2021-11-18T14:18:37.754" v="5" actId="207"/>
        <pc:sldMkLst>
          <pc:docMk/>
          <pc:sldMk cId="370496766" sldId="267"/>
        </pc:sldMkLst>
        <pc:spChg chg="mod">
          <ac:chgData name="Hocine Guentri" userId="872149fcc30a8dad" providerId="LiveId" clId="{41B70D64-8F0B-4B32-9A19-B567A96452A2}" dt="2021-11-18T14:18:37.754" v="5" actId="207"/>
          <ac:spMkLst>
            <pc:docMk/>
            <pc:sldMk cId="370496766" sldId="267"/>
            <ac:spMk id="2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35675E7-6402-44EF-B36E-0A0EBDF5549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2E0C3B24-145E-4F17-8C12-423DFBF1BAC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C5652F8-B021-466B-93DD-36982E0747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9/25/2024</a:t>
            </a:fld>
            <a:endParaRPr lang="en-US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DB7862F-239C-449C-ADFD-704E54772E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AD52E3C-52F0-42C8-BD49-B49337A8DE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11712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27FE176-9B40-4D29-9C6F-3ECCD58329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AB59E5C3-4FBD-44F2-83B5-3E82FFA5C3B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9A86B13-1709-4E2D-871E-5B09B20703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9/25/2024</a:t>
            </a:fld>
            <a:endParaRPr lang="en-US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47E01FA-8630-496F-9EE9-AA31154D82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80C4D39-636A-4AC0-B3AB-1B387F5E39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79607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7FDAF0AE-D6DF-43D3-8C99-06D6FFB237D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03927E6A-B253-4BB6-AD75-52B762F09B4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9B1FA17-19C9-4773-A5AE-D900E5CC19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9/25/2024</a:t>
            </a:fld>
            <a:endParaRPr lang="en-US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BCE7211-F470-403D-9534-CAF17BCD5C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EBFF0F6-17C2-4EFD-9EB8-326CA80591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04001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E2BE698-F093-431E-A434-1D66BC2C96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8AFB6A9-AB7E-4310-AAC8-73C3441937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85F8AED-F1FB-4D98-A398-8FFA4A2249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9/25/2024</a:t>
            </a:fld>
            <a:endParaRPr lang="en-US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CA349D4-BD17-432A-83E6-14EDE99276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5FFF04BA-6733-4946-A888-9A7F947E96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9415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03C0070-711C-4883-AD80-E0F42BFB81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BCF94BCF-82A8-490D-9978-FBFC90558A7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D8AF81A-404F-413E-BC32-B1F9CE8EBE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9/25/2024</a:t>
            </a:fld>
            <a:endParaRPr lang="en-US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288FF42-CFDC-4018-80B9-D401392A31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847D2DB-37D1-462A-A9B0-61FDAAFC29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36622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50CA31C-D37B-4B8B-9454-CA4D24DD7C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48A0A38-C2D8-428F-A661-5290ED46333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D07C305C-D738-4400-84B3-DC47933E90B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8FF429BA-FE2D-4CFD-A1C9-9EF23BB0F2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9/25/2024</a:t>
            </a:fld>
            <a:endParaRPr lang="en-US" dirty="0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5385A3AD-769E-4827-8DAE-B387A18130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9A0271E8-CE52-4979-8747-AB122C2EAA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07781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35B9636-895C-4CD5-BB87-64262ACBE6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5FC32CDD-0B35-4F6D-8B89-CF580D566B7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057FF2B8-FC3C-4CA4-9379-CBFF85290C3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33C4ABE6-8CE0-490D-9CFC-7F590CD7DE3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3EEE731A-199E-4BAB-9C0D-AF67A4E0EF1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5BA6BAE3-B65B-4003-B331-AE05C23731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9/25/2024</a:t>
            </a:fld>
            <a:endParaRPr lang="en-US" dirty="0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66AA9AD1-F459-4499-8003-28501F32C2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36C389DB-0400-44EF-92BC-28F7E1B67C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60295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70F3400-1563-4BC3-948E-179D995DDF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22065303-9FF0-41A8-9CDB-4C333296D4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9/25/2024</a:t>
            </a:fld>
            <a:endParaRPr lang="en-US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DE19D0B4-9A9B-4AB9-AD8C-0021B5C8DB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7C1D5C96-A0D3-484E-9D28-75041B1D71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70756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8941AFE6-7320-4BDB-B888-CD4EE51EF0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9/25/2024</a:t>
            </a:fld>
            <a:endParaRPr lang="en-US" dirty="0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507CE2DF-21DB-4C26-8D2A-647FCB639E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03DB7F84-0B5B-4239-8DCA-0577F63472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12752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BF24A46-38E2-48D0-9AF8-C264AF5FBD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27C87F6-33F2-4CBE-AA2D-2BD69C4012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6AF7B24A-FBCB-4C2D-9BE2-8A95CD3BA21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2EB641E9-0ADA-4DC2-8E88-7AF0F69096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9/25/2024</a:t>
            </a:fld>
            <a:endParaRPr lang="en-US" dirty="0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BAD9494E-C5C9-4846-ABEF-B55A137220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414235DA-0CEE-4352-98E9-8B1F10618E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16510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1C12BD0-B44A-41AD-926F-6C2F049C52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22193B38-CCC3-4334-8C9C-E043CD9EBD1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B7DCE29E-33F4-485B-BBA3-9B5E57382D3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A349A931-5EB6-44B4-A627-F13F9A6411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9/25/2024</a:t>
            </a:fld>
            <a:endParaRPr lang="en-US" dirty="0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51CE954F-4515-4341-8A0C-281D8E75E6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8F15333A-E166-45F5-8992-468A84CAB1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28120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29AD3EB7-01F7-4A85-86E2-E862F11A23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344D3758-F193-43C2-B0C1-2A6CD97223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57A32CA-75B1-46B4-8347-951D44AC0C2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9/25/2024</a:t>
            </a:fld>
            <a:endParaRPr lang="en-US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362B2F8-A09B-443B-A7E5-60ABD948851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072A78C-823E-455E-B579-E6131C4BC68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51277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73" r:id="rId1"/>
    <p:sldLayoutId id="2147483874" r:id="rId2"/>
    <p:sldLayoutId id="2147483875" r:id="rId3"/>
    <p:sldLayoutId id="2147483876" r:id="rId4"/>
    <p:sldLayoutId id="2147483877" r:id="rId5"/>
    <p:sldLayoutId id="2147483878" r:id="rId6"/>
    <p:sldLayoutId id="2147483879" r:id="rId7"/>
    <p:sldLayoutId id="2147483880" r:id="rId8"/>
    <p:sldLayoutId id="2147483881" r:id="rId9"/>
    <p:sldLayoutId id="2147483882" r:id="rId10"/>
    <p:sldLayoutId id="21474838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jpg"/><Relationship Id="rId4" Type="http://schemas.openxmlformats.org/officeDocument/2006/relationships/image" Target="../media/image4.jp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10" descr="LOGO FINAL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99420" y="1405357"/>
            <a:ext cx="1780146" cy="1879043"/>
          </a:xfrm>
          <a:prstGeom prst="rect">
            <a:avLst/>
          </a:prstGeom>
          <a:noFill/>
        </p:spPr>
      </p:pic>
      <p:sp>
        <p:nvSpPr>
          <p:cNvPr id="5" name="Text Box 8"/>
          <p:cNvSpPr txBox="1">
            <a:spLocks noChangeArrowheads="1"/>
          </p:cNvSpPr>
          <p:nvPr/>
        </p:nvSpPr>
        <p:spPr bwMode="auto">
          <a:xfrm>
            <a:off x="3399852" y="223407"/>
            <a:ext cx="5175120" cy="12287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DZ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abic Transparent"/>
                <a:ea typeface="Calibri" pitchFamily="34" charset="0"/>
                <a:cs typeface="Arial" pitchFamily="34" charset="0"/>
              </a:rPr>
              <a:t>الجمهوريـة الجزائـريـة الديمقراطيـة الشعبيـة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République</a:t>
            </a:r>
            <a:r>
              <a:rPr kumimoji="0" lang="en-US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16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Algérienne</a:t>
            </a:r>
            <a:r>
              <a:rPr kumimoji="0" lang="en-US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16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Démocratique</a:t>
            </a:r>
            <a:r>
              <a:rPr kumimoji="0" lang="en-US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 et </a:t>
            </a:r>
            <a:r>
              <a:rPr kumimoji="0" lang="en-US" sz="16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Populaire</a:t>
            </a:r>
            <a:endParaRPr kumimoji="0" lang="ar-DZ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ct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DZ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وزارة التعليــم العالـي والبحـث العلمـي</a:t>
            </a:r>
            <a:endParaRPr kumimoji="0" lang="ar-DZ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Ministère de l’Enseignement Supérieur et de la Recherche Scientifique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8686799" y="494868"/>
            <a:ext cx="2276645" cy="885809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Arabic Transparent"/>
              </a:rPr>
              <a:t> </a:t>
            </a:r>
            <a:r>
              <a:rPr kumimoji="0" lang="ar-DZ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abic Transparent"/>
                <a:ea typeface="Calibri" pitchFamily="34" charset="0"/>
                <a:cs typeface="Arial" pitchFamily="34" charset="0"/>
              </a:rPr>
              <a:t>جامعة عبد الحفيظ </a:t>
            </a:r>
            <a:endParaRPr kumimoji="0" 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DZ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abic Transparent"/>
                <a:ea typeface="Calibri" pitchFamily="34" charset="0"/>
                <a:cs typeface="Arial" pitchFamily="34" charset="0"/>
              </a:rPr>
              <a:t>بوالصوف</a:t>
            </a:r>
            <a:r>
              <a:rPr kumimoji="0" lang="ar-DZ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abic Transparent"/>
                <a:ea typeface="Calibri" pitchFamily="34" charset="0"/>
                <a:cs typeface="Arial" pitchFamily="34" charset="0"/>
              </a:rPr>
              <a:t> ميلة</a:t>
            </a:r>
            <a:endParaRPr kumimoji="0" 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540327" y="451983"/>
            <a:ext cx="2757071" cy="928694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Université de</a:t>
            </a:r>
            <a:endParaRPr kumimoji="0" lang="fr-FR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6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AbdelhafidBoussouf</a:t>
            </a:r>
            <a:r>
              <a:rPr kumimoji="0" lang="fr-FR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Mila</a:t>
            </a:r>
            <a:endParaRPr kumimoji="0" lang="fr-FR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Line 9"/>
          <p:cNvSpPr>
            <a:spLocks noChangeShapeType="1"/>
          </p:cNvSpPr>
          <p:nvPr/>
        </p:nvSpPr>
        <p:spPr bwMode="auto">
          <a:xfrm>
            <a:off x="540327" y="2012368"/>
            <a:ext cx="11360125" cy="0"/>
          </a:xfrm>
          <a:prstGeom prst="line">
            <a:avLst/>
          </a:prstGeom>
          <a:noFill/>
          <a:ln w="28575">
            <a:solidFill>
              <a:srgbClr val="666699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 dirty="0"/>
          </a:p>
        </p:txBody>
      </p:sp>
      <p:sp>
        <p:nvSpPr>
          <p:cNvPr id="9" name="Text Box 6"/>
          <p:cNvSpPr txBox="1">
            <a:spLocks noChangeArrowheads="1"/>
          </p:cNvSpPr>
          <p:nvPr/>
        </p:nvSpPr>
        <p:spPr bwMode="auto">
          <a:xfrm>
            <a:off x="6379566" y="2317164"/>
            <a:ext cx="4614466" cy="642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DZ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Simplified Arabic Fixed" pitchFamily="49" charset="-78"/>
                <a:ea typeface="Calibri" pitchFamily="34" charset="0"/>
                <a:cs typeface="Simplified Arabic Fixed" pitchFamily="49" charset="-78"/>
              </a:rPr>
              <a:t>معهد العلوم والتكنولوجيا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ar-DZ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قـــســم العــــلـــوم </a:t>
            </a:r>
            <a:r>
              <a:rPr kumimoji="0" lang="ar-DZ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و</a:t>
            </a:r>
            <a:r>
              <a:rPr kumimoji="0" lang="ar-DZ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 التـــقـــنيــات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662" y="2227327"/>
            <a:ext cx="3934855" cy="8572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ar-DZ" sz="2400" b="1" dirty="0">
                <a:latin typeface="Palace Script MT" pitchFamily="66" charset="0"/>
                <a:cs typeface="Simplified Arabic Fixed" pitchFamily="49" charset="-78"/>
              </a:rPr>
              <a:t>ميدان </a:t>
            </a:r>
            <a:r>
              <a:rPr lang="ar-DZ" sz="2400" b="1" dirty="0" err="1">
                <a:latin typeface="Palace Script MT" pitchFamily="66" charset="0"/>
                <a:cs typeface="Simplified Arabic Fixed" pitchFamily="49" charset="-78"/>
              </a:rPr>
              <a:t>كهروميكانيك</a:t>
            </a:r>
            <a:endParaRPr lang="ar-DZ" sz="2400" b="1" dirty="0">
              <a:latin typeface="Palace Script MT" pitchFamily="66" charset="0"/>
              <a:cs typeface="Simplified Arabic Fixed" pitchFamily="49" charset="-78"/>
            </a:endParaRPr>
          </a:p>
          <a:p>
            <a:pPr marL="0" marR="0" lvl="0" indent="0" algn="ct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DZ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Palace Script MT" pitchFamily="66" charset="0"/>
                <a:cs typeface="Simplified Arabic Fixed" pitchFamily="49" charset="-78"/>
              </a:rPr>
              <a:t>السنة </a:t>
            </a:r>
            <a:r>
              <a:rPr kumimoji="0" lang="ar-DZ" sz="24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Palace Script MT" pitchFamily="66" charset="0"/>
                <a:cs typeface="Simplified Arabic Fixed" pitchFamily="49" charset="-78"/>
              </a:rPr>
              <a:t>الاولى</a:t>
            </a:r>
            <a:r>
              <a:rPr kumimoji="0" lang="ar-DZ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Palace Script MT" pitchFamily="66" charset="0"/>
                <a:cs typeface="Simplified Arabic Fixed" pitchFamily="49" charset="-78"/>
              </a:rPr>
              <a:t> </a:t>
            </a:r>
            <a:r>
              <a:rPr kumimoji="0" lang="ar-DZ" sz="24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Palace Script MT" pitchFamily="66" charset="0"/>
                <a:cs typeface="Simplified Arabic Fixed" pitchFamily="49" charset="-78"/>
              </a:rPr>
              <a:t>ماستر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011382" y="16625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sp>
        <p:nvSpPr>
          <p:cNvPr id="12" name="Rectangle 12"/>
          <p:cNvSpPr>
            <a:spLocks noChangeArrowheads="1"/>
          </p:cNvSpPr>
          <p:nvPr/>
        </p:nvSpPr>
        <p:spPr bwMode="auto">
          <a:xfrm>
            <a:off x="1011382" y="62345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fr-FR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fr-FR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Rectangle 13"/>
          <p:cNvSpPr>
            <a:spLocks noChangeArrowheads="1"/>
          </p:cNvSpPr>
          <p:nvPr/>
        </p:nvSpPr>
        <p:spPr bwMode="auto">
          <a:xfrm>
            <a:off x="1011382" y="108065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Rectangle 14"/>
          <p:cNvSpPr>
            <a:spLocks noChangeArrowheads="1"/>
          </p:cNvSpPr>
          <p:nvPr/>
        </p:nvSpPr>
        <p:spPr bwMode="auto">
          <a:xfrm>
            <a:off x="1011382" y="108065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   </a:t>
            </a: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Text Box 7"/>
          <p:cNvSpPr txBox="1">
            <a:spLocks noChangeArrowheads="1"/>
          </p:cNvSpPr>
          <p:nvPr/>
        </p:nvSpPr>
        <p:spPr bwMode="auto">
          <a:xfrm>
            <a:off x="3725994" y="4595387"/>
            <a:ext cx="4286280" cy="8572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4401359" y="4010612"/>
            <a:ext cx="5286947" cy="584775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fr-FR" sz="3200" b="1" dirty="0"/>
              <a:t>Chapitre 1 : </a:t>
            </a:r>
            <a:r>
              <a:rPr lang="fr-FR" sz="3200" dirty="0"/>
              <a:t>Généralités</a:t>
            </a:r>
          </a:p>
        </p:txBody>
      </p:sp>
      <p:sp>
        <p:nvSpPr>
          <p:cNvPr id="17" name="Text Box 7"/>
          <p:cNvSpPr txBox="1">
            <a:spLocks noChangeArrowheads="1"/>
          </p:cNvSpPr>
          <p:nvPr/>
        </p:nvSpPr>
        <p:spPr bwMode="auto">
          <a:xfrm>
            <a:off x="5654820" y="5738395"/>
            <a:ext cx="3500462" cy="5000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fr-FR" sz="2400" b="1" dirty="0">
                <a:latin typeface="Times New Roman" pitchFamily="18" charset="0"/>
                <a:cs typeface="Times New Roman" pitchFamily="18" charset="0"/>
              </a:rPr>
              <a:t>Dr: </a:t>
            </a:r>
            <a:r>
              <a:rPr lang="fr-FR" sz="2400" b="1" dirty="0" smtClean="0">
                <a:latin typeface="Times New Roman" pitchFamily="18" charset="0"/>
                <a:cs typeface="Times New Roman" pitchFamily="18" charset="0"/>
              </a:rPr>
              <a:t>HIMOUR Kamal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70080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106075" y="140916"/>
            <a:ext cx="5040162" cy="46166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none">
            <a:spAutoFit/>
          </a:bodyPr>
          <a:lstStyle/>
          <a:p>
            <a:r>
              <a:rPr lang="fr-FR" sz="2400" b="1" dirty="0"/>
              <a:t>symboles graphiques des schémas</a:t>
            </a:r>
            <a:endParaRPr lang="fr-FR" sz="2400" dirty="0"/>
          </a:p>
        </p:txBody>
      </p:sp>
      <p:sp>
        <p:nvSpPr>
          <p:cNvPr id="3" name="Line 9"/>
          <p:cNvSpPr>
            <a:spLocks noChangeShapeType="1"/>
          </p:cNvSpPr>
          <p:nvPr/>
        </p:nvSpPr>
        <p:spPr bwMode="auto">
          <a:xfrm flipV="1">
            <a:off x="0" y="699564"/>
            <a:ext cx="9712036" cy="0"/>
          </a:xfrm>
          <a:prstGeom prst="line">
            <a:avLst/>
          </a:prstGeom>
          <a:noFill/>
          <a:ln w="28575">
            <a:solidFill>
              <a:srgbClr val="666699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pic>
        <p:nvPicPr>
          <p:cNvPr id="4" name="Image 1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94509" y="909580"/>
            <a:ext cx="7592291" cy="5671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8909602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106075" y="140916"/>
            <a:ext cx="6064481" cy="46166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none">
            <a:spAutoFit/>
          </a:bodyPr>
          <a:lstStyle/>
          <a:p>
            <a:r>
              <a:rPr lang="fr-FR" sz="2400" b="1" dirty="0"/>
              <a:t>symboles graphiques des schémas (suite)</a:t>
            </a:r>
            <a:endParaRPr lang="fr-FR" sz="2400" dirty="0"/>
          </a:p>
        </p:txBody>
      </p:sp>
      <p:sp>
        <p:nvSpPr>
          <p:cNvPr id="3" name="Line 9"/>
          <p:cNvSpPr>
            <a:spLocks noChangeShapeType="1"/>
          </p:cNvSpPr>
          <p:nvPr/>
        </p:nvSpPr>
        <p:spPr bwMode="auto">
          <a:xfrm flipV="1">
            <a:off x="0" y="699564"/>
            <a:ext cx="9712036" cy="0"/>
          </a:xfrm>
          <a:prstGeom prst="line">
            <a:avLst/>
          </a:prstGeom>
          <a:noFill/>
          <a:ln w="28575">
            <a:solidFill>
              <a:srgbClr val="666699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pic>
        <p:nvPicPr>
          <p:cNvPr id="4" name="Image 7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34836" y="1712770"/>
            <a:ext cx="6968837" cy="4632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9578502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106075" y="140916"/>
            <a:ext cx="6064481" cy="46166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none">
            <a:spAutoFit/>
          </a:bodyPr>
          <a:lstStyle/>
          <a:p>
            <a:r>
              <a:rPr lang="fr-FR" sz="2400" b="1" dirty="0"/>
              <a:t>symboles graphiques des schémas (suite)</a:t>
            </a:r>
            <a:endParaRPr lang="fr-FR" sz="2400" dirty="0"/>
          </a:p>
        </p:txBody>
      </p:sp>
      <p:sp>
        <p:nvSpPr>
          <p:cNvPr id="3" name="Line 9"/>
          <p:cNvSpPr>
            <a:spLocks noChangeShapeType="1"/>
          </p:cNvSpPr>
          <p:nvPr/>
        </p:nvSpPr>
        <p:spPr bwMode="auto">
          <a:xfrm flipV="1">
            <a:off x="0" y="699564"/>
            <a:ext cx="9712036" cy="0"/>
          </a:xfrm>
          <a:prstGeom prst="line">
            <a:avLst/>
          </a:prstGeom>
          <a:noFill/>
          <a:ln w="28575">
            <a:solidFill>
              <a:srgbClr val="666699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pic>
        <p:nvPicPr>
          <p:cNvPr id="4" name="Image 4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97527" y="955963"/>
            <a:ext cx="8118763" cy="5638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161361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4264831" y="4205846"/>
            <a:ext cx="5760640" cy="1152128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3600" b="1" dirty="0">
                <a:ln w="11430"/>
                <a:solidFill>
                  <a:schemeClr val="tx1"/>
                </a:solidFill>
                <a:effectLst>
                  <a:outerShdw blurRad="75057" dist="38100" dir="5400000" sy="-20000" rotWithShape="0">
                    <a:prstClr val="black">
                      <a:alpha val="25000"/>
                    </a:prstClr>
                  </a:outerShdw>
                </a:effectLst>
              </a:rPr>
              <a:t>Merci pour votre Attention</a:t>
            </a:r>
          </a:p>
        </p:txBody>
      </p:sp>
      <p:sp>
        <p:nvSpPr>
          <p:cNvPr id="11" name="Rectangle 1"/>
          <p:cNvSpPr>
            <a:spLocks noChangeArrowheads="1"/>
          </p:cNvSpPr>
          <p:nvPr/>
        </p:nvSpPr>
        <p:spPr bwMode="auto">
          <a:xfrm>
            <a:off x="3989404" y="6329904"/>
            <a:ext cx="6215063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fr-FR" altLang="fr-FR" sz="1400" dirty="0">
                <a:solidFill>
                  <a:srgbClr val="7030A0"/>
                </a:solidFill>
                <a:cs typeface="Times New Roman" panose="02020603050405020304" pitchFamily="18" charset="0"/>
              </a:rPr>
              <a:t>Centre Universitaire </a:t>
            </a:r>
            <a:r>
              <a:rPr lang="fr-FR" altLang="fr-FR" sz="1400" dirty="0" err="1">
                <a:solidFill>
                  <a:srgbClr val="7030A0"/>
                </a:solidFill>
                <a:cs typeface="Times New Roman" panose="02020603050405020304" pitchFamily="18" charset="0"/>
              </a:rPr>
              <a:t>Abdelhafid</a:t>
            </a:r>
            <a:r>
              <a:rPr lang="fr-FR" altLang="fr-FR" sz="1400" dirty="0">
                <a:solidFill>
                  <a:srgbClr val="7030A0"/>
                </a:solidFill>
                <a:cs typeface="Times New Roman" panose="02020603050405020304" pitchFamily="18" charset="0"/>
              </a:rPr>
              <a:t> </a:t>
            </a:r>
            <a:r>
              <a:rPr lang="fr-FR" altLang="fr-FR" sz="1400" dirty="0" err="1">
                <a:solidFill>
                  <a:srgbClr val="7030A0"/>
                </a:solidFill>
                <a:cs typeface="Times New Roman" panose="02020603050405020304" pitchFamily="18" charset="0"/>
              </a:rPr>
              <a:t>Boussouf</a:t>
            </a:r>
            <a:r>
              <a:rPr lang="fr-FR" altLang="fr-FR" sz="1400" dirty="0">
                <a:solidFill>
                  <a:srgbClr val="7030A0"/>
                </a:solidFill>
                <a:cs typeface="Times New Roman" panose="02020603050405020304" pitchFamily="18" charset="0"/>
              </a:rPr>
              <a:t> Mila</a:t>
            </a:r>
            <a:endParaRPr lang="en-GB" altLang="fr-FR" sz="1400" b="1" dirty="0">
              <a:solidFill>
                <a:srgbClr val="7030A0"/>
              </a:solidFill>
              <a:cs typeface="Times New Roman" panose="02020603050405020304" pitchFamily="18" charset="0"/>
            </a:endParaRPr>
          </a:p>
        </p:txBody>
      </p:sp>
      <p:pic>
        <p:nvPicPr>
          <p:cNvPr id="12" name="Image 10" descr="LOGO FINAL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926603" y="1101530"/>
            <a:ext cx="1780146" cy="1879043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0126106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8" presetClass="emph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anim to="1.5" calcmode="lin" valueType="num">
                                      <p:cBhvr override="childStyle">
                                        <p:cTn id="1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style.fontSize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131311" y="224043"/>
            <a:ext cx="3209533" cy="46166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none">
            <a:spAutoFit/>
          </a:bodyPr>
          <a:lstStyle/>
          <a:p>
            <a:r>
              <a:rPr lang="fr-FR" sz="24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Les compétences visées</a:t>
            </a:r>
            <a:endParaRPr lang="fr-FR" sz="2400" dirty="0"/>
          </a:p>
        </p:txBody>
      </p:sp>
      <p:sp>
        <p:nvSpPr>
          <p:cNvPr id="3" name="Line 9"/>
          <p:cNvSpPr>
            <a:spLocks noChangeShapeType="1"/>
          </p:cNvSpPr>
          <p:nvPr/>
        </p:nvSpPr>
        <p:spPr bwMode="auto">
          <a:xfrm flipV="1">
            <a:off x="1" y="955965"/>
            <a:ext cx="9712036" cy="0"/>
          </a:xfrm>
          <a:prstGeom prst="line">
            <a:avLst/>
          </a:prstGeom>
          <a:noFill/>
          <a:ln w="28575">
            <a:solidFill>
              <a:srgbClr val="666699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4" name="Rectangle 3"/>
          <p:cNvSpPr/>
          <p:nvPr/>
        </p:nvSpPr>
        <p:spPr>
          <a:xfrm>
            <a:off x="2893428" y="1226223"/>
            <a:ext cx="566860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24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 A la fin de ce cours l'étudiant apprendre: </a:t>
            </a:r>
            <a:endParaRPr lang="fr-FR" sz="2400" dirty="0"/>
          </a:p>
        </p:txBody>
      </p:sp>
      <p:sp>
        <p:nvSpPr>
          <p:cNvPr id="5" name="Rectangle 4"/>
          <p:cNvSpPr/>
          <p:nvPr/>
        </p:nvSpPr>
        <p:spPr>
          <a:xfrm>
            <a:off x="2466031" y="1845116"/>
            <a:ext cx="6096000" cy="461665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indent="-342900">
              <a:buFont typeface="Wingdings" panose="05000000000000000000" pitchFamily="2" charset="2"/>
              <a:buChar char="q"/>
            </a:pPr>
            <a:r>
              <a:rPr lang="fr-FR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La compétence de connaitre la normalisation</a:t>
            </a:r>
            <a:endParaRPr lang="fr-FR" sz="2400" dirty="0"/>
          </a:p>
        </p:txBody>
      </p:sp>
      <p:sp>
        <p:nvSpPr>
          <p:cNvPr id="6" name="Rectangle 5"/>
          <p:cNvSpPr/>
          <p:nvPr/>
        </p:nvSpPr>
        <p:spPr>
          <a:xfrm>
            <a:off x="2466027" y="2767341"/>
            <a:ext cx="7647787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Wingdings" panose="05000000000000000000" pitchFamily="2" charset="2"/>
              <a:buChar char="q"/>
            </a:pPr>
            <a:r>
              <a:rPr lang="fr-FR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La compétence de connaitre l’appareillage utilisé dans les réseaux électriques industriels</a:t>
            </a:r>
            <a:endParaRPr lang="fr-FR" sz="2400" dirty="0"/>
          </a:p>
        </p:txBody>
      </p:sp>
      <p:sp>
        <p:nvSpPr>
          <p:cNvPr id="7" name="Rectangle 6"/>
          <p:cNvSpPr/>
          <p:nvPr/>
        </p:nvSpPr>
        <p:spPr>
          <a:xfrm>
            <a:off x="2466027" y="3868596"/>
            <a:ext cx="7647787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Wingdings" panose="05000000000000000000" pitchFamily="2" charset="2"/>
              <a:buChar char="q"/>
            </a:pPr>
            <a:r>
              <a:rPr lang="fr-FR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La compétence de connaitre les abréviations utilisées dans les réseaux électriques industriels</a:t>
            </a:r>
            <a:endParaRPr lang="fr-FR" sz="2400" dirty="0"/>
          </a:p>
        </p:txBody>
      </p:sp>
      <p:sp>
        <p:nvSpPr>
          <p:cNvPr id="8" name="Rectangle 7"/>
          <p:cNvSpPr/>
          <p:nvPr/>
        </p:nvSpPr>
        <p:spPr>
          <a:xfrm>
            <a:off x="2466028" y="4995459"/>
            <a:ext cx="7647787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Wingdings" panose="05000000000000000000" pitchFamily="2" charset="2"/>
              <a:buChar char="q"/>
            </a:pPr>
            <a:r>
              <a:rPr lang="fr-FR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La compétence de connaitre les symboles graphiques  utilisées dans les réseaux électriques industriels</a:t>
            </a:r>
            <a:endParaRPr lang="fr-FR" sz="2400" dirty="0"/>
          </a:p>
        </p:txBody>
      </p:sp>
    </p:spTree>
    <p:extLst>
      <p:ext uri="{BB962C8B-B14F-4D97-AF65-F5344CB8AC3E}">
        <p14:creationId xmlns:p14="http://schemas.microsoft.com/office/powerpoint/2010/main" val="3704967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131311" y="224043"/>
            <a:ext cx="2449710" cy="46166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none">
            <a:spAutoFit/>
          </a:bodyPr>
          <a:lstStyle/>
          <a:p>
            <a:r>
              <a:rPr lang="fr-FR" sz="24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La normalisation</a:t>
            </a:r>
            <a:endParaRPr lang="fr-FR" sz="2400" dirty="0"/>
          </a:p>
        </p:txBody>
      </p:sp>
      <p:sp>
        <p:nvSpPr>
          <p:cNvPr id="3" name="Line 9"/>
          <p:cNvSpPr>
            <a:spLocks noChangeShapeType="1"/>
          </p:cNvSpPr>
          <p:nvPr/>
        </p:nvSpPr>
        <p:spPr bwMode="auto">
          <a:xfrm flipV="1">
            <a:off x="1" y="955965"/>
            <a:ext cx="9712036" cy="0"/>
          </a:xfrm>
          <a:prstGeom prst="line">
            <a:avLst/>
          </a:prstGeom>
          <a:noFill/>
          <a:ln w="28575">
            <a:solidFill>
              <a:srgbClr val="666699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4" name="Rectangle 3"/>
          <p:cNvSpPr/>
          <p:nvPr/>
        </p:nvSpPr>
        <p:spPr>
          <a:xfrm>
            <a:off x="378838" y="1226223"/>
            <a:ext cx="420980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24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Définition de la normalisation:</a:t>
            </a:r>
            <a:endParaRPr lang="fr-FR" sz="2400" dirty="0"/>
          </a:p>
        </p:txBody>
      </p:sp>
      <p:sp>
        <p:nvSpPr>
          <p:cNvPr id="5" name="Rectangle 4"/>
          <p:cNvSpPr/>
          <p:nvPr/>
        </p:nvSpPr>
        <p:spPr>
          <a:xfrm>
            <a:off x="706452" y="4005024"/>
            <a:ext cx="1059683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fr-FR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Le schéma électrique est un moyen de représentation des circuits et des installations électriques, c’est donc un langage qui doit être compris par tous les électriciens.</a:t>
            </a:r>
            <a:endParaRPr lang="fr-FR" sz="2400" dirty="0"/>
          </a:p>
        </p:txBody>
      </p:sp>
      <p:sp>
        <p:nvSpPr>
          <p:cNvPr id="9" name="Rectangle 8"/>
          <p:cNvSpPr/>
          <p:nvPr/>
        </p:nvSpPr>
        <p:spPr>
          <a:xfrm>
            <a:off x="539649" y="1958145"/>
            <a:ext cx="10964255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Les normes sont </a:t>
            </a:r>
            <a:r>
              <a:rPr lang="fr-FR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l’ensemble des règles approuvées destinées à un usage répété </a:t>
            </a:r>
            <a:r>
              <a:rPr lang="fr-F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qui visent à </a:t>
            </a:r>
            <a:r>
              <a:rPr lang="fr-FR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assurer la cohérence opérationnelle de l'industrie ou de l'entreprise</a:t>
            </a:r>
            <a:r>
              <a:rPr lang="fr-F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fr-F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Concernant la normalisation dans les réseaux électriques, les circuits et les installations électriques sont représentés généralement en utilisant un schéma électrique</a:t>
            </a:r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fr-F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706452" y="5298570"/>
            <a:ext cx="1079745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Pour cette raison il faut respecter des règles de représentation. Elles sont classifiées dans des normes internationales</a:t>
            </a:r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fr-F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070816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131311" y="224043"/>
            <a:ext cx="2449710" cy="46166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none">
            <a:spAutoFit/>
          </a:bodyPr>
          <a:lstStyle/>
          <a:p>
            <a:r>
              <a:rPr lang="fr-FR" sz="24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La normalisation</a:t>
            </a:r>
            <a:endParaRPr lang="fr-FR" sz="2400" dirty="0"/>
          </a:p>
        </p:txBody>
      </p:sp>
      <p:sp>
        <p:nvSpPr>
          <p:cNvPr id="3" name="Line 9"/>
          <p:cNvSpPr>
            <a:spLocks noChangeShapeType="1"/>
          </p:cNvSpPr>
          <p:nvPr/>
        </p:nvSpPr>
        <p:spPr bwMode="auto">
          <a:xfrm flipV="1">
            <a:off x="1" y="955965"/>
            <a:ext cx="9712036" cy="0"/>
          </a:xfrm>
          <a:prstGeom prst="line">
            <a:avLst/>
          </a:prstGeom>
          <a:noFill/>
          <a:ln w="28575">
            <a:solidFill>
              <a:srgbClr val="666699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6" name="Rectangle 5"/>
          <p:cNvSpPr/>
          <p:nvPr/>
        </p:nvSpPr>
        <p:spPr>
          <a:xfrm>
            <a:off x="447204" y="1598926"/>
            <a:ext cx="233910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24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Rôle des normes</a:t>
            </a:r>
            <a:endParaRPr lang="fr-FR" sz="2400" dirty="0"/>
          </a:p>
        </p:txBody>
      </p:sp>
      <p:sp>
        <p:nvSpPr>
          <p:cNvPr id="7" name="Rectangle 6"/>
          <p:cNvSpPr/>
          <p:nvPr/>
        </p:nvSpPr>
        <p:spPr>
          <a:xfrm>
            <a:off x="1189127" y="2425306"/>
            <a:ext cx="9589707" cy="9417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lnSpc>
                <a:spcPct val="115000"/>
              </a:lnSpc>
              <a:buFont typeface="Wingdings" panose="05000000000000000000" pitchFamily="2" charset="2"/>
              <a:buChar char="Ø"/>
            </a:pPr>
            <a:r>
              <a:rPr lang="fr-FR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Elles fixent des caractéristiques précises pour définir les limites d'usage d'un produit, en tenant compte du public à qui il est destiné.</a:t>
            </a:r>
            <a:endParaRPr lang="fr-FR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274586" y="3973318"/>
            <a:ext cx="9589707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buFont typeface="Wingdings" panose="05000000000000000000" pitchFamily="2" charset="2"/>
              <a:buChar char="Ø"/>
            </a:pPr>
            <a:r>
              <a:rPr lang="fr-FR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Elles définissent les essais afin de garantir un comportement non dangereux ni polluant pendant toute la durée de vie du produit y compris son recyclage.</a:t>
            </a:r>
          </a:p>
        </p:txBody>
      </p:sp>
    </p:spTree>
    <p:extLst>
      <p:ext uri="{BB962C8B-B14F-4D97-AF65-F5344CB8AC3E}">
        <p14:creationId xmlns:p14="http://schemas.microsoft.com/office/powerpoint/2010/main" val="2109111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131311" y="224043"/>
            <a:ext cx="3347391" cy="46166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none">
            <a:spAutoFit/>
          </a:bodyPr>
          <a:lstStyle/>
          <a:p>
            <a:r>
              <a:rPr lang="fr-FR" sz="24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La normalisation (suite)</a:t>
            </a:r>
            <a:endParaRPr lang="fr-FR" sz="2400" dirty="0"/>
          </a:p>
        </p:txBody>
      </p:sp>
      <p:sp>
        <p:nvSpPr>
          <p:cNvPr id="3" name="Line 9"/>
          <p:cNvSpPr>
            <a:spLocks noChangeShapeType="1"/>
          </p:cNvSpPr>
          <p:nvPr/>
        </p:nvSpPr>
        <p:spPr bwMode="auto">
          <a:xfrm flipV="1">
            <a:off x="1" y="955965"/>
            <a:ext cx="9712036" cy="0"/>
          </a:xfrm>
          <a:prstGeom prst="line">
            <a:avLst/>
          </a:prstGeom>
          <a:noFill/>
          <a:ln w="28575">
            <a:solidFill>
              <a:srgbClr val="666699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4" name="Rectangle 3"/>
          <p:cNvSpPr/>
          <p:nvPr/>
        </p:nvSpPr>
        <p:spPr>
          <a:xfrm>
            <a:off x="153618" y="1087678"/>
            <a:ext cx="6176691" cy="4901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fr-FR" sz="24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Organismes internationaux de normalisation:</a:t>
            </a:r>
            <a:endParaRPr lang="fr-FR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527589" y="1722038"/>
            <a:ext cx="6461256" cy="4901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just">
              <a:lnSpc>
                <a:spcPct val="115000"/>
              </a:lnSpc>
            </a:pP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ISO: International Organization for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Standarization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;</a:t>
            </a:r>
            <a:endParaRPr lang="fr-FR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530940" y="2358366"/>
            <a:ext cx="6199133" cy="4901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lnSpc>
                <a:spcPct val="115000"/>
              </a:lnSpc>
            </a:pPr>
            <a:r>
              <a:rPr lang="fr-FR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IEC: International </a:t>
            </a:r>
            <a:r>
              <a:rPr lang="fr-FR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Electrotechnical</a:t>
            </a:r>
            <a:r>
              <a:rPr lang="fr-FR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Commission;</a:t>
            </a:r>
            <a:endParaRPr lang="fr-FR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30940" y="3007143"/>
            <a:ext cx="5698996" cy="4901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lnSpc>
                <a:spcPct val="115000"/>
              </a:lnSpc>
            </a:pPr>
            <a:r>
              <a:rPr lang="fr-FR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CEN: Comité Européenne de Normalisation;</a:t>
            </a:r>
            <a:endParaRPr lang="fr-FR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530940" y="3655920"/>
            <a:ext cx="6369692" cy="4901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lnSpc>
                <a:spcPct val="115000"/>
              </a:lnSpc>
            </a:pPr>
            <a:r>
              <a:rPr lang="fr-FR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AFNOR: Association Française de Normalisation;</a:t>
            </a:r>
            <a:endParaRPr lang="fr-FR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530940" y="4304697"/>
            <a:ext cx="4378122" cy="4901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lnSpc>
                <a:spcPct val="115000"/>
              </a:lnSpc>
            </a:pPr>
            <a:r>
              <a:rPr lang="fr-FR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BSI: British Standards Institution;</a:t>
            </a:r>
            <a:endParaRPr lang="fr-FR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527589" y="4965649"/>
            <a:ext cx="4740400" cy="4901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lnSpc>
                <a:spcPct val="115000"/>
              </a:lnSpc>
            </a:pPr>
            <a:r>
              <a:rPr lang="fr-FR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DIN: </a:t>
            </a:r>
            <a:r>
              <a:rPr lang="fr-FR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Deutshes</a:t>
            </a:r>
            <a:r>
              <a:rPr lang="fr-FR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Institut fur </a:t>
            </a:r>
            <a:r>
              <a:rPr lang="fr-FR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Normung</a:t>
            </a:r>
            <a:r>
              <a:rPr lang="fr-FR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  <a:endParaRPr lang="fr-FR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170770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131311" y="224043"/>
            <a:ext cx="3347391" cy="46166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none">
            <a:spAutoFit/>
          </a:bodyPr>
          <a:lstStyle/>
          <a:p>
            <a:r>
              <a:rPr lang="fr-FR" sz="24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La normalisation (suite)</a:t>
            </a:r>
            <a:endParaRPr lang="fr-FR" sz="2400" dirty="0"/>
          </a:p>
        </p:txBody>
      </p:sp>
      <p:sp>
        <p:nvSpPr>
          <p:cNvPr id="3" name="Line 9"/>
          <p:cNvSpPr>
            <a:spLocks noChangeShapeType="1"/>
          </p:cNvSpPr>
          <p:nvPr/>
        </p:nvSpPr>
        <p:spPr bwMode="auto">
          <a:xfrm flipV="1">
            <a:off x="1" y="955965"/>
            <a:ext cx="9712036" cy="0"/>
          </a:xfrm>
          <a:prstGeom prst="line">
            <a:avLst/>
          </a:prstGeom>
          <a:noFill/>
          <a:ln w="28575">
            <a:solidFill>
              <a:srgbClr val="666699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4" name="Rectangle 3"/>
          <p:cNvSpPr/>
          <p:nvPr/>
        </p:nvSpPr>
        <p:spPr>
          <a:xfrm>
            <a:off x="134120" y="1226223"/>
            <a:ext cx="585833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24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Les organes de la normalisation en Algérie:</a:t>
            </a:r>
            <a:endParaRPr lang="fr-FR" sz="2400" dirty="0"/>
          </a:p>
        </p:txBody>
      </p:sp>
      <p:sp>
        <p:nvSpPr>
          <p:cNvPr id="5" name="Rectangle 4"/>
          <p:cNvSpPr/>
          <p:nvPr/>
        </p:nvSpPr>
        <p:spPr>
          <a:xfrm>
            <a:off x="568035" y="1687888"/>
            <a:ext cx="9310255" cy="13665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fr-FR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L’organisation et le fonctionnement de la normalisation algérienne sont régis par le décret  exécutif n° 464 du 5 décembre 2005 qui définit les organes de normalisation suivants:</a:t>
            </a:r>
            <a:endParaRPr lang="fr-FR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926242" y="3065297"/>
            <a:ext cx="6359113" cy="5170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594995" indent="-342900" algn="just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fr-FR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le conseil national de normalisation (</a:t>
            </a:r>
            <a:r>
              <a:rPr lang="fr-FR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CNnor</a:t>
            </a:r>
            <a:r>
              <a:rPr lang="fr-FR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);</a:t>
            </a:r>
            <a:endParaRPr lang="fr-FR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192020" y="3959279"/>
            <a:ext cx="613180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indent="-342900">
              <a:buFont typeface="Wingdings" panose="05000000000000000000" pitchFamily="2" charset="2"/>
              <a:buChar char="q"/>
            </a:pPr>
            <a:r>
              <a:rPr lang="fr-FR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l’Institut algérien de normalisation (IANOR);</a:t>
            </a:r>
            <a:endParaRPr lang="fr-FR" sz="2400" dirty="0"/>
          </a:p>
        </p:txBody>
      </p:sp>
      <p:sp>
        <p:nvSpPr>
          <p:cNvPr id="8" name="Rectangle 7"/>
          <p:cNvSpPr/>
          <p:nvPr/>
        </p:nvSpPr>
        <p:spPr>
          <a:xfrm>
            <a:off x="1192020" y="4864142"/>
            <a:ext cx="550984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fr-FR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les comités techniques nationaux (CTN);</a:t>
            </a:r>
            <a:endParaRPr lang="fr-FR" sz="2400" dirty="0"/>
          </a:p>
        </p:txBody>
      </p:sp>
      <p:sp>
        <p:nvSpPr>
          <p:cNvPr id="9" name="Rectangle 8"/>
          <p:cNvSpPr/>
          <p:nvPr/>
        </p:nvSpPr>
        <p:spPr>
          <a:xfrm>
            <a:off x="926242" y="5769005"/>
            <a:ext cx="6305444" cy="5170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594995" indent="-342900" algn="just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q"/>
            </a:pPr>
            <a:r>
              <a:rPr lang="fr-FR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les organismes à activités normatives (OAN)</a:t>
            </a:r>
            <a:endParaRPr lang="fr-FR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411889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131311" y="224043"/>
            <a:ext cx="3299301" cy="46166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none">
            <a:spAutoFit/>
          </a:bodyPr>
          <a:lstStyle/>
          <a:p>
            <a:r>
              <a:rPr lang="fr-FR" sz="2400" b="1" dirty="0"/>
              <a:t>Domaine des tensions</a:t>
            </a:r>
            <a:endParaRPr lang="fr-FR" sz="2400" dirty="0"/>
          </a:p>
        </p:txBody>
      </p:sp>
      <p:sp>
        <p:nvSpPr>
          <p:cNvPr id="3" name="Line 9"/>
          <p:cNvSpPr>
            <a:spLocks noChangeShapeType="1"/>
          </p:cNvSpPr>
          <p:nvPr/>
        </p:nvSpPr>
        <p:spPr bwMode="auto">
          <a:xfrm flipV="1">
            <a:off x="212035" y="783686"/>
            <a:ext cx="9712036" cy="0"/>
          </a:xfrm>
          <a:prstGeom prst="line">
            <a:avLst/>
          </a:prstGeom>
          <a:noFill/>
          <a:ln w="28575">
            <a:solidFill>
              <a:srgbClr val="666699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36680975"/>
              </p:ext>
            </p:extLst>
          </p:nvPr>
        </p:nvGraphicFramePr>
        <p:xfrm>
          <a:off x="212035" y="1957514"/>
          <a:ext cx="11463130" cy="3840480"/>
        </p:xfrm>
        <a:graphic>
          <a:graphicData uri="http://schemas.openxmlformats.org/drawingml/2006/table">
            <a:tbl>
              <a:tblPr firstRow="1" firstCol="1" bandRow="1">
                <a:tableStyleId>{9DCAF9ED-07DC-4A11-8D7F-57B35C25682E}</a:tableStyleId>
              </a:tblPr>
              <a:tblGrid>
                <a:gridCol w="234563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0831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49857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71060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56540">
                <a:tc>
                  <a:txBody>
                    <a:bodyPr/>
                    <a:lstStyle/>
                    <a:p>
                      <a:pPr algn="ctr"/>
                      <a:r>
                        <a:rPr lang="fr-FR" sz="2400" b="1" kern="1200" dirty="0">
                          <a:solidFill>
                            <a:schemeClr val="tx1"/>
                          </a:solidFill>
                          <a:effectLst/>
                        </a:rPr>
                        <a:t>Nom</a:t>
                      </a:r>
                      <a:endParaRPr lang="fr-FR" sz="24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r-FR" sz="2400" dirty="0">
                          <a:solidFill>
                            <a:schemeClr val="tx1"/>
                          </a:solidFill>
                          <a:effectLst/>
                        </a:rPr>
                        <a:t>Abréviation</a:t>
                      </a:r>
                      <a:endParaRPr lang="fr-FR" sz="2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r-FR" sz="2400" dirty="0">
                          <a:solidFill>
                            <a:schemeClr val="tx1"/>
                          </a:solidFill>
                          <a:effectLst/>
                        </a:rPr>
                        <a:t>Valeur en courant continu</a:t>
                      </a:r>
                      <a:endParaRPr lang="fr-FR" sz="2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r-FR" sz="2400" dirty="0">
                          <a:solidFill>
                            <a:schemeClr val="tx1"/>
                          </a:solidFill>
                          <a:effectLst/>
                        </a:rPr>
                        <a:t>Valeur en courant alternatif</a:t>
                      </a:r>
                      <a:endParaRPr lang="fr-FR" sz="2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2095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fr-FR" sz="2400" dirty="0">
                          <a:solidFill>
                            <a:schemeClr val="tx1"/>
                          </a:solidFill>
                          <a:effectLst/>
                        </a:rPr>
                        <a:t>Haute tension B</a:t>
                      </a:r>
                      <a:endParaRPr lang="fr-FR" sz="2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fr-FR" sz="2400">
                          <a:effectLst/>
                        </a:rPr>
                        <a:t>HTB</a:t>
                      </a:r>
                      <a:endParaRPr lang="fr-FR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fr-FR" sz="2400">
                          <a:effectLst/>
                        </a:rPr>
                        <a:t>&gt;75Kv</a:t>
                      </a:r>
                      <a:endParaRPr lang="fr-FR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fr-FR" sz="2400">
                          <a:effectLst/>
                        </a:rPr>
                        <a:t>&gt;50Kv</a:t>
                      </a:r>
                      <a:endParaRPr lang="fr-FR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52095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fr-FR" sz="2400" dirty="0">
                          <a:solidFill>
                            <a:schemeClr val="tx1"/>
                          </a:solidFill>
                          <a:effectLst/>
                        </a:rPr>
                        <a:t>Haute tension A</a:t>
                      </a:r>
                      <a:endParaRPr lang="fr-FR" sz="2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fr-FR" sz="2400">
                          <a:effectLst/>
                        </a:rPr>
                        <a:t>HTA</a:t>
                      </a:r>
                      <a:endParaRPr lang="fr-FR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fr-FR" sz="2400">
                          <a:effectLst/>
                        </a:rPr>
                        <a:t>1500V &lt; HTA &lt; 75Kv</a:t>
                      </a:r>
                      <a:endParaRPr lang="fr-FR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fr-FR" sz="2400">
                          <a:effectLst/>
                        </a:rPr>
                        <a:t>1000V &lt; HTA &lt; 50Kv</a:t>
                      </a:r>
                      <a:endParaRPr lang="fr-FR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52095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fr-FR" sz="2400" dirty="0">
                          <a:solidFill>
                            <a:schemeClr val="tx1"/>
                          </a:solidFill>
                          <a:effectLst/>
                        </a:rPr>
                        <a:t>Basse tension B</a:t>
                      </a:r>
                      <a:endParaRPr lang="fr-FR" sz="2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fr-FR" sz="2400">
                          <a:effectLst/>
                        </a:rPr>
                        <a:t>BTB</a:t>
                      </a:r>
                      <a:endParaRPr lang="fr-FR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fr-FR" sz="2400">
                          <a:effectLst/>
                        </a:rPr>
                        <a:t>750V &lt; BTB &lt; 1500V</a:t>
                      </a:r>
                      <a:endParaRPr lang="fr-FR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fr-FR" sz="2400">
                          <a:effectLst/>
                        </a:rPr>
                        <a:t>500V &lt; BTB &lt; 1000V</a:t>
                      </a:r>
                      <a:endParaRPr lang="fr-FR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52095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fr-FR" sz="2400" dirty="0">
                          <a:solidFill>
                            <a:schemeClr val="tx1"/>
                          </a:solidFill>
                          <a:effectLst/>
                        </a:rPr>
                        <a:t>Basse tension A</a:t>
                      </a:r>
                      <a:endParaRPr lang="fr-FR" sz="2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fr-FR" sz="2400">
                          <a:effectLst/>
                        </a:rPr>
                        <a:t>BTA</a:t>
                      </a:r>
                      <a:endParaRPr lang="fr-FR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fr-FR" sz="2400">
                          <a:effectLst/>
                        </a:rPr>
                        <a:t>120V &lt; BTA &lt; 750V</a:t>
                      </a:r>
                      <a:endParaRPr lang="fr-FR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fr-FR" sz="2400">
                          <a:effectLst/>
                        </a:rPr>
                        <a:t>50 V &lt; BTA &lt; 500V</a:t>
                      </a:r>
                      <a:endParaRPr lang="fr-FR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52095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fr-FR" sz="2400" dirty="0">
                          <a:solidFill>
                            <a:schemeClr val="tx1"/>
                          </a:solidFill>
                          <a:effectLst/>
                        </a:rPr>
                        <a:t>Très Basse tension</a:t>
                      </a:r>
                      <a:endParaRPr lang="fr-FR" sz="2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fr-FR" sz="2400" dirty="0">
                          <a:effectLst/>
                        </a:rPr>
                        <a:t>TBT</a:t>
                      </a:r>
                      <a:endParaRPr lang="fr-FR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fr-FR" sz="2400">
                          <a:effectLst/>
                        </a:rPr>
                        <a:t>&lt;120V</a:t>
                      </a:r>
                      <a:endParaRPr lang="fr-FR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fr-FR" sz="2400" dirty="0">
                          <a:effectLst/>
                        </a:rPr>
                        <a:t>&lt;50V</a:t>
                      </a:r>
                      <a:endParaRPr lang="fr-FR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479844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131311" y="224043"/>
            <a:ext cx="1978427" cy="46166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none">
            <a:spAutoFit/>
          </a:bodyPr>
          <a:lstStyle/>
          <a:p>
            <a:r>
              <a:rPr lang="fr-FR" sz="2400" b="1" dirty="0"/>
              <a:t>Appareillage</a:t>
            </a:r>
            <a:endParaRPr lang="fr-FR" sz="2400" dirty="0"/>
          </a:p>
        </p:txBody>
      </p:sp>
      <p:sp>
        <p:nvSpPr>
          <p:cNvPr id="3" name="Line 9"/>
          <p:cNvSpPr>
            <a:spLocks noChangeShapeType="1"/>
          </p:cNvSpPr>
          <p:nvPr/>
        </p:nvSpPr>
        <p:spPr bwMode="auto">
          <a:xfrm flipV="1">
            <a:off x="1" y="955965"/>
            <a:ext cx="9712036" cy="0"/>
          </a:xfrm>
          <a:prstGeom prst="line">
            <a:avLst/>
          </a:prstGeom>
          <a:noFill/>
          <a:ln w="28575">
            <a:solidFill>
              <a:srgbClr val="666699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4" name="Rectangle 3"/>
          <p:cNvSpPr/>
          <p:nvPr/>
        </p:nvSpPr>
        <p:spPr>
          <a:xfrm>
            <a:off x="577723" y="1101532"/>
            <a:ext cx="150073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24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Définition</a:t>
            </a:r>
            <a:endParaRPr lang="fr-FR" sz="2400" dirty="0"/>
          </a:p>
        </p:txBody>
      </p:sp>
      <p:sp>
        <p:nvSpPr>
          <p:cNvPr id="5" name="Rectangle 4"/>
          <p:cNvSpPr/>
          <p:nvPr/>
        </p:nvSpPr>
        <p:spPr>
          <a:xfrm>
            <a:off x="845127" y="1563197"/>
            <a:ext cx="9047018" cy="9417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fr-FR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L’appareillage électrique est un élément qui permet d’obtenir la protection et l’exploitation sûre et ininterrompue d’un réseau électrique.</a:t>
            </a:r>
            <a:endParaRPr lang="fr-FR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919323" y="3112224"/>
            <a:ext cx="3804247" cy="5170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lvl="0" indent="-342900" algn="just">
              <a:lnSpc>
                <a:spcPct val="115000"/>
              </a:lnSpc>
              <a:buFont typeface="+mj-lt"/>
              <a:buAutoNum type="alphaLcParenR"/>
            </a:pPr>
            <a:r>
              <a:rPr lang="fr-FR" sz="24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Fonction sectionnement  </a:t>
            </a:r>
            <a:endParaRPr lang="fr-FR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961160" y="3977987"/>
            <a:ext cx="3211135" cy="5170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just">
              <a:lnSpc>
                <a:spcPct val="115000"/>
              </a:lnSpc>
            </a:pPr>
            <a:r>
              <a:rPr lang="fr-FR" sz="24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b) Fonction commande</a:t>
            </a:r>
            <a:endParaRPr lang="fr-FR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961160" y="4843750"/>
            <a:ext cx="3083729" cy="5170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just">
              <a:lnSpc>
                <a:spcPct val="115000"/>
              </a:lnSpc>
            </a:pPr>
            <a:r>
              <a:rPr lang="fr-FR" sz="24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c) Fonction protection</a:t>
            </a:r>
            <a:endParaRPr lang="fr-FR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01592CC4-A866-4C88-A01E-BA1901C1956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23571" y="2504993"/>
            <a:ext cx="6169716" cy="4240364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58CA57AC-5AF6-432E-A649-2A3D2D2DD04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50977" y="3101307"/>
            <a:ext cx="5896536" cy="1576710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CB037427-E252-4E0E-BFB1-CB520689839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50977" y="2504993"/>
            <a:ext cx="6042309" cy="4128964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9D20CA07-091B-44FB-8882-8DB4A9AA92B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109738" y="955965"/>
            <a:ext cx="6701262" cy="56877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61698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8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6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9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3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7" dur="10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0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131311" y="224043"/>
            <a:ext cx="2536272" cy="46166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none">
            <a:spAutoFit/>
          </a:bodyPr>
          <a:lstStyle/>
          <a:p>
            <a:r>
              <a:rPr lang="fr-FR" sz="2400" b="1" dirty="0"/>
              <a:t>Les abréviations</a:t>
            </a:r>
            <a:endParaRPr lang="fr-FR" sz="2400" dirty="0"/>
          </a:p>
        </p:txBody>
      </p:sp>
      <p:sp>
        <p:nvSpPr>
          <p:cNvPr id="3" name="Line 9"/>
          <p:cNvSpPr>
            <a:spLocks noChangeShapeType="1"/>
          </p:cNvSpPr>
          <p:nvPr/>
        </p:nvSpPr>
        <p:spPr bwMode="auto">
          <a:xfrm flipV="1">
            <a:off x="0" y="699564"/>
            <a:ext cx="9712036" cy="0"/>
          </a:xfrm>
          <a:prstGeom prst="line">
            <a:avLst/>
          </a:prstGeom>
          <a:noFill/>
          <a:ln w="28575">
            <a:solidFill>
              <a:srgbClr val="666699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4" name="Rectangle 3"/>
          <p:cNvSpPr/>
          <p:nvPr/>
        </p:nvSpPr>
        <p:spPr>
          <a:xfrm>
            <a:off x="1033507" y="713421"/>
            <a:ext cx="4878259" cy="5170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85750" indent="-285750">
              <a:lnSpc>
                <a:spcPct val="115000"/>
              </a:lnSpc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fr-FR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ASI : alimentation sans interruption</a:t>
            </a:r>
            <a:endParaRPr lang="fr-FR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033507" y="1292138"/>
            <a:ext cx="4699556" cy="5170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85750" indent="-285750">
              <a:lnSpc>
                <a:spcPct val="115000"/>
              </a:lnSpc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fr-FR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IT : neutre isolé et masse à la terre</a:t>
            </a:r>
            <a:endParaRPr lang="fr-FR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033507" y="1870855"/>
            <a:ext cx="3578224" cy="5170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indent="-342900">
              <a:lnSpc>
                <a:spcPct val="115000"/>
              </a:lnSpc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fr-FR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NF : normalement fermé</a:t>
            </a:r>
            <a:endParaRPr lang="fr-FR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033507" y="2449572"/>
            <a:ext cx="369844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indent="-342900">
              <a:buFont typeface="Courier New" panose="02070309020205020404" pitchFamily="49" charset="0"/>
              <a:buChar char="o"/>
            </a:pPr>
            <a:r>
              <a:rPr lang="fr-FR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NO : normalement ouvert</a:t>
            </a:r>
            <a:endParaRPr lang="fr-FR" sz="2400" dirty="0"/>
          </a:p>
        </p:txBody>
      </p:sp>
      <p:sp>
        <p:nvSpPr>
          <p:cNvPr id="8" name="Rectangle 7"/>
          <p:cNvSpPr/>
          <p:nvPr/>
        </p:nvSpPr>
        <p:spPr>
          <a:xfrm>
            <a:off x="1020693" y="2972889"/>
            <a:ext cx="418415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indent="-342900">
              <a:buFont typeface="Courier New" panose="02070309020205020404" pitchFamily="49" charset="0"/>
              <a:buChar char="o"/>
            </a:pPr>
            <a:r>
              <a:rPr lang="fr-FR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PE : conducteur de protection</a:t>
            </a:r>
            <a:endParaRPr lang="fr-FR" sz="2400" dirty="0"/>
          </a:p>
        </p:txBody>
      </p:sp>
      <p:sp>
        <p:nvSpPr>
          <p:cNvPr id="9" name="Rectangle 8"/>
          <p:cNvSpPr/>
          <p:nvPr/>
        </p:nvSpPr>
        <p:spPr>
          <a:xfrm>
            <a:off x="1020692" y="3496206"/>
            <a:ext cx="871905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indent="-342900">
              <a:buFont typeface="Courier New" panose="02070309020205020404" pitchFamily="49" charset="0"/>
              <a:buChar char="o"/>
            </a:pPr>
            <a:r>
              <a:rPr lang="fr-FR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PEN : conducteur de protection et conducteur de neutre confondus</a:t>
            </a:r>
          </a:p>
        </p:txBody>
      </p:sp>
      <p:sp>
        <p:nvSpPr>
          <p:cNvPr id="10" name="Rectangle 9"/>
          <p:cNvSpPr/>
          <p:nvPr/>
        </p:nvSpPr>
        <p:spPr>
          <a:xfrm>
            <a:off x="1033507" y="3990381"/>
            <a:ext cx="543770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indent="-342900">
              <a:buFont typeface="Courier New" panose="02070309020205020404" pitchFamily="49" charset="0"/>
              <a:buChar char="o"/>
            </a:pPr>
            <a:r>
              <a:rPr lang="fr-FR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TN : neutre à la terre et masse au neutre</a:t>
            </a:r>
            <a:endParaRPr lang="fr-FR" sz="2400" dirty="0"/>
          </a:p>
        </p:txBody>
      </p:sp>
      <p:sp>
        <p:nvSpPr>
          <p:cNvPr id="11" name="Rectangle 10"/>
          <p:cNvSpPr/>
          <p:nvPr/>
        </p:nvSpPr>
        <p:spPr>
          <a:xfrm>
            <a:off x="1020692" y="4598240"/>
            <a:ext cx="931025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Courier New" panose="02070309020205020404" pitchFamily="49" charset="0"/>
              <a:buChar char="o"/>
            </a:pPr>
            <a:r>
              <a:rPr lang="fr-FR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TNC : neutre à la terre, masse au neutre, conducteur de neutre et de protection confondus</a:t>
            </a:r>
            <a:endParaRPr lang="fr-FR" sz="2400" dirty="0"/>
          </a:p>
        </p:txBody>
      </p:sp>
      <p:sp>
        <p:nvSpPr>
          <p:cNvPr id="12" name="Rectangle 11"/>
          <p:cNvSpPr/>
          <p:nvPr/>
        </p:nvSpPr>
        <p:spPr>
          <a:xfrm>
            <a:off x="1033507" y="5506481"/>
            <a:ext cx="1032722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Courier New" panose="02070309020205020404" pitchFamily="49" charset="0"/>
              <a:buChar char="o"/>
            </a:pPr>
            <a:r>
              <a:rPr lang="fr-FR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TNS: neutre à la terre, masse au neutre, conducteur de neutre et de protection séparés</a:t>
            </a:r>
            <a:endParaRPr lang="fr-FR" sz="2400" dirty="0"/>
          </a:p>
        </p:txBody>
      </p:sp>
      <p:sp>
        <p:nvSpPr>
          <p:cNvPr id="13" name="Rectangle 12"/>
          <p:cNvSpPr/>
          <p:nvPr/>
        </p:nvSpPr>
        <p:spPr>
          <a:xfrm>
            <a:off x="1020692" y="6340935"/>
            <a:ext cx="5335948" cy="5170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indent="-342900">
              <a:lnSpc>
                <a:spcPct val="115000"/>
              </a:lnSpc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fr-FR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TT : neutre à la terre et masse à la terre</a:t>
            </a:r>
            <a:endParaRPr lang="fr-FR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645804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118</TotalTime>
  <Words>557</Words>
  <Application>Microsoft Office PowerPoint</Application>
  <PresentationFormat>Grand écran</PresentationFormat>
  <Paragraphs>94</Paragraphs>
  <Slides>13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9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13</vt:i4>
      </vt:variant>
    </vt:vector>
  </HeadingPairs>
  <TitlesOfParts>
    <vt:vector size="23" baseType="lpstr">
      <vt:lpstr>Arabic Transparent</vt:lpstr>
      <vt:lpstr>Arial</vt:lpstr>
      <vt:lpstr>Calibri</vt:lpstr>
      <vt:lpstr>Calibri Light</vt:lpstr>
      <vt:lpstr>Courier New</vt:lpstr>
      <vt:lpstr>Palace Script MT</vt:lpstr>
      <vt:lpstr>Simplified Arabic Fixed</vt:lpstr>
      <vt:lpstr>Times New Roman</vt:lpstr>
      <vt:lpstr>Wingdings</vt:lpstr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Hocine</dc:creator>
  <cp:lastModifiedBy>pc</cp:lastModifiedBy>
  <cp:revision>13</cp:revision>
  <dcterms:created xsi:type="dcterms:W3CDTF">2020-06-06T12:53:50Z</dcterms:created>
  <dcterms:modified xsi:type="dcterms:W3CDTF">2024-09-25T20:27:17Z</dcterms:modified>
</cp:coreProperties>
</file>