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27/10/2023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27/10/2023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27/10/2023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27/10/2023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27/10/2023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27/10/2023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27/10/2023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27/10/2023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What is research methodology? [Update 2023] - Paperp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2656"/>
            <a:ext cx="8960996"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933" y="1268760"/>
            <a:ext cx="1260140" cy="126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363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9" y="908720"/>
            <a:ext cx="8496943" cy="5632311"/>
          </a:xfrm>
          <a:prstGeom prst="rect">
            <a:avLst/>
          </a:prstGeom>
        </p:spPr>
        <p:txBody>
          <a:bodyPr wrap="square">
            <a:spAutoFit/>
          </a:bodyPr>
          <a:lstStyle/>
          <a:p>
            <a:pPr algn="just">
              <a:lnSpc>
                <a:spcPct val="200000"/>
              </a:lnSpc>
            </a:pPr>
            <a:r>
              <a:rPr lang="en-US" b="1" dirty="0">
                <a:latin typeface="Times New Roman" pitchFamily="18" charset="0"/>
                <a:cs typeface="Times New Roman" pitchFamily="18" charset="0"/>
              </a:rPr>
              <a:t>Good research is </a:t>
            </a:r>
            <a:r>
              <a:rPr lang="en-US" b="1" dirty="0" smtClean="0">
                <a:latin typeface="Times New Roman" pitchFamily="18" charset="0"/>
                <a:cs typeface="Times New Roman" pitchFamily="18" charset="0"/>
              </a:rPr>
              <a:t>logical</a:t>
            </a:r>
          </a:p>
          <a:p>
            <a:pPr algn="just">
              <a:lnSpc>
                <a:spcPct val="200000"/>
              </a:lnSpc>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implies that research is guided by the rules of logical reasoning and the logical process of induction and deduction are of great value in carrying out research. Introduction is the process of reasoning from a part to the whole; whereas, deduction is the process of reasoning from some premise. In fact, logical reasoning makes research more meaningful in the context of decision making</a:t>
            </a:r>
            <a:r>
              <a:rPr lang="en-US" dirty="0" smtClean="0">
                <a:latin typeface="Times New Roman" pitchFamily="18" charset="0"/>
                <a:cs typeface="Times New Roman" pitchFamily="18" charset="0"/>
              </a:rPr>
              <a:t>.</a:t>
            </a:r>
          </a:p>
          <a:p>
            <a:pPr algn="just">
              <a:lnSpc>
                <a:spcPct val="200000"/>
              </a:lnSpc>
            </a:pPr>
            <a:endParaRPr lang="en-US" dirty="0" smtClean="0">
              <a:latin typeface="Times New Roman" pitchFamily="18" charset="0"/>
              <a:cs typeface="Times New Roman" pitchFamily="18" charset="0"/>
            </a:endParaRPr>
          </a:p>
          <a:p>
            <a:pPr algn="just">
              <a:lnSpc>
                <a:spcPct val="200000"/>
              </a:lnSpc>
            </a:pPr>
            <a:r>
              <a:rPr lang="en-US" b="1" dirty="0">
                <a:latin typeface="Times New Roman" pitchFamily="18" charset="0"/>
                <a:cs typeface="Times New Roman" pitchFamily="18" charset="0"/>
              </a:rPr>
              <a:t>Good research is </a:t>
            </a:r>
            <a:r>
              <a:rPr lang="en-US" b="1" dirty="0" smtClean="0">
                <a:latin typeface="Times New Roman" pitchFamily="18" charset="0"/>
                <a:cs typeface="Times New Roman" pitchFamily="18" charset="0"/>
              </a:rPr>
              <a:t>replicable</a:t>
            </a:r>
          </a:p>
          <a:p>
            <a:pPr algn="just">
              <a:lnSpc>
                <a:spcPct val="200000"/>
              </a:lnSpc>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characteristic allows research results to be verified by replicating the study and thereby building a sound basis for </a:t>
            </a:r>
            <a:r>
              <a:rPr lang="en-US" dirty="0" smtClean="0">
                <a:latin typeface="Times New Roman" pitchFamily="18" charset="0"/>
                <a:cs typeface="Times New Roman" pitchFamily="18" charset="0"/>
              </a:rPr>
              <a:t>decisions.</a:t>
            </a:r>
            <a:endParaRPr lang="en-US" dirty="0">
              <a:latin typeface="Times New Roman" pitchFamily="18" charset="0"/>
              <a:cs typeface="Times New Roman" pitchFamily="18" charset="0"/>
            </a:endParaRPr>
          </a:p>
        </p:txBody>
      </p:sp>
      <p:sp>
        <p:nvSpPr>
          <p:cNvPr id="5" name="Rectangle à coins arrondis 4"/>
          <p:cNvSpPr/>
          <p:nvPr/>
        </p:nvSpPr>
        <p:spPr>
          <a:xfrm>
            <a:off x="1763688"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Times New Roman" pitchFamily="18" charset="0"/>
                <a:cs typeface="Times New Roman" pitchFamily="18" charset="0"/>
              </a:rPr>
              <a:t>Criteria of a Good Research</a:t>
            </a:r>
          </a:p>
        </p:txBody>
      </p:sp>
    </p:spTree>
    <p:extLst>
      <p:ext uri="{BB962C8B-B14F-4D97-AF65-F5344CB8AC3E}">
        <p14:creationId xmlns:p14="http://schemas.microsoft.com/office/powerpoint/2010/main" val="18028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latin typeface="Times New Roman" pitchFamily="18" charset="0"/>
                <a:cs typeface="Times New Roman" pitchFamily="18" charset="0"/>
              </a:rPr>
              <a:t>Types of </a:t>
            </a:r>
            <a:r>
              <a:rPr lang="fr-FR" sz="2800" b="1" dirty="0" err="1">
                <a:latin typeface="Times New Roman" pitchFamily="18" charset="0"/>
                <a:cs typeface="Times New Roman" pitchFamily="18" charset="0"/>
              </a:rPr>
              <a:t>Research</a:t>
            </a:r>
            <a:endParaRPr lang="en-US" sz="2800" b="1" dirty="0">
              <a:latin typeface="Times New Roman" pitchFamily="18" charset="0"/>
              <a:cs typeface="Times New Roman" pitchFamily="18" charset="0"/>
            </a:endParaRPr>
          </a:p>
        </p:txBody>
      </p:sp>
      <p:sp>
        <p:nvSpPr>
          <p:cNvPr id="3" name="Rectangle 2"/>
          <p:cNvSpPr/>
          <p:nvPr/>
        </p:nvSpPr>
        <p:spPr>
          <a:xfrm>
            <a:off x="539552" y="1268760"/>
            <a:ext cx="8208912" cy="2120068"/>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Description Vs. Analytical </a:t>
            </a:r>
            <a:endParaRPr lang="en-US" b="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major aim of descriptive research is description of the state of affairs as it exits at present. In analytical research, on the other hand, researcher has to use facts or information already available, and </a:t>
            </a:r>
            <a:r>
              <a:rPr lang="en-US" dirty="0" smtClean="0">
                <a:latin typeface="Times New Roman" pitchFamily="18" charset="0"/>
                <a:cs typeface="Times New Roman" pitchFamily="18" charset="0"/>
              </a:rPr>
              <a:t>analyze </a:t>
            </a:r>
            <a:r>
              <a:rPr lang="en-US" dirty="0">
                <a:latin typeface="Times New Roman" pitchFamily="18" charset="0"/>
                <a:cs typeface="Times New Roman" pitchFamily="18" charset="0"/>
              </a:rPr>
              <a:t>these to make a critical evaluation of the materials.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768"/>
          <a:stretch/>
        </p:blipFill>
        <p:spPr bwMode="auto">
          <a:xfrm>
            <a:off x="2097596" y="3645024"/>
            <a:ext cx="4876800" cy="239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72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latin typeface="Times New Roman" pitchFamily="18" charset="0"/>
                <a:cs typeface="Times New Roman" pitchFamily="18" charset="0"/>
              </a:rPr>
              <a:t>Types of </a:t>
            </a:r>
            <a:r>
              <a:rPr lang="fr-FR" sz="2800" b="1" dirty="0" err="1">
                <a:latin typeface="Times New Roman" pitchFamily="18" charset="0"/>
                <a:cs typeface="Times New Roman" pitchFamily="18" charset="0"/>
              </a:rPr>
              <a:t>Research</a:t>
            </a:r>
            <a:endParaRPr lang="en-US"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4" t="1789" r="864" b="-1789"/>
          <a:stretch/>
        </p:blipFill>
        <p:spPr bwMode="auto">
          <a:xfrm>
            <a:off x="-139276" y="1418828"/>
            <a:ext cx="9283276" cy="3522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23528" y="908720"/>
            <a:ext cx="120417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Examples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à coins arrondis 5"/>
          <p:cNvSpPr/>
          <p:nvPr/>
        </p:nvSpPr>
        <p:spPr>
          <a:xfrm>
            <a:off x="539552" y="5090175"/>
            <a:ext cx="7992888"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latin typeface="Times New Roman" pitchFamily="18" charset="0"/>
                <a:cs typeface="Times New Roman" pitchFamily="18" charset="0"/>
              </a:rPr>
              <a:t>A researcher who wishes to classify the sea animals into different species will collect samples from various search stations, then classify them accordingly.</a:t>
            </a:r>
          </a:p>
        </p:txBody>
      </p:sp>
      <p:sp>
        <p:nvSpPr>
          <p:cNvPr id="7" name="Rectangle à coins arrondis 6"/>
          <p:cNvSpPr/>
          <p:nvPr/>
        </p:nvSpPr>
        <p:spPr>
          <a:xfrm>
            <a:off x="569818" y="5957664"/>
            <a:ext cx="7992888"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latin typeface="Times New Roman" pitchFamily="18" charset="0"/>
                <a:cs typeface="Times New Roman" pitchFamily="18" charset="0"/>
              </a:rPr>
              <a:t>A researcher who wishes to </a:t>
            </a:r>
            <a:r>
              <a:rPr lang="en-US" dirty="0" smtClean="0">
                <a:latin typeface="Times New Roman" pitchFamily="18" charset="0"/>
                <a:cs typeface="Times New Roman" pitchFamily="18" charset="0"/>
              </a:rPr>
              <a:t>find the reason why the number of some sea species is decreasing year after year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023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latin typeface="Times New Roman" pitchFamily="18" charset="0"/>
                <a:cs typeface="Times New Roman" pitchFamily="18" charset="0"/>
              </a:rPr>
              <a:t>Types of </a:t>
            </a:r>
            <a:r>
              <a:rPr lang="fr-FR" sz="2800" b="1" dirty="0" err="1">
                <a:latin typeface="Times New Roman" pitchFamily="18" charset="0"/>
                <a:cs typeface="Times New Roman" pitchFamily="18" charset="0"/>
              </a:rPr>
              <a:t>Research</a:t>
            </a:r>
            <a:endParaRPr lang="en-US" sz="2800" b="1" dirty="0">
              <a:latin typeface="Times New Roman" pitchFamily="18" charset="0"/>
              <a:cs typeface="Times New Roman" pitchFamily="18" charset="0"/>
            </a:endParaRPr>
          </a:p>
        </p:txBody>
      </p:sp>
      <p:sp>
        <p:nvSpPr>
          <p:cNvPr id="2" name="Rectangle 1"/>
          <p:cNvSpPr/>
          <p:nvPr/>
        </p:nvSpPr>
        <p:spPr>
          <a:xfrm>
            <a:off x="395536" y="980728"/>
            <a:ext cx="8424936" cy="2535566"/>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Applied Vs. Fundamental </a:t>
            </a:r>
            <a:endParaRPr lang="en-US" b="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Applied </a:t>
            </a:r>
            <a:r>
              <a:rPr lang="en-US" dirty="0">
                <a:latin typeface="Times New Roman" pitchFamily="18" charset="0"/>
                <a:cs typeface="Times New Roman" pitchFamily="18" charset="0"/>
              </a:rPr>
              <a:t>research aims at finding a solution for an immediate problem facing a society or an </a:t>
            </a:r>
            <a:r>
              <a:rPr lang="en-US" dirty="0" smtClean="0">
                <a:latin typeface="Times New Roman" pitchFamily="18" charset="0"/>
                <a:cs typeface="Times New Roman" pitchFamily="18" charset="0"/>
              </a:rPr>
              <a:t>organization; </a:t>
            </a:r>
          </a:p>
          <a:p>
            <a:pPr algn="just">
              <a:lnSpc>
                <a:spcPct val="150000"/>
              </a:lnSpc>
            </a:pPr>
            <a:r>
              <a:rPr lang="en-US" dirty="0" smtClean="0">
                <a:latin typeface="Times New Roman" pitchFamily="18" charset="0"/>
                <a:cs typeface="Times New Roman" pitchFamily="18" charset="0"/>
              </a:rPr>
              <a:t>Fundamental research, is </a:t>
            </a:r>
            <a:r>
              <a:rPr lang="en-US" dirty="0">
                <a:latin typeface="Times New Roman" pitchFamily="18" charset="0"/>
                <a:cs typeface="Times New Roman" pitchFamily="18" charset="0"/>
              </a:rPr>
              <a:t>a type of investigation focused on improving the understanding of a particular phenomenon, study or law of nature. This type of research examines data to find the unknown and fulfill a sense of curiosity.</a:t>
            </a:r>
          </a:p>
        </p:txBody>
      </p:sp>
      <p:grpSp>
        <p:nvGrpSpPr>
          <p:cNvPr id="9" name="Groupe 8"/>
          <p:cNvGrpSpPr/>
          <p:nvPr/>
        </p:nvGrpSpPr>
        <p:grpSpPr>
          <a:xfrm>
            <a:off x="1043608" y="3571346"/>
            <a:ext cx="6850218" cy="1297814"/>
            <a:chOff x="1538206" y="3512782"/>
            <a:chExt cx="6850218" cy="1297814"/>
          </a:xfrm>
        </p:grpSpPr>
        <p:sp>
          <p:nvSpPr>
            <p:cNvPr id="4" name="Rectangle à coins arrondis 3"/>
            <p:cNvSpPr/>
            <p:nvPr/>
          </p:nvSpPr>
          <p:spPr>
            <a:xfrm>
              <a:off x="1538206" y="3789040"/>
              <a:ext cx="6850218" cy="102155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50000"/>
                </a:lnSpc>
              </a:pPr>
              <a:r>
                <a:rPr lang="en-US" b="1" i="1" dirty="0">
                  <a:latin typeface="Times New Roman" pitchFamily="18" charset="0"/>
                  <a:cs typeface="Times New Roman" pitchFamily="18" charset="0"/>
                </a:rPr>
                <a:t>Understanding living systems and living </a:t>
              </a:r>
              <a:r>
                <a:rPr lang="en-US" b="1" i="1" dirty="0" smtClean="0">
                  <a:latin typeface="Times New Roman" pitchFamily="18" charset="0"/>
                  <a:cs typeface="Times New Roman" pitchFamily="18" charset="0"/>
                </a:rPr>
                <a:t>processes  </a:t>
              </a:r>
            </a:p>
            <a:p>
              <a:pPr algn="ctr">
                <a:lnSpc>
                  <a:spcPct val="150000"/>
                </a:lnSpc>
              </a:pPr>
              <a:r>
                <a:rPr lang="en-US" i="1" dirty="0" smtClean="0"/>
                <a:t>A </a:t>
              </a:r>
              <a:r>
                <a:rPr lang="en-US" i="1" dirty="0"/>
                <a:t>study to discover the components making up human </a:t>
              </a:r>
              <a:r>
                <a:rPr lang="en-US" i="1" dirty="0" smtClean="0"/>
                <a:t>DNA</a:t>
              </a:r>
              <a:endParaRPr lang="en-US" dirty="0"/>
            </a:p>
          </p:txBody>
        </p:sp>
        <p:sp>
          <p:nvSpPr>
            <p:cNvPr id="6" name="Rectangle à coins arrondis 5"/>
            <p:cNvSpPr/>
            <p:nvPr/>
          </p:nvSpPr>
          <p:spPr>
            <a:xfrm>
              <a:off x="4139952" y="3512782"/>
              <a:ext cx="1593485" cy="408623"/>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a:latin typeface="Times New Roman" pitchFamily="18" charset="0"/>
                  <a:cs typeface="Times New Roman" pitchFamily="18" charset="0"/>
                </a:rPr>
                <a:t>Fundamental </a:t>
              </a:r>
            </a:p>
          </p:txBody>
        </p:sp>
      </p:grpSp>
      <p:grpSp>
        <p:nvGrpSpPr>
          <p:cNvPr id="10" name="Groupe 9"/>
          <p:cNvGrpSpPr/>
          <p:nvPr/>
        </p:nvGrpSpPr>
        <p:grpSpPr>
          <a:xfrm>
            <a:off x="1538206" y="5021482"/>
            <a:ext cx="6850218" cy="1604282"/>
            <a:chOff x="1538206" y="5021482"/>
            <a:chExt cx="6850218" cy="1604282"/>
          </a:xfrm>
        </p:grpSpPr>
        <p:sp>
          <p:nvSpPr>
            <p:cNvPr id="7" name="Rectangle à coins arrondis 6"/>
            <p:cNvSpPr/>
            <p:nvPr/>
          </p:nvSpPr>
          <p:spPr>
            <a:xfrm>
              <a:off x="1538206" y="5297741"/>
              <a:ext cx="6850218"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50000"/>
                </a:lnSpc>
              </a:pPr>
              <a:r>
                <a:rPr lang="en-US" b="1" i="1" dirty="0">
                  <a:latin typeface="Times New Roman" pitchFamily="18" charset="0"/>
                  <a:cs typeface="Times New Roman" pitchFamily="18" charset="0"/>
                </a:rPr>
                <a:t>It's a type of research method for applying natural sciences to real life to improve the human condition. </a:t>
              </a:r>
              <a:endParaRPr lang="en-US" b="1" i="1" dirty="0" smtClean="0">
                <a:latin typeface="Times New Roman" pitchFamily="18" charset="0"/>
                <a:cs typeface="Times New Roman" pitchFamily="18" charset="0"/>
              </a:endParaRPr>
            </a:p>
            <a:p>
              <a:pPr algn="ctr"/>
              <a:r>
                <a:rPr lang="en-US" i="1" dirty="0"/>
                <a:t>A study on how to prevent mosquito bites from itching</a:t>
              </a:r>
              <a:endParaRPr lang="en-US" dirty="0"/>
            </a:p>
          </p:txBody>
        </p:sp>
        <p:sp>
          <p:nvSpPr>
            <p:cNvPr id="8" name="Rectangle à coins arrondis 7"/>
            <p:cNvSpPr/>
            <p:nvPr/>
          </p:nvSpPr>
          <p:spPr>
            <a:xfrm>
              <a:off x="4404555" y="5021482"/>
              <a:ext cx="1064277" cy="408623"/>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latin typeface="Times New Roman" pitchFamily="18" charset="0"/>
                  <a:cs typeface="Times New Roman" pitchFamily="18" charset="0"/>
                </a:rPr>
                <a:t>Applied </a:t>
              </a:r>
              <a:endParaRPr lang="en-US" b="1" dirty="0">
                <a:latin typeface="Times New Roman" pitchFamily="18" charset="0"/>
                <a:cs typeface="Times New Roman" pitchFamily="18" charset="0"/>
              </a:endParaRPr>
            </a:p>
          </p:txBody>
        </p:sp>
      </p:grpSp>
      <p:grpSp>
        <p:nvGrpSpPr>
          <p:cNvPr id="11" name="Groupe 10"/>
          <p:cNvGrpSpPr/>
          <p:nvPr/>
        </p:nvGrpSpPr>
        <p:grpSpPr>
          <a:xfrm>
            <a:off x="179512" y="1700808"/>
            <a:ext cx="1358694" cy="4241750"/>
            <a:chOff x="179512" y="2204864"/>
            <a:chExt cx="1152128" cy="3737694"/>
          </a:xfrm>
        </p:grpSpPr>
        <p:cxnSp>
          <p:nvCxnSpPr>
            <p:cNvPr id="12" name="Connecteur droit 11"/>
            <p:cNvCxnSpPr/>
            <p:nvPr/>
          </p:nvCxnSpPr>
          <p:spPr>
            <a:xfrm>
              <a:off x="179512" y="2204864"/>
              <a:ext cx="0" cy="37376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79512" y="5942558"/>
              <a:ext cx="115212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5238840" y="3325148"/>
            <a:ext cx="1821636" cy="496535"/>
            <a:chOff x="4313103" y="3429000"/>
            <a:chExt cx="3643273" cy="901017"/>
          </a:xfrm>
        </p:grpSpPr>
        <p:cxnSp>
          <p:nvCxnSpPr>
            <p:cNvPr id="15" name="Connecteur droit 14"/>
            <p:cNvCxnSpPr/>
            <p:nvPr/>
          </p:nvCxnSpPr>
          <p:spPr>
            <a:xfrm>
              <a:off x="4313103" y="3429000"/>
              <a:ext cx="36432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956376" y="3429000"/>
              <a:ext cx="0" cy="9010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66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latin typeface="Times New Roman" pitchFamily="18" charset="0"/>
                <a:cs typeface="Times New Roman" pitchFamily="18" charset="0"/>
              </a:rPr>
              <a:t>Types of </a:t>
            </a:r>
            <a:r>
              <a:rPr lang="fr-FR" sz="2800" b="1" dirty="0" err="1">
                <a:latin typeface="Times New Roman" pitchFamily="18" charset="0"/>
                <a:cs typeface="Times New Roman" pitchFamily="18" charset="0"/>
              </a:rPr>
              <a:t>Research</a:t>
            </a:r>
            <a:endParaRPr lang="en-US" sz="2800" b="1" dirty="0">
              <a:latin typeface="Times New Roman" pitchFamily="18" charset="0"/>
              <a:cs typeface="Times New Roman" pitchFamily="18" charset="0"/>
            </a:endParaRPr>
          </a:p>
        </p:txBody>
      </p:sp>
      <p:sp>
        <p:nvSpPr>
          <p:cNvPr id="2" name="Rectangle 1"/>
          <p:cNvSpPr/>
          <p:nvPr/>
        </p:nvSpPr>
        <p:spPr>
          <a:xfrm>
            <a:off x="395536" y="1412776"/>
            <a:ext cx="8136904" cy="2120068"/>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Conceptual Vs. Empirical </a:t>
            </a:r>
            <a:endParaRPr lang="en-US" b="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Conceptual </a:t>
            </a:r>
            <a:r>
              <a:rPr lang="en-US" dirty="0">
                <a:latin typeface="Times New Roman" pitchFamily="18" charset="0"/>
                <a:cs typeface="Times New Roman" pitchFamily="18" charset="0"/>
              </a:rPr>
              <a:t>research is that related to some abstract idea(s) or theory. It is generally used by philosophers and thinkers to develop new concepts or reinterpret new ideas. On the other hand, empirical research relies on experience or observation alone, often without due regard for system or theory</a:t>
            </a:r>
          </a:p>
        </p:txBody>
      </p:sp>
      <p:grpSp>
        <p:nvGrpSpPr>
          <p:cNvPr id="6" name="Groupe 5"/>
          <p:cNvGrpSpPr/>
          <p:nvPr/>
        </p:nvGrpSpPr>
        <p:grpSpPr>
          <a:xfrm>
            <a:off x="755576" y="3854377"/>
            <a:ext cx="7992888" cy="1086791"/>
            <a:chOff x="755576" y="3921394"/>
            <a:chExt cx="7992888" cy="1086791"/>
          </a:xfrm>
        </p:grpSpPr>
        <p:sp>
          <p:nvSpPr>
            <p:cNvPr id="3" name="Rectangle à coins arrondis 2"/>
            <p:cNvSpPr/>
            <p:nvPr/>
          </p:nvSpPr>
          <p:spPr>
            <a:xfrm>
              <a:off x="755576" y="4293096"/>
              <a:ext cx="7992888"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latin typeface="Times New Roman" pitchFamily="18" charset="0"/>
                  <a:cs typeface="Times New Roman" pitchFamily="18" charset="0"/>
                </a:rPr>
                <a:t>Pharmaceutical companies use empirical research to try out a specific drug on controlled groups or random groups to study the effect and cause.</a:t>
              </a:r>
            </a:p>
          </p:txBody>
        </p:sp>
        <p:sp>
          <p:nvSpPr>
            <p:cNvPr id="4" name="Rectangle à coins arrondis 3"/>
            <p:cNvSpPr/>
            <p:nvPr/>
          </p:nvSpPr>
          <p:spPr>
            <a:xfrm>
              <a:off x="3769340" y="3921394"/>
              <a:ext cx="1265505" cy="408623"/>
            </a:xfrm>
            <a:prstGeom prst="round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b="1" i="1" dirty="0">
                  <a:effectLst>
                    <a:outerShdw blurRad="38100" dist="38100" dir="2700000" algn="tl">
                      <a:srgbClr val="000000">
                        <a:alpha val="43137"/>
                      </a:srgbClr>
                    </a:outerShdw>
                  </a:effectLst>
                  <a:latin typeface="Times New Roman" pitchFamily="18" charset="0"/>
                  <a:cs typeface="Times New Roman" pitchFamily="18" charset="0"/>
                </a:rPr>
                <a:t>Empirical </a:t>
              </a:r>
            </a:p>
          </p:txBody>
        </p:sp>
      </p:grpSp>
      <p:grpSp>
        <p:nvGrpSpPr>
          <p:cNvPr id="9" name="Groupe 8"/>
          <p:cNvGrpSpPr/>
          <p:nvPr/>
        </p:nvGrpSpPr>
        <p:grpSpPr>
          <a:xfrm>
            <a:off x="1331640" y="5046223"/>
            <a:ext cx="7344816" cy="1407113"/>
            <a:chOff x="726441" y="4987659"/>
            <a:chExt cx="7344816" cy="1407113"/>
          </a:xfrm>
        </p:grpSpPr>
        <p:sp>
          <p:nvSpPr>
            <p:cNvPr id="7" name="Rectangle à coins arrondis 6"/>
            <p:cNvSpPr/>
            <p:nvPr/>
          </p:nvSpPr>
          <p:spPr>
            <a:xfrm>
              <a:off x="726441" y="5373216"/>
              <a:ext cx="7344816" cy="102155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dirty="0">
                  <a:latin typeface="Times New Roman" pitchFamily="18" charset="0"/>
                  <a:cs typeface="Times New Roman" pitchFamily="18" charset="0"/>
                </a:rPr>
                <a:t>The most famous example of a conceptual research is Sir </a:t>
              </a:r>
              <a:r>
                <a:rPr lang="en-US" dirty="0" err="1">
                  <a:latin typeface="Times New Roman" pitchFamily="18" charset="0"/>
                  <a:cs typeface="Times New Roman" pitchFamily="18" charset="0"/>
                </a:rPr>
                <a:t>Issac</a:t>
              </a:r>
              <a:r>
                <a:rPr lang="en-US" dirty="0">
                  <a:latin typeface="Times New Roman" pitchFamily="18" charset="0"/>
                  <a:cs typeface="Times New Roman" pitchFamily="18" charset="0"/>
                </a:rPr>
                <a:t> Newton. He observed his surroundings to conceptualize and develop theories about gravitation and motion. </a:t>
              </a:r>
            </a:p>
          </p:txBody>
        </p:sp>
        <p:sp>
          <p:nvSpPr>
            <p:cNvPr id="8" name="Rectangle à coins arrondis 7"/>
            <p:cNvSpPr/>
            <p:nvPr/>
          </p:nvSpPr>
          <p:spPr>
            <a:xfrm>
              <a:off x="3707904" y="4987659"/>
              <a:ext cx="1351280" cy="408623"/>
            </a:xfrm>
            <a:prstGeom prst="round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b="1" i="1" dirty="0">
                  <a:effectLst>
                    <a:outerShdw blurRad="38100" dist="38100" dir="2700000" algn="tl">
                      <a:srgbClr val="000000">
                        <a:alpha val="43137"/>
                      </a:srgbClr>
                    </a:outerShdw>
                  </a:effectLst>
                  <a:latin typeface="Times New Roman" pitchFamily="18" charset="0"/>
                  <a:cs typeface="Times New Roman" pitchFamily="18" charset="0"/>
                </a:rPr>
                <a:t>Conceptual</a:t>
              </a:r>
              <a:endParaRPr lang="en-US" i="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8" name="Groupe 27"/>
          <p:cNvGrpSpPr/>
          <p:nvPr/>
        </p:nvGrpSpPr>
        <p:grpSpPr>
          <a:xfrm>
            <a:off x="179512" y="2204864"/>
            <a:ext cx="1152128" cy="3737694"/>
            <a:chOff x="179512" y="2204864"/>
            <a:chExt cx="1152128" cy="3737694"/>
          </a:xfrm>
        </p:grpSpPr>
        <p:cxnSp>
          <p:nvCxnSpPr>
            <p:cNvPr id="11" name="Connecteur droit 10"/>
            <p:cNvCxnSpPr/>
            <p:nvPr/>
          </p:nvCxnSpPr>
          <p:spPr>
            <a:xfrm>
              <a:off x="179512" y="2204864"/>
              <a:ext cx="0" cy="37376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7" idx="1"/>
            </p:cNvCxnSpPr>
            <p:nvPr/>
          </p:nvCxnSpPr>
          <p:spPr>
            <a:xfrm>
              <a:off x="179512" y="5942558"/>
              <a:ext cx="115212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e 26"/>
          <p:cNvGrpSpPr/>
          <p:nvPr/>
        </p:nvGrpSpPr>
        <p:grpSpPr>
          <a:xfrm>
            <a:off x="4313103" y="3429000"/>
            <a:ext cx="3643273" cy="797079"/>
            <a:chOff x="4313103" y="3429000"/>
            <a:chExt cx="3643273" cy="797079"/>
          </a:xfrm>
        </p:grpSpPr>
        <p:cxnSp>
          <p:nvCxnSpPr>
            <p:cNvPr id="15" name="Connecteur droit 14"/>
            <p:cNvCxnSpPr/>
            <p:nvPr/>
          </p:nvCxnSpPr>
          <p:spPr>
            <a:xfrm>
              <a:off x="4313103" y="3429000"/>
              <a:ext cx="36432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956376" y="3429000"/>
              <a:ext cx="0" cy="79707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01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err="1">
                <a:latin typeface="Times New Roman" pitchFamily="18" charset="0"/>
                <a:cs typeface="Times New Roman" pitchFamily="18" charset="0"/>
              </a:rPr>
              <a:t>Meaning</a:t>
            </a:r>
            <a:r>
              <a:rPr lang="fr-FR" sz="2800" b="1" dirty="0">
                <a:latin typeface="Times New Roman" pitchFamily="18" charset="0"/>
                <a:cs typeface="Times New Roman" pitchFamily="18" charset="0"/>
              </a:rPr>
              <a:t> of </a:t>
            </a:r>
            <a:r>
              <a:rPr lang="fr-FR" sz="2800" b="1" dirty="0" err="1">
                <a:latin typeface="Times New Roman" pitchFamily="18" charset="0"/>
                <a:cs typeface="Times New Roman" pitchFamily="18" charset="0"/>
              </a:rPr>
              <a:t>Literature</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Review</a:t>
            </a:r>
            <a:endParaRPr lang="en-US" sz="2800" b="1" dirty="0">
              <a:latin typeface="Times New Roman" pitchFamily="18" charset="0"/>
              <a:cs typeface="Times New Roman" pitchFamily="18" charset="0"/>
            </a:endParaRPr>
          </a:p>
        </p:txBody>
      </p:sp>
      <p:sp>
        <p:nvSpPr>
          <p:cNvPr id="2" name="Rectangle 1"/>
          <p:cNvSpPr/>
          <p:nvPr/>
        </p:nvSpPr>
        <p:spPr>
          <a:xfrm>
            <a:off x="467544" y="1268760"/>
            <a:ext cx="7848872" cy="369332"/>
          </a:xfrm>
          <a:prstGeom prst="rect">
            <a:avLst/>
          </a:prstGeom>
        </p:spPr>
        <p:txBody>
          <a:bodyPr wrap="square">
            <a:spAutoFit/>
          </a:bodyPr>
          <a:lstStyle/>
          <a:p>
            <a:r>
              <a:rPr lang="en-US" dirty="0">
                <a:latin typeface="Times New Roman" pitchFamily="18" charset="0"/>
                <a:cs typeface="Times New Roman" pitchFamily="18" charset="0"/>
              </a:rPr>
              <a:t>The phrase ‘review of literature’ consists of two words 'review' and 'literature'</a:t>
            </a:r>
          </a:p>
        </p:txBody>
      </p:sp>
      <p:sp>
        <p:nvSpPr>
          <p:cNvPr id="3" name="Rectangle 2"/>
          <p:cNvSpPr/>
          <p:nvPr/>
        </p:nvSpPr>
        <p:spPr>
          <a:xfrm>
            <a:off x="467544" y="1916832"/>
            <a:ext cx="7992888" cy="646331"/>
          </a:xfrm>
          <a:prstGeom prst="rect">
            <a:avLst/>
          </a:prstGeom>
        </p:spPr>
        <p:txBody>
          <a:bodyPr wrap="square">
            <a:spAutoFit/>
          </a:bodyPr>
          <a:lstStyle/>
          <a:p>
            <a:r>
              <a:rPr lang="en-US" dirty="0" smtClean="0">
                <a:latin typeface="Times New Roman" pitchFamily="18" charset="0"/>
                <a:cs typeface="Times New Roman" pitchFamily="18" charset="0"/>
              </a:rPr>
              <a:t>Traditionally the </a:t>
            </a:r>
            <a:r>
              <a:rPr lang="en-US" dirty="0">
                <a:latin typeface="Times New Roman" pitchFamily="18" charset="0"/>
                <a:cs typeface="Times New Roman" pitchFamily="18" charset="0"/>
              </a:rPr>
              <a:t>word </a:t>
            </a:r>
            <a:r>
              <a:rPr lang="en-US" dirty="0" smtClean="0">
                <a:latin typeface="Times New Roman" pitchFamily="18" charset="0"/>
                <a:cs typeface="Times New Roman" pitchFamily="18" charset="0"/>
              </a:rPr>
              <a:t>‘’literature’’ </a:t>
            </a:r>
            <a:r>
              <a:rPr lang="en-US" dirty="0">
                <a:latin typeface="Times New Roman" pitchFamily="18" charset="0"/>
                <a:cs typeface="Times New Roman" pitchFamily="18" charset="0"/>
              </a:rPr>
              <a:t>is used with reference to the language, e.g. Hindi Literature, English </a:t>
            </a:r>
            <a:r>
              <a:rPr lang="en-US" dirty="0" smtClean="0">
                <a:latin typeface="Times New Roman" pitchFamily="18" charset="0"/>
                <a:cs typeface="Times New Roman" pitchFamily="18" charset="0"/>
              </a:rPr>
              <a:t>Literature…</a:t>
            </a:r>
            <a:endParaRPr lang="en-US" dirty="0">
              <a:latin typeface="Times New Roman" pitchFamily="18" charset="0"/>
              <a:cs typeface="Times New Roman" pitchFamily="18" charset="0"/>
            </a:endParaRPr>
          </a:p>
        </p:txBody>
      </p:sp>
      <p:sp>
        <p:nvSpPr>
          <p:cNvPr id="6" name="Rectangle 5"/>
          <p:cNvSpPr/>
          <p:nvPr/>
        </p:nvSpPr>
        <p:spPr>
          <a:xfrm>
            <a:off x="395536" y="2736503"/>
            <a:ext cx="8136904" cy="369332"/>
          </a:xfrm>
          <a:prstGeom prst="rect">
            <a:avLst/>
          </a:prstGeom>
        </p:spPr>
        <p:txBody>
          <a:bodyPr wrap="square">
            <a:spAutoFit/>
          </a:bodyPr>
          <a:lstStyle/>
          <a:p>
            <a:r>
              <a:rPr lang="en-US" dirty="0">
                <a:latin typeface="Times New Roman" pitchFamily="18" charset="0"/>
                <a:cs typeface="Times New Roman" pitchFamily="18" charset="0"/>
              </a:rPr>
              <a:t> It includes a subject content: prose, </a:t>
            </a:r>
            <a:r>
              <a:rPr lang="en-US" dirty="0" smtClean="0">
                <a:latin typeface="Times New Roman" pitchFamily="18" charset="0"/>
                <a:cs typeface="Times New Roman" pitchFamily="18" charset="0"/>
              </a:rPr>
              <a:t>poetry, dramas, </a:t>
            </a:r>
            <a:r>
              <a:rPr lang="en-US" dirty="0">
                <a:latin typeface="Times New Roman" pitchFamily="18" charset="0"/>
                <a:cs typeface="Times New Roman" pitchFamily="18" charset="0"/>
              </a:rPr>
              <a:t>novels, stories, etc.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680" y="2176289"/>
            <a:ext cx="1430288" cy="1430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67544" y="3501008"/>
            <a:ext cx="8064400" cy="923330"/>
          </a:xfrm>
          <a:prstGeom prst="rect">
            <a:avLst/>
          </a:prstGeom>
        </p:spPr>
        <p:txBody>
          <a:bodyPr wrap="square">
            <a:spAutoFit/>
          </a:bodyPr>
          <a:lstStyle/>
          <a:p>
            <a:r>
              <a:rPr lang="en-US" dirty="0">
                <a:latin typeface="Times New Roman" pitchFamily="18" charset="0"/>
                <a:cs typeface="Times New Roman" pitchFamily="18" charset="0"/>
              </a:rPr>
              <a:t>In research methodology, the term literature refers to </a:t>
            </a:r>
            <a:r>
              <a:rPr lang="en-US" dirty="0" smtClean="0">
                <a:latin typeface="Times New Roman" pitchFamily="18" charset="0"/>
                <a:cs typeface="Times New Roman" pitchFamily="18" charset="0"/>
              </a:rPr>
              <a:t>the knowledge </a:t>
            </a:r>
            <a:r>
              <a:rPr lang="en-US" dirty="0">
                <a:latin typeface="Times New Roman" pitchFamily="18" charset="0"/>
                <a:cs typeface="Times New Roman" pitchFamily="18" charset="0"/>
              </a:rPr>
              <a:t>of a particular area of investigation of any discipline which includes </a:t>
            </a:r>
            <a:r>
              <a:rPr lang="en-US" dirty="0" smtClean="0">
                <a:latin typeface="Times New Roman" pitchFamily="18" charset="0"/>
                <a:cs typeface="Times New Roman" pitchFamily="18" charset="0"/>
              </a:rPr>
              <a:t>theoretical, practical</a:t>
            </a:r>
            <a:r>
              <a:rPr lang="en-US" dirty="0">
                <a:latin typeface="Times New Roman" pitchFamily="18" charset="0"/>
                <a:cs typeface="Times New Roman" pitchFamily="18" charset="0"/>
              </a:rPr>
              <a:t>, and its research studies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221088"/>
            <a:ext cx="1476970" cy="1476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67544" y="4509120"/>
            <a:ext cx="6696744" cy="923330"/>
          </a:xfrm>
          <a:prstGeom prst="rect">
            <a:avLst/>
          </a:prstGeom>
        </p:spPr>
        <p:txBody>
          <a:bodyPr wrap="square">
            <a:spAutoFit/>
          </a:bodyPr>
          <a:lstStyle/>
          <a:p>
            <a:r>
              <a:rPr lang="en-US" dirty="0">
                <a:latin typeface="Times New Roman" pitchFamily="18" charset="0"/>
                <a:cs typeface="Times New Roman" pitchFamily="18" charset="0"/>
              </a:rPr>
              <a:t>The term ‘review’ means to </a:t>
            </a:r>
            <a:r>
              <a:rPr lang="en-US" dirty="0" smtClean="0">
                <a:latin typeface="Times New Roman" pitchFamily="18" charset="0"/>
                <a:cs typeface="Times New Roman" pitchFamily="18" charset="0"/>
              </a:rPr>
              <a:t>organize </a:t>
            </a:r>
            <a:r>
              <a:rPr lang="en-US" dirty="0">
                <a:latin typeface="Times New Roman" pitchFamily="18" charset="0"/>
                <a:cs typeface="Times New Roman" pitchFamily="18" charset="0"/>
              </a:rPr>
              <a:t>the knowledge of the specific area of research to evolve an edifice of knowledge to show that this study would be an addition to this field.</a:t>
            </a:r>
          </a:p>
        </p:txBody>
      </p:sp>
      <p:sp>
        <p:nvSpPr>
          <p:cNvPr id="13" name="Rectangle 12"/>
          <p:cNvSpPr/>
          <p:nvPr/>
        </p:nvSpPr>
        <p:spPr>
          <a:xfrm>
            <a:off x="409600" y="5661248"/>
            <a:ext cx="7762800" cy="923330"/>
          </a:xfrm>
          <a:prstGeom prst="rect">
            <a:avLst/>
          </a:prstGeom>
        </p:spPr>
        <p:txBody>
          <a:bodyPr wrap="square">
            <a:spAutoFit/>
          </a:bodyPr>
          <a:lstStyle/>
          <a:p>
            <a:pPr algn="just"/>
            <a:r>
              <a:rPr lang="en-US" dirty="0">
                <a:latin typeface="Times New Roman" pitchFamily="18" charset="0"/>
                <a:cs typeface="Times New Roman" pitchFamily="18" charset="0"/>
              </a:rPr>
              <a:t>The task of review of literature is highly creative </a:t>
            </a:r>
            <a:r>
              <a:rPr lang="en-US" dirty="0" smtClean="0">
                <a:latin typeface="Times New Roman" pitchFamily="18" charset="0"/>
                <a:cs typeface="Times New Roman" pitchFamily="18" charset="0"/>
              </a:rPr>
              <a:t>because </a:t>
            </a:r>
            <a:r>
              <a:rPr lang="en-US" dirty="0">
                <a:latin typeface="Times New Roman" pitchFamily="18" charset="0"/>
                <a:cs typeface="Times New Roman" pitchFamily="18" charset="0"/>
              </a:rPr>
              <a:t>the research has to </a:t>
            </a:r>
            <a:r>
              <a:rPr lang="en-US" dirty="0" smtClean="0">
                <a:latin typeface="Times New Roman" pitchFamily="18" charset="0"/>
                <a:cs typeface="Times New Roman" pitchFamily="18" charset="0"/>
              </a:rPr>
              <a:t>synthesize </a:t>
            </a:r>
            <a:r>
              <a:rPr lang="en-US" dirty="0">
                <a:latin typeface="Times New Roman" pitchFamily="18" charset="0"/>
                <a:cs typeface="Times New Roman" pitchFamily="18" charset="0"/>
              </a:rPr>
              <a:t>the available knowledge of the field in a unique way to provide the rationale for his/her </a:t>
            </a:r>
            <a:r>
              <a:rPr lang="en-US" dirty="0" smtClean="0">
                <a:latin typeface="Times New Roman" pitchFamily="18" charset="0"/>
                <a:cs typeface="Times New Roman" pitchFamily="18" charset="0"/>
              </a:rPr>
              <a:t>study.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989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wipe(down)">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Times New Roman" pitchFamily="18" charset="0"/>
                <a:cs typeface="Times New Roman" pitchFamily="18" charset="0"/>
              </a:rPr>
              <a:t>Need of Review of Literature</a:t>
            </a:r>
          </a:p>
        </p:txBody>
      </p:sp>
      <p:sp>
        <p:nvSpPr>
          <p:cNvPr id="3" name="Rectangle 2"/>
          <p:cNvSpPr/>
          <p:nvPr/>
        </p:nvSpPr>
        <p:spPr>
          <a:xfrm>
            <a:off x="683568" y="1859340"/>
            <a:ext cx="7920880" cy="3416320"/>
          </a:xfrm>
          <a:prstGeom prst="rect">
            <a:avLst/>
          </a:prstGeom>
        </p:spPr>
        <p:txBody>
          <a:bodyPr wrap="square">
            <a:spAutoFit/>
          </a:bodyPr>
          <a:lstStyle/>
          <a:p>
            <a:pPr>
              <a:lnSpc>
                <a:spcPct val="150000"/>
              </a:lnSpc>
            </a:pPr>
            <a:r>
              <a:rPr lang="en-US" dirty="0">
                <a:latin typeface="Times New Roman" pitchFamily="18" charset="0"/>
                <a:cs typeface="Times New Roman" pitchFamily="18" charset="0"/>
              </a:rPr>
              <a:t>The review of literature is essential due to the following: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One </a:t>
            </a:r>
            <a:r>
              <a:rPr lang="en-US" dirty="0">
                <a:latin typeface="Times New Roman" pitchFamily="18" charset="0"/>
                <a:cs typeface="Times New Roman" pitchFamily="18" charset="0"/>
              </a:rPr>
              <a:t>of the early steps in planning a research work is to review a research done previously in the particular area of interest</a:t>
            </a:r>
            <a:r>
              <a:rPr lang="en-US" dirty="0" smtClean="0">
                <a:latin typeface="Times New Roman" pitchFamily="18" charset="0"/>
                <a:cs typeface="Times New Roman" pitchFamily="18" charset="0"/>
              </a:rPr>
              <a:t>.</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very essential for every researcher to be up-to-date in his/her information about the literature related to his/her own problem already done by others.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avoids the replication of the study of findings to take an advantage from similar or related literature.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provides as source of problem of study.</a:t>
            </a:r>
          </a:p>
        </p:txBody>
      </p:sp>
    </p:spTree>
    <p:extLst>
      <p:ext uri="{BB962C8B-B14F-4D97-AF65-F5344CB8AC3E}">
        <p14:creationId xmlns:p14="http://schemas.microsoft.com/office/powerpoint/2010/main" val="35247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8496944" cy="5547929"/>
          </a:xfrm>
          <a:prstGeom prst="rect">
            <a:avLst/>
          </a:prstGeom>
        </p:spPr>
        <p:txBody>
          <a:bodyPr wrap="square">
            <a:spAutoFit/>
          </a:bodyPr>
          <a:lstStyle/>
          <a:p>
            <a:pPr>
              <a:lnSpc>
                <a:spcPct val="20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review of literature serves the following purposes in conducting research work: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provides theories, ideas, explanations or hypotheses which may prove useful in the formulation of a new problem</a:t>
            </a:r>
            <a:r>
              <a:rPr lang="en-US" dirty="0" smtClean="0">
                <a:latin typeface="Times New Roman" pitchFamily="18" charset="0"/>
                <a:cs typeface="Times New Roman" pitchFamily="18" charset="0"/>
              </a:rPr>
              <a:t>.</a:t>
            </a:r>
          </a:p>
          <a:p>
            <a:pPr>
              <a:lnSpc>
                <a:spcPct val="2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It avoids replication when it indicates whether the evidence already available solves the problem adequately without requiring further investigation.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provides the sources for hypothesis. The researcher can formulate research hypothesis on the basis of available studies.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suggests method, procedure, sources of data appropriate to the solution of the problem. • The conclusions drawn in the related studies may be significantly compared and maybe used as the subject for the findings of the study</a:t>
            </a:r>
            <a:r>
              <a:rPr lang="en-US" dirty="0" smtClean="0">
                <a:latin typeface="Times New Roman" pitchFamily="18" charset="0"/>
                <a:cs typeface="Times New Roman" pitchFamily="18" charset="0"/>
              </a:rPr>
              <a:t>.</a:t>
            </a:r>
          </a:p>
        </p:txBody>
      </p:sp>
      <p:sp>
        <p:nvSpPr>
          <p:cNvPr id="5" name="Rectangle à coins arrondis 4"/>
          <p:cNvSpPr/>
          <p:nvPr/>
        </p:nvSpPr>
        <p:spPr>
          <a:xfrm>
            <a:off x="2765818" y="364014"/>
            <a:ext cx="3671743" cy="408623"/>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Objectives of Review of Literature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96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7400" y="188640"/>
            <a:ext cx="5122912" cy="576064"/>
          </a:xfrm>
          <a:prstGeom prst="roundRect">
            <a:avLst/>
          </a:prstGeom>
        </p:spPr>
        <p:style>
          <a:lnRef idx="1">
            <a:schemeClr val="accent2"/>
          </a:lnRef>
          <a:fillRef idx="2">
            <a:schemeClr val="accent2"/>
          </a:fillRef>
          <a:effectRef idx="1">
            <a:schemeClr val="accent2"/>
          </a:effectRef>
          <a:fontRef idx="minor">
            <a:schemeClr val="dk1"/>
          </a:fontRef>
        </p:style>
        <p:txBody>
          <a:bodyPr>
            <a:noAutofit/>
          </a:bodyPr>
          <a:lstStyle/>
          <a:p>
            <a:r>
              <a:rPr lang="fr-FR" sz="2800" b="1" dirty="0">
                <a:latin typeface="Times New Roman" pitchFamily="18" charset="0"/>
                <a:cs typeface="Times New Roman" pitchFamily="18" charset="0"/>
              </a:rPr>
              <a:t>Sources of </a:t>
            </a:r>
            <a:r>
              <a:rPr lang="fr-FR" sz="2800" b="1" dirty="0" err="1">
                <a:latin typeface="Times New Roman" pitchFamily="18" charset="0"/>
                <a:cs typeface="Times New Roman" pitchFamily="18" charset="0"/>
              </a:rPr>
              <a:t>Literature</a:t>
            </a:r>
            <a:endParaRPr lang="en-US" sz="2800" b="1" dirty="0">
              <a:latin typeface="Times New Roman" pitchFamily="18" charset="0"/>
              <a:cs typeface="Times New Roman" pitchFamily="18" charset="0"/>
            </a:endParaRPr>
          </a:p>
        </p:txBody>
      </p:sp>
      <p:sp>
        <p:nvSpPr>
          <p:cNvPr id="4" name="Rectangle 3"/>
          <p:cNvSpPr/>
          <p:nvPr/>
        </p:nvSpPr>
        <p:spPr>
          <a:xfrm>
            <a:off x="323528" y="1340768"/>
            <a:ext cx="8568952" cy="4613058"/>
          </a:xfrm>
          <a:prstGeom prst="rect">
            <a:avLst/>
          </a:prstGeom>
        </p:spPr>
        <p:txBody>
          <a:bodyPr wrap="square">
            <a:spAutoFit/>
          </a:bodyPr>
          <a:lstStyle/>
          <a:p>
            <a:r>
              <a:rPr lang="en-US" dirty="0">
                <a:latin typeface="Times New Roman" pitchFamily="18" charset="0"/>
                <a:cs typeface="Times New Roman" pitchFamily="18" charset="0"/>
              </a:rPr>
              <a:t>here are various sources of literature which may be used for this purpose. Examples of these are: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Scientific articles </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Books </a:t>
            </a:r>
            <a:r>
              <a:rPr lang="en-US" dirty="0">
                <a:latin typeface="Times New Roman" pitchFamily="18" charset="0"/>
                <a:cs typeface="Times New Roman" pitchFamily="18" charset="0"/>
              </a:rPr>
              <a:t>and textbooks material; </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Periodicals publications ; </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Abstracts;</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Encyclopedias;</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Handbooks </a:t>
            </a:r>
            <a:r>
              <a:rPr lang="en-US" dirty="0">
                <a:latin typeface="Times New Roman" pitchFamily="18" charset="0"/>
                <a:cs typeface="Times New Roman" pitchFamily="18" charset="0"/>
              </a:rPr>
              <a:t>and Guides;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Special </a:t>
            </a:r>
            <a:r>
              <a:rPr lang="en-US" dirty="0">
                <a:latin typeface="Times New Roman" pitchFamily="18" charset="0"/>
                <a:cs typeface="Times New Roman" pitchFamily="18" charset="0"/>
              </a:rPr>
              <a:t>Dictionaries;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Dissertations </a:t>
            </a:r>
            <a:r>
              <a:rPr lang="en-US" dirty="0">
                <a:latin typeface="Times New Roman" pitchFamily="18" charset="0"/>
                <a:cs typeface="Times New Roman" pitchFamily="18" charset="0"/>
              </a:rPr>
              <a:t>and Theses;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Internet.</a:t>
            </a:r>
          </a:p>
        </p:txBody>
      </p:sp>
      <p:pic>
        <p:nvPicPr>
          <p:cNvPr id="2050" name="Picture 2" descr="13 types d'articles scientifiques publiables - Methodo Recherc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64485">
            <a:off x="4397206" y="2559199"/>
            <a:ext cx="2077782" cy="1426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cyclopedia Britannica puts an end to print publishing - CSMonitor.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85466">
            <a:off x="5499195" y="2108140"/>
            <a:ext cx="1853866" cy="1544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ke University Press - The Academic's Handbook, Fourth Edi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89078">
            <a:off x="4313780" y="3214236"/>
            <a:ext cx="1260620" cy="18909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enderson's Dictionary of Biology | NHBS Academic &amp; Professional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74564">
            <a:off x="5646300" y="3692309"/>
            <a:ext cx="1244031" cy="17992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èse - Icônes éducation gratui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252145">
            <a:off x="7067829" y="3202023"/>
            <a:ext cx="1555064" cy="15550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oteurs de recherche : comment fonctionnent-ils ? - Semj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507240">
            <a:off x="3015370" y="4681195"/>
            <a:ext cx="2461280" cy="140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p:cTn id="29" dur="500" fill="hold"/>
                                        <p:tgtEl>
                                          <p:spTgt spid="2054"/>
                                        </p:tgtEl>
                                        <p:attrNameLst>
                                          <p:attrName>ppt_w</p:attrName>
                                        </p:attrNameLst>
                                      </p:cBhvr>
                                      <p:tavLst>
                                        <p:tav tm="0">
                                          <p:val>
                                            <p:fltVal val="0"/>
                                          </p:val>
                                        </p:tav>
                                        <p:tav tm="100000">
                                          <p:val>
                                            <p:strVal val="#ppt_w"/>
                                          </p:val>
                                        </p:tav>
                                      </p:tavLst>
                                    </p:anim>
                                    <p:anim calcmode="lin" valueType="num">
                                      <p:cBhvr>
                                        <p:cTn id="30" dur="500" fill="hold"/>
                                        <p:tgtEl>
                                          <p:spTgt spid="2054"/>
                                        </p:tgtEl>
                                        <p:attrNameLst>
                                          <p:attrName>ppt_h</p:attrName>
                                        </p:attrNameLst>
                                      </p:cBhvr>
                                      <p:tavLst>
                                        <p:tav tm="0">
                                          <p:val>
                                            <p:fltVal val="0"/>
                                          </p:val>
                                        </p:tav>
                                        <p:tav tm="100000">
                                          <p:val>
                                            <p:strVal val="#ppt_h"/>
                                          </p:val>
                                        </p:tav>
                                      </p:tavLst>
                                    </p:anim>
                                    <p:animEffect transition="in" filter="fade">
                                      <p:cBhvr>
                                        <p:cTn id="31" dur="500"/>
                                        <p:tgtEl>
                                          <p:spTgt spid="205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additive="base">
                                        <p:cTn id="46" dur="500" fill="hold"/>
                                        <p:tgtEl>
                                          <p:spTgt spid="2052"/>
                                        </p:tgtEl>
                                        <p:attrNameLst>
                                          <p:attrName>ppt_x</p:attrName>
                                        </p:attrNameLst>
                                      </p:cBhvr>
                                      <p:tavLst>
                                        <p:tav tm="0">
                                          <p:val>
                                            <p:strVal val="#ppt_x"/>
                                          </p:val>
                                        </p:tav>
                                        <p:tav tm="100000">
                                          <p:val>
                                            <p:strVal val="#ppt_x"/>
                                          </p:val>
                                        </p:tav>
                                      </p:tavLst>
                                    </p:anim>
                                    <p:anim calcmode="lin" valueType="num">
                                      <p:cBhvr additive="base">
                                        <p:cTn id="47"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 calcmode="lin" valueType="num">
                                      <p:cBhvr additive="base">
                                        <p:cTn id="5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 calcmode="lin" valueType="num">
                                      <p:cBhvr additive="base">
                                        <p:cTn id="5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2058"/>
                                        </p:tgtEl>
                                        <p:attrNameLst>
                                          <p:attrName>style.visibility</p:attrName>
                                        </p:attrNameLst>
                                      </p:cBhvr>
                                      <p:to>
                                        <p:strVal val="visible"/>
                                      </p:to>
                                    </p:set>
                                    <p:anim calcmode="lin" valueType="num">
                                      <p:cBhvr>
                                        <p:cTn id="63" dur="500" fill="hold"/>
                                        <p:tgtEl>
                                          <p:spTgt spid="2058"/>
                                        </p:tgtEl>
                                        <p:attrNameLst>
                                          <p:attrName>ppt_w</p:attrName>
                                        </p:attrNameLst>
                                      </p:cBhvr>
                                      <p:tavLst>
                                        <p:tav tm="0">
                                          <p:val>
                                            <p:fltVal val="0"/>
                                          </p:val>
                                        </p:tav>
                                        <p:tav tm="100000">
                                          <p:val>
                                            <p:strVal val="#ppt_w"/>
                                          </p:val>
                                        </p:tav>
                                      </p:tavLst>
                                    </p:anim>
                                    <p:anim calcmode="lin" valueType="num">
                                      <p:cBhvr>
                                        <p:cTn id="64" dur="500" fill="hold"/>
                                        <p:tgtEl>
                                          <p:spTgt spid="2058"/>
                                        </p:tgtEl>
                                        <p:attrNameLst>
                                          <p:attrName>ppt_h</p:attrName>
                                        </p:attrNameLst>
                                      </p:cBhvr>
                                      <p:tavLst>
                                        <p:tav tm="0">
                                          <p:val>
                                            <p:fltVal val="0"/>
                                          </p:val>
                                        </p:tav>
                                        <p:tav tm="100000">
                                          <p:val>
                                            <p:strVal val="#ppt_h"/>
                                          </p:val>
                                        </p:tav>
                                      </p:tavLst>
                                    </p:anim>
                                    <p:animEffect transition="in" filter="fade">
                                      <p:cBhvr>
                                        <p:cTn id="65" dur="500"/>
                                        <p:tgtEl>
                                          <p:spTgt spid="205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additive="base">
                                        <p:cTn id="7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060"/>
                                        </p:tgtEl>
                                        <p:attrNameLst>
                                          <p:attrName>style.visibility</p:attrName>
                                        </p:attrNameLst>
                                      </p:cBhvr>
                                      <p:to>
                                        <p:strVal val="visible"/>
                                      </p:to>
                                    </p:set>
                                    <p:anim calcmode="lin" valueType="num">
                                      <p:cBhvr>
                                        <p:cTn id="76" dur="500" fill="hold"/>
                                        <p:tgtEl>
                                          <p:spTgt spid="2060"/>
                                        </p:tgtEl>
                                        <p:attrNameLst>
                                          <p:attrName>ppt_w</p:attrName>
                                        </p:attrNameLst>
                                      </p:cBhvr>
                                      <p:tavLst>
                                        <p:tav tm="0">
                                          <p:val>
                                            <p:fltVal val="0"/>
                                          </p:val>
                                        </p:tav>
                                        <p:tav tm="100000">
                                          <p:val>
                                            <p:strVal val="#ppt_w"/>
                                          </p:val>
                                        </p:tav>
                                      </p:tavLst>
                                    </p:anim>
                                    <p:anim calcmode="lin" valueType="num">
                                      <p:cBhvr>
                                        <p:cTn id="77" dur="500" fill="hold"/>
                                        <p:tgtEl>
                                          <p:spTgt spid="2060"/>
                                        </p:tgtEl>
                                        <p:attrNameLst>
                                          <p:attrName>ppt_h</p:attrName>
                                        </p:attrNameLst>
                                      </p:cBhvr>
                                      <p:tavLst>
                                        <p:tav tm="0">
                                          <p:val>
                                            <p:fltVal val="0"/>
                                          </p:val>
                                        </p:tav>
                                        <p:tav tm="100000">
                                          <p:val>
                                            <p:strVal val="#ppt_h"/>
                                          </p:val>
                                        </p:tav>
                                      </p:tavLst>
                                    </p:anim>
                                    <p:animEffect transition="in" filter="fade">
                                      <p:cBhvr>
                                        <p:cTn id="78" dur="500"/>
                                        <p:tgtEl>
                                          <p:spTgt spid="2060"/>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
                                            <p:txEl>
                                              <p:pRg st="10" end="10"/>
                                            </p:txEl>
                                          </p:spTgt>
                                        </p:tgtEl>
                                        <p:attrNameLst>
                                          <p:attrName>style.visibility</p:attrName>
                                        </p:attrNameLst>
                                      </p:cBhvr>
                                      <p:to>
                                        <p:strVal val="visible"/>
                                      </p:to>
                                    </p:set>
                                    <p:anim calcmode="lin" valueType="num">
                                      <p:cBhvr additive="base">
                                        <p:cTn id="8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53" presetClass="entr" presetSubtype="16" fill="hold" nodeType="afterEffect">
                                  <p:stCondLst>
                                    <p:cond delay="0"/>
                                  </p:stCondLst>
                                  <p:childTnLst>
                                    <p:set>
                                      <p:cBhvr>
                                        <p:cTn id="87" dur="1" fill="hold">
                                          <p:stCondLst>
                                            <p:cond delay="0"/>
                                          </p:stCondLst>
                                        </p:cTn>
                                        <p:tgtEl>
                                          <p:spTgt spid="2062"/>
                                        </p:tgtEl>
                                        <p:attrNameLst>
                                          <p:attrName>style.visibility</p:attrName>
                                        </p:attrNameLst>
                                      </p:cBhvr>
                                      <p:to>
                                        <p:strVal val="visible"/>
                                      </p:to>
                                    </p:set>
                                    <p:anim calcmode="lin" valueType="num">
                                      <p:cBhvr>
                                        <p:cTn id="88" dur="500" fill="hold"/>
                                        <p:tgtEl>
                                          <p:spTgt spid="2062"/>
                                        </p:tgtEl>
                                        <p:attrNameLst>
                                          <p:attrName>ppt_w</p:attrName>
                                        </p:attrNameLst>
                                      </p:cBhvr>
                                      <p:tavLst>
                                        <p:tav tm="0">
                                          <p:val>
                                            <p:fltVal val="0"/>
                                          </p:val>
                                        </p:tav>
                                        <p:tav tm="100000">
                                          <p:val>
                                            <p:strVal val="#ppt_w"/>
                                          </p:val>
                                        </p:tav>
                                      </p:tavLst>
                                    </p:anim>
                                    <p:anim calcmode="lin" valueType="num">
                                      <p:cBhvr>
                                        <p:cTn id="89" dur="500" fill="hold"/>
                                        <p:tgtEl>
                                          <p:spTgt spid="2062"/>
                                        </p:tgtEl>
                                        <p:attrNameLst>
                                          <p:attrName>ppt_h</p:attrName>
                                        </p:attrNameLst>
                                      </p:cBhvr>
                                      <p:tavLst>
                                        <p:tav tm="0">
                                          <p:val>
                                            <p:fltVal val="0"/>
                                          </p:val>
                                        </p:tav>
                                        <p:tav tm="100000">
                                          <p:val>
                                            <p:strVal val="#ppt_h"/>
                                          </p:val>
                                        </p:tav>
                                      </p:tavLst>
                                    </p:anim>
                                    <p:animEffect transition="in" filter="fade">
                                      <p:cBhvr>
                                        <p:cTn id="90"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gle Scholar - Service Commun de la Docu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89298"/>
            <a:ext cx="2496277"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ER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81298"/>
            <a:ext cx="3237359" cy="156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Wolfram Alph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92896"/>
            <a:ext cx="3990772" cy="13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0" descr="5. BA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46646"/>
            <a:ext cx="3008258" cy="151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3" descr="CO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4578176"/>
            <a:ext cx="4403673" cy="139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129" y="2570402"/>
            <a:ext cx="5043116" cy="116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7" descr="ResearchGat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953" y="4092781"/>
            <a:ext cx="4469309" cy="264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83"/>
                                        </p:tgtEl>
                                        <p:attrNameLst>
                                          <p:attrName>style.visibility</p:attrName>
                                        </p:attrNameLst>
                                      </p:cBhvr>
                                      <p:to>
                                        <p:strVal val="visible"/>
                                      </p:to>
                                    </p:set>
                                    <p:anim calcmode="lin" valueType="num">
                                      <p:cBhvr>
                                        <p:cTn id="11" dur="500" fill="hold"/>
                                        <p:tgtEl>
                                          <p:spTgt spid="3083"/>
                                        </p:tgtEl>
                                        <p:attrNameLst>
                                          <p:attrName>ppt_w</p:attrName>
                                        </p:attrNameLst>
                                      </p:cBhvr>
                                      <p:tavLst>
                                        <p:tav tm="0">
                                          <p:val>
                                            <p:fltVal val="0"/>
                                          </p:val>
                                        </p:tav>
                                        <p:tav tm="100000">
                                          <p:val>
                                            <p:strVal val="#ppt_w"/>
                                          </p:val>
                                        </p:tav>
                                      </p:tavLst>
                                    </p:anim>
                                    <p:anim calcmode="lin" valueType="num">
                                      <p:cBhvr>
                                        <p:cTn id="12" dur="500" fill="hold"/>
                                        <p:tgtEl>
                                          <p:spTgt spid="3083"/>
                                        </p:tgtEl>
                                        <p:attrNameLst>
                                          <p:attrName>ppt_h</p:attrName>
                                        </p:attrNameLst>
                                      </p:cBhvr>
                                      <p:tavLst>
                                        <p:tav tm="0">
                                          <p:val>
                                            <p:fltVal val="0"/>
                                          </p:val>
                                        </p:tav>
                                        <p:tav tm="100000">
                                          <p:val>
                                            <p:strVal val="#ppt_h"/>
                                          </p:val>
                                        </p:tav>
                                      </p:tavLst>
                                    </p:anim>
                                    <p:animEffect transition="in" filter="fade">
                                      <p:cBhvr>
                                        <p:cTn id="13" dur="500"/>
                                        <p:tgtEl>
                                          <p:spTgt spid="308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p:cTn id="17" dur="500" fill="hold"/>
                                        <p:tgtEl>
                                          <p:spTgt spid="3077"/>
                                        </p:tgtEl>
                                        <p:attrNameLst>
                                          <p:attrName>ppt_w</p:attrName>
                                        </p:attrNameLst>
                                      </p:cBhvr>
                                      <p:tavLst>
                                        <p:tav tm="0">
                                          <p:val>
                                            <p:fltVal val="0"/>
                                          </p:val>
                                        </p:tav>
                                        <p:tav tm="100000">
                                          <p:val>
                                            <p:strVal val="#ppt_w"/>
                                          </p:val>
                                        </p:tav>
                                      </p:tavLst>
                                    </p:anim>
                                    <p:anim calcmode="lin" valueType="num">
                                      <p:cBhvr>
                                        <p:cTn id="18" dur="500" fill="hold"/>
                                        <p:tgtEl>
                                          <p:spTgt spid="3077"/>
                                        </p:tgtEl>
                                        <p:attrNameLst>
                                          <p:attrName>ppt_h</p:attrName>
                                        </p:attrNameLst>
                                      </p:cBhvr>
                                      <p:tavLst>
                                        <p:tav tm="0">
                                          <p:val>
                                            <p:fltVal val="0"/>
                                          </p:val>
                                        </p:tav>
                                        <p:tav tm="100000">
                                          <p:val>
                                            <p:strVal val="#ppt_h"/>
                                          </p:val>
                                        </p:tav>
                                      </p:tavLst>
                                    </p:anim>
                                    <p:animEffect transition="in" filter="fade">
                                      <p:cBhvr>
                                        <p:cTn id="19" dur="500"/>
                                        <p:tgtEl>
                                          <p:spTgt spid="307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p:cTn id="23" dur="500" fill="hold"/>
                                        <p:tgtEl>
                                          <p:spTgt spid="3080"/>
                                        </p:tgtEl>
                                        <p:attrNameLst>
                                          <p:attrName>ppt_w</p:attrName>
                                        </p:attrNameLst>
                                      </p:cBhvr>
                                      <p:tavLst>
                                        <p:tav tm="0">
                                          <p:val>
                                            <p:fltVal val="0"/>
                                          </p:val>
                                        </p:tav>
                                        <p:tav tm="100000">
                                          <p:val>
                                            <p:strVal val="#ppt_w"/>
                                          </p:val>
                                        </p:tav>
                                      </p:tavLst>
                                    </p:anim>
                                    <p:anim calcmode="lin" valueType="num">
                                      <p:cBhvr>
                                        <p:cTn id="24" dur="500" fill="hold"/>
                                        <p:tgtEl>
                                          <p:spTgt spid="3080"/>
                                        </p:tgtEl>
                                        <p:attrNameLst>
                                          <p:attrName>ppt_h</p:attrName>
                                        </p:attrNameLst>
                                      </p:cBhvr>
                                      <p:tavLst>
                                        <p:tav tm="0">
                                          <p:val>
                                            <p:fltVal val="0"/>
                                          </p:val>
                                        </p:tav>
                                        <p:tav tm="100000">
                                          <p:val>
                                            <p:strVal val="#ppt_h"/>
                                          </p:val>
                                        </p:tav>
                                      </p:tavLst>
                                    </p:anim>
                                    <p:animEffect transition="in" filter="fade">
                                      <p:cBhvr>
                                        <p:cTn id="25" dur="500"/>
                                        <p:tgtEl>
                                          <p:spTgt spid="308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087"/>
                                        </p:tgtEl>
                                        <p:attrNameLst>
                                          <p:attrName>style.visibility</p:attrName>
                                        </p:attrNameLst>
                                      </p:cBhvr>
                                      <p:to>
                                        <p:strVal val="visible"/>
                                      </p:to>
                                    </p:set>
                                    <p:anim calcmode="lin" valueType="num">
                                      <p:cBhvr>
                                        <p:cTn id="29" dur="500" fill="hold"/>
                                        <p:tgtEl>
                                          <p:spTgt spid="3087"/>
                                        </p:tgtEl>
                                        <p:attrNameLst>
                                          <p:attrName>ppt_w</p:attrName>
                                        </p:attrNameLst>
                                      </p:cBhvr>
                                      <p:tavLst>
                                        <p:tav tm="0">
                                          <p:val>
                                            <p:fltVal val="0"/>
                                          </p:val>
                                        </p:tav>
                                        <p:tav tm="100000">
                                          <p:val>
                                            <p:strVal val="#ppt_w"/>
                                          </p:val>
                                        </p:tav>
                                      </p:tavLst>
                                    </p:anim>
                                    <p:anim calcmode="lin" valueType="num">
                                      <p:cBhvr>
                                        <p:cTn id="30" dur="500" fill="hold"/>
                                        <p:tgtEl>
                                          <p:spTgt spid="3087"/>
                                        </p:tgtEl>
                                        <p:attrNameLst>
                                          <p:attrName>ppt_h</p:attrName>
                                        </p:attrNameLst>
                                      </p:cBhvr>
                                      <p:tavLst>
                                        <p:tav tm="0">
                                          <p:val>
                                            <p:fltVal val="0"/>
                                          </p:val>
                                        </p:tav>
                                        <p:tav tm="100000">
                                          <p:val>
                                            <p:strVal val="#ppt_h"/>
                                          </p:val>
                                        </p:tav>
                                      </p:tavLst>
                                    </p:anim>
                                    <p:animEffect transition="in" filter="fade">
                                      <p:cBhvr>
                                        <p:cTn id="31" dur="500"/>
                                        <p:tgtEl>
                                          <p:spTgt spid="308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086"/>
                                        </p:tgtEl>
                                        <p:attrNameLst>
                                          <p:attrName>style.visibility</p:attrName>
                                        </p:attrNameLst>
                                      </p:cBhvr>
                                      <p:to>
                                        <p:strVal val="visible"/>
                                      </p:to>
                                    </p:set>
                                    <p:anim calcmode="lin" valueType="num">
                                      <p:cBhvr>
                                        <p:cTn id="35" dur="500" fill="hold"/>
                                        <p:tgtEl>
                                          <p:spTgt spid="3086"/>
                                        </p:tgtEl>
                                        <p:attrNameLst>
                                          <p:attrName>ppt_w</p:attrName>
                                        </p:attrNameLst>
                                      </p:cBhvr>
                                      <p:tavLst>
                                        <p:tav tm="0">
                                          <p:val>
                                            <p:fltVal val="0"/>
                                          </p:val>
                                        </p:tav>
                                        <p:tav tm="100000">
                                          <p:val>
                                            <p:strVal val="#ppt_w"/>
                                          </p:val>
                                        </p:tav>
                                      </p:tavLst>
                                    </p:anim>
                                    <p:anim calcmode="lin" valueType="num">
                                      <p:cBhvr>
                                        <p:cTn id="36" dur="500" fill="hold"/>
                                        <p:tgtEl>
                                          <p:spTgt spid="3086"/>
                                        </p:tgtEl>
                                        <p:attrNameLst>
                                          <p:attrName>ppt_h</p:attrName>
                                        </p:attrNameLst>
                                      </p:cBhvr>
                                      <p:tavLst>
                                        <p:tav tm="0">
                                          <p:val>
                                            <p:fltVal val="0"/>
                                          </p:val>
                                        </p:tav>
                                        <p:tav tm="100000">
                                          <p:val>
                                            <p:strVal val="#ppt_h"/>
                                          </p:val>
                                        </p:tav>
                                      </p:tavLst>
                                    </p:anim>
                                    <p:animEffect transition="in" filter="fade">
                                      <p:cBhvr>
                                        <p:cTn id="37" dur="500"/>
                                        <p:tgtEl>
                                          <p:spTgt spid="3086"/>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90"/>
                                        </p:tgtEl>
                                        <p:attrNameLst>
                                          <p:attrName>style.visibility</p:attrName>
                                        </p:attrNameLst>
                                      </p:cBhvr>
                                      <p:to>
                                        <p:strVal val="visible"/>
                                      </p:to>
                                    </p:set>
                                    <p:anim calcmode="lin" valueType="num">
                                      <p:cBhvr>
                                        <p:cTn id="41" dur="500" fill="hold"/>
                                        <p:tgtEl>
                                          <p:spTgt spid="3090"/>
                                        </p:tgtEl>
                                        <p:attrNameLst>
                                          <p:attrName>ppt_w</p:attrName>
                                        </p:attrNameLst>
                                      </p:cBhvr>
                                      <p:tavLst>
                                        <p:tav tm="0">
                                          <p:val>
                                            <p:fltVal val="0"/>
                                          </p:val>
                                        </p:tav>
                                        <p:tav tm="100000">
                                          <p:val>
                                            <p:strVal val="#ppt_w"/>
                                          </p:val>
                                        </p:tav>
                                      </p:tavLst>
                                    </p:anim>
                                    <p:anim calcmode="lin" valueType="num">
                                      <p:cBhvr>
                                        <p:cTn id="42" dur="500" fill="hold"/>
                                        <p:tgtEl>
                                          <p:spTgt spid="3090"/>
                                        </p:tgtEl>
                                        <p:attrNameLst>
                                          <p:attrName>ppt_h</p:attrName>
                                        </p:attrNameLst>
                                      </p:cBhvr>
                                      <p:tavLst>
                                        <p:tav tm="0">
                                          <p:val>
                                            <p:fltVal val="0"/>
                                          </p:val>
                                        </p:tav>
                                        <p:tav tm="100000">
                                          <p:val>
                                            <p:strVal val="#ppt_h"/>
                                          </p:val>
                                        </p:tav>
                                      </p:tavLst>
                                    </p:anim>
                                    <p:animEffect transition="in" filter="fade">
                                      <p:cBhvr>
                                        <p:cTn id="4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Research Methodology</a:t>
            </a:r>
            <a:endParaRPr lang="en-US" sz="3200" i="1" dirty="0">
              <a:latin typeface="Times New Roman" pitchFamily="18" charset="0"/>
              <a:cs typeface="Times New Roman" pitchFamily="18" charset="0"/>
            </a:endParaRPr>
          </a:p>
        </p:txBody>
      </p:sp>
      <p:sp>
        <p:nvSpPr>
          <p:cNvPr id="2" name="Rectangle 1"/>
          <p:cNvSpPr/>
          <p:nvPr/>
        </p:nvSpPr>
        <p:spPr>
          <a:xfrm>
            <a:off x="2699792" y="2348880"/>
            <a:ext cx="6089854" cy="3831818"/>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Research seeks the answer of certain questions which have not been answered so far, </a:t>
            </a:r>
            <a:r>
              <a:rPr lang="en-US" dirty="0" smtClean="0">
                <a:latin typeface="Times New Roman" pitchFamily="18" charset="0"/>
                <a:cs typeface="Times New Roman" pitchFamily="18" charset="0"/>
              </a:rPr>
              <a:t>and the </a:t>
            </a:r>
            <a:r>
              <a:rPr lang="en-US" dirty="0">
                <a:latin typeface="Times New Roman" pitchFamily="18" charset="0"/>
                <a:cs typeface="Times New Roman" pitchFamily="18" charset="0"/>
              </a:rPr>
              <a:t>answers depend upon human </a:t>
            </a:r>
            <a:r>
              <a:rPr lang="en-US" dirty="0" smtClean="0">
                <a:latin typeface="Times New Roman" pitchFamily="18" charset="0"/>
                <a:cs typeface="Times New Roman" pitchFamily="18" charset="0"/>
              </a:rPr>
              <a:t>efforts. it </a:t>
            </a:r>
            <a:r>
              <a:rPr lang="en-US" dirty="0">
                <a:latin typeface="Times New Roman" pitchFamily="18" charset="0"/>
                <a:cs typeface="Times New Roman" pitchFamily="18" charset="0"/>
              </a:rPr>
              <a:t>refers to a search </a:t>
            </a:r>
            <a:r>
              <a:rPr lang="en-US" dirty="0" smtClean="0">
                <a:latin typeface="Times New Roman" pitchFamily="18" charset="0"/>
                <a:cs typeface="Times New Roman" pitchFamily="18" charset="0"/>
              </a:rPr>
              <a:t>for knowledge</a:t>
            </a:r>
          </a:p>
          <a:p>
            <a:pPr algn="just">
              <a:lnSpc>
                <a:spcPct val="150000"/>
              </a:lnSpc>
            </a:pPr>
            <a:r>
              <a:rPr lang="en-US" dirty="0">
                <a:latin typeface="Times New Roman" pitchFamily="18" charset="0"/>
                <a:cs typeface="Times New Roman" pitchFamily="18" charset="0"/>
              </a:rPr>
              <a:t>Research Methodology refers to the systematic and scientific approach used to conduct research, investigate problems, and gather data and information for a specific purpose. </a:t>
            </a:r>
            <a:endParaRPr lang="en-US" dirty="0" smtClean="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It involves the techniques and procedures used to </a:t>
            </a:r>
            <a:r>
              <a:rPr lang="en-US" dirty="0">
                <a:solidFill>
                  <a:srgbClr val="FF0000"/>
                </a:solidFill>
                <a:latin typeface="Times New Roman" pitchFamily="18" charset="0"/>
                <a:cs typeface="Times New Roman" pitchFamily="18" charset="0"/>
              </a:rPr>
              <a:t>identify</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collect, analyze</a:t>
            </a:r>
            <a:r>
              <a:rPr lang="en-US" dirty="0">
                <a:latin typeface="Times New Roman" pitchFamily="18" charset="0"/>
                <a:cs typeface="Times New Roman" pitchFamily="18" charset="0"/>
              </a:rPr>
              <a:t>, and </a:t>
            </a:r>
            <a:r>
              <a:rPr lang="en-US" dirty="0">
                <a:solidFill>
                  <a:srgbClr val="FF0000"/>
                </a:solidFill>
                <a:latin typeface="Times New Roman" pitchFamily="18" charset="0"/>
                <a:cs typeface="Times New Roman" pitchFamily="18" charset="0"/>
              </a:rPr>
              <a:t>interpret data</a:t>
            </a:r>
            <a:r>
              <a:rPr lang="en-US" dirty="0">
                <a:latin typeface="Times New Roman" pitchFamily="18" charset="0"/>
                <a:cs typeface="Times New Roman" pitchFamily="18" charset="0"/>
              </a:rPr>
              <a:t> to answer </a:t>
            </a:r>
            <a:r>
              <a:rPr lang="en-US" dirty="0">
                <a:solidFill>
                  <a:srgbClr val="FF0000"/>
                </a:solidFill>
                <a:latin typeface="Times New Roman" pitchFamily="18" charset="0"/>
                <a:cs typeface="Times New Roman" pitchFamily="18" charset="0"/>
              </a:rPr>
              <a:t>research questions </a:t>
            </a:r>
            <a:r>
              <a:rPr lang="en-US" dirty="0">
                <a:latin typeface="Times New Roman" pitchFamily="18" charset="0"/>
                <a:cs typeface="Times New Roman" pitchFamily="18" charset="0"/>
              </a:rPr>
              <a:t>or solve </a:t>
            </a:r>
            <a:r>
              <a:rPr lang="en-US" dirty="0">
                <a:solidFill>
                  <a:srgbClr val="FF0000"/>
                </a:solidFill>
                <a:latin typeface="Times New Roman" pitchFamily="18" charset="0"/>
                <a:cs typeface="Times New Roman" pitchFamily="18" charset="0"/>
              </a:rPr>
              <a:t>research problems.</a:t>
            </a:r>
            <a:endParaRPr lang="en-US" dirty="0" smtClean="0">
              <a:solidFill>
                <a:srgbClr val="FF0000"/>
              </a:solidFill>
              <a:latin typeface="Times New Roman" pitchFamily="18" charset="0"/>
              <a:cs typeface="Times New Roman" pitchFamily="18" charset="0"/>
            </a:endParaRPr>
          </a:p>
        </p:txBody>
      </p:sp>
      <p:sp>
        <p:nvSpPr>
          <p:cNvPr id="5" name="Rectangle à coins arrondis 4"/>
          <p:cNvSpPr/>
          <p:nvPr/>
        </p:nvSpPr>
        <p:spPr>
          <a:xfrm>
            <a:off x="899592" y="1268760"/>
            <a:ext cx="3071471" cy="510778"/>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2400" b="1" dirty="0" err="1" smtClean="0">
                <a:latin typeface="Times New Roman" pitchFamily="18" charset="0"/>
                <a:cs typeface="Times New Roman" pitchFamily="18" charset="0"/>
              </a:rPr>
              <a:t>Meaning</a:t>
            </a:r>
            <a:r>
              <a:rPr lang="fr-FR" sz="24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of </a:t>
            </a:r>
            <a:r>
              <a:rPr lang="fr-FR" sz="2400" b="1" dirty="0" err="1">
                <a:latin typeface="Times New Roman" pitchFamily="18" charset="0"/>
                <a:cs typeface="Times New Roman" pitchFamily="18" charset="0"/>
              </a:rPr>
              <a:t>Research</a:t>
            </a:r>
            <a:r>
              <a:rPr lang="fr-FR" sz="2400" b="1" dirty="0">
                <a:latin typeface="Times New Roman" pitchFamily="18" charset="0"/>
                <a:cs typeface="Times New Roman" pitchFamily="18" charset="0"/>
              </a:rPr>
              <a:t> </a:t>
            </a:r>
          </a:p>
        </p:txBody>
      </p:sp>
      <p:pic>
        <p:nvPicPr>
          <p:cNvPr id="2050" name="Picture 2" descr="Question - Icônes gens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70469"/>
            <a:ext cx="1937493" cy="193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Research Methodology</a:t>
            </a:r>
            <a:endParaRPr lang="en-US" sz="3200" i="1" dirty="0">
              <a:latin typeface="Times New Roman" pitchFamily="18" charset="0"/>
              <a:cs typeface="Times New Roman" pitchFamily="18" charset="0"/>
            </a:endParaRPr>
          </a:p>
        </p:txBody>
      </p:sp>
      <p:sp>
        <p:nvSpPr>
          <p:cNvPr id="5" name="Rectangle 4"/>
          <p:cNvSpPr/>
          <p:nvPr/>
        </p:nvSpPr>
        <p:spPr>
          <a:xfrm>
            <a:off x="125760" y="1268760"/>
            <a:ext cx="8820472" cy="369332"/>
          </a:xfrm>
          <a:prstGeom prst="rect">
            <a:avLst/>
          </a:prstGeom>
        </p:spPr>
        <p:txBody>
          <a:bodyPr wrap="square">
            <a:spAutoFit/>
          </a:bodyPr>
          <a:lstStyle/>
          <a:p>
            <a:r>
              <a:rPr lang="en-US" dirty="0">
                <a:latin typeface="Times New Roman" pitchFamily="18" charset="0"/>
                <a:cs typeface="Times New Roman" pitchFamily="18" charset="0"/>
              </a:rPr>
              <a:t>Research: Re+ search </a:t>
            </a:r>
            <a:r>
              <a:rPr lang="en-US" dirty="0" err="1">
                <a:latin typeface="Times New Roman" pitchFamily="18" charset="0"/>
                <a:cs typeface="Times New Roman" pitchFamily="18" charset="0"/>
              </a:rPr>
              <a:t>‘Re</a:t>
            </a:r>
            <a:r>
              <a:rPr lang="en-US" dirty="0">
                <a:latin typeface="Times New Roman" pitchFamily="18" charset="0"/>
                <a:cs typeface="Times New Roman" pitchFamily="18" charset="0"/>
              </a:rPr>
              <a:t>’ means again and again and ‘search’ means to find out something</a:t>
            </a:r>
          </a:p>
        </p:txBody>
      </p:sp>
      <p:sp>
        <p:nvSpPr>
          <p:cNvPr id="6" name="Rectangle 5"/>
          <p:cNvSpPr/>
          <p:nvPr/>
        </p:nvSpPr>
        <p:spPr>
          <a:xfrm>
            <a:off x="323528" y="3131220"/>
            <a:ext cx="8820472" cy="369332"/>
          </a:xfrm>
          <a:prstGeom prst="rect">
            <a:avLst/>
          </a:prstGeom>
        </p:spPr>
        <p:txBody>
          <a:bodyPr wrap="square">
            <a:spAutoFit/>
          </a:bodyPr>
          <a:lstStyle/>
          <a:p>
            <a:r>
              <a:rPr lang="fr-FR" dirty="0">
                <a:latin typeface="Times New Roman" pitchFamily="18" charset="0"/>
                <a:cs typeface="Times New Roman" pitchFamily="18" charset="0"/>
              </a:rPr>
              <a:t>Person </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Phenomena</a:t>
            </a:r>
            <a:r>
              <a:rPr lang="fr-FR" dirty="0" smtClean="0">
                <a:latin typeface="Times New Roman" pitchFamily="18" charset="0"/>
                <a:cs typeface="Times New Roman" pitchFamily="18" charset="0"/>
              </a:rPr>
              <a:t>                                             Conclusions</a:t>
            </a:r>
            <a:endParaRPr lang="en-US" dirty="0">
              <a:latin typeface="Times New Roman" pitchFamily="18" charset="0"/>
              <a:cs typeface="Times New Roman" pitchFamily="18" charset="0"/>
            </a:endParaRPr>
          </a:p>
        </p:txBody>
      </p:sp>
      <p:cxnSp>
        <p:nvCxnSpPr>
          <p:cNvPr id="8" name="Connecteur droit avec flèche 7"/>
          <p:cNvCxnSpPr/>
          <p:nvPr/>
        </p:nvCxnSpPr>
        <p:spPr>
          <a:xfrm>
            <a:off x="1187624" y="3356992"/>
            <a:ext cx="252028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148064" y="3356992"/>
            <a:ext cx="230425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691680" y="2564904"/>
            <a:ext cx="1105111" cy="369332"/>
          </a:xfrm>
          <a:prstGeom prst="rect">
            <a:avLst/>
          </a:prstGeom>
        </p:spPr>
        <p:txBody>
          <a:bodyPr wrap="none">
            <a:spAutoFit/>
          </a:bodyPr>
          <a:lstStyle/>
          <a:p>
            <a:r>
              <a:rPr lang="fr-FR" dirty="0">
                <a:latin typeface="Times New Roman" pitchFamily="18" charset="0"/>
                <a:cs typeface="Times New Roman" pitchFamily="18" charset="0"/>
              </a:rPr>
              <a:t>Observes </a:t>
            </a:r>
            <a:endParaRPr lang="en-US" dirty="0">
              <a:latin typeface="Times New Roman" pitchFamily="18" charset="0"/>
              <a:cs typeface="Times New Roman" pitchFamily="18" charset="0"/>
            </a:endParaRPr>
          </a:p>
        </p:txBody>
      </p:sp>
      <p:sp>
        <p:nvSpPr>
          <p:cNvPr id="12" name="Rectangle 11"/>
          <p:cNvSpPr/>
          <p:nvPr/>
        </p:nvSpPr>
        <p:spPr>
          <a:xfrm>
            <a:off x="1475656" y="3789040"/>
            <a:ext cx="1755609" cy="369332"/>
          </a:xfrm>
          <a:prstGeom prst="rect">
            <a:avLst/>
          </a:prstGeom>
        </p:spPr>
        <p:txBody>
          <a:bodyPr wrap="none">
            <a:spAutoFit/>
          </a:bodyPr>
          <a:lstStyle/>
          <a:p>
            <a:r>
              <a:rPr lang="en-US" dirty="0" smtClean="0">
                <a:latin typeface="Times New Roman" pitchFamily="18" charset="0"/>
                <a:cs typeface="Times New Roman" pitchFamily="18" charset="0"/>
              </a:rPr>
              <a:t>Again and again </a:t>
            </a:r>
            <a:endParaRPr lang="en-US" dirty="0">
              <a:latin typeface="Times New Roman" pitchFamily="18" charset="0"/>
              <a:cs typeface="Times New Roman" pitchFamily="18" charset="0"/>
            </a:endParaRPr>
          </a:p>
        </p:txBody>
      </p:sp>
      <p:sp>
        <p:nvSpPr>
          <p:cNvPr id="13" name="Rectangle 12"/>
          <p:cNvSpPr/>
          <p:nvPr/>
        </p:nvSpPr>
        <p:spPr>
          <a:xfrm>
            <a:off x="5355927" y="2557419"/>
            <a:ext cx="1888530" cy="369332"/>
          </a:xfrm>
          <a:prstGeom prst="rect">
            <a:avLst/>
          </a:prstGeom>
        </p:spPr>
        <p:txBody>
          <a:bodyPr wrap="none">
            <a:spAutoFit/>
          </a:bodyPr>
          <a:lstStyle/>
          <a:p>
            <a:r>
              <a:rPr lang="fr-FR" dirty="0">
                <a:latin typeface="Times New Roman" pitchFamily="18" charset="0"/>
                <a:cs typeface="Times New Roman" pitchFamily="18" charset="0"/>
              </a:rPr>
              <a:t>Collection of data </a:t>
            </a:r>
            <a:endParaRPr lang="en-US" dirty="0">
              <a:latin typeface="Times New Roman" pitchFamily="18" charset="0"/>
              <a:cs typeface="Times New Roman" pitchFamily="18" charset="0"/>
            </a:endParaRPr>
          </a:p>
        </p:txBody>
      </p:sp>
      <p:sp>
        <p:nvSpPr>
          <p:cNvPr id="14" name="Rectangle 13"/>
          <p:cNvSpPr/>
          <p:nvPr/>
        </p:nvSpPr>
        <p:spPr>
          <a:xfrm>
            <a:off x="5364088" y="3779748"/>
            <a:ext cx="1685077" cy="369332"/>
          </a:xfrm>
          <a:prstGeom prst="rect">
            <a:avLst/>
          </a:prstGeom>
        </p:spPr>
        <p:txBody>
          <a:bodyPr wrap="none">
            <a:spAutoFit/>
          </a:bodyPr>
          <a:lstStyle/>
          <a:p>
            <a:r>
              <a:rPr lang="en-US" dirty="0" smtClean="0">
                <a:latin typeface="Times New Roman" pitchFamily="18" charset="0"/>
                <a:cs typeface="Times New Roman" pitchFamily="18" charset="0"/>
              </a:rPr>
              <a:t>Analysis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of data</a:t>
            </a:r>
            <a:endParaRPr lang="en-US" dirty="0">
              <a:latin typeface="Times New Roman" pitchFamily="18" charset="0"/>
              <a:cs typeface="Times New Roman" pitchFamily="18" charset="0"/>
            </a:endParaRPr>
          </a:p>
        </p:txBody>
      </p:sp>
      <p:sp>
        <p:nvSpPr>
          <p:cNvPr id="15" name="Rectangle à coins arrondis 14"/>
          <p:cNvSpPr/>
          <p:nvPr/>
        </p:nvSpPr>
        <p:spPr>
          <a:xfrm>
            <a:off x="404664" y="4725144"/>
            <a:ext cx="8262664" cy="148125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dirty="0">
                <a:latin typeface="Times New Roman" pitchFamily="18" charset="0"/>
                <a:cs typeface="Times New Roman" pitchFamily="18" charset="0"/>
              </a:rPr>
              <a:t>Therefore, research means to observe the phenomena again and again from different dimensions. It is a process of which a person observes the phenomena again and again and collects data on the basis of data s/he draws some </a:t>
            </a:r>
            <a:r>
              <a:rPr lang="en-US" dirty="0" smtClean="0">
                <a:latin typeface="Times New Roman" pitchFamily="18" charset="0"/>
                <a:cs typeface="Times New Roman" pitchFamily="18" charset="0"/>
              </a:rPr>
              <a:t>conclusions.</a:t>
            </a:r>
            <a:endParaRPr lang="en-US" dirty="0">
              <a:latin typeface="Times New Roman" pitchFamily="18" charset="0"/>
              <a:cs typeface="Times New Roman" pitchFamily="18" charset="0"/>
            </a:endParaRPr>
          </a:p>
        </p:txBody>
      </p:sp>
      <p:pic>
        <p:nvPicPr>
          <p:cNvPr id="2050" name="Picture 2" descr="Observation - Icônes ui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688" y="2507045"/>
            <a:ext cx="624175" cy="624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gain Icons - Free SVG &amp; PNG Again Images - Noun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658618"/>
            <a:ext cx="653144" cy="6531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968" y="2151743"/>
            <a:ext cx="710603" cy="71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3532632"/>
            <a:ext cx="688456" cy="6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7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1000"/>
                                        <p:tgtEl>
                                          <p:spTgt spid="2050"/>
                                        </p:tgtEl>
                                      </p:cBhvr>
                                    </p:animEffect>
                                    <p:anim calcmode="lin" valueType="num">
                                      <p:cBhvr>
                                        <p:cTn id="41" dur="1000" fill="hold"/>
                                        <p:tgtEl>
                                          <p:spTgt spid="2050"/>
                                        </p:tgtEl>
                                        <p:attrNameLst>
                                          <p:attrName>ppt_x</p:attrName>
                                        </p:attrNameLst>
                                      </p:cBhvr>
                                      <p:tavLst>
                                        <p:tav tm="0">
                                          <p:val>
                                            <p:strVal val="#ppt_x"/>
                                          </p:val>
                                        </p:tav>
                                        <p:tav tm="100000">
                                          <p:val>
                                            <p:strVal val="#ppt_x"/>
                                          </p:val>
                                        </p:tav>
                                      </p:tavLst>
                                    </p:anim>
                                    <p:anim calcmode="lin" valueType="num">
                                      <p:cBhvr>
                                        <p:cTn id="42" dur="1000" fill="hold"/>
                                        <p:tgtEl>
                                          <p:spTgt spid="20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1000"/>
                                        <p:tgtEl>
                                          <p:spTgt spid="2052"/>
                                        </p:tgtEl>
                                      </p:cBhvr>
                                    </p:animEffect>
                                    <p:anim calcmode="lin" valueType="num">
                                      <p:cBhvr>
                                        <p:cTn id="46" dur="1000" fill="hold"/>
                                        <p:tgtEl>
                                          <p:spTgt spid="2052"/>
                                        </p:tgtEl>
                                        <p:attrNameLst>
                                          <p:attrName>ppt_x</p:attrName>
                                        </p:attrNameLst>
                                      </p:cBhvr>
                                      <p:tavLst>
                                        <p:tav tm="0">
                                          <p:val>
                                            <p:strVal val="#ppt_x"/>
                                          </p:val>
                                        </p:tav>
                                        <p:tav tm="100000">
                                          <p:val>
                                            <p:strVal val="#ppt_x"/>
                                          </p:val>
                                        </p:tav>
                                      </p:tavLst>
                                    </p:anim>
                                    <p:anim calcmode="lin" valueType="num">
                                      <p:cBhvr>
                                        <p:cTn id="4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fade">
                                      <p:cBhvr>
                                        <p:cTn id="52" dur="1000"/>
                                        <p:tgtEl>
                                          <p:spTgt spid="2053"/>
                                        </p:tgtEl>
                                      </p:cBhvr>
                                    </p:animEffect>
                                    <p:anim calcmode="lin" valueType="num">
                                      <p:cBhvr>
                                        <p:cTn id="53" dur="1000" fill="hold"/>
                                        <p:tgtEl>
                                          <p:spTgt spid="2053"/>
                                        </p:tgtEl>
                                        <p:attrNameLst>
                                          <p:attrName>ppt_x</p:attrName>
                                        </p:attrNameLst>
                                      </p:cBhvr>
                                      <p:tavLst>
                                        <p:tav tm="0">
                                          <p:val>
                                            <p:strVal val="#ppt_x"/>
                                          </p:val>
                                        </p:tav>
                                        <p:tav tm="100000">
                                          <p:val>
                                            <p:strVal val="#ppt_x"/>
                                          </p:val>
                                        </p:tav>
                                      </p:tavLst>
                                    </p:anim>
                                    <p:anim calcmode="lin" valueType="num">
                                      <p:cBhvr>
                                        <p:cTn id="54" dur="1000" fill="hold"/>
                                        <p:tgtEl>
                                          <p:spTgt spid="20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fade">
                                      <p:cBhvr>
                                        <p:cTn id="67" dur="1000"/>
                                        <p:tgtEl>
                                          <p:spTgt spid="2054"/>
                                        </p:tgtEl>
                                      </p:cBhvr>
                                    </p:animEffect>
                                    <p:anim calcmode="lin" valueType="num">
                                      <p:cBhvr>
                                        <p:cTn id="68" dur="1000" fill="hold"/>
                                        <p:tgtEl>
                                          <p:spTgt spid="2054"/>
                                        </p:tgtEl>
                                        <p:attrNameLst>
                                          <p:attrName>ppt_x</p:attrName>
                                        </p:attrNameLst>
                                      </p:cBhvr>
                                      <p:tavLst>
                                        <p:tav tm="0">
                                          <p:val>
                                            <p:strVal val="#ppt_x"/>
                                          </p:val>
                                        </p:tav>
                                        <p:tav tm="100000">
                                          <p:val>
                                            <p:strVal val="#ppt_x"/>
                                          </p:val>
                                        </p:tav>
                                      </p:tavLst>
                                    </p:anim>
                                    <p:anim calcmode="lin" valueType="num">
                                      <p:cBhvr>
                                        <p:cTn id="6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200" dirty="0">
                <a:latin typeface="Times New Roman" pitchFamily="18" charset="0"/>
                <a:cs typeface="Times New Roman" pitchFamily="18" charset="0"/>
              </a:rPr>
              <a:t>Objectives of </a:t>
            </a:r>
            <a:r>
              <a:rPr lang="fr-FR" sz="3200" dirty="0" err="1">
                <a:latin typeface="Times New Roman" pitchFamily="18" charset="0"/>
                <a:cs typeface="Times New Roman" pitchFamily="18" charset="0"/>
              </a:rPr>
              <a:t>research</a:t>
            </a:r>
            <a:endParaRPr lang="en-US" sz="3200" i="1" dirty="0">
              <a:latin typeface="Times New Roman" pitchFamily="18" charset="0"/>
              <a:cs typeface="Times New Roman" pitchFamily="18" charset="0"/>
            </a:endParaRPr>
          </a:p>
        </p:txBody>
      </p:sp>
      <p:sp>
        <p:nvSpPr>
          <p:cNvPr id="3" name="Rectangle 2"/>
          <p:cNvSpPr/>
          <p:nvPr/>
        </p:nvSpPr>
        <p:spPr>
          <a:xfrm>
            <a:off x="611560" y="1424926"/>
            <a:ext cx="7488832" cy="646331"/>
          </a:xfrm>
          <a:prstGeom prst="rect">
            <a:avLst/>
          </a:prstGeom>
        </p:spPr>
        <p:txBody>
          <a:bodyPr wrap="square">
            <a:spAutoFit/>
          </a:bodyPr>
          <a:lstStyle/>
          <a:p>
            <a:pPr algn="just"/>
            <a:r>
              <a:rPr lang="en-US" dirty="0">
                <a:latin typeface="Times New Roman" pitchFamily="18" charset="0"/>
                <a:cs typeface="Times New Roman" pitchFamily="18" charset="0"/>
              </a:rPr>
              <a:t>The purpose of research is to discover answers to questions through </a:t>
            </a:r>
            <a:r>
              <a:rPr lang="en-US" dirty="0" smtClean="0">
                <a:latin typeface="Times New Roman" pitchFamily="18" charset="0"/>
                <a:cs typeface="Times New Roman" pitchFamily="18" charset="0"/>
              </a:rPr>
              <a:t>the application </a:t>
            </a:r>
            <a:r>
              <a:rPr lang="en-US" dirty="0">
                <a:latin typeface="Times New Roman" pitchFamily="18" charset="0"/>
                <a:cs typeface="Times New Roman" pitchFamily="18" charset="0"/>
              </a:rPr>
              <a:t>of scientific procedures.</a:t>
            </a:r>
          </a:p>
        </p:txBody>
      </p:sp>
      <p:sp>
        <p:nvSpPr>
          <p:cNvPr id="6" name="Rectangle 5"/>
          <p:cNvSpPr/>
          <p:nvPr/>
        </p:nvSpPr>
        <p:spPr>
          <a:xfrm>
            <a:off x="683568" y="2378884"/>
            <a:ext cx="7632848" cy="646331"/>
          </a:xfrm>
          <a:prstGeom prst="rect">
            <a:avLst/>
          </a:prstGeom>
        </p:spPr>
        <p:txBody>
          <a:bodyPr wrap="square">
            <a:spAutoFit/>
          </a:bodyPr>
          <a:lstStyle/>
          <a:p>
            <a:r>
              <a:rPr lang="en-US" dirty="0">
                <a:latin typeface="Times New Roman" pitchFamily="18" charset="0"/>
                <a:cs typeface="Times New Roman" pitchFamily="18" charset="0"/>
              </a:rPr>
              <a:t>The main aim of research is to find out the truth which is hidden </a:t>
            </a:r>
            <a:r>
              <a:rPr lang="en-US" dirty="0" smtClean="0">
                <a:latin typeface="Times New Roman" pitchFamily="18" charset="0"/>
                <a:cs typeface="Times New Roman" pitchFamily="18" charset="0"/>
              </a:rPr>
              <a:t>and which </a:t>
            </a:r>
            <a:r>
              <a:rPr lang="en-US" dirty="0">
                <a:latin typeface="Times New Roman" pitchFamily="18" charset="0"/>
                <a:cs typeface="Times New Roman" pitchFamily="18" charset="0"/>
              </a:rPr>
              <a:t>has not been discovered </a:t>
            </a:r>
            <a:r>
              <a:rPr lang="en-US" dirty="0" smtClean="0">
                <a:latin typeface="Times New Roman" pitchFamily="18" charset="0"/>
                <a:cs typeface="Times New Roman" pitchFamily="18" charset="0"/>
              </a:rPr>
              <a:t>yet.</a:t>
            </a:r>
            <a:endParaRPr lang="en-US" dirty="0">
              <a:latin typeface="Times New Roman" pitchFamily="18" charset="0"/>
              <a:cs typeface="Times New Roman" pitchFamily="18" charset="0"/>
            </a:endParaRPr>
          </a:p>
        </p:txBody>
      </p:sp>
      <p:pic>
        <p:nvPicPr>
          <p:cNvPr id="3074" name="Picture 2" descr="Objective Generic Blu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3" y="1402532"/>
            <a:ext cx="668725" cy="66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bjective Generic Blu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3" y="2320002"/>
            <a:ext cx="668725" cy="6687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1979712" y="3140968"/>
            <a:ext cx="5382344" cy="40862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Each </a:t>
            </a:r>
            <a:r>
              <a:rPr lang="en-US" dirty="0">
                <a:latin typeface="Times New Roman" pitchFamily="18" charset="0"/>
                <a:cs typeface="Times New Roman" pitchFamily="18" charset="0"/>
              </a:rPr>
              <a:t>research study has its own specific purposes</a:t>
            </a:r>
          </a:p>
        </p:txBody>
      </p:sp>
      <p:sp>
        <p:nvSpPr>
          <p:cNvPr id="9" name="Rectangle à coins arrondis 8"/>
          <p:cNvSpPr/>
          <p:nvPr/>
        </p:nvSpPr>
        <p:spPr>
          <a:xfrm>
            <a:off x="301129" y="3933056"/>
            <a:ext cx="8722386"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gain familiarity with a phenomenon or to achieve new insights into it. Studies with this object in view are termed as </a:t>
            </a:r>
            <a:r>
              <a:rPr lang="en-US" b="1" dirty="0">
                <a:latin typeface="Times New Roman" pitchFamily="18" charset="0"/>
                <a:cs typeface="Times New Roman" pitchFamily="18" charset="0"/>
              </a:rPr>
              <a:t>exploratory</a:t>
            </a:r>
            <a:r>
              <a:rPr lang="en-US" dirty="0">
                <a:latin typeface="Times New Roman" pitchFamily="18" charset="0"/>
                <a:cs typeface="Times New Roman" pitchFamily="18" charset="0"/>
              </a:rPr>
              <a:t> or </a:t>
            </a:r>
            <a:r>
              <a:rPr lang="en-US" b="1" dirty="0" err="1">
                <a:latin typeface="Times New Roman" pitchFamily="18" charset="0"/>
                <a:cs typeface="Times New Roman" pitchFamily="18" charset="0"/>
              </a:rPr>
              <a:t>formulative</a:t>
            </a:r>
            <a:r>
              <a:rPr lang="en-US" b="1" dirty="0">
                <a:latin typeface="Times New Roman" pitchFamily="18" charset="0"/>
                <a:cs typeface="Times New Roman" pitchFamily="18" charset="0"/>
              </a:rPr>
              <a:t> research </a:t>
            </a:r>
            <a:r>
              <a:rPr lang="en-US" dirty="0">
                <a:latin typeface="Times New Roman" pitchFamily="18" charset="0"/>
                <a:cs typeface="Times New Roman" pitchFamily="18" charset="0"/>
              </a:rPr>
              <a:t>studies</a:t>
            </a:r>
          </a:p>
        </p:txBody>
      </p:sp>
      <p:sp>
        <p:nvSpPr>
          <p:cNvPr id="11" name="Rectangle à coins arrondis 10"/>
          <p:cNvSpPr/>
          <p:nvPr/>
        </p:nvSpPr>
        <p:spPr>
          <a:xfrm>
            <a:off x="287987" y="4797152"/>
            <a:ext cx="8722386"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portray accurately the characteristics of a particular individual, situation or a group.</a:t>
            </a:r>
          </a:p>
          <a:p>
            <a:pPr algn="just"/>
            <a:r>
              <a:rPr lang="en-US" dirty="0">
                <a:latin typeface="Times New Roman" pitchFamily="18" charset="0"/>
                <a:cs typeface="Times New Roman" pitchFamily="18" charset="0"/>
              </a:rPr>
              <a:t>Studies with this object in view are known as </a:t>
            </a:r>
            <a:r>
              <a:rPr lang="en-US" b="1" dirty="0">
                <a:latin typeface="Times New Roman" pitchFamily="18" charset="0"/>
                <a:cs typeface="Times New Roman" pitchFamily="18" charset="0"/>
              </a:rPr>
              <a:t>descriptive research studies.</a:t>
            </a:r>
          </a:p>
        </p:txBody>
      </p:sp>
      <p:sp>
        <p:nvSpPr>
          <p:cNvPr id="13" name="Rectangle à coins arrondis 12"/>
          <p:cNvSpPr/>
          <p:nvPr/>
        </p:nvSpPr>
        <p:spPr>
          <a:xfrm>
            <a:off x="323528" y="5647804"/>
            <a:ext cx="8722386" cy="1021556"/>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determine the frequency with which something occurs or with which it is associated</a:t>
            </a:r>
          </a:p>
          <a:p>
            <a:pPr algn="just"/>
            <a:r>
              <a:rPr lang="en-US" dirty="0">
                <a:latin typeface="Times New Roman" pitchFamily="18" charset="0"/>
                <a:cs typeface="Times New Roman" pitchFamily="18" charset="0"/>
              </a:rPr>
              <a:t>with something else.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Studies </a:t>
            </a:r>
            <a:r>
              <a:rPr lang="en-US" dirty="0">
                <a:latin typeface="Times New Roman" pitchFamily="18" charset="0"/>
                <a:cs typeface="Times New Roman" pitchFamily="18" charset="0"/>
              </a:rPr>
              <a:t>with this object in view are known as </a:t>
            </a:r>
            <a:r>
              <a:rPr lang="en-US" b="1" dirty="0">
                <a:latin typeface="Times New Roman" pitchFamily="18" charset="0"/>
                <a:cs typeface="Times New Roman" pitchFamily="18" charset="0"/>
              </a:rPr>
              <a:t>diagnostic </a:t>
            </a:r>
            <a:r>
              <a:rPr lang="en-US" b="1" dirty="0" smtClean="0">
                <a:latin typeface="Times New Roman" pitchFamily="18" charset="0"/>
                <a:cs typeface="Times New Roman" pitchFamily="18" charset="0"/>
              </a:rPr>
              <a:t>research </a:t>
            </a:r>
            <a:r>
              <a:rPr lang="en-US" dirty="0" smtClean="0">
                <a:latin typeface="Times New Roman" pitchFamily="18" charset="0"/>
                <a:cs typeface="Times New Roman" pitchFamily="18" charset="0"/>
              </a:rPr>
              <a:t>studies</a:t>
            </a:r>
            <a:r>
              <a:rPr lang="en-US"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4705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200" dirty="0">
                <a:latin typeface="Times New Roman" pitchFamily="18" charset="0"/>
                <a:cs typeface="Times New Roman" pitchFamily="18" charset="0"/>
              </a:rPr>
              <a:t>Objectives of </a:t>
            </a:r>
            <a:r>
              <a:rPr lang="fr-FR" sz="3200" dirty="0" err="1">
                <a:latin typeface="Times New Roman" pitchFamily="18" charset="0"/>
                <a:cs typeface="Times New Roman" pitchFamily="18" charset="0"/>
              </a:rPr>
              <a:t>research</a:t>
            </a:r>
            <a:endParaRPr lang="en-US" sz="3200" i="1" dirty="0">
              <a:latin typeface="Times New Roman" pitchFamily="18" charset="0"/>
              <a:cs typeface="Times New Roman" pitchFamily="18" charset="0"/>
            </a:endParaRPr>
          </a:p>
        </p:txBody>
      </p:sp>
      <p:sp>
        <p:nvSpPr>
          <p:cNvPr id="7" name="Rectangle à coins arrondis 6"/>
          <p:cNvSpPr/>
          <p:nvPr/>
        </p:nvSpPr>
        <p:spPr>
          <a:xfrm>
            <a:off x="1958008" y="1340768"/>
            <a:ext cx="5382344" cy="40862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Each </a:t>
            </a:r>
            <a:r>
              <a:rPr lang="en-US" dirty="0">
                <a:latin typeface="Times New Roman" pitchFamily="18" charset="0"/>
                <a:cs typeface="Times New Roman" pitchFamily="18" charset="0"/>
              </a:rPr>
              <a:t>research study has its own specific purposes</a:t>
            </a:r>
          </a:p>
        </p:txBody>
      </p:sp>
      <p:sp>
        <p:nvSpPr>
          <p:cNvPr id="9" name="Rectangle à coins arrondis 8"/>
          <p:cNvSpPr/>
          <p:nvPr/>
        </p:nvSpPr>
        <p:spPr>
          <a:xfrm>
            <a:off x="301129" y="1988840"/>
            <a:ext cx="8722386"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gain familiarity with a phenomenon or to achieve new insights into it. Studies with this object in view are termed as </a:t>
            </a:r>
            <a:r>
              <a:rPr lang="en-US" b="1" dirty="0">
                <a:latin typeface="Times New Roman" pitchFamily="18" charset="0"/>
                <a:cs typeface="Times New Roman" pitchFamily="18" charset="0"/>
              </a:rPr>
              <a:t>exploratory</a:t>
            </a:r>
            <a:r>
              <a:rPr lang="en-US" dirty="0">
                <a:latin typeface="Times New Roman" pitchFamily="18" charset="0"/>
                <a:cs typeface="Times New Roman" pitchFamily="18" charset="0"/>
              </a:rPr>
              <a:t> or </a:t>
            </a:r>
            <a:r>
              <a:rPr lang="en-US" b="1" dirty="0" err="1">
                <a:latin typeface="Times New Roman" pitchFamily="18" charset="0"/>
                <a:cs typeface="Times New Roman" pitchFamily="18" charset="0"/>
              </a:rPr>
              <a:t>formulative</a:t>
            </a:r>
            <a:r>
              <a:rPr lang="en-US" b="1" dirty="0">
                <a:latin typeface="Times New Roman" pitchFamily="18" charset="0"/>
                <a:cs typeface="Times New Roman" pitchFamily="18" charset="0"/>
              </a:rPr>
              <a:t> research </a:t>
            </a:r>
            <a:r>
              <a:rPr lang="en-US" dirty="0">
                <a:latin typeface="Times New Roman" pitchFamily="18" charset="0"/>
                <a:cs typeface="Times New Roman" pitchFamily="18" charset="0"/>
              </a:rPr>
              <a:t>studies</a:t>
            </a:r>
          </a:p>
        </p:txBody>
      </p:sp>
      <p:sp>
        <p:nvSpPr>
          <p:cNvPr id="11" name="Rectangle à coins arrondis 10"/>
          <p:cNvSpPr/>
          <p:nvPr/>
        </p:nvSpPr>
        <p:spPr>
          <a:xfrm>
            <a:off x="287987" y="2852936"/>
            <a:ext cx="8722386"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portray accurately the characteristics of a particular individual, situation or a group.</a:t>
            </a:r>
          </a:p>
          <a:p>
            <a:pPr algn="just"/>
            <a:r>
              <a:rPr lang="en-US" dirty="0">
                <a:latin typeface="Times New Roman" pitchFamily="18" charset="0"/>
                <a:cs typeface="Times New Roman" pitchFamily="18" charset="0"/>
              </a:rPr>
              <a:t>Studies with this object in view are known as </a:t>
            </a:r>
            <a:r>
              <a:rPr lang="en-US" b="1" dirty="0">
                <a:latin typeface="Times New Roman" pitchFamily="18" charset="0"/>
                <a:cs typeface="Times New Roman" pitchFamily="18" charset="0"/>
              </a:rPr>
              <a:t>descriptive research studies.</a:t>
            </a:r>
          </a:p>
        </p:txBody>
      </p:sp>
      <p:sp>
        <p:nvSpPr>
          <p:cNvPr id="13" name="Rectangle à coins arrondis 12"/>
          <p:cNvSpPr/>
          <p:nvPr/>
        </p:nvSpPr>
        <p:spPr>
          <a:xfrm>
            <a:off x="323528" y="3703588"/>
            <a:ext cx="8722386" cy="1021556"/>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determine the frequency with which something occurs or with which it is associated</a:t>
            </a:r>
          </a:p>
          <a:p>
            <a:pPr algn="just"/>
            <a:r>
              <a:rPr lang="en-US" dirty="0">
                <a:latin typeface="Times New Roman" pitchFamily="18" charset="0"/>
                <a:cs typeface="Times New Roman" pitchFamily="18" charset="0"/>
              </a:rPr>
              <a:t>with something else.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Studies </a:t>
            </a:r>
            <a:r>
              <a:rPr lang="en-US" dirty="0">
                <a:latin typeface="Times New Roman" pitchFamily="18" charset="0"/>
                <a:cs typeface="Times New Roman" pitchFamily="18" charset="0"/>
              </a:rPr>
              <a:t>with this object in view are known as </a:t>
            </a:r>
            <a:r>
              <a:rPr lang="en-US" b="1" dirty="0">
                <a:latin typeface="Times New Roman" pitchFamily="18" charset="0"/>
                <a:cs typeface="Times New Roman" pitchFamily="18" charset="0"/>
              </a:rPr>
              <a:t>diagnostic </a:t>
            </a:r>
            <a:r>
              <a:rPr lang="en-US" b="1" dirty="0" smtClean="0">
                <a:latin typeface="Times New Roman" pitchFamily="18" charset="0"/>
                <a:cs typeface="Times New Roman" pitchFamily="18" charset="0"/>
              </a:rPr>
              <a:t>research </a:t>
            </a:r>
            <a:r>
              <a:rPr lang="en-US" dirty="0" smtClean="0">
                <a:latin typeface="Times New Roman" pitchFamily="18" charset="0"/>
                <a:cs typeface="Times New Roman" pitchFamily="18" charset="0"/>
              </a:rPr>
              <a:t>studies</a:t>
            </a:r>
            <a:r>
              <a:rPr lang="en-US"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2" name="Rectangle à coins arrondis 11"/>
          <p:cNvSpPr/>
          <p:nvPr/>
        </p:nvSpPr>
        <p:spPr>
          <a:xfrm>
            <a:off x="323528" y="5013176"/>
            <a:ext cx="8722386"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latin typeface="Times New Roman" pitchFamily="18" charset="0"/>
                <a:cs typeface="Times New Roman" pitchFamily="18" charset="0"/>
              </a:rPr>
              <a:t>To test a hypothesis of a causal relationship between variables. Studies with this object</a:t>
            </a:r>
          </a:p>
          <a:p>
            <a:pPr algn="just"/>
            <a:r>
              <a:rPr lang="en-US" dirty="0">
                <a:latin typeface="Times New Roman" pitchFamily="18" charset="0"/>
                <a:cs typeface="Times New Roman" pitchFamily="18" charset="0"/>
              </a:rPr>
              <a:t>are known as </a:t>
            </a:r>
            <a:r>
              <a:rPr lang="en-US" b="1" dirty="0">
                <a:latin typeface="Times New Roman" pitchFamily="18" charset="0"/>
                <a:cs typeface="Times New Roman" pitchFamily="18" charset="0"/>
              </a:rPr>
              <a:t>hypothesis-testing research </a:t>
            </a:r>
            <a:r>
              <a:rPr lang="en-US" dirty="0">
                <a:latin typeface="Times New Roman" pitchFamily="18" charset="0"/>
                <a:cs typeface="Times New Roman" pitchFamily="18" charset="0"/>
              </a:rPr>
              <a:t>studies.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1717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Research Methodology</a:t>
            </a:r>
            <a:endParaRPr lang="en-US" sz="3200" i="1" dirty="0">
              <a:latin typeface="Times New Roman" pitchFamily="18" charset="0"/>
              <a:cs typeface="Times New Roman" pitchFamily="18" charset="0"/>
            </a:endParaRPr>
          </a:p>
        </p:txBody>
      </p:sp>
      <p:sp>
        <p:nvSpPr>
          <p:cNvPr id="3" name="Rectangle à coins arrondis 2"/>
          <p:cNvSpPr/>
          <p:nvPr/>
        </p:nvSpPr>
        <p:spPr>
          <a:xfrm>
            <a:off x="1958008" y="1340768"/>
            <a:ext cx="5382344" cy="40862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Other research classification according to the objective  </a:t>
            </a:r>
            <a:endParaRPr lang="en-US" dirty="0">
              <a:latin typeface="Times New Roman" pitchFamily="18" charset="0"/>
              <a:cs typeface="Times New Roman" pitchFamily="18" charset="0"/>
            </a:endParaRPr>
          </a:p>
        </p:txBody>
      </p:sp>
      <p:sp>
        <p:nvSpPr>
          <p:cNvPr id="5" name="Rectangle à coins arrondis 4"/>
          <p:cNvSpPr/>
          <p:nvPr/>
        </p:nvSpPr>
        <p:spPr>
          <a:xfrm>
            <a:off x="301129" y="1988840"/>
            <a:ext cx="8722386" cy="1634490"/>
          </a:xfrm>
          <a:prstGeom prst="round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b="1" dirty="0" smtClean="0">
                <a:latin typeface="Times New Roman" pitchFamily="18" charset="0"/>
                <a:cs typeface="Times New Roman" pitchFamily="18" charset="0"/>
              </a:rPr>
              <a:t>Theoretical</a:t>
            </a:r>
            <a:r>
              <a:rPr lang="fr-FR" b="1" dirty="0" smtClean="0">
                <a:latin typeface="Times New Roman" pitchFamily="18" charset="0"/>
                <a:cs typeface="Times New Roman" pitchFamily="18" charset="0"/>
              </a:rPr>
              <a:t> Objectives</a:t>
            </a:r>
          </a:p>
          <a:p>
            <a:pPr algn="just"/>
            <a:r>
              <a:rPr lang="en-US" dirty="0">
                <a:latin typeface="Times New Roman" pitchFamily="18" charset="0"/>
                <a:cs typeface="Times New Roman" pitchFamily="18" charset="0"/>
              </a:rPr>
              <a:t>Those researches whose objectives are theoretical aim to formulate new theories, principles, or laws. Such type of research is exploratory because it explains the relationships of certain variables. The researches contribute some </a:t>
            </a:r>
            <a:r>
              <a:rPr lang="en-US" dirty="0" smtClean="0">
                <a:latin typeface="Times New Roman" pitchFamily="18" charset="0"/>
                <a:cs typeface="Times New Roman" pitchFamily="18" charset="0"/>
              </a:rPr>
              <a:t>basic </a:t>
            </a:r>
            <a:r>
              <a:rPr lang="en-US" dirty="0">
                <a:latin typeface="Times New Roman" pitchFamily="18" charset="0"/>
                <a:cs typeface="Times New Roman" pitchFamily="18" charset="0"/>
              </a:rPr>
              <a:t>knowledge to the </a:t>
            </a:r>
            <a:r>
              <a:rPr lang="en-US" dirty="0" smtClean="0">
                <a:latin typeface="Times New Roman" pitchFamily="18" charset="0"/>
                <a:cs typeface="Times New Roman" pitchFamily="18" charset="0"/>
              </a:rPr>
              <a:t>science .</a:t>
            </a:r>
            <a:endParaRPr lang="en-US" dirty="0">
              <a:latin typeface="Times New Roman" pitchFamily="18" charset="0"/>
              <a:cs typeface="Times New Roman" pitchFamily="18" charset="0"/>
            </a:endParaRPr>
          </a:p>
        </p:txBody>
      </p:sp>
      <p:sp>
        <p:nvSpPr>
          <p:cNvPr id="6" name="Rectangle à coins arrondis 5"/>
          <p:cNvSpPr/>
          <p:nvPr/>
        </p:nvSpPr>
        <p:spPr>
          <a:xfrm>
            <a:off x="301129" y="3717032"/>
            <a:ext cx="8722386" cy="1328023"/>
          </a:xfrm>
          <a:prstGeom prst="round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b="1" dirty="0" smtClean="0">
                <a:latin typeface="Times New Roman" pitchFamily="18" charset="0"/>
                <a:cs typeface="Times New Roman" pitchFamily="18" charset="0"/>
              </a:rPr>
              <a:t>Factual </a:t>
            </a:r>
            <a:r>
              <a:rPr lang="en-US" b="1" dirty="0">
                <a:latin typeface="Times New Roman" pitchFamily="18" charset="0"/>
                <a:cs typeface="Times New Roman" pitchFamily="18" charset="0"/>
              </a:rPr>
              <a:t>Objectives </a:t>
            </a:r>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researches whose objectives are factual aim to find out new facts. This objective by nature is descriptive. These researches describe facts or events which happened previously. Such type of research is done in history.</a:t>
            </a:r>
            <a:endParaRPr lang="fr-FR" b="1" dirty="0" smtClean="0">
              <a:latin typeface="Times New Roman" pitchFamily="18" charset="0"/>
              <a:cs typeface="Times New Roman" pitchFamily="18" charset="0"/>
            </a:endParaRPr>
          </a:p>
        </p:txBody>
      </p:sp>
      <p:sp>
        <p:nvSpPr>
          <p:cNvPr id="7" name="Rectangle à coins arrondis 6"/>
          <p:cNvSpPr/>
          <p:nvPr/>
        </p:nvSpPr>
        <p:spPr>
          <a:xfrm>
            <a:off x="301129" y="5121086"/>
            <a:ext cx="8722386" cy="1328023"/>
          </a:xfrm>
          <a:prstGeom prst="round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b="1" dirty="0">
                <a:latin typeface="Times New Roman" pitchFamily="18" charset="0"/>
                <a:cs typeface="Times New Roman" pitchFamily="18" charset="0"/>
              </a:rPr>
              <a:t>Application objectives </a:t>
            </a:r>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research having application objectives does not contribute a new knowledge in the field of human knowledge but suggests new applications. By application, we mean improvement and modification.</a:t>
            </a:r>
            <a:endParaRPr lang="fr-FR"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704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latin typeface="Times New Roman" pitchFamily="18" charset="0"/>
                <a:cs typeface="Times New Roman" pitchFamily="18" charset="0"/>
              </a:rPr>
              <a:t>Motivation in research </a:t>
            </a:r>
          </a:p>
        </p:txBody>
      </p:sp>
      <p:sp>
        <p:nvSpPr>
          <p:cNvPr id="2" name="Rectangle 1"/>
          <p:cNvSpPr/>
          <p:nvPr/>
        </p:nvSpPr>
        <p:spPr>
          <a:xfrm>
            <a:off x="611560" y="1412776"/>
            <a:ext cx="7920880" cy="2169825"/>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possible motives for doing research may be either one or more of the following: • Desire to get a research degree with its consequential benefits;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Desire to face challenge in solving unsolved problems;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Desire to get intellectual joy of doing more creative work;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Desire to be of service to </a:t>
            </a:r>
            <a:r>
              <a:rPr lang="en-US" dirty="0" smtClean="0">
                <a:latin typeface="Times New Roman" pitchFamily="18" charset="0"/>
                <a:cs typeface="Times New Roman" pitchFamily="18" charset="0"/>
              </a:rPr>
              <a:t>society. </a:t>
            </a:r>
          </a:p>
        </p:txBody>
      </p:sp>
      <p:sp>
        <p:nvSpPr>
          <p:cNvPr id="3" name="Rectangle 2"/>
          <p:cNvSpPr/>
          <p:nvPr/>
        </p:nvSpPr>
        <p:spPr>
          <a:xfrm>
            <a:off x="595416" y="3429000"/>
            <a:ext cx="8657104" cy="3000821"/>
          </a:xfrm>
          <a:prstGeom prst="rect">
            <a:avLst/>
          </a:prstGeom>
        </p:spPr>
        <p:txBody>
          <a:bodyPr wrap="square">
            <a:spAutoFit/>
          </a:bodyPr>
          <a:lstStyle/>
          <a:p>
            <a:pPr marL="285750" indent="-285750">
              <a:lnSpc>
                <a:spcPct val="150000"/>
              </a:lnSpc>
              <a:buFont typeface="Arial" pitchFamily="34" charset="0"/>
              <a:buChar char="•"/>
            </a:pPr>
            <a:r>
              <a:rPr lang="en-US" dirty="0">
                <a:latin typeface="Times New Roman" pitchFamily="18" charset="0"/>
                <a:cs typeface="Times New Roman" pitchFamily="18" charset="0"/>
              </a:rPr>
              <a:t>directives of government,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Employment conditions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uriosity </a:t>
            </a:r>
            <a:r>
              <a:rPr lang="en-US" dirty="0">
                <a:latin typeface="Times New Roman" pitchFamily="18" charset="0"/>
                <a:cs typeface="Times New Roman" pitchFamily="18" charset="0"/>
              </a:rPr>
              <a:t>about new things;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esire </a:t>
            </a:r>
            <a:r>
              <a:rPr lang="en-US" dirty="0">
                <a:latin typeface="Times New Roman" pitchFamily="18" charset="0"/>
                <a:cs typeface="Times New Roman" pitchFamily="18" charset="0"/>
              </a:rPr>
              <a:t>to understand causal relationships,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Social thinking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awakening, </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Try to improve the conditions of human life by solving problems like disease or environmental problems,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Rectangle 4"/>
          <p:cNvSpPr/>
          <p:nvPr/>
        </p:nvSpPr>
        <p:spPr>
          <a:xfrm>
            <a:off x="571876" y="861854"/>
            <a:ext cx="810458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latin typeface="Times New Roman" pitchFamily="18" charset="0"/>
                <a:cs typeface="Times New Roman" pitchFamily="18" charset="0"/>
              </a:rPr>
              <a:t>What makes people to undertake research is a question of fundamental </a:t>
            </a:r>
            <a:r>
              <a:rPr lang="en-US" dirty="0" smtClean="0">
                <a:latin typeface="Times New Roman" pitchFamily="18" charset="0"/>
                <a:cs typeface="Times New Roman" pitchFamily="18" charset="0"/>
              </a:rPr>
              <a:t>importance ?</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95" r="21868"/>
          <a:stretch/>
        </p:blipFill>
        <p:spPr bwMode="auto">
          <a:xfrm>
            <a:off x="7236296" y="2797077"/>
            <a:ext cx="1705971" cy="274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18" y="3208968"/>
            <a:ext cx="1917314" cy="191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additive="base">
                                        <p:cTn id="4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additive="base">
                                        <p:cTn id="5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 calcmode="lin" valueType="num">
                                      <p:cBhvr additive="base">
                                        <p:cTn id="6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056" y="1700808"/>
            <a:ext cx="8388424" cy="3782061"/>
          </a:xfrm>
          <a:prstGeom prst="rect">
            <a:avLst/>
          </a:prstGeom>
        </p:spPr>
        <p:txBody>
          <a:bodyPr wrap="square">
            <a:spAutoFit/>
          </a:bodyPr>
          <a:lstStyle/>
          <a:p>
            <a:pPr>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following characteristics may be gathered from the definitions of “research”: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gathers new knowledge or data from primary or first-hand sources.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places emphasis upon the discovery of general principles.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an extent systematic and accurate investigation.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uses certain valid data gathering devices.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logical and exact</a:t>
            </a:r>
            <a:r>
              <a:rPr lang="en-US" dirty="0" smtClean="0">
                <a:latin typeface="Times New Roman" pitchFamily="18" charset="0"/>
                <a:cs typeface="Times New Roman" pitchFamily="18" charset="0"/>
              </a:rPr>
              <a:t>.</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researcher eliminates personal feelings and preferences</a:t>
            </a:r>
            <a:r>
              <a:rPr lang="en-US" dirty="0" smtClean="0">
                <a:latin typeface="Times New Roman" pitchFamily="18" charset="0"/>
                <a:cs typeface="Times New Roman" pitchFamily="18" charset="0"/>
              </a:rPr>
              <a:t>.</a:t>
            </a:r>
          </a:p>
          <a:p>
            <a:pPr marL="285750" indent="-285750">
              <a:lnSpc>
                <a:spcPct val="150000"/>
              </a:lnSpc>
              <a:buFont typeface="Arial" pitchFamily="34" charset="0"/>
              <a:buChar char="•"/>
            </a:pPr>
            <a:r>
              <a:rPr lang="en-US" dirty="0" smtClean="0">
                <a:latin typeface="Times New Roman" pitchFamily="18" charset="0"/>
                <a:cs typeface="Times New Roman" pitchFamily="18" charset="0"/>
              </a:rPr>
              <a:t>Research </a:t>
            </a:r>
            <a:r>
              <a:rPr lang="en-US" dirty="0">
                <a:latin typeface="Times New Roman" pitchFamily="18" charset="0"/>
                <a:cs typeface="Times New Roman" pitchFamily="18" charset="0"/>
              </a:rPr>
              <a:t>is patient and unhurried activity </a:t>
            </a:r>
            <a:endParaRPr lang="en-US"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latin typeface="Times New Roman" pitchFamily="18" charset="0"/>
                <a:cs typeface="Times New Roman" pitchFamily="18" charset="0"/>
              </a:rPr>
              <a:t>Research </a:t>
            </a:r>
            <a:r>
              <a:rPr lang="en-US" dirty="0">
                <a:latin typeface="Times New Roman" pitchFamily="18" charset="0"/>
                <a:cs typeface="Times New Roman" pitchFamily="18" charset="0"/>
              </a:rPr>
              <a:t>is carefully recorded and reported</a:t>
            </a:r>
          </a:p>
        </p:txBody>
      </p:sp>
      <p:sp>
        <p:nvSpPr>
          <p:cNvPr id="5" name="Rectangle à coins arrondis 4"/>
          <p:cNvSpPr/>
          <p:nvPr/>
        </p:nvSpPr>
        <p:spPr>
          <a:xfrm>
            <a:off x="971600" y="116632"/>
            <a:ext cx="69127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latin typeface="Times New Roman" pitchFamily="18" charset="0"/>
                <a:cs typeface="Times New Roman" pitchFamily="18" charset="0"/>
              </a:rPr>
              <a:t> General Characteristics of Research</a:t>
            </a:r>
          </a:p>
        </p:txBody>
      </p:sp>
    </p:spTree>
    <p:extLst>
      <p:ext uri="{BB962C8B-B14F-4D97-AF65-F5344CB8AC3E}">
        <p14:creationId xmlns:p14="http://schemas.microsoft.com/office/powerpoint/2010/main" val="32254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197" y="1997838"/>
            <a:ext cx="7848872" cy="3000821"/>
          </a:xfrm>
          <a:prstGeom prst="rect">
            <a:avLst/>
          </a:prstGeom>
        </p:spPr>
        <p:txBody>
          <a:bodyPr wrap="square">
            <a:spAutoFit/>
          </a:bodyPr>
          <a:lstStyle/>
          <a:p>
            <a:pPr algn="just"/>
            <a:r>
              <a:rPr lang="en-US" dirty="0">
                <a:latin typeface="Times New Roman" pitchFamily="18" charset="0"/>
                <a:cs typeface="Times New Roman" pitchFamily="18" charset="0"/>
              </a:rPr>
              <a:t>Whatever may be research is, one can state the qualities of good research should be as under: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lnSpc>
                <a:spcPct val="150000"/>
              </a:lnSpc>
            </a:pPr>
            <a:r>
              <a:rPr lang="en-US" b="1" i="1" dirty="0" smtClean="0">
                <a:latin typeface="Times New Roman" pitchFamily="18" charset="0"/>
                <a:cs typeface="Times New Roman" pitchFamily="18" charset="0"/>
              </a:rPr>
              <a:t>• </a:t>
            </a:r>
            <a:r>
              <a:rPr lang="en-US" b="1" i="1" dirty="0">
                <a:latin typeface="Times New Roman" pitchFamily="18" charset="0"/>
                <a:cs typeface="Times New Roman" pitchFamily="18" charset="0"/>
              </a:rPr>
              <a:t>Good research is systematic: </a:t>
            </a:r>
          </a:p>
          <a:p>
            <a:pPr algn="just">
              <a:lnSpc>
                <a:spcPct val="150000"/>
              </a:lnSpc>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means that research is structured with specified steps to be taken in specified sequence in accordance with the well-defined set of rules. Systematic characteristic of the research does not rule out creative thinking but certainly does reject the use of guessing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arriving at conclusions.</a:t>
            </a:r>
          </a:p>
        </p:txBody>
      </p:sp>
      <p:sp>
        <p:nvSpPr>
          <p:cNvPr id="5" name="Rectangle à coins arrondis 4"/>
          <p:cNvSpPr/>
          <p:nvPr/>
        </p:nvSpPr>
        <p:spPr>
          <a:xfrm>
            <a:off x="1763688" y="188609"/>
            <a:ext cx="53285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Times New Roman" pitchFamily="18" charset="0"/>
                <a:cs typeface="Times New Roman" pitchFamily="18" charset="0"/>
              </a:rPr>
              <a:t>Criteria of a Good Research</a:t>
            </a:r>
          </a:p>
        </p:txBody>
      </p:sp>
    </p:spTree>
    <p:extLst>
      <p:ext uri="{BB962C8B-B14F-4D97-AF65-F5344CB8AC3E}">
        <p14:creationId xmlns:p14="http://schemas.microsoft.com/office/powerpoint/2010/main" val="346802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additive="base">
                                        <p:cTn id="1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1683</Words>
  <Application>Microsoft Office PowerPoint</Application>
  <PresentationFormat>Affichage à l'écran (4:3)</PresentationFormat>
  <Paragraphs>129</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Sources of Literature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boubaker</dc:creator>
  <cp:lastModifiedBy>SAHRAOUI Boubaker</cp:lastModifiedBy>
  <cp:revision>44</cp:revision>
  <dcterms:created xsi:type="dcterms:W3CDTF">2023-10-20T15:24:22Z</dcterms:created>
  <dcterms:modified xsi:type="dcterms:W3CDTF">2023-10-27T17:42:33Z</dcterms:modified>
</cp:coreProperties>
</file>