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9" r:id="rId4"/>
    <p:sldId id="270" r:id="rId5"/>
    <p:sldId id="293" r:id="rId6"/>
    <p:sldId id="259" r:id="rId7"/>
    <p:sldId id="260" r:id="rId8"/>
    <p:sldId id="271" r:id="rId9"/>
    <p:sldId id="264" r:id="rId10"/>
    <p:sldId id="265" r:id="rId11"/>
    <p:sldId id="267" r:id="rId12"/>
    <p:sldId id="272" r:id="rId13"/>
    <p:sldId id="273" r:id="rId14"/>
    <p:sldId id="274" r:id="rId15"/>
    <p:sldId id="276" r:id="rId16"/>
    <p:sldId id="277" r:id="rId17"/>
    <p:sldId id="280" r:id="rId18"/>
    <p:sldId id="282" r:id="rId19"/>
    <p:sldId id="279" r:id="rId20"/>
    <p:sldId id="281" r:id="rId21"/>
    <p:sldId id="283" r:id="rId22"/>
    <p:sldId id="278" r:id="rId23"/>
    <p:sldId id="285" r:id="rId24"/>
    <p:sldId id="286" r:id="rId25"/>
    <p:sldId id="287" r:id="rId26"/>
    <p:sldId id="288" r:id="rId27"/>
    <p:sldId id="289" r:id="rId28"/>
    <p:sldId id="290" r:id="rId29"/>
    <p:sldId id="291" r:id="rId30"/>
    <p:sldId id="292"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2431867-4EEE-4523-A00A-41752E04E69D}" type="datetimeFigureOut">
              <a:rPr lang="fr-FR" smtClean="0"/>
              <a:pPr/>
              <a:t>26/04/2025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A4BE68-5B15-4D70-97D7-5BAE2492036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31867-4EEE-4523-A00A-41752E04E69D}" type="datetimeFigureOut">
              <a:rPr lang="fr-FR" smtClean="0"/>
              <a:pPr/>
              <a:t>26/04/2025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BE68-5B15-4D70-97D7-5BAE2492036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Classification of Microorganisms • Smart Science Pro"/>
          <p:cNvPicPr/>
          <p:nvPr/>
        </p:nvPicPr>
        <p:blipFill>
          <a:blip r:embed="rId2">
            <a:duotone>
              <a:prstClr val="black"/>
              <a:schemeClr val="accent6">
                <a:tint val="45000"/>
                <a:satMod val="400000"/>
              </a:schemeClr>
            </a:duotone>
          </a:blip>
          <a:srcRect/>
          <a:stretch>
            <a:fillRect/>
          </a:stretch>
        </p:blipFill>
        <p:spPr bwMode="auto">
          <a:xfrm>
            <a:off x="0" y="-24"/>
            <a:ext cx="9144000" cy="6858024"/>
          </a:xfrm>
          <a:prstGeom prst="rect">
            <a:avLst/>
          </a:prstGeom>
          <a:noFill/>
          <a:ln w="9525">
            <a:noFill/>
            <a:miter lim="800000"/>
            <a:headEnd/>
            <a:tailEnd/>
          </a:ln>
        </p:spPr>
      </p:pic>
      <p:sp>
        <p:nvSpPr>
          <p:cNvPr id="5" name="Rectangle 4"/>
          <p:cNvSpPr/>
          <p:nvPr/>
        </p:nvSpPr>
        <p:spPr>
          <a:xfrm>
            <a:off x="1357290" y="0"/>
            <a:ext cx="71438"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flipV="1">
            <a:off x="0" y="0"/>
            <a:ext cx="9144000" cy="2571744"/>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571604" y="2643182"/>
            <a:ext cx="6786610" cy="2185214"/>
          </a:xfrm>
          <a:prstGeom prst="rect">
            <a:avLst/>
          </a:prstGeom>
          <a:noFill/>
        </p:spPr>
        <p:txBody>
          <a:bodyPr wrap="square" rtlCol="0">
            <a:spAutoFit/>
          </a:bodyPr>
          <a:lstStyle/>
          <a:p>
            <a:pPr algn="ctr"/>
            <a:r>
              <a:rPr lang="fr-FR" sz="5400" b="1" dirty="0">
                <a:solidFill>
                  <a:schemeClr val="bg1"/>
                </a:solidFill>
              </a:rPr>
              <a:t>MICROBIOLOGIE</a:t>
            </a:r>
          </a:p>
          <a:p>
            <a:r>
              <a:rPr lang="fr-FR" sz="2800" b="1" dirty="0">
                <a:solidFill>
                  <a:schemeClr val="bg1"/>
                </a:solidFill>
              </a:rPr>
              <a:t> </a:t>
            </a:r>
          </a:p>
          <a:p>
            <a:r>
              <a:rPr lang="fr-FR" sz="5400" b="1" dirty="0">
                <a:solidFill>
                  <a:schemeClr val="bg1"/>
                </a:solidFill>
              </a:rPr>
              <a:t>             DU SOL</a:t>
            </a:r>
            <a:endParaRPr lang="fr-FR" sz="5600" b="1" dirty="0">
              <a:solidFill>
                <a:schemeClr val="bg1"/>
              </a:solidFill>
            </a:endParaRPr>
          </a:p>
        </p:txBody>
      </p:sp>
      <p:sp>
        <p:nvSpPr>
          <p:cNvPr id="9" name="ZoneTexte 8"/>
          <p:cNvSpPr txBox="1"/>
          <p:nvPr/>
        </p:nvSpPr>
        <p:spPr>
          <a:xfrm>
            <a:off x="1357290" y="1"/>
            <a:ext cx="7786710" cy="1261884"/>
          </a:xfrm>
          <a:prstGeom prst="rect">
            <a:avLst/>
          </a:prstGeom>
          <a:noFill/>
        </p:spPr>
        <p:txBody>
          <a:bodyPr wrap="square" rtlCol="0">
            <a:spAutoFit/>
          </a:bodyPr>
          <a:lstStyle/>
          <a:p>
            <a:r>
              <a:rPr lang="fr-FR" sz="2400" b="1" dirty="0">
                <a:solidFill>
                  <a:schemeClr val="bg1"/>
                </a:solidFill>
              </a:rPr>
              <a:t>Centre universitaire ABDELHAFID BOUSSOUF-Mila</a:t>
            </a:r>
          </a:p>
          <a:p>
            <a:r>
              <a:rPr lang="fr-FR" sz="2400" b="1" dirty="0">
                <a:solidFill>
                  <a:schemeClr val="bg1"/>
                </a:solidFill>
              </a:rPr>
              <a:t>L3 Microbiologie</a:t>
            </a:r>
          </a:p>
          <a:p>
            <a:endParaRPr lang="en-US" sz="2800" b="1" dirty="0">
              <a:solidFill>
                <a:schemeClr val="bg1"/>
              </a:solidFill>
            </a:endParaRPr>
          </a:p>
        </p:txBody>
      </p:sp>
      <p:sp>
        <p:nvSpPr>
          <p:cNvPr id="10" name="ZoneTexte 9"/>
          <p:cNvSpPr txBox="1"/>
          <p:nvPr/>
        </p:nvSpPr>
        <p:spPr>
          <a:xfrm>
            <a:off x="3286116" y="6334780"/>
            <a:ext cx="3071834" cy="523220"/>
          </a:xfrm>
          <a:prstGeom prst="rect">
            <a:avLst/>
          </a:prstGeom>
          <a:noFill/>
        </p:spPr>
        <p:txBody>
          <a:bodyPr wrap="square" rtlCol="0">
            <a:spAutoFit/>
          </a:bodyPr>
          <a:lstStyle/>
          <a:p>
            <a:pPr algn="ctr"/>
            <a:r>
              <a:rPr lang="fr-FR" sz="2800" b="1" i="1" dirty="0">
                <a:solidFill>
                  <a:schemeClr val="bg1"/>
                </a:solidFill>
              </a:rPr>
              <a:t>2022-2023</a:t>
            </a:r>
            <a:endParaRPr lang="fr-FR" sz="3200" b="1"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910445"/>
            <a:ext cx="6072198" cy="5447645"/>
          </a:xfrm>
          <a:prstGeom prst="rect">
            <a:avLst/>
          </a:prstGeom>
          <a:noFill/>
        </p:spPr>
        <p:txBody>
          <a:bodyPr wrap="square" rtlCol="0">
            <a:spAutoFit/>
          </a:bodyPr>
          <a:lstStyle/>
          <a:p>
            <a:pPr fontAlgn="base">
              <a:buFont typeface="Arial" pitchFamily="34" charset="0"/>
              <a:buChar char="•"/>
            </a:pPr>
            <a:r>
              <a:rPr lang="fr-FR" sz="2400" b="1" dirty="0">
                <a:solidFill>
                  <a:srgbClr val="002060"/>
                </a:solidFill>
              </a:rPr>
              <a:t>L'atmosphère du sol </a:t>
            </a:r>
          </a:p>
          <a:p>
            <a:pPr lvl="0" fontAlgn="base">
              <a:lnSpc>
                <a:spcPct val="150000"/>
              </a:lnSpc>
              <a:buFont typeface="Arial" pitchFamily="34" charset="0"/>
              <a:buChar char="•"/>
            </a:pPr>
            <a:r>
              <a:rPr lang="fr-FR" dirty="0"/>
              <a:t>Il remplit les espaces sans eau entre les particules solides et sature les colloïdes du sol. il est généralement saturé de vapeur d'eau et contient 10 fois plus de CO</a:t>
            </a:r>
            <a:r>
              <a:rPr lang="fr-FR" baseline="-25000" dirty="0"/>
              <a:t>2</a:t>
            </a:r>
            <a:r>
              <a:rPr lang="fr-FR" dirty="0"/>
              <a:t> que l'air de l'atmosphère.</a:t>
            </a:r>
          </a:p>
          <a:p>
            <a:pPr lvl="0" fontAlgn="base">
              <a:lnSpc>
                <a:spcPct val="150000"/>
              </a:lnSpc>
              <a:buFont typeface="Arial" pitchFamily="34" charset="0"/>
              <a:buChar char="•"/>
            </a:pPr>
            <a:r>
              <a:rPr lang="fr-FR" dirty="0"/>
              <a:t>Lorsque la concentration d'O</a:t>
            </a:r>
            <a:r>
              <a:rPr lang="fr-FR" baseline="-25000" dirty="0"/>
              <a:t>2</a:t>
            </a:r>
            <a:r>
              <a:rPr lang="fr-FR" dirty="0"/>
              <a:t> diminue en dessous de 1%, le métabolisme aérobie ne peux se produire, il y aura donc un passage vers le métabolisme anaérobie (réduction des sulfates, dénitrification)  </a:t>
            </a:r>
          </a:p>
          <a:p>
            <a:pPr>
              <a:lnSpc>
                <a:spcPct val="150000"/>
              </a:lnSpc>
              <a:buFont typeface="Arial" pitchFamily="34" charset="0"/>
              <a:buChar char="•"/>
            </a:pPr>
            <a:r>
              <a:rPr lang="fr-FR" dirty="0"/>
              <a:t>Les gaz présents en permanence sont : N</a:t>
            </a:r>
            <a:r>
              <a:rPr lang="fr-FR" baseline="-25000" dirty="0"/>
              <a:t>2</a:t>
            </a:r>
            <a:r>
              <a:rPr lang="fr-FR" dirty="0"/>
              <a:t>, O</a:t>
            </a:r>
            <a:r>
              <a:rPr lang="fr-FR" baseline="-25000" dirty="0"/>
              <a:t>2</a:t>
            </a:r>
            <a:r>
              <a:rPr lang="fr-FR" dirty="0"/>
              <a:t> et CO</a:t>
            </a:r>
            <a:r>
              <a:rPr lang="fr-FR" baseline="-25000" dirty="0"/>
              <a:t>2</a:t>
            </a:r>
            <a:r>
              <a:rPr lang="fr-FR" dirty="0"/>
              <a:t>. Les gaz transitoires sont : NH</a:t>
            </a:r>
            <a:r>
              <a:rPr lang="fr-FR" baseline="-25000" dirty="0"/>
              <a:t>3</a:t>
            </a:r>
            <a:r>
              <a:rPr lang="fr-FR" dirty="0"/>
              <a:t>, H</a:t>
            </a:r>
            <a:r>
              <a:rPr lang="fr-FR" baseline="-25000" dirty="0"/>
              <a:t>2</a:t>
            </a:r>
            <a:r>
              <a:rPr lang="fr-FR" dirty="0"/>
              <a:t>, CO, </a:t>
            </a:r>
            <a:r>
              <a:rPr lang="fr-FR" dirty="0" err="1"/>
              <a:t>NOx</a:t>
            </a:r>
            <a:r>
              <a:rPr lang="fr-FR" dirty="0"/>
              <a:t>, SO</a:t>
            </a:r>
            <a:r>
              <a:rPr lang="fr-FR" baseline="-25000" dirty="0"/>
              <a:t>2</a:t>
            </a:r>
            <a:r>
              <a:rPr lang="fr-FR" dirty="0"/>
              <a:t>, H</a:t>
            </a:r>
            <a:r>
              <a:rPr lang="fr-FR" baseline="-25000" dirty="0"/>
              <a:t>2</a:t>
            </a:r>
            <a:r>
              <a:rPr lang="fr-FR" dirty="0"/>
              <a:t>S, CH</a:t>
            </a:r>
            <a:r>
              <a:rPr lang="fr-FR" baseline="-25000" dirty="0"/>
              <a:t>4</a:t>
            </a:r>
            <a:r>
              <a:rPr lang="fr-FR" dirty="0"/>
              <a:t>, C</a:t>
            </a:r>
            <a:r>
              <a:rPr lang="fr-FR" baseline="-25000" dirty="0"/>
              <a:t>2</a:t>
            </a:r>
            <a:r>
              <a:rPr lang="fr-FR" dirty="0"/>
              <a:t>H</a:t>
            </a:r>
            <a:r>
              <a:rPr lang="fr-FR" baseline="-25000" dirty="0"/>
              <a:t>6</a:t>
            </a:r>
            <a:r>
              <a:rPr lang="fr-FR" dirty="0"/>
              <a:t> ainsi que d'autres substances organiques volatiles (acide butyrique, alcool, esters).</a:t>
            </a:r>
            <a:br>
              <a:rPr lang="fr-FR" dirty="0"/>
            </a:br>
            <a:endParaRPr lang="fr-FR" dirty="0"/>
          </a:p>
        </p:txBody>
      </p:sp>
      <p:pic>
        <p:nvPicPr>
          <p:cNvPr id="23554" name="Picture 2" descr="Soil air: breathing in and out &gt;&gt; New Zealand Soils Portal - Manaaki Whenua  - Landcare Research"/>
          <p:cNvPicPr>
            <a:picLocks noChangeAspect="1" noChangeArrowheads="1"/>
          </p:cNvPicPr>
          <p:nvPr/>
        </p:nvPicPr>
        <p:blipFill>
          <a:blip r:embed="rId3"/>
          <a:srcRect l="5172" r="1724"/>
          <a:stretch>
            <a:fillRect/>
          </a:stretch>
        </p:blipFill>
        <p:spPr bwMode="auto">
          <a:xfrm>
            <a:off x="6000760" y="2285968"/>
            <a:ext cx="3143240" cy="4572032"/>
          </a:xfrm>
          <a:prstGeom prst="rect">
            <a:avLst/>
          </a:prstGeom>
          <a:noFill/>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2" name="Rectangle à coins arrondis 11"/>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1.2. Composition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2" name="Rectangle à coins arrondis 11"/>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1.2. Composition</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928802"/>
            <a:ext cx="9144000" cy="2215991"/>
          </a:xfrm>
          <a:prstGeom prst="rect">
            <a:avLst/>
          </a:prstGeom>
          <a:noFill/>
        </p:spPr>
        <p:txBody>
          <a:bodyPr wrap="square" rtlCol="0">
            <a:spAutoFit/>
          </a:bodyPr>
          <a:lstStyle/>
          <a:p>
            <a:pPr fontAlgn="base">
              <a:buFont typeface="Arial" pitchFamily="34" charset="0"/>
              <a:buChar char="•"/>
            </a:pPr>
            <a:r>
              <a:rPr lang="fr-FR" sz="2400" b="1" dirty="0">
                <a:solidFill>
                  <a:srgbClr val="002060"/>
                </a:solidFill>
              </a:rPr>
              <a:t>L’</a:t>
            </a:r>
            <a:r>
              <a:rPr lang="fr-FR" sz="2400" b="1" dirty="0" err="1">
                <a:solidFill>
                  <a:srgbClr val="002060"/>
                </a:solidFill>
              </a:rPr>
              <a:t>édaphone</a:t>
            </a:r>
            <a:endParaRPr lang="fr-FR" dirty="0">
              <a:solidFill>
                <a:srgbClr val="002060"/>
              </a:solidFill>
            </a:endParaRPr>
          </a:p>
          <a:p>
            <a:r>
              <a:rPr lang="fr-FR" sz="2000" dirty="0"/>
              <a:t>Elle constitue la partie vivante de la matière organique du sol (1 à 10 % de sa masse sèche), cette communauté est composée de bactéries, champignons, algues unicellulaires, plantes vasculaires, invertébrés et animaux.</a:t>
            </a:r>
            <a:br>
              <a:rPr lang="fr-FR" sz="2000" dirty="0"/>
            </a:br>
            <a:endParaRPr lang="fr-FR" b="1" dirty="0"/>
          </a:p>
          <a:p>
            <a:br>
              <a:rPr lang="fr-FR" dirty="0"/>
            </a:br>
            <a:endParaRPr lang="fr-FR" dirty="0"/>
          </a:p>
        </p:txBody>
      </p:sp>
      <p:pic>
        <p:nvPicPr>
          <p:cNvPr id="24578" name="Picture 2" descr="What is soil as agriculture? - Quora"/>
          <p:cNvPicPr>
            <a:picLocks noChangeAspect="1" noChangeArrowheads="1"/>
          </p:cNvPicPr>
          <p:nvPr/>
        </p:nvPicPr>
        <p:blipFill>
          <a:blip r:embed="rId3"/>
          <a:srcRect t="15560" b="5082"/>
          <a:stretch>
            <a:fillRect/>
          </a:stretch>
        </p:blipFill>
        <p:spPr bwMode="auto">
          <a:xfrm>
            <a:off x="1500166" y="3286124"/>
            <a:ext cx="5734050" cy="35718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2" name="Rectangle à coins arrondis 11"/>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1.3. Propriétés</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898854"/>
            <a:ext cx="9144000" cy="5030608"/>
          </a:xfrm>
          <a:prstGeom prst="rect">
            <a:avLst/>
          </a:prstGeom>
          <a:noFill/>
        </p:spPr>
        <p:txBody>
          <a:bodyPr wrap="square" rtlCol="0">
            <a:spAutoFit/>
          </a:bodyPr>
          <a:lstStyle/>
          <a:p>
            <a:pPr fontAlgn="base">
              <a:buFont typeface="Arial" pitchFamily="34" charset="0"/>
              <a:buChar char="•"/>
            </a:pPr>
            <a:r>
              <a:rPr lang="fr-FR" sz="2400" b="1" dirty="0">
                <a:solidFill>
                  <a:srgbClr val="002060"/>
                </a:solidFill>
              </a:rPr>
              <a:t>pH du sol</a:t>
            </a:r>
            <a:endParaRPr lang="ar-DZ" sz="2000" dirty="0"/>
          </a:p>
          <a:p>
            <a:pPr>
              <a:lnSpc>
                <a:spcPct val="150000"/>
              </a:lnSpc>
            </a:pPr>
            <a:r>
              <a:rPr lang="fr-FR" sz="2000" dirty="0"/>
              <a:t>- La solution du sol est caractérisée par des propriétés tampons qui lui permettent de résister aux changements de pH</a:t>
            </a:r>
            <a:br>
              <a:rPr lang="fr-FR" sz="2000" dirty="0"/>
            </a:br>
            <a:r>
              <a:rPr lang="fr-FR" sz="2000" dirty="0"/>
              <a:t>- ces changements affectent la diversité microbienne, et e déroulement des processus microbiologiques dans le sol tel que les activités enzymatiques</a:t>
            </a:r>
            <a:br>
              <a:rPr lang="fr-FR" sz="2000" dirty="0"/>
            </a:br>
            <a:r>
              <a:rPr lang="fr-FR" sz="2000" dirty="0"/>
              <a:t>- Le pH du sol influence la solubilité et la disponibilité des nutriments, exemple: Le fer et le manganèse ne sont disponibles que lorsque le pH est faible</a:t>
            </a:r>
            <a:br>
              <a:rPr lang="fr-FR" sz="2000" dirty="0"/>
            </a:br>
            <a:r>
              <a:rPr lang="fr-FR" sz="2000" dirty="0"/>
              <a:t>- La valeur du pH du sol dépend de sa composition chimique, et de la décomposition de la matière organique.</a:t>
            </a:r>
            <a:br>
              <a:rPr lang="fr-FR" sz="2000" dirty="0"/>
            </a:br>
            <a:r>
              <a:rPr lang="fr-FR" sz="2000" dirty="0"/>
              <a:t>- L'acidité du sol peut augmenter à la suite de pluies acides, de la fertilisation et aux activités microbiennes.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2" name="Rectangle à coins arrondis 11"/>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1.3. Propriétés</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898854"/>
            <a:ext cx="9144000" cy="5078313"/>
          </a:xfrm>
          <a:prstGeom prst="rect">
            <a:avLst/>
          </a:prstGeom>
          <a:noFill/>
        </p:spPr>
        <p:txBody>
          <a:bodyPr wrap="square" rtlCol="0">
            <a:spAutoFit/>
          </a:bodyPr>
          <a:lstStyle/>
          <a:p>
            <a:pPr fontAlgn="base">
              <a:buFont typeface="Arial" pitchFamily="34" charset="0"/>
              <a:buChar char="•"/>
            </a:pPr>
            <a:r>
              <a:rPr lang="fr-FR" sz="2400" b="1" dirty="0">
                <a:solidFill>
                  <a:srgbClr val="002060"/>
                </a:solidFill>
              </a:rPr>
              <a:t>La température</a:t>
            </a:r>
            <a:endParaRPr lang="ar-DZ" sz="2000" dirty="0"/>
          </a:p>
          <a:p>
            <a:pPr>
              <a:lnSpc>
                <a:spcPct val="150000"/>
              </a:lnSpc>
            </a:pPr>
            <a:r>
              <a:rPr lang="fr-FR" sz="2000" dirty="0"/>
              <a:t>Les processus physiques, chimiques et biologiques qui se produisent dans le sol sont influencés par la température. L'augmentation de la température favorise la minéralisation des matières organiques ou la décomposition des résidus végétaux en augmentant la vitesse des réactions physiologiques et en accélérant la diffusion des substrats solubles dans le sol. </a:t>
            </a:r>
          </a:p>
          <a:p>
            <a:pPr>
              <a:lnSpc>
                <a:spcPct val="150000"/>
              </a:lnSpc>
            </a:pPr>
            <a:r>
              <a:rPr lang="fr-FR" sz="2000" dirty="0"/>
              <a:t>Une augmentation de la température peut également induire un changement dans la composition de la communauté microbienne. </a:t>
            </a:r>
          </a:p>
          <a:p>
            <a:pPr>
              <a:lnSpc>
                <a:spcPct val="150000"/>
              </a:lnSpc>
            </a:pPr>
            <a:endParaRPr lang="fr-FR" sz="2000" dirty="0"/>
          </a:p>
          <a:p>
            <a:pPr>
              <a:lnSpc>
                <a:spcPct val="150000"/>
              </a:lnSpc>
            </a:pPr>
            <a:br>
              <a:rPr lang="fr-FR" sz="2000" dirty="0"/>
            </a:br>
            <a:endParaRPr lang="fr-F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2" name="Rectangle à coins arrondis 11"/>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1.3. Propriétés</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2071678"/>
            <a:ext cx="9144000" cy="3693319"/>
          </a:xfrm>
          <a:prstGeom prst="rect">
            <a:avLst/>
          </a:prstGeom>
          <a:noFill/>
        </p:spPr>
        <p:txBody>
          <a:bodyPr wrap="square" rtlCol="0">
            <a:spAutoFit/>
          </a:bodyPr>
          <a:lstStyle/>
          <a:p>
            <a:pPr fontAlgn="base">
              <a:buFont typeface="Arial" pitchFamily="34" charset="0"/>
              <a:buChar char="•"/>
            </a:pPr>
            <a:r>
              <a:rPr lang="fr-FR" sz="2400" b="1" dirty="0">
                <a:solidFill>
                  <a:srgbClr val="002060"/>
                </a:solidFill>
              </a:rPr>
              <a:t>La pression</a:t>
            </a:r>
            <a:endParaRPr lang="ar-DZ" sz="2000" dirty="0"/>
          </a:p>
          <a:p>
            <a:pPr>
              <a:lnSpc>
                <a:spcPct val="150000"/>
              </a:lnSpc>
            </a:pPr>
            <a:r>
              <a:rPr lang="fr-FR" sz="2000" dirty="0"/>
              <a:t>Le développement des micro-organismes est influencé par la pression osmotique liée à l'humidité du sol qui augmente progressivement au fur et à mesure que le sol se dessèche.</a:t>
            </a:r>
            <a:br>
              <a:rPr lang="fr-FR" sz="2000" dirty="0"/>
            </a:br>
            <a:r>
              <a:rPr lang="fr-FR" sz="2000" dirty="0"/>
              <a:t>Dans les sols moyennement humides, la pression de la solution varie entre 0,5 et 5 </a:t>
            </a:r>
            <a:r>
              <a:rPr lang="fr-FR" sz="2000" dirty="0" err="1"/>
              <a:t>atm</a:t>
            </a:r>
            <a:r>
              <a:rPr lang="fr-FR" sz="2000" dirty="0"/>
              <a:t>.  Dans les sols salés, elle peut atteindre 100 </a:t>
            </a:r>
            <a:r>
              <a:rPr lang="fr-FR" sz="2000" dirty="0" err="1"/>
              <a:t>atm</a:t>
            </a:r>
            <a:r>
              <a:rPr lang="fr-FR" sz="2000" dirty="0"/>
              <a:t>. </a:t>
            </a:r>
            <a:br>
              <a:rPr lang="fr-FR" sz="2000" dirty="0"/>
            </a:br>
            <a:r>
              <a:rPr lang="fr-FR" sz="2000" dirty="0"/>
              <a:t>La pression osmotique est plus élevée dans la solution du sol qu'à l'intérieur des cellules microbienne (3à 6 </a:t>
            </a:r>
            <a:r>
              <a:rPr lang="fr-FR" sz="2000" dirty="0" err="1"/>
              <a:t>atm</a:t>
            </a:r>
            <a:r>
              <a:rPr lang="fr-FR" sz="2000" dirty="0"/>
              <a:t>), elle ralentit leur croissance.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841242"/>
            <a:ext cx="9358346" cy="4062651"/>
          </a:xfrm>
          <a:prstGeom prst="rect">
            <a:avLst/>
          </a:prstGeom>
          <a:noFill/>
        </p:spPr>
        <p:txBody>
          <a:bodyPr wrap="square" rtlCol="0">
            <a:spAutoFit/>
          </a:bodyPr>
          <a:lstStyle/>
          <a:p>
            <a:pPr fontAlgn="base">
              <a:buFont typeface="Arial" pitchFamily="34" charset="0"/>
              <a:buChar char="•"/>
            </a:pPr>
            <a:r>
              <a:rPr lang="fr-FR" sz="2000" dirty="0"/>
              <a:t> Les micro-organismes telluriques  transforment la matière organique en créant une biomasse de leurs propres cellules et en collectant des substrats essentiels pour reconstituer les réserves d'humus.</a:t>
            </a:r>
          </a:p>
          <a:p>
            <a:pPr fontAlgn="base"/>
            <a:endParaRPr lang="fr-FR" sz="2000" dirty="0"/>
          </a:p>
          <a:p>
            <a:pPr fontAlgn="base">
              <a:buFont typeface="Arial" pitchFamily="34" charset="0"/>
              <a:buChar char="•"/>
            </a:pPr>
            <a:r>
              <a:rPr lang="fr-FR" sz="2000" dirty="0"/>
              <a:t> En outre, ils décomposent et minéralisent les composés organiques, ce ci fait circuler les éléments indispensables à la production végétale basée sur l'assimilation du CO2 de l'atmosphère.</a:t>
            </a:r>
          </a:p>
          <a:p>
            <a:pPr fontAlgn="base">
              <a:buFont typeface="Arial" pitchFamily="34" charset="0"/>
              <a:buChar char="•"/>
            </a:pPr>
            <a:endParaRPr lang="fr-FR" sz="2000" dirty="0"/>
          </a:p>
          <a:p>
            <a:pPr fontAlgn="base">
              <a:buFont typeface="Arial" pitchFamily="34" charset="0"/>
              <a:buChar char="•"/>
            </a:pPr>
            <a:r>
              <a:rPr lang="fr-FR" sz="2000" dirty="0"/>
              <a:t>les microorganismes telluriques sont représentés par quelques métazoaires, des protozoaires, des algues microscopiques, des champignons, des bactéries, des actinomycètes, des cyanobactéries et des virus. </a:t>
            </a:r>
            <a:br>
              <a:rPr lang="fr-FR" sz="2000" dirty="0"/>
            </a:br>
            <a:br>
              <a:rPr lang="fr-FR" sz="2000" dirty="0"/>
            </a:b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718131"/>
            <a:ext cx="6215074" cy="5266185"/>
          </a:xfrm>
          <a:prstGeom prst="rect">
            <a:avLst/>
          </a:prstGeom>
          <a:noFill/>
        </p:spPr>
        <p:txBody>
          <a:bodyPr wrap="square" rtlCol="0">
            <a:spAutoFit/>
          </a:bodyPr>
          <a:lstStyle/>
          <a:p>
            <a:pPr fontAlgn="base">
              <a:lnSpc>
                <a:spcPct val="150000"/>
              </a:lnSpc>
              <a:buFont typeface="Arial" pitchFamily="34" charset="0"/>
              <a:buChar char="•"/>
            </a:pPr>
            <a:r>
              <a:rPr lang="fr-FR" sz="2800" b="1" dirty="0">
                <a:solidFill>
                  <a:srgbClr val="002060"/>
                </a:solidFill>
              </a:rPr>
              <a:t>Les bactéries</a:t>
            </a:r>
          </a:p>
          <a:p>
            <a:pPr fontAlgn="base">
              <a:lnSpc>
                <a:spcPct val="150000"/>
              </a:lnSpc>
              <a:buFont typeface="Arial" pitchFamily="34" charset="0"/>
              <a:buChar char="•"/>
            </a:pPr>
            <a:r>
              <a:rPr lang="fr-FR" sz="2000" dirty="0"/>
              <a:t>Elles constituent la grande partie de la biomasse du sol. </a:t>
            </a:r>
          </a:p>
          <a:p>
            <a:pPr fontAlgn="base">
              <a:lnSpc>
                <a:spcPct val="150000"/>
              </a:lnSpc>
              <a:buFont typeface="Arial" pitchFamily="34" charset="0"/>
              <a:buChar char="•"/>
            </a:pPr>
            <a:endParaRPr lang="fr-FR" sz="2000" dirty="0"/>
          </a:p>
          <a:p>
            <a:pPr fontAlgn="base">
              <a:lnSpc>
                <a:spcPct val="150000"/>
              </a:lnSpc>
              <a:buFont typeface="Arial" pitchFamily="34" charset="0"/>
              <a:buChar char="•"/>
            </a:pPr>
            <a:r>
              <a:rPr lang="fr-FR" sz="2000" dirty="0"/>
              <a:t>Elles sont subdivisées en deux groupes : bactéries</a:t>
            </a:r>
            <a:r>
              <a:rPr lang="fr-FR" sz="2000" b="1" dirty="0"/>
              <a:t> autochtones </a:t>
            </a:r>
            <a:r>
              <a:rPr lang="fr-FR" sz="2000" dirty="0"/>
              <a:t>qui sont les bactéries typiques pour chaque type de sol,  et celles </a:t>
            </a:r>
            <a:r>
              <a:rPr lang="fr-FR" sz="2000" b="1" dirty="0"/>
              <a:t>zymogènes</a:t>
            </a:r>
            <a:r>
              <a:rPr lang="fr-FR" sz="2000" dirty="0"/>
              <a:t> qui ne se développent qu'après le rejet d'une grande quantité de matière organique dans le sol </a:t>
            </a:r>
            <a:br>
              <a:rPr lang="fr-FR" sz="2000" dirty="0"/>
            </a:br>
            <a:br>
              <a:rPr lang="fr-FR" sz="2000" dirty="0"/>
            </a:br>
            <a:br>
              <a:rPr lang="fr-FR" sz="2000" dirty="0"/>
            </a:br>
            <a:endParaRPr lang="fr-FR" dirty="0"/>
          </a:p>
        </p:txBody>
      </p:sp>
      <p:pic>
        <p:nvPicPr>
          <p:cNvPr id="31746" name="Picture 2" descr="Pseudomonas : définition et explications – AquaPortail"/>
          <p:cNvPicPr>
            <a:picLocks noChangeAspect="1" noChangeArrowheads="1"/>
          </p:cNvPicPr>
          <p:nvPr/>
        </p:nvPicPr>
        <p:blipFill>
          <a:blip r:embed="rId3" cstate="print"/>
          <a:srcRect/>
          <a:stretch>
            <a:fillRect/>
          </a:stretch>
        </p:blipFill>
        <p:spPr bwMode="auto">
          <a:xfrm>
            <a:off x="6000760" y="1785926"/>
            <a:ext cx="2857520" cy="2143140"/>
          </a:xfrm>
          <a:prstGeom prst="rect">
            <a:avLst/>
          </a:prstGeom>
          <a:noFill/>
        </p:spPr>
      </p:pic>
      <p:sp>
        <p:nvSpPr>
          <p:cNvPr id="8" name="Rectangle 7"/>
          <p:cNvSpPr/>
          <p:nvPr/>
        </p:nvSpPr>
        <p:spPr>
          <a:xfrm>
            <a:off x="6500826" y="3929066"/>
            <a:ext cx="1848583" cy="369332"/>
          </a:xfrm>
          <a:prstGeom prst="rect">
            <a:avLst/>
          </a:prstGeom>
        </p:spPr>
        <p:txBody>
          <a:bodyPr wrap="none">
            <a:spAutoFit/>
          </a:bodyPr>
          <a:lstStyle/>
          <a:p>
            <a:r>
              <a:rPr lang="fr-FR" b="1" i="1" dirty="0"/>
              <a:t>Pseudomonas </a:t>
            </a:r>
            <a:r>
              <a:rPr lang="fr-FR" b="1" i="1" dirty="0" err="1"/>
              <a:t>sp</a:t>
            </a:r>
            <a:r>
              <a:rPr lang="fr-FR" b="1" i="1" dirty="0"/>
              <a:t>.</a:t>
            </a:r>
          </a:p>
        </p:txBody>
      </p:sp>
      <p:sp>
        <p:nvSpPr>
          <p:cNvPr id="31748" name="AutoShape 4" descr="Nitrosomonas - microbewik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50" name="AutoShape 6" descr="Nitrosomonas - microbewik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52" name="Picture 8" descr="Mitushi Nitrosomonas Probiotics, Packaging Type: Bag, Pack Size: 25 at Rs  360/kilogram in Ahmedabad"/>
          <p:cNvPicPr>
            <a:picLocks noChangeAspect="1" noChangeArrowheads="1"/>
          </p:cNvPicPr>
          <p:nvPr/>
        </p:nvPicPr>
        <p:blipFill>
          <a:blip r:embed="rId4"/>
          <a:srcRect/>
          <a:stretch>
            <a:fillRect/>
          </a:stretch>
        </p:blipFill>
        <p:spPr bwMode="auto">
          <a:xfrm>
            <a:off x="6072198" y="4357694"/>
            <a:ext cx="2786082" cy="2139711"/>
          </a:xfrm>
          <a:prstGeom prst="rect">
            <a:avLst/>
          </a:prstGeom>
          <a:noFill/>
        </p:spPr>
      </p:pic>
      <p:sp>
        <p:nvSpPr>
          <p:cNvPr id="12" name="Rectangle 11"/>
          <p:cNvSpPr/>
          <p:nvPr/>
        </p:nvSpPr>
        <p:spPr>
          <a:xfrm>
            <a:off x="6572264" y="6488692"/>
            <a:ext cx="1859805" cy="369332"/>
          </a:xfrm>
          <a:prstGeom prst="rect">
            <a:avLst/>
          </a:prstGeom>
        </p:spPr>
        <p:txBody>
          <a:bodyPr wrap="none">
            <a:spAutoFit/>
          </a:bodyPr>
          <a:lstStyle/>
          <a:p>
            <a:r>
              <a:rPr lang="fr-FR" b="1" i="1" dirty="0"/>
              <a:t>Nitrosomonas </a:t>
            </a:r>
            <a:r>
              <a:rPr lang="fr-FR" b="1" i="1" dirty="0" err="1"/>
              <a:t>sp</a:t>
            </a:r>
            <a:r>
              <a:rPr lang="fr-FR" b="1" i="1"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571612"/>
            <a:ext cx="6000760" cy="3908762"/>
          </a:xfrm>
          <a:prstGeom prst="rect">
            <a:avLst/>
          </a:prstGeom>
          <a:noFill/>
        </p:spPr>
        <p:txBody>
          <a:bodyPr wrap="square" rtlCol="0">
            <a:spAutoFit/>
          </a:bodyPr>
          <a:lstStyle/>
          <a:p>
            <a:pPr fontAlgn="base">
              <a:buFont typeface="Arial" pitchFamily="34" charset="0"/>
              <a:buChar char="•"/>
            </a:pPr>
            <a:r>
              <a:rPr lang="fr-FR" sz="2800" b="1" dirty="0">
                <a:solidFill>
                  <a:srgbClr val="002060"/>
                </a:solidFill>
              </a:rPr>
              <a:t>Actinomycètes</a:t>
            </a:r>
          </a:p>
          <a:p>
            <a:pPr fontAlgn="base"/>
            <a:r>
              <a:rPr lang="fr-FR" sz="2000" dirty="0"/>
              <a:t>Les </a:t>
            </a:r>
            <a:r>
              <a:rPr lang="fr-FR" sz="2000" dirty="0" err="1"/>
              <a:t>actinobactéries</a:t>
            </a:r>
            <a:r>
              <a:rPr lang="fr-FR" sz="2000" dirty="0"/>
              <a:t> sont très abondantes dans la matière organique</a:t>
            </a:r>
          </a:p>
          <a:p>
            <a:pPr fontAlgn="base"/>
            <a:r>
              <a:rPr lang="fr-FR" sz="2000" dirty="0"/>
              <a:t>Certaines participent à la fixation de l'azote atmosphérique </a:t>
            </a:r>
          </a:p>
          <a:p>
            <a:pPr fontAlgn="base"/>
            <a:endParaRPr lang="fr-FR" sz="2000" b="1" dirty="0"/>
          </a:p>
          <a:p>
            <a:pPr fontAlgn="base"/>
            <a:r>
              <a:rPr lang="fr-FR" sz="2000" dirty="0"/>
              <a:t> La forme </a:t>
            </a:r>
            <a:r>
              <a:rPr lang="fr-FR" sz="2000" dirty="0" err="1"/>
              <a:t>hyphale</a:t>
            </a:r>
            <a:r>
              <a:rPr lang="fr-FR" sz="2000" dirty="0"/>
              <a:t> facilite la colonisation des particules du sol et le déplacement vers les sources de nutriments. </a:t>
            </a:r>
          </a:p>
          <a:p>
            <a:pPr fontAlgn="base"/>
            <a:r>
              <a:rPr lang="fr-FR" sz="2000" dirty="0"/>
              <a:t>Leur capacité de croissance à des </a:t>
            </a:r>
            <a:r>
              <a:rPr lang="fr-FR" sz="2000" b="1" dirty="0"/>
              <a:t>températures de 40-50°C leur confère un large potentiel de décomposition de diverses substances.</a:t>
            </a:r>
          </a:p>
          <a:p>
            <a:pPr fontAlgn="base"/>
            <a:endParaRPr lang="fr-FR" sz="2000" dirty="0"/>
          </a:p>
        </p:txBody>
      </p:sp>
      <p:pic>
        <p:nvPicPr>
          <p:cNvPr id="39938" name="Picture 2" descr="Arthrobacter Sp. Pleomorphic by Dennis Kunkel Microscopy/science Photo  Library"/>
          <p:cNvPicPr>
            <a:picLocks noChangeAspect="1" noChangeArrowheads="1"/>
          </p:cNvPicPr>
          <p:nvPr/>
        </p:nvPicPr>
        <p:blipFill>
          <a:blip r:embed="rId3"/>
          <a:srcRect/>
          <a:stretch>
            <a:fillRect/>
          </a:stretch>
        </p:blipFill>
        <p:spPr bwMode="auto">
          <a:xfrm>
            <a:off x="6072198" y="2071678"/>
            <a:ext cx="2861489" cy="3571900"/>
          </a:xfrm>
          <a:prstGeom prst="rect">
            <a:avLst/>
          </a:prstGeom>
          <a:noFill/>
        </p:spPr>
      </p:pic>
      <p:sp>
        <p:nvSpPr>
          <p:cNvPr id="12" name="Rectangle 11"/>
          <p:cNvSpPr/>
          <p:nvPr/>
        </p:nvSpPr>
        <p:spPr>
          <a:xfrm>
            <a:off x="6715140" y="5643578"/>
            <a:ext cx="1514710" cy="369332"/>
          </a:xfrm>
          <a:prstGeom prst="rect">
            <a:avLst/>
          </a:prstGeom>
        </p:spPr>
        <p:txBody>
          <a:bodyPr wrap="none">
            <a:spAutoFit/>
          </a:bodyPr>
          <a:lstStyle/>
          <a:p>
            <a:r>
              <a:rPr lang="fr-FR" b="1" i="1" dirty="0" err="1"/>
              <a:t>Arthrobacters</a:t>
            </a:r>
            <a:endParaRPr lang="fr-FR" b="1"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2071678"/>
            <a:ext cx="5286380" cy="4216539"/>
          </a:xfrm>
          <a:prstGeom prst="rect">
            <a:avLst/>
          </a:prstGeom>
          <a:noFill/>
        </p:spPr>
        <p:txBody>
          <a:bodyPr wrap="square" rtlCol="0">
            <a:spAutoFit/>
          </a:bodyPr>
          <a:lstStyle/>
          <a:p>
            <a:pPr fontAlgn="base">
              <a:buFont typeface="Arial" pitchFamily="34" charset="0"/>
              <a:buChar char="•"/>
            </a:pPr>
            <a:r>
              <a:rPr lang="fr-FR" sz="3200" b="1" dirty="0">
                <a:solidFill>
                  <a:srgbClr val="002060"/>
                </a:solidFill>
              </a:rPr>
              <a:t> Algues</a:t>
            </a:r>
          </a:p>
          <a:p>
            <a:pPr fontAlgn="base">
              <a:buFont typeface="Arial" pitchFamily="34" charset="0"/>
              <a:buChar char="•"/>
            </a:pPr>
            <a:r>
              <a:rPr lang="fr-FR" sz="2400" dirty="0"/>
              <a:t>Les algues vivent principalement dans les </a:t>
            </a:r>
            <a:r>
              <a:rPr lang="fr-FR" sz="2400" u="sng" dirty="0"/>
              <a:t>couches supérieures du sol</a:t>
            </a:r>
            <a:r>
              <a:rPr lang="fr-FR" sz="2400" dirty="0"/>
              <a:t>, entre 0 et 10 cm</a:t>
            </a:r>
          </a:p>
          <a:p>
            <a:pPr fontAlgn="base">
              <a:buFont typeface="Arial" pitchFamily="34" charset="0"/>
              <a:buChar char="•"/>
            </a:pPr>
            <a:endParaRPr lang="fr-FR" sz="2400" dirty="0"/>
          </a:p>
          <a:p>
            <a:pPr fontAlgn="base">
              <a:buFont typeface="Arial" pitchFamily="34" charset="0"/>
              <a:buChar char="•"/>
            </a:pPr>
            <a:r>
              <a:rPr lang="fr-FR" sz="2400" dirty="0"/>
              <a:t>Leur nombre peut varier entre 100 mille à 3 millions pour 1 g de sol.</a:t>
            </a:r>
          </a:p>
          <a:p>
            <a:pPr fontAlgn="base"/>
            <a:br>
              <a:rPr lang="fr-FR" sz="2400" dirty="0"/>
            </a:br>
            <a:br>
              <a:rPr lang="fr-FR" sz="2400" dirty="0"/>
            </a:br>
            <a:br>
              <a:rPr lang="fr-FR" sz="2400" dirty="0"/>
            </a:br>
            <a:endParaRPr lang="fr-FR" sz="2000" dirty="0"/>
          </a:p>
        </p:txBody>
      </p:sp>
      <p:pic>
        <p:nvPicPr>
          <p:cNvPr id="37892" name="Picture 4" descr="BCCO - Collection of Soil Algae"/>
          <p:cNvPicPr>
            <a:picLocks noChangeAspect="1" noChangeArrowheads="1"/>
          </p:cNvPicPr>
          <p:nvPr/>
        </p:nvPicPr>
        <p:blipFill>
          <a:blip r:embed="rId3"/>
          <a:srcRect/>
          <a:stretch>
            <a:fillRect/>
          </a:stretch>
        </p:blipFill>
        <p:spPr bwMode="auto">
          <a:xfrm>
            <a:off x="5500694" y="2786058"/>
            <a:ext cx="3325114" cy="2214578"/>
          </a:xfrm>
          <a:prstGeom prst="rect">
            <a:avLst/>
          </a:prstGeom>
          <a:noFill/>
        </p:spPr>
      </p:pic>
      <p:sp>
        <p:nvSpPr>
          <p:cNvPr id="12" name="Rectangle 11"/>
          <p:cNvSpPr/>
          <p:nvPr/>
        </p:nvSpPr>
        <p:spPr>
          <a:xfrm>
            <a:off x="5857884" y="5143512"/>
            <a:ext cx="2214578" cy="707886"/>
          </a:xfrm>
          <a:prstGeom prst="rect">
            <a:avLst/>
          </a:prstGeom>
        </p:spPr>
        <p:txBody>
          <a:bodyPr wrap="square">
            <a:spAutoFit/>
          </a:bodyPr>
          <a:lstStyle/>
          <a:p>
            <a:pPr algn="ctr"/>
            <a:r>
              <a:rPr lang="fr-FR" sz="2000" b="1" i="1" dirty="0"/>
              <a:t>Algues terrestres</a:t>
            </a:r>
          </a:p>
          <a:p>
            <a:endParaRPr lang="fr-FR"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571612"/>
            <a:ext cx="5143504" cy="4216539"/>
          </a:xfrm>
          <a:prstGeom prst="rect">
            <a:avLst/>
          </a:prstGeom>
          <a:noFill/>
        </p:spPr>
        <p:txBody>
          <a:bodyPr wrap="square" rtlCol="0">
            <a:spAutoFit/>
          </a:bodyPr>
          <a:lstStyle/>
          <a:p>
            <a:pPr fontAlgn="base">
              <a:buFont typeface="Arial" pitchFamily="34" charset="0"/>
              <a:buChar char="•"/>
            </a:pPr>
            <a:r>
              <a:rPr lang="fr-FR" sz="2800" b="1" dirty="0">
                <a:solidFill>
                  <a:srgbClr val="002060"/>
                </a:solidFill>
              </a:rPr>
              <a:t> Cyanobactéries</a:t>
            </a:r>
          </a:p>
          <a:p>
            <a:pPr fontAlgn="base">
              <a:buFont typeface="Arial" pitchFamily="34" charset="0"/>
              <a:buChar char="•"/>
            </a:pPr>
            <a:r>
              <a:rPr lang="fr-FR" sz="2000" dirty="0"/>
              <a:t> Les </a:t>
            </a:r>
            <a:r>
              <a:rPr lang="fr-FR" sz="2000" b="1" dirty="0"/>
              <a:t>cyanobactéries</a:t>
            </a:r>
            <a:r>
              <a:rPr lang="fr-FR" sz="2000" dirty="0"/>
              <a:t> sont productrices d’oxygène </a:t>
            </a:r>
          </a:p>
          <a:p>
            <a:pPr fontAlgn="base">
              <a:buFont typeface="Arial" pitchFamily="34" charset="0"/>
              <a:buChar char="•"/>
            </a:pPr>
            <a:r>
              <a:rPr lang="fr-FR" sz="2000" b="1" dirty="0"/>
              <a:t> utilisent l'azote minéral des nitrates, nitrites et sels ammoniacaux. </a:t>
            </a:r>
            <a:endParaRPr lang="fr-FR" sz="3200" b="1" dirty="0">
              <a:solidFill>
                <a:srgbClr val="002060"/>
              </a:solidFill>
            </a:endParaRPr>
          </a:p>
          <a:p>
            <a:pPr>
              <a:buFont typeface="Arial" pitchFamily="34" charset="0"/>
              <a:buChar char="•"/>
            </a:pPr>
            <a:r>
              <a:rPr lang="fr-FR" sz="2000" dirty="0"/>
              <a:t>Les </a:t>
            </a:r>
            <a:r>
              <a:rPr lang="fr-FR" sz="2000" b="1" dirty="0"/>
              <a:t>bactéries rouges </a:t>
            </a:r>
            <a:r>
              <a:rPr lang="fr-FR" sz="2000" dirty="0"/>
              <a:t>se développent en </a:t>
            </a:r>
            <a:r>
              <a:rPr lang="fr-FR" sz="2000" u="sng" dirty="0"/>
              <a:t>anaérobiose et en aérobiose (</a:t>
            </a:r>
            <a:r>
              <a:rPr lang="fr-FR" sz="2000" dirty="0" err="1"/>
              <a:t>Thiorhodacées</a:t>
            </a:r>
            <a:r>
              <a:rPr lang="fr-FR" sz="2000" dirty="0"/>
              <a:t>)</a:t>
            </a:r>
            <a:endParaRPr lang="fr-FR" sz="2000" u="sng" dirty="0"/>
          </a:p>
          <a:p>
            <a:r>
              <a:rPr lang="fr-FR" sz="2000" dirty="0"/>
              <a:t>Les </a:t>
            </a:r>
            <a:r>
              <a:rPr lang="fr-FR" sz="2000" b="1" dirty="0"/>
              <a:t>bactéries vertes </a:t>
            </a:r>
            <a:r>
              <a:rPr lang="fr-FR" sz="2000" dirty="0"/>
              <a:t>ne se développent qu'en </a:t>
            </a:r>
            <a:r>
              <a:rPr lang="fr-FR" sz="2000" u="sng" dirty="0"/>
              <a:t>anaérobiose </a:t>
            </a:r>
            <a:r>
              <a:rPr lang="fr-FR" sz="2000" dirty="0"/>
              <a:t> (</a:t>
            </a:r>
            <a:r>
              <a:rPr lang="fr-FR" sz="2000" dirty="0" err="1"/>
              <a:t>Chlorobactériacées</a:t>
            </a:r>
            <a:r>
              <a:rPr lang="fr-FR" sz="2000" dirty="0"/>
              <a:t> )</a:t>
            </a:r>
            <a:endParaRPr lang="fr-FR" sz="2000" u="sng" dirty="0"/>
          </a:p>
          <a:p>
            <a:r>
              <a:rPr lang="fr-FR" sz="2000" dirty="0"/>
              <a:t>Elles se trouvent généralement dans des milieux </a:t>
            </a:r>
            <a:r>
              <a:rPr lang="fr-FR" sz="2000" u="sng" dirty="0"/>
              <a:t>anaérobies</a:t>
            </a:r>
            <a:r>
              <a:rPr lang="fr-FR" sz="2000" dirty="0"/>
              <a:t> contenant des sulfures et riches en matière organique tels que les </a:t>
            </a:r>
            <a:r>
              <a:rPr lang="fr-FR" sz="2000" u="sng" dirty="0"/>
              <a:t>bassins de décantation</a:t>
            </a:r>
            <a:endParaRPr lang="fr-FR" sz="2000" dirty="0"/>
          </a:p>
        </p:txBody>
      </p:sp>
      <p:sp>
        <p:nvSpPr>
          <p:cNvPr id="40962" name="AutoShape 2" descr="Cyanobactéries - Evolution biolog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Cyanobactéries - Evolution biolog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6" name="AutoShape 6" descr="Cyanobactéries - Evolution biolog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6072198" y="5357826"/>
            <a:ext cx="2137636" cy="461665"/>
          </a:xfrm>
          <a:prstGeom prst="rect">
            <a:avLst/>
          </a:prstGeom>
        </p:spPr>
        <p:txBody>
          <a:bodyPr wrap="none">
            <a:spAutoFit/>
          </a:bodyPr>
          <a:lstStyle/>
          <a:p>
            <a:r>
              <a:rPr lang="fr-FR" sz="2400" b="1" i="1" dirty="0"/>
              <a:t>Cyanobactéries</a:t>
            </a:r>
          </a:p>
        </p:txBody>
      </p:sp>
      <p:pic>
        <p:nvPicPr>
          <p:cNvPr id="40968" name="Picture 8"/>
          <p:cNvPicPr>
            <a:picLocks noChangeAspect="1" noChangeArrowheads="1"/>
          </p:cNvPicPr>
          <p:nvPr/>
        </p:nvPicPr>
        <p:blipFill>
          <a:blip r:embed="rId3"/>
          <a:srcRect/>
          <a:stretch>
            <a:fillRect/>
          </a:stretch>
        </p:blipFill>
        <p:spPr bwMode="auto">
          <a:xfrm>
            <a:off x="5072066" y="2643182"/>
            <a:ext cx="4071934" cy="250033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785926"/>
          </a:xfrm>
          <a:prstGeom prst="rect">
            <a:avLst/>
          </a:prstGeom>
          <a:noFill/>
          <a:ln w="9525">
            <a:noFill/>
            <a:miter lim="800000"/>
            <a:headEnd/>
            <a:tailEnd/>
          </a:ln>
          <a:effectLst>
            <a:reflection blurRad="6350" stA="50000" endA="300" endPos="90000" dir="5400000" sy="-100000" algn="bl" rotWithShape="0"/>
          </a:effectLst>
        </p:spPr>
      </p:pic>
      <p:sp>
        <p:nvSpPr>
          <p:cNvPr id="3" name="ZoneTexte 2"/>
          <p:cNvSpPr txBox="1"/>
          <p:nvPr/>
        </p:nvSpPr>
        <p:spPr>
          <a:xfrm>
            <a:off x="1928794" y="500042"/>
            <a:ext cx="5286412" cy="830997"/>
          </a:xfrm>
          <a:prstGeom prst="rect">
            <a:avLst/>
          </a:prstGeom>
          <a:noFill/>
        </p:spPr>
        <p:txBody>
          <a:bodyPr wrap="square" rtlCol="0">
            <a:spAutoFit/>
          </a:bodyPr>
          <a:lstStyle/>
          <a:p>
            <a:pPr algn="ctr"/>
            <a:r>
              <a:rPr lang="fr-FR" sz="4800" b="1" dirty="0">
                <a:solidFill>
                  <a:schemeClr val="bg1"/>
                </a:solidFill>
              </a:rPr>
              <a:t>INTRODUCTION</a:t>
            </a:r>
          </a:p>
        </p:txBody>
      </p:sp>
      <p:sp>
        <p:nvSpPr>
          <p:cNvPr id="4" name="Rectangle à coins arrondis 3"/>
          <p:cNvSpPr/>
          <p:nvPr/>
        </p:nvSpPr>
        <p:spPr>
          <a:xfrm>
            <a:off x="500034" y="1857364"/>
            <a:ext cx="8001056" cy="478634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r>
              <a:rPr lang="fr-FR" sz="2000" dirty="0"/>
              <a:t>Le sol est « la couche supérieure de la lithosphère terrestre, formée de roches altérées qui ont été transformées par des organismes vivants ».</a:t>
            </a:r>
          </a:p>
          <a:p>
            <a:r>
              <a:rPr lang="fr-FR" sz="2000" dirty="0"/>
              <a:t>la microbiologie du sol étudie les micro-organismes telluriques, leurs fonctions et leurs interactions avec le sol</a:t>
            </a:r>
          </a:p>
          <a:p>
            <a:r>
              <a:rPr lang="fr-FR" sz="2000" dirty="0"/>
              <a:t>C’est un écosystème dynamique qui évolue grâce aux interactions complexes entre ses matériaux, sa biocénose et les facteurs environnementaux</a:t>
            </a:r>
          </a:p>
          <a:p>
            <a:r>
              <a:rPr lang="fr-FR" sz="2000" dirty="0"/>
              <a:t>Il est difficile d’étudier -séparément- les processus biologiques se produisant dans le sol et les activités liées de la faune, les végétaux et les microorganismes , celles-ci agissant comme «  ingénieurs environnementaux »  et aboutissent à « la formation », au «développement » et à « la transformation » continue du sol et leur font d’un écosystème hautement complexe.</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1718131"/>
            <a:ext cx="5429256" cy="4216539"/>
          </a:xfrm>
          <a:prstGeom prst="rect">
            <a:avLst/>
          </a:prstGeom>
          <a:noFill/>
        </p:spPr>
        <p:txBody>
          <a:bodyPr wrap="square" rtlCol="0">
            <a:spAutoFit/>
          </a:bodyPr>
          <a:lstStyle/>
          <a:p>
            <a:pPr fontAlgn="base">
              <a:buFont typeface="Arial" pitchFamily="34" charset="0"/>
              <a:buChar char="•"/>
            </a:pPr>
            <a:r>
              <a:rPr lang="fr-FR" sz="2800" b="1" dirty="0">
                <a:solidFill>
                  <a:srgbClr val="002060"/>
                </a:solidFill>
              </a:rPr>
              <a:t> Champignons</a:t>
            </a:r>
          </a:p>
          <a:p>
            <a:r>
              <a:rPr lang="fr-FR" sz="2000" dirty="0"/>
              <a:t>● Ils se trouvent essentiellement dans les couches supérieures du sol, et peuvent se trouver jusqu'à 1 m de profondeur.</a:t>
            </a:r>
            <a:br>
              <a:rPr lang="fr-FR" sz="2000" dirty="0"/>
            </a:br>
            <a:br>
              <a:rPr lang="fr-FR" sz="2000" dirty="0"/>
            </a:br>
            <a:br>
              <a:rPr lang="fr-FR" sz="2000" dirty="0"/>
            </a:br>
            <a:r>
              <a:rPr lang="fr-FR" sz="2000" dirty="0"/>
              <a:t>● Les champignons du sol les plus courants sont les genres </a:t>
            </a:r>
            <a:r>
              <a:rPr lang="fr-FR" sz="2000" i="1" dirty="0"/>
              <a:t>Penicillium, Aspergillus, </a:t>
            </a:r>
            <a:r>
              <a:rPr lang="fr-FR" sz="2000" i="1" dirty="0" err="1"/>
              <a:t>Trichoderma</a:t>
            </a:r>
            <a:r>
              <a:rPr lang="fr-FR" sz="2000" i="1" dirty="0"/>
              <a:t>, </a:t>
            </a:r>
            <a:r>
              <a:rPr lang="fr-FR" sz="2000" i="1" dirty="0" err="1"/>
              <a:t>Verticillium</a:t>
            </a:r>
            <a:r>
              <a:rPr lang="fr-FR" sz="2000" i="1" dirty="0"/>
              <a:t>, </a:t>
            </a:r>
            <a:r>
              <a:rPr lang="fr-FR" sz="2000" i="1" dirty="0" err="1"/>
              <a:t>Fusarium</a:t>
            </a:r>
            <a:r>
              <a:rPr lang="fr-FR" sz="2000" i="1" dirty="0"/>
              <a:t>, </a:t>
            </a:r>
            <a:r>
              <a:rPr lang="fr-FR" sz="2000" i="1" dirty="0" err="1"/>
              <a:t>Rhizopus</a:t>
            </a:r>
            <a:r>
              <a:rPr lang="fr-FR" sz="2000" i="1" dirty="0"/>
              <a:t>, Mucor, </a:t>
            </a:r>
            <a:r>
              <a:rPr lang="fr-FR" sz="2000" i="1" dirty="0" err="1"/>
              <a:t>Zygorhynchus</a:t>
            </a:r>
            <a:r>
              <a:rPr lang="fr-FR" sz="2000" i="1" dirty="0"/>
              <a:t>, </a:t>
            </a:r>
            <a:r>
              <a:rPr lang="fr-FR" sz="2000" i="1" dirty="0" err="1"/>
              <a:t>Chaetomium</a:t>
            </a:r>
            <a:r>
              <a:rPr lang="fr-FR" sz="2000" dirty="0"/>
              <a:t>.</a:t>
            </a:r>
          </a:p>
          <a:p>
            <a:br>
              <a:rPr lang="fr-FR" sz="2000" dirty="0"/>
            </a:br>
            <a:r>
              <a:rPr lang="fr-FR" sz="2000" dirty="0"/>
              <a:t>● Les champignons se développent fortement dans les sols </a:t>
            </a:r>
            <a:r>
              <a:rPr lang="fr-FR" sz="2000" u="sng" dirty="0"/>
              <a:t>acides </a:t>
            </a:r>
            <a:endParaRPr lang="fr-FR" u="sng" dirty="0"/>
          </a:p>
        </p:txBody>
      </p:sp>
      <p:pic>
        <p:nvPicPr>
          <p:cNvPr id="38914" name="Picture 2" descr="Penicillium fungi Banque de photographies et d'images à haute résolution -  Alamy"/>
          <p:cNvPicPr>
            <a:picLocks noChangeAspect="1" noChangeArrowheads="1"/>
          </p:cNvPicPr>
          <p:nvPr/>
        </p:nvPicPr>
        <p:blipFill>
          <a:blip r:embed="rId3" cstate="print"/>
          <a:srcRect b="15514"/>
          <a:stretch>
            <a:fillRect/>
          </a:stretch>
        </p:blipFill>
        <p:spPr bwMode="auto">
          <a:xfrm>
            <a:off x="5572132" y="1714488"/>
            <a:ext cx="2874549" cy="1785950"/>
          </a:xfrm>
          <a:prstGeom prst="rect">
            <a:avLst/>
          </a:prstGeom>
          <a:noFill/>
        </p:spPr>
      </p:pic>
      <p:sp>
        <p:nvSpPr>
          <p:cNvPr id="8" name="Rectangle 7"/>
          <p:cNvSpPr/>
          <p:nvPr/>
        </p:nvSpPr>
        <p:spPr>
          <a:xfrm>
            <a:off x="6072198" y="3643314"/>
            <a:ext cx="2214578" cy="707886"/>
          </a:xfrm>
          <a:prstGeom prst="rect">
            <a:avLst/>
          </a:prstGeom>
        </p:spPr>
        <p:txBody>
          <a:bodyPr wrap="square">
            <a:spAutoFit/>
          </a:bodyPr>
          <a:lstStyle/>
          <a:p>
            <a:r>
              <a:rPr lang="fr-FR" sz="2000" b="1" i="1" dirty="0"/>
              <a:t>Penicillium </a:t>
            </a:r>
            <a:r>
              <a:rPr lang="fr-FR" sz="2000" b="1" i="1" dirty="0" err="1"/>
              <a:t>sp</a:t>
            </a:r>
            <a:r>
              <a:rPr lang="fr-FR" sz="2000" b="1" i="1" dirty="0"/>
              <a:t>.</a:t>
            </a:r>
          </a:p>
          <a:p>
            <a:endParaRPr lang="fr-FR" sz="2000" b="1" dirty="0"/>
          </a:p>
        </p:txBody>
      </p:sp>
      <p:pic>
        <p:nvPicPr>
          <p:cNvPr id="38916" name="Picture 4" descr="Trichoderma - Wikipedia"/>
          <p:cNvPicPr>
            <a:picLocks noChangeAspect="1" noChangeArrowheads="1"/>
          </p:cNvPicPr>
          <p:nvPr/>
        </p:nvPicPr>
        <p:blipFill>
          <a:blip r:embed="rId4"/>
          <a:srcRect/>
          <a:stretch>
            <a:fillRect/>
          </a:stretch>
        </p:blipFill>
        <p:spPr bwMode="auto">
          <a:xfrm>
            <a:off x="6000760" y="4143380"/>
            <a:ext cx="1928826" cy="2155463"/>
          </a:xfrm>
          <a:prstGeom prst="rect">
            <a:avLst/>
          </a:prstGeom>
          <a:noFill/>
        </p:spPr>
      </p:pic>
      <p:sp>
        <p:nvSpPr>
          <p:cNvPr id="12" name="Rectangle 11"/>
          <p:cNvSpPr/>
          <p:nvPr/>
        </p:nvSpPr>
        <p:spPr>
          <a:xfrm>
            <a:off x="6000760" y="6357958"/>
            <a:ext cx="1928826" cy="400110"/>
          </a:xfrm>
          <a:prstGeom prst="rect">
            <a:avLst/>
          </a:prstGeom>
        </p:spPr>
        <p:txBody>
          <a:bodyPr wrap="square">
            <a:spAutoFit/>
          </a:bodyPr>
          <a:lstStyle/>
          <a:p>
            <a:r>
              <a:rPr lang="fr-FR" sz="2000" b="1" i="1" dirty="0" err="1"/>
              <a:t>Trichoderma</a:t>
            </a:r>
            <a:r>
              <a:rPr lang="fr-FR" sz="2000" b="1" i="1" dirty="0"/>
              <a:t> </a:t>
            </a:r>
            <a:r>
              <a:rPr lang="fr-FR" sz="2000" b="1" i="1" dirty="0" err="1"/>
              <a:t>sp</a:t>
            </a:r>
            <a:r>
              <a:rPr lang="fr-FR" sz="2000" b="1" i="1" dirty="0"/>
              <a:t>.</a:t>
            </a:r>
            <a:endParaRPr lang="fr-FR"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2071678"/>
            <a:ext cx="5500694" cy="4216539"/>
          </a:xfrm>
          <a:prstGeom prst="rect">
            <a:avLst/>
          </a:prstGeom>
          <a:noFill/>
        </p:spPr>
        <p:txBody>
          <a:bodyPr wrap="square" rtlCol="0">
            <a:spAutoFit/>
          </a:bodyPr>
          <a:lstStyle/>
          <a:p>
            <a:pPr fontAlgn="base">
              <a:buFont typeface="Arial" pitchFamily="34" charset="0"/>
              <a:buChar char="•"/>
            </a:pPr>
            <a:r>
              <a:rPr lang="fr-FR" sz="3200" b="1" dirty="0">
                <a:solidFill>
                  <a:srgbClr val="002060"/>
                </a:solidFill>
              </a:rPr>
              <a:t> Protozoaires</a:t>
            </a:r>
          </a:p>
          <a:p>
            <a:pPr fontAlgn="base">
              <a:buFont typeface="Arial" pitchFamily="34" charset="0"/>
              <a:buChar char="•"/>
            </a:pPr>
            <a:r>
              <a:rPr lang="fr-FR" sz="2400" dirty="0"/>
              <a:t>Les protozoaires peuvent se développer largement dans les sols suffisamment </a:t>
            </a:r>
            <a:r>
              <a:rPr lang="fr-FR" sz="2400" u="sng" dirty="0"/>
              <a:t>humides</a:t>
            </a:r>
            <a:r>
              <a:rPr lang="fr-FR" sz="2400" dirty="0"/>
              <a:t>. Leur nombre peut aller de quelques centaines à plusieurs millions par 1 g de sol sec. </a:t>
            </a:r>
          </a:p>
          <a:p>
            <a:pPr fontAlgn="base">
              <a:buFont typeface="Arial" pitchFamily="34" charset="0"/>
              <a:buChar char="•"/>
            </a:pPr>
            <a:r>
              <a:rPr lang="fr-FR" sz="2400" dirty="0"/>
              <a:t>Ils se trouvent essentiellement dans l'horizon de surface </a:t>
            </a:r>
            <a:r>
              <a:rPr lang="fr-FR" sz="2400" u="sng" dirty="0"/>
              <a:t>aérobie</a:t>
            </a:r>
            <a:r>
              <a:rPr lang="fr-FR" sz="2400" dirty="0"/>
              <a:t> et se </a:t>
            </a:r>
            <a:r>
              <a:rPr lang="fr-FR" sz="2400" u="sng" dirty="0"/>
              <a:t>nourrissent de la biomasse bactérienne.</a:t>
            </a:r>
            <a:br>
              <a:rPr lang="fr-FR" sz="2400" dirty="0"/>
            </a:br>
            <a:br>
              <a:rPr lang="fr-FR" sz="2400" dirty="0"/>
            </a:br>
            <a:endParaRPr lang="fr-FR" sz="2000" dirty="0"/>
          </a:p>
        </p:txBody>
      </p:sp>
      <p:pic>
        <p:nvPicPr>
          <p:cNvPr id="36866" name="Picture 2" descr="Définition | Protozoaire | Futura Santé"/>
          <p:cNvPicPr>
            <a:picLocks noChangeAspect="1" noChangeArrowheads="1"/>
          </p:cNvPicPr>
          <p:nvPr/>
        </p:nvPicPr>
        <p:blipFill>
          <a:blip r:embed="rId3" cstate="print"/>
          <a:srcRect r="15297"/>
          <a:stretch>
            <a:fillRect/>
          </a:stretch>
        </p:blipFill>
        <p:spPr bwMode="auto">
          <a:xfrm>
            <a:off x="5572132" y="2714620"/>
            <a:ext cx="3348243" cy="242889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2. La microflore du sol</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2071678"/>
            <a:ext cx="3000364" cy="4585871"/>
          </a:xfrm>
          <a:prstGeom prst="rect">
            <a:avLst/>
          </a:prstGeom>
          <a:noFill/>
        </p:spPr>
        <p:txBody>
          <a:bodyPr wrap="square" rtlCol="0">
            <a:spAutoFit/>
          </a:bodyPr>
          <a:lstStyle/>
          <a:p>
            <a:pPr fontAlgn="base">
              <a:buFont typeface="Arial" pitchFamily="34" charset="0"/>
              <a:buChar char="•"/>
            </a:pPr>
            <a:r>
              <a:rPr lang="fr-FR" sz="3200" b="1" dirty="0">
                <a:solidFill>
                  <a:srgbClr val="002060"/>
                </a:solidFill>
              </a:rPr>
              <a:t> Virus</a:t>
            </a:r>
          </a:p>
          <a:p>
            <a:pPr fontAlgn="base">
              <a:buFont typeface="Arial" pitchFamily="34" charset="0"/>
              <a:buChar char="•"/>
            </a:pPr>
            <a:r>
              <a:rPr lang="fr-FR" sz="2400" dirty="0"/>
              <a:t>Les virus vivants dans le sol parasitent des bactéries (bactériophages), des cyanobactéries (</a:t>
            </a:r>
            <a:r>
              <a:rPr lang="fr-FR" sz="2400" dirty="0" err="1"/>
              <a:t>cyanophages</a:t>
            </a:r>
            <a:r>
              <a:rPr lang="fr-FR" sz="2400" dirty="0"/>
              <a:t>), des actinomycètes (</a:t>
            </a:r>
            <a:r>
              <a:rPr lang="fr-FR" sz="2400" dirty="0" err="1"/>
              <a:t>actinophages</a:t>
            </a:r>
            <a:r>
              <a:rPr lang="fr-FR" sz="2400" dirty="0"/>
              <a:t>) et des champignons. </a:t>
            </a:r>
            <a:br>
              <a:rPr lang="fr-FR" sz="2400" dirty="0"/>
            </a:br>
            <a:br>
              <a:rPr lang="fr-FR" sz="2400" dirty="0"/>
            </a:br>
            <a:endParaRPr lang="fr-FR" sz="2000" dirty="0"/>
          </a:p>
        </p:txBody>
      </p:sp>
      <p:pic>
        <p:nvPicPr>
          <p:cNvPr id="30721" name="Picture 1"/>
          <p:cNvPicPr>
            <a:picLocks noChangeAspect="1" noChangeArrowheads="1"/>
          </p:cNvPicPr>
          <p:nvPr/>
        </p:nvPicPr>
        <p:blipFill>
          <a:blip r:embed="rId3"/>
          <a:srcRect/>
          <a:stretch>
            <a:fillRect/>
          </a:stretch>
        </p:blipFill>
        <p:spPr bwMode="auto">
          <a:xfrm>
            <a:off x="2847975" y="2738438"/>
            <a:ext cx="6182740" cy="2476512"/>
          </a:xfrm>
          <a:prstGeom prst="rect">
            <a:avLst/>
          </a:prstGeom>
          <a:noFill/>
          <a:ln w="9525">
            <a:noFill/>
            <a:miter lim="800000"/>
            <a:headEnd/>
            <a:tailEnd/>
          </a:ln>
          <a:effectLst/>
        </p:spPr>
      </p:pic>
      <p:sp>
        <p:nvSpPr>
          <p:cNvPr id="8" name="Rectangle 7"/>
          <p:cNvSpPr/>
          <p:nvPr/>
        </p:nvSpPr>
        <p:spPr>
          <a:xfrm>
            <a:off x="5072066" y="5572140"/>
            <a:ext cx="1915781" cy="461665"/>
          </a:xfrm>
          <a:prstGeom prst="rect">
            <a:avLst/>
          </a:prstGeom>
        </p:spPr>
        <p:txBody>
          <a:bodyPr wrap="none">
            <a:spAutoFit/>
          </a:bodyPr>
          <a:lstStyle/>
          <a:p>
            <a:r>
              <a:rPr lang="fr-FR" sz="2400" b="1" dirty="0" err="1"/>
              <a:t>A</a:t>
            </a:r>
            <a:r>
              <a:rPr lang="fr-FR" sz="2400" b="1"/>
              <a:t>ctinophages</a:t>
            </a:r>
            <a:endParaRPr lang="fr-FR"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3. Exemples d’interactions</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32" y="1571612"/>
            <a:ext cx="8929718" cy="2308324"/>
          </a:xfrm>
          <a:prstGeom prst="rect">
            <a:avLst/>
          </a:prstGeom>
        </p:spPr>
        <p:txBody>
          <a:bodyPr wrap="square">
            <a:spAutoFit/>
          </a:bodyPr>
          <a:lstStyle/>
          <a:p>
            <a:pPr algn="just"/>
            <a:r>
              <a:rPr lang="fr-FR" b="1" dirty="0"/>
              <a:t>Les "mycorhizes" sont des associations symbiotiques entre des champignons et les racines des plantes. Le mot " vient du grec, où "</a:t>
            </a:r>
            <a:r>
              <a:rPr lang="fr-FR" b="1" dirty="0" err="1"/>
              <a:t>myco</a:t>
            </a:r>
            <a:r>
              <a:rPr lang="fr-FR" b="1" dirty="0"/>
              <a:t>" signifie champignon et "</a:t>
            </a:r>
            <a:r>
              <a:rPr lang="fr-FR" b="1" dirty="0" err="1"/>
              <a:t>rhiza</a:t>
            </a:r>
            <a:r>
              <a:rPr lang="fr-FR" b="1" dirty="0"/>
              <a:t>" signifie racine.</a:t>
            </a:r>
          </a:p>
          <a:p>
            <a:pPr algn="just"/>
            <a:r>
              <a:rPr lang="fr-FR" b="1" dirty="0"/>
              <a:t>Dans les associations </a:t>
            </a:r>
            <a:r>
              <a:rPr lang="fr-FR" b="1" dirty="0" err="1"/>
              <a:t>mycorhiziennes</a:t>
            </a:r>
            <a:r>
              <a:rPr lang="fr-FR" b="1" dirty="0"/>
              <a:t>, le champignon colonise les racines d'une plante hôte, étendant ses hyphes (structures filamentaires) dans le sol et augmentant ainsi la surface d'absorption des nutriments. En retour, le champignon reçoit des nutriments essentiels tels que des sucres de la plante. Cette relation mutualiste est particulièrement importante pour les plantes dans les sols pauvres en nutriments,</a:t>
            </a:r>
          </a:p>
          <a:p>
            <a:pPr algn="just"/>
            <a:endParaRPr lang="fr-FR" b="1" dirty="0"/>
          </a:p>
        </p:txBody>
      </p:sp>
      <p:pic>
        <p:nvPicPr>
          <p:cNvPr id="3" name="Picture 2"/>
          <p:cNvPicPr>
            <a:picLocks noChangeAspect="1" noChangeArrowheads="1"/>
          </p:cNvPicPr>
          <p:nvPr/>
        </p:nvPicPr>
        <p:blipFill>
          <a:blip r:embed="rId3"/>
          <a:srcRect/>
          <a:stretch>
            <a:fillRect/>
          </a:stretch>
        </p:blipFill>
        <p:spPr bwMode="auto">
          <a:xfrm>
            <a:off x="5072066" y="3929066"/>
            <a:ext cx="3352800" cy="25812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00034" y="3614435"/>
            <a:ext cx="3500462" cy="295783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3. Exemples d’interactions</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32" y="1571612"/>
            <a:ext cx="8929718" cy="2308324"/>
          </a:xfrm>
          <a:prstGeom prst="rect">
            <a:avLst/>
          </a:prstGeom>
        </p:spPr>
        <p:txBody>
          <a:bodyPr wrap="square">
            <a:spAutoFit/>
          </a:bodyPr>
          <a:lstStyle/>
          <a:p>
            <a:pPr algn="just"/>
            <a:r>
              <a:rPr lang="fr-FR" b="1" dirty="0"/>
              <a:t>Les "mycorhizes" sont des associations symbiotiques entre des champignons et les racines des plantes. Le mot " vient du grec, où "</a:t>
            </a:r>
            <a:r>
              <a:rPr lang="fr-FR" b="1" dirty="0" err="1"/>
              <a:t>myco</a:t>
            </a:r>
            <a:r>
              <a:rPr lang="fr-FR" b="1" dirty="0"/>
              <a:t>" signifie champignon et "</a:t>
            </a:r>
            <a:r>
              <a:rPr lang="fr-FR" b="1" dirty="0" err="1"/>
              <a:t>rhiza</a:t>
            </a:r>
            <a:r>
              <a:rPr lang="fr-FR" b="1" dirty="0"/>
              <a:t>" signifie racine.</a:t>
            </a:r>
          </a:p>
          <a:p>
            <a:pPr algn="just"/>
            <a:r>
              <a:rPr lang="fr-FR" b="1" dirty="0"/>
              <a:t>Dans les associations </a:t>
            </a:r>
            <a:r>
              <a:rPr lang="fr-FR" b="1" dirty="0" err="1"/>
              <a:t>mycorhiziennes</a:t>
            </a:r>
            <a:r>
              <a:rPr lang="fr-FR" b="1" dirty="0"/>
              <a:t>, le champignon colonise les racines d'une plante hôte, étendant ses hyphes (structures filamentaires) dans le sol et augmentant ainsi la surface d'absorption des nutriments. En retour, le champignon reçoit des nutriments essentiels tels que des sucres de la plante. Cette relation mutualiste est particulièrement importante pour les plantes dans les sols pauvres en nutriments,</a:t>
            </a:r>
          </a:p>
          <a:p>
            <a:pPr algn="just"/>
            <a:endParaRPr lang="fr-FR" b="1" dirty="0"/>
          </a:p>
        </p:txBody>
      </p:sp>
      <p:pic>
        <p:nvPicPr>
          <p:cNvPr id="3" name="Picture 2"/>
          <p:cNvPicPr>
            <a:picLocks noChangeAspect="1" noChangeArrowheads="1"/>
          </p:cNvPicPr>
          <p:nvPr/>
        </p:nvPicPr>
        <p:blipFill>
          <a:blip r:embed="rId3"/>
          <a:srcRect/>
          <a:stretch>
            <a:fillRect/>
          </a:stretch>
        </p:blipFill>
        <p:spPr bwMode="auto">
          <a:xfrm>
            <a:off x="5072066" y="3929066"/>
            <a:ext cx="3352800" cy="25812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00034" y="3614435"/>
            <a:ext cx="3500462" cy="295783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3. Exemples d’interactions</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32" y="1357298"/>
            <a:ext cx="8929750" cy="2031325"/>
          </a:xfrm>
          <a:prstGeom prst="rect">
            <a:avLst/>
          </a:prstGeom>
        </p:spPr>
        <p:txBody>
          <a:bodyPr wrap="square">
            <a:spAutoFit/>
          </a:bodyPr>
          <a:lstStyle/>
          <a:p>
            <a:pPr algn="just"/>
            <a:r>
              <a:rPr lang="fr-FR" b="1" dirty="0"/>
              <a:t>Rhizobium est un genre de bactéries qui forment une symbiose avec les racines des plantes légumineuses. Ces bactéries fixent l'azote atmosphérique et le transforment en une forme utilisable par les plantes. En échange, les plantes fournissent aux bactéries des composés carbonés. Cette symbiose se traduit par la formation de nodosités sur les racines des plantes, où les bactéries Rhizobium résident et fixent l'azote. Cela bénéficie à la fois aux plantes, qui reçoivent de l'azote essentiel pour leur croissance, et aux bactéries, qui ont un environnement favorable pour leur survie et leur fonctionnement.</a:t>
            </a:r>
          </a:p>
        </p:txBody>
      </p:sp>
      <p:pic>
        <p:nvPicPr>
          <p:cNvPr id="2050" name="Picture 2"/>
          <p:cNvPicPr>
            <a:picLocks noChangeAspect="1" noChangeArrowheads="1"/>
          </p:cNvPicPr>
          <p:nvPr/>
        </p:nvPicPr>
        <p:blipFill>
          <a:blip r:embed="rId3"/>
          <a:srcRect/>
          <a:stretch>
            <a:fillRect/>
          </a:stretch>
        </p:blipFill>
        <p:spPr bwMode="auto">
          <a:xfrm>
            <a:off x="5983601" y="4338626"/>
            <a:ext cx="3160399" cy="251937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0" y="3448050"/>
            <a:ext cx="5438775" cy="34099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4. Fixation d’azote</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32" y="1357299"/>
            <a:ext cx="8929750" cy="1200329"/>
          </a:xfrm>
          <a:prstGeom prst="rect">
            <a:avLst/>
          </a:prstGeom>
        </p:spPr>
        <p:txBody>
          <a:bodyPr wrap="square">
            <a:spAutoFit/>
          </a:bodyPr>
          <a:lstStyle/>
          <a:p>
            <a:pPr algn="just"/>
            <a:br>
              <a:rPr lang="fr-FR" dirty="0"/>
            </a:br>
            <a:r>
              <a:rPr lang="fr-FR" dirty="0"/>
              <a:t>Le sol contient de l'azote sous diverses formes, telles que NO3, NO2, NH4+, N2, etc. Les microorganismes jouent un rôle essentiel dans la conversion de l'azote d'une forme à une autre.</a:t>
            </a:r>
            <a:endParaRPr lang="fr-FR" b="1" dirty="0"/>
          </a:p>
        </p:txBody>
      </p:sp>
      <p:pic>
        <p:nvPicPr>
          <p:cNvPr id="3074" name="Picture 2" descr="C:\Users\PMS\AppData\Local\Packages\Microsoft.Windows.Photos_8wekyb3d8bbwe\TempState\ShareServiceTempFolder\358780dc69771d332c7320cfcb4febf13bd3b34b.jpeg"/>
          <p:cNvPicPr>
            <a:picLocks noChangeAspect="1" noChangeArrowheads="1"/>
          </p:cNvPicPr>
          <p:nvPr/>
        </p:nvPicPr>
        <p:blipFill>
          <a:blip r:embed="rId3" cstate="print"/>
          <a:srcRect t="2928" b="4826"/>
          <a:stretch>
            <a:fillRect/>
          </a:stretch>
        </p:blipFill>
        <p:spPr bwMode="auto">
          <a:xfrm>
            <a:off x="1142976" y="2357406"/>
            <a:ext cx="6357982" cy="450059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4. Fixation d’azote</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0" y="1357298"/>
            <a:ext cx="9144000" cy="785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a:t>4.1. Fixation du N2 (atmosphérique)</a:t>
            </a:r>
          </a:p>
        </p:txBody>
      </p:sp>
      <p:sp>
        <p:nvSpPr>
          <p:cNvPr id="9" name="Rectangle 8"/>
          <p:cNvSpPr/>
          <p:nvPr/>
        </p:nvSpPr>
        <p:spPr>
          <a:xfrm>
            <a:off x="357158" y="2071678"/>
            <a:ext cx="8786842" cy="4708981"/>
          </a:xfrm>
          <a:prstGeom prst="rect">
            <a:avLst/>
          </a:prstGeom>
        </p:spPr>
        <p:txBody>
          <a:bodyPr wrap="square">
            <a:spAutoFit/>
          </a:bodyPr>
          <a:lstStyle/>
          <a:p>
            <a:pPr>
              <a:lnSpc>
                <a:spcPct val="200000"/>
              </a:lnSpc>
            </a:pPr>
            <a:r>
              <a:rPr lang="fr-FR" b="1" dirty="0"/>
              <a:t>L’azote atmosphérique N2 est la forme la plus répandue de l’azote sur terre </a:t>
            </a:r>
          </a:p>
          <a:p>
            <a:pPr>
              <a:lnSpc>
                <a:spcPct val="200000"/>
              </a:lnSpc>
            </a:pPr>
            <a:r>
              <a:rPr lang="fr-FR" b="1" dirty="0"/>
              <a:t>Quelques bactéries et archées peuvent l’’utiliser grâce à leur « </a:t>
            </a:r>
            <a:r>
              <a:rPr lang="fr-FR" b="1" dirty="0">
                <a:solidFill>
                  <a:srgbClr val="FF0000"/>
                </a:solidFill>
              </a:rPr>
              <a:t>Nitrogénase</a:t>
            </a:r>
            <a:r>
              <a:rPr lang="fr-FR" b="1" dirty="0"/>
              <a:t> » (complexe de la dinitrogénase et la dinitrogénase réductase) en formant l’ammoniac (gaz) : </a:t>
            </a:r>
          </a:p>
          <a:p>
            <a:pPr algn="ctr">
              <a:lnSpc>
                <a:spcPct val="200000"/>
              </a:lnSpc>
            </a:pPr>
            <a:r>
              <a:rPr lang="fr-FR" sz="2400" b="1" dirty="0">
                <a:solidFill>
                  <a:srgbClr val="FF0000"/>
                </a:solidFill>
              </a:rPr>
              <a:t>N2 + 8H → 2NH3 + H2 </a:t>
            </a:r>
          </a:p>
          <a:p>
            <a:pPr>
              <a:lnSpc>
                <a:spcPct val="200000"/>
              </a:lnSpc>
            </a:pPr>
            <a:r>
              <a:rPr lang="fr-FR" b="1" dirty="0"/>
              <a:t>L’azote atmosphérique peut être fixé par : </a:t>
            </a:r>
          </a:p>
          <a:p>
            <a:pPr>
              <a:lnSpc>
                <a:spcPct val="200000"/>
              </a:lnSpc>
              <a:buFont typeface="Arial" pitchFamily="34" charset="0"/>
              <a:buChar char="•"/>
            </a:pPr>
            <a:r>
              <a:rPr lang="fr-FR" b="1" dirty="0"/>
              <a:t> Les bactéries libres dans le sol : Azotobacter, Cyanobactéries. </a:t>
            </a:r>
          </a:p>
          <a:p>
            <a:pPr>
              <a:lnSpc>
                <a:spcPct val="200000"/>
              </a:lnSpc>
              <a:buFont typeface="Arial" pitchFamily="34" charset="0"/>
              <a:buChar char="•"/>
            </a:pPr>
            <a:r>
              <a:rPr lang="fr-FR" b="1" dirty="0"/>
              <a:t>Les bactéries en association symbiotiques : </a:t>
            </a:r>
            <a:r>
              <a:rPr lang="fr-FR" b="1" i="1" dirty="0"/>
              <a:t>Rhizobium qui induisent les légumineuses à former des nodules racinaires dans lesquels ils prolifèrent et secrètent l’azote.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4. Fixation d’azote</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0" y="1357298"/>
            <a:ext cx="9144000" cy="785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a:t>4.2. Ammonification</a:t>
            </a:r>
          </a:p>
        </p:txBody>
      </p:sp>
      <p:sp>
        <p:nvSpPr>
          <p:cNvPr id="9" name="Rectangle 8"/>
          <p:cNvSpPr/>
          <p:nvPr/>
        </p:nvSpPr>
        <p:spPr>
          <a:xfrm>
            <a:off x="571472" y="2786058"/>
            <a:ext cx="7929586" cy="2816156"/>
          </a:xfrm>
          <a:prstGeom prst="rect">
            <a:avLst/>
          </a:prstGeom>
        </p:spPr>
        <p:txBody>
          <a:bodyPr wrap="square">
            <a:spAutoFit/>
          </a:bodyPr>
          <a:lstStyle/>
          <a:p>
            <a:pPr algn="just">
              <a:lnSpc>
                <a:spcPct val="150000"/>
              </a:lnSpc>
            </a:pPr>
            <a:r>
              <a:rPr lang="fr-FR" dirty="0"/>
              <a:t>L’ammoniac (NH3) est libéré suite à la décomposition des matières organiques (Acides aminés, nucléotides..) : c’est l’ammonification. </a:t>
            </a:r>
          </a:p>
          <a:p>
            <a:pPr algn="just">
              <a:lnSpc>
                <a:spcPct val="150000"/>
              </a:lnSpc>
              <a:buFont typeface="Arial" pitchFamily="34" charset="0"/>
              <a:buChar char="•"/>
            </a:pPr>
            <a:r>
              <a:rPr lang="fr-FR" sz="2000" dirty="0"/>
              <a:t> Dans un sol sec, le NH3 s’échappe </a:t>
            </a:r>
          </a:p>
          <a:p>
            <a:pPr algn="just">
              <a:lnSpc>
                <a:spcPct val="150000"/>
              </a:lnSpc>
              <a:buFont typeface="Arial" pitchFamily="34" charset="0"/>
              <a:buChar char="•"/>
            </a:pPr>
            <a:r>
              <a:rPr lang="fr-FR" sz="2000" dirty="0"/>
              <a:t> Dans un sol humide, il y a formation de NH4+ : </a:t>
            </a:r>
          </a:p>
          <a:p>
            <a:pPr algn="just">
              <a:lnSpc>
                <a:spcPct val="150000"/>
              </a:lnSpc>
            </a:pPr>
            <a:endParaRPr lang="fr-FR" dirty="0"/>
          </a:p>
          <a:p>
            <a:pPr algn="ctr">
              <a:lnSpc>
                <a:spcPct val="150000"/>
              </a:lnSpc>
            </a:pPr>
            <a:r>
              <a:rPr lang="pt-BR" sz="2400" b="1" dirty="0">
                <a:solidFill>
                  <a:srgbClr val="FF0000"/>
                </a:solidFill>
              </a:rPr>
              <a:t>NH3 + H2O → NH4OH → NH4+ + OH- </a:t>
            </a:r>
            <a:endParaRPr lang="fr-FR" sz="2400" b="1" i="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4. Fixation d’azote</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0" y="1357298"/>
            <a:ext cx="9144000" cy="785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a:t>4.3. Nitrification</a:t>
            </a:r>
          </a:p>
        </p:txBody>
      </p:sp>
      <p:sp>
        <p:nvSpPr>
          <p:cNvPr id="9" name="Rectangle 8"/>
          <p:cNvSpPr/>
          <p:nvPr/>
        </p:nvSpPr>
        <p:spPr>
          <a:xfrm>
            <a:off x="571472" y="2786058"/>
            <a:ext cx="7929586" cy="400110"/>
          </a:xfrm>
          <a:prstGeom prst="rect">
            <a:avLst/>
          </a:prstGeom>
        </p:spPr>
        <p:txBody>
          <a:bodyPr wrap="square">
            <a:spAutoFit/>
          </a:bodyPr>
          <a:lstStyle/>
          <a:p>
            <a:r>
              <a:rPr lang="fr-FR" sz="2000" dirty="0"/>
              <a:t>C’est </a:t>
            </a:r>
            <a:r>
              <a:rPr lang="fr-FR" sz="2000" dirty="0">
                <a:solidFill>
                  <a:srgbClr val="FF0000"/>
                </a:solidFill>
              </a:rPr>
              <a:t>l’oxydation</a:t>
            </a:r>
            <a:r>
              <a:rPr lang="fr-FR" sz="2000" dirty="0"/>
              <a:t> microbienne de l’ammoniac en NO2- et NO3- </a:t>
            </a:r>
          </a:p>
        </p:txBody>
      </p:sp>
      <p:pic>
        <p:nvPicPr>
          <p:cNvPr id="38914" name="Picture 2"/>
          <p:cNvPicPr>
            <a:picLocks noChangeAspect="1" noChangeArrowheads="1"/>
          </p:cNvPicPr>
          <p:nvPr/>
        </p:nvPicPr>
        <p:blipFill>
          <a:blip r:embed="rId3">
            <a:lum contrast="20000"/>
          </a:blip>
          <a:srcRect/>
          <a:stretch>
            <a:fillRect/>
          </a:stretch>
        </p:blipFill>
        <p:spPr bwMode="auto">
          <a:xfrm>
            <a:off x="1500166" y="3500438"/>
            <a:ext cx="5589687" cy="92869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3" name="ZoneTexte 2"/>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0" y="5103674"/>
            <a:ext cx="9144000" cy="2246769"/>
          </a:xfrm>
          <a:prstGeom prst="rect">
            <a:avLst/>
          </a:prstGeom>
          <a:noFill/>
        </p:spPr>
        <p:txBody>
          <a:bodyPr wrap="square" rtlCol="0">
            <a:spAutoFit/>
          </a:bodyPr>
          <a:lstStyle/>
          <a:p>
            <a:pPr fontAlgn="base"/>
            <a:r>
              <a:rPr lang="fr-FR" sz="2000" dirty="0"/>
              <a:t>L’intervention de plusieurs actions chimique et physique mène à l’altération de la roche mère, </a:t>
            </a:r>
          </a:p>
          <a:p>
            <a:pPr fontAlgn="base"/>
            <a:r>
              <a:rPr lang="fr-FR" sz="2000" dirty="0"/>
              <a:t>La roche altérée devient une couche minérale superficielle</a:t>
            </a:r>
          </a:p>
          <a:p>
            <a:pPr fontAlgn="base"/>
            <a:r>
              <a:rPr lang="fr-FR" sz="2000" dirty="0"/>
              <a:t>Les matières organiques décomposée se transforme en humus</a:t>
            </a:r>
          </a:p>
          <a:p>
            <a:pPr fontAlgn="base"/>
            <a:r>
              <a:rPr lang="fr-FR" sz="2000" dirty="0"/>
              <a:t>La couche minérale meuble s’épaissit.</a:t>
            </a:r>
            <a:endParaRPr lang="fr-FR" sz="2000" b="1" dirty="0"/>
          </a:p>
          <a:p>
            <a:br>
              <a:rPr lang="fr-FR" sz="2000" dirty="0"/>
            </a:br>
            <a:endParaRPr lang="fr-FR" sz="2000" dirty="0"/>
          </a:p>
        </p:txBody>
      </p:sp>
      <p:sp>
        <p:nvSpPr>
          <p:cNvPr id="8" name="Rectangle à coins arrondis 7"/>
          <p:cNvSpPr/>
          <p:nvPr/>
        </p:nvSpPr>
        <p:spPr>
          <a:xfrm>
            <a:off x="2357422" y="1500174"/>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1.1. Formation</a:t>
            </a:r>
          </a:p>
        </p:txBody>
      </p:sp>
      <p:pic>
        <p:nvPicPr>
          <p:cNvPr id="26629" name="Picture 5"/>
          <p:cNvPicPr>
            <a:picLocks noChangeAspect="1" noChangeArrowheads="1"/>
          </p:cNvPicPr>
          <p:nvPr/>
        </p:nvPicPr>
        <p:blipFill>
          <a:blip r:embed="rId3"/>
          <a:srcRect/>
          <a:stretch>
            <a:fillRect/>
          </a:stretch>
        </p:blipFill>
        <p:spPr bwMode="auto">
          <a:xfrm>
            <a:off x="0" y="3571876"/>
            <a:ext cx="1590675" cy="942975"/>
          </a:xfrm>
          <a:prstGeom prst="rect">
            <a:avLst/>
          </a:prstGeom>
          <a:noFill/>
          <a:ln w="9525">
            <a:noFill/>
            <a:miter lim="800000"/>
            <a:headEnd/>
            <a:tailEnd/>
          </a:ln>
          <a:effectLst/>
        </p:spPr>
      </p:pic>
      <p:pic>
        <p:nvPicPr>
          <p:cNvPr id="26630" name="Picture 6"/>
          <p:cNvPicPr>
            <a:picLocks noChangeAspect="1" noChangeArrowheads="1"/>
          </p:cNvPicPr>
          <p:nvPr/>
        </p:nvPicPr>
        <p:blipFill>
          <a:blip r:embed="rId4"/>
          <a:srcRect/>
          <a:stretch>
            <a:fillRect/>
          </a:stretch>
        </p:blipFill>
        <p:spPr bwMode="auto">
          <a:xfrm>
            <a:off x="1633516" y="2428868"/>
            <a:ext cx="7510484" cy="263511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4. Fixation d’azote</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0" y="1357298"/>
            <a:ext cx="9144000" cy="785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b="1" dirty="0"/>
              <a:t>4.3. Dénitrification</a:t>
            </a:r>
          </a:p>
        </p:txBody>
      </p:sp>
      <p:sp>
        <p:nvSpPr>
          <p:cNvPr id="9" name="Rectangle 8"/>
          <p:cNvSpPr/>
          <p:nvPr/>
        </p:nvSpPr>
        <p:spPr>
          <a:xfrm>
            <a:off x="571472" y="2357430"/>
            <a:ext cx="7929586" cy="2400657"/>
          </a:xfrm>
          <a:prstGeom prst="rect">
            <a:avLst/>
          </a:prstGeom>
        </p:spPr>
        <p:txBody>
          <a:bodyPr wrap="square">
            <a:spAutoFit/>
          </a:bodyPr>
          <a:lstStyle/>
          <a:p>
            <a:pPr algn="just">
              <a:lnSpc>
                <a:spcPct val="150000"/>
              </a:lnSpc>
            </a:pPr>
            <a:r>
              <a:rPr lang="fr-FR" sz="2000" dirty="0"/>
              <a:t>C’est la </a:t>
            </a:r>
            <a:r>
              <a:rPr lang="fr-FR" sz="2000" dirty="0">
                <a:solidFill>
                  <a:srgbClr val="FF0000"/>
                </a:solidFill>
              </a:rPr>
              <a:t>réduction</a:t>
            </a:r>
            <a:r>
              <a:rPr lang="fr-FR" sz="2000" dirty="0"/>
              <a:t> du nitrate en azote gazeux (NO, N2O, N2), ce qui assure la fermeture du cycle et le retour de l’azote à l’atmosphère. </a:t>
            </a:r>
          </a:p>
          <a:p>
            <a:pPr algn="just">
              <a:lnSpc>
                <a:spcPct val="150000"/>
              </a:lnSpc>
            </a:pPr>
            <a:r>
              <a:rPr lang="fr-FR" sz="2000" dirty="0"/>
              <a:t>Ces enzymes sont inhibés par l’oxygène, ce processus se produit alors dans les sols engorgés d’eau. Les microorganismes </a:t>
            </a:r>
            <a:r>
              <a:rPr lang="fr-FR" sz="2000" dirty="0" err="1"/>
              <a:t>dénitrifiants</a:t>
            </a:r>
            <a:r>
              <a:rPr lang="fr-FR" sz="2000" dirty="0"/>
              <a:t> du sol sont ; </a:t>
            </a:r>
            <a:r>
              <a:rPr lang="fr-FR" sz="2000" i="1" dirty="0"/>
              <a:t>Pseudomonas, </a:t>
            </a:r>
            <a:r>
              <a:rPr lang="fr-FR" sz="2000" i="1" dirty="0" err="1"/>
              <a:t>Alcaligenes</a:t>
            </a:r>
            <a:r>
              <a:rPr lang="fr-FR" sz="2000" i="1" dirty="0"/>
              <a:t>, Bacillus, </a:t>
            </a:r>
            <a:r>
              <a:rPr lang="fr-FR" sz="2000" i="1" dirty="0" err="1"/>
              <a:t>Agrobacterium</a:t>
            </a:r>
            <a:r>
              <a:rPr lang="fr-FR" sz="2000" i="1" dirty="0"/>
              <a:t> et </a:t>
            </a:r>
            <a:r>
              <a:rPr lang="fr-FR" sz="2000" i="1" dirty="0" err="1"/>
              <a:t>Flavobacterium</a:t>
            </a:r>
            <a:r>
              <a:rPr lang="fr-FR" sz="2000" i="1" dirty="0"/>
              <a:t> </a:t>
            </a:r>
            <a:endParaRPr lang="fr-FR" sz="2000" dirty="0"/>
          </a:p>
        </p:txBody>
      </p:sp>
      <p:pic>
        <p:nvPicPr>
          <p:cNvPr id="39938" name="Picture 2"/>
          <p:cNvPicPr>
            <a:picLocks noChangeAspect="1" noChangeArrowheads="1"/>
          </p:cNvPicPr>
          <p:nvPr/>
        </p:nvPicPr>
        <p:blipFill>
          <a:blip r:embed="rId3"/>
          <a:srcRect/>
          <a:stretch>
            <a:fillRect/>
          </a:stretch>
        </p:blipFill>
        <p:spPr bwMode="auto">
          <a:xfrm>
            <a:off x="-32" y="5072074"/>
            <a:ext cx="9144032" cy="92869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3" name="ZoneTexte 2"/>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à coins arrondis 7"/>
          <p:cNvSpPr/>
          <p:nvPr/>
        </p:nvSpPr>
        <p:spPr>
          <a:xfrm>
            <a:off x="2357422" y="1500174"/>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1.1. Formation</a:t>
            </a:r>
          </a:p>
        </p:txBody>
      </p:sp>
      <p:pic>
        <p:nvPicPr>
          <p:cNvPr id="1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48517" y="2428868"/>
            <a:ext cx="4995483" cy="4429132"/>
          </a:xfrm>
          <a:prstGeom prst="rect">
            <a:avLst/>
          </a:prstGeom>
          <a:noFill/>
          <a:ln w="9525">
            <a:noFill/>
            <a:miter lim="800000"/>
            <a:headEnd/>
            <a:tailEnd/>
          </a:ln>
          <a:effectLst/>
        </p:spPr>
      </p:pic>
      <p:sp>
        <p:nvSpPr>
          <p:cNvPr id="13" name="ZoneTexte 12"/>
          <p:cNvSpPr txBox="1"/>
          <p:nvPr/>
        </p:nvSpPr>
        <p:spPr>
          <a:xfrm>
            <a:off x="785786" y="2857496"/>
            <a:ext cx="3214710" cy="2585323"/>
          </a:xfrm>
          <a:prstGeom prst="rect">
            <a:avLst/>
          </a:prstGeom>
          <a:noFill/>
        </p:spPr>
        <p:txBody>
          <a:bodyPr wrap="square" rtlCol="0">
            <a:spAutoFit/>
          </a:bodyPr>
          <a:lstStyle/>
          <a:p>
            <a:pPr>
              <a:buFont typeface="Arial" pitchFamily="34" charset="0"/>
              <a:buChar char="•"/>
            </a:pPr>
            <a:r>
              <a:rPr lang="fr-FR" dirty="0"/>
              <a:t>La matière minérale qui compose la grande partie du sol  résulte de  la roche mère décomposée en argiles. </a:t>
            </a:r>
          </a:p>
          <a:p>
            <a:pPr>
              <a:buFont typeface="Arial" pitchFamily="34" charset="0"/>
              <a:buChar char="•"/>
            </a:pPr>
            <a:endParaRPr lang="fr-FR" dirty="0"/>
          </a:p>
          <a:p>
            <a:pPr>
              <a:buFont typeface="Arial" pitchFamily="34" charset="0"/>
              <a:buChar char="•"/>
            </a:pPr>
            <a:r>
              <a:rPr lang="fr-FR" dirty="0"/>
              <a:t>La fraction organique est le résultat de la décomposition des débris organiques frais</a:t>
            </a:r>
          </a:p>
          <a:p>
            <a:pPr>
              <a:buFont typeface="Arial" pitchFamily="34" charset="0"/>
              <a:buChar cha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0" y="1785926"/>
            <a:ext cx="9144000" cy="478634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lang="fr-FR" sz="2000" dirty="0"/>
          </a:p>
          <a:p>
            <a:endParaRPr lang="fr-FR" sz="2000" dirty="0"/>
          </a:p>
          <a:p>
            <a:endParaRPr lang="fr-FR" sz="2000" dirty="0"/>
          </a:p>
          <a:p>
            <a:r>
              <a:rPr lang="fr-FR" sz="2000" dirty="0"/>
              <a:t>Le sol est composé de particules solides minérales et organiques, d'air, de solutions et d'organismes vivants. </a:t>
            </a:r>
          </a:p>
          <a:p>
            <a:r>
              <a:rPr lang="fr-FR" sz="2000" dirty="0"/>
              <a:t>La matière organique constitue 7% du volume total du sol, alors que la matière minérale occupe environ 45% de son volume.</a:t>
            </a:r>
          </a:p>
          <a:p>
            <a:r>
              <a:rPr lang="fr-FR" sz="2000" dirty="0"/>
              <a:t> Enfin, 5% du volume du sol est composé d’organismes vivants (</a:t>
            </a:r>
            <a:r>
              <a:rPr lang="fr-FR" sz="2000" dirty="0" err="1"/>
              <a:t>édaphone</a:t>
            </a:r>
            <a:r>
              <a:rPr lang="fr-FR" sz="2000"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srcRect/>
          <a:stretch>
            <a:fillRect/>
          </a:stretch>
        </p:blipFill>
        <p:spPr bwMode="auto">
          <a:xfrm>
            <a:off x="0" y="3571875"/>
            <a:ext cx="9144000" cy="3286125"/>
          </a:xfrm>
          <a:prstGeom prst="rect">
            <a:avLst/>
          </a:prstGeom>
          <a:noFill/>
          <a:ln w="9525">
            <a:noFill/>
            <a:miter lim="800000"/>
            <a:headEnd/>
            <a:tailEnd/>
          </a:ln>
          <a:effectLst/>
        </p:spPr>
      </p:pic>
      <p:pic>
        <p:nvPicPr>
          <p:cNvPr id="8" name="Image 7" descr="Classification of Microorganisms • Smart Science Pro"/>
          <p:cNvPicPr/>
          <p:nvPr/>
        </p:nvPicPr>
        <p:blipFill>
          <a:blip r:embed="rId3">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9" name="ZoneTexte 8"/>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0" name="Rectangle à coins arrondis 9"/>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1.2. Composition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4" name="Rectangle à coins arrondis 3"/>
          <p:cNvSpPr/>
          <p:nvPr/>
        </p:nvSpPr>
        <p:spPr>
          <a:xfrm>
            <a:off x="0" y="2071654"/>
            <a:ext cx="9144000" cy="478634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dirty="0"/>
              <a:t>. </a:t>
            </a:r>
          </a:p>
          <a:p>
            <a:endParaRPr lang="fr-FR" sz="20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4" name="AutoShape 2" descr="Root Carbon Interaction with Soil Minerals Is Dynamic, Leaving a Legacy of  Microbially Derived Residues | Environmental Science &amp;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Root Carbon Interaction with Soil Minerals Is Dynamic, Leaving a Legacy of  Microbially Derived Residues | Environmental Science &amp;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38" name="Picture 6"/>
          <p:cNvPicPr>
            <a:picLocks noChangeAspect="1" noChangeArrowheads="1"/>
          </p:cNvPicPr>
          <p:nvPr/>
        </p:nvPicPr>
        <p:blipFill>
          <a:blip r:embed="rId3"/>
          <a:srcRect/>
          <a:stretch>
            <a:fillRect/>
          </a:stretch>
        </p:blipFill>
        <p:spPr bwMode="auto">
          <a:xfrm>
            <a:off x="3000364" y="1928802"/>
            <a:ext cx="6143636" cy="4929198"/>
          </a:xfrm>
          <a:prstGeom prst="rect">
            <a:avLst/>
          </a:prstGeom>
          <a:noFill/>
          <a:ln w="9525">
            <a:noFill/>
            <a:miter lim="800000"/>
            <a:headEnd/>
            <a:tailEnd/>
          </a:ln>
          <a:effectLst/>
        </p:spPr>
      </p:pic>
      <p:sp>
        <p:nvSpPr>
          <p:cNvPr id="13" name="Rectangle 12"/>
          <p:cNvSpPr/>
          <p:nvPr/>
        </p:nvSpPr>
        <p:spPr>
          <a:xfrm>
            <a:off x="0" y="2357430"/>
            <a:ext cx="3000364" cy="3539430"/>
          </a:xfrm>
          <a:prstGeom prst="rect">
            <a:avLst/>
          </a:prstGeom>
        </p:spPr>
        <p:txBody>
          <a:bodyPr wrap="square">
            <a:spAutoFit/>
          </a:bodyPr>
          <a:lstStyle/>
          <a:p>
            <a:pPr algn="just">
              <a:buFont typeface="Arial" pitchFamily="34" charset="0"/>
              <a:buChar char="•"/>
            </a:pPr>
            <a:r>
              <a:rPr lang="fr-FR" sz="2400" b="1" dirty="0">
                <a:solidFill>
                  <a:srgbClr val="002060"/>
                </a:solidFill>
              </a:rPr>
              <a:t>la matière minérale </a:t>
            </a:r>
            <a:r>
              <a:rPr lang="fr-FR" sz="2000" dirty="0"/>
              <a:t>occupe environ 45% de du volume du sol. </a:t>
            </a:r>
          </a:p>
          <a:p>
            <a:r>
              <a:rPr lang="fr-FR" sz="2000" dirty="0"/>
              <a:t>La fraction minérale se compose de constituants </a:t>
            </a:r>
            <a:r>
              <a:rPr lang="fr-FR" sz="2000" u="sng" dirty="0"/>
              <a:t>primaires</a:t>
            </a:r>
            <a:r>
              <a:rPr lang="fr-FR" sz="2000" dirty="0"/>
              <a:t> issues de la roche mère (silice, aluminium…) et d’autres </a:t>
            </a:r>
            <a:r>
              <a:rPr lang="fr-FR" sz="2000" u="sng" dirty="0"/>
              <a:t>secondaires</a:t>
            </a:r>
            <a:r>
              <a:rPr lang="fr-FR" sz="2000" dirty="0"/>
              <a:t> résultants de la transformation chimique des constituants primaires. </a:t>
            </a:r>
          </a:p>
        </p:txBody>
      </p:sp>
      <p:sp>
        <p:nvSpPr>
          <p:cNvPr id="15" name="ZoneTexte 14"/>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6" name="Rectangle à coins arrondis 15"/>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1.2. Composition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4" name="Rectangle à coins arrondis 3"/>
          <p:cNvSpPr/>
          <p:nvPr/>
        </p:nvSpPr>
        <p:spPr>
          <a:xfrm>
            <a:off x="0" y="2071654"/>
            <a:ext cx="9144000" cy="478634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dirty="0"/>
              <a:t>. </a:t>
            </a:r>
          </a:p>
          <a:p>
            <a:endParaRPr lang="fr-FR" sz="20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4" name="AutoShape 2" descr="Root Carbon Interaction with Soil Minerals Is Dynamic, Leaving a Legacy of  Microbially Derived Residues | Environmental Science &amp;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Root Carbon Interaction with Soil Minerals Is Dynamic, Leaving a Legacy of  Microbially Derived Residues | Environmental Science &amp;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38" name="Picture 6"/>
          <p:cNvPicPr>
            <a:picLocks noChangeAspect="1" noChangeArrowheads="1"/>
          </p:cNvPicPr>
          <p:nvPr/>
        </p:nvPicPr>
        <p:blipFill>
          <a:blip r:embed="rId3"/>
          <a:srcRect/>
          <a:stretch>
            <a:fillRect/>
          </a:stretch>
        </p:blipFill>
        <p:spPr bwMode="auto">
          <a:xfrm>
            <a:off x="3000364" y="1928802"/>
            <a:ext cx="6143636" cy="4929198"/>
          </a:xfrm>
          <a:prstGeom prst="rect">
            <a:avLst/>
          </a:prstGeom>
          <a:noFill/>
          <a:ln w="9525">
            <a:noFill/>
            <a:miter lim="800000"/>
            <a:headEnd/>
            <a:tailEnd/>
          </a:ln>
          <a:effectLst/>
        </p:spPr>
      </p:pic>
      <p:sp>
        <p:nvSpPr>
          <p:cNvPr id="13" name="Rectangle 12"/>
          <p:cNvSpPr/>
          <p:nvPr/>
        </p:nvSpPr>
        <p:spPr>
          <a:xfrm>
            <a:off x="0" y="2357430"/>
            <a:ext cx="3000364" cy="3908762"/>
          </a:xfrm>
          <a:prstGeom prst="rect">
            <a:avLst/>
          </a:prstGeom>
        </p:spPr>
        <p:txBody>
          <a:bodyPr wrap="square">
            <a:spAutoFit/>
          </a:bodyPr>
          <a:lstStyle/>
          <a:p>
            <a:pPr algn="just">
              <a:buFont typeface="Arial" pitchFamily="34" charset="0"/>
              <a:buChar char="•"/>
            </a:pPr>
            <a:r>
              <a:rPr lang="fr-FR" sz="2400" b="1" dirty="0">
                <a:solidFill>
                  <a:srgbClr val="002060"/>
                </a:solidFill>
              </a:rPr>
              <a:t>La matière organique </a:t>
            </a:r>
            <a:r>
              <a:rPr lang="fr-FR" sz="2000" dirty="0"/>
              <a:t>constitue 7% du volume total du sol, </a:t>
            </a:r>
          </a:p>
          <a:p>
            <a:pPr algn="just">
              <a:buFont typeface="Arial" pitchFamily="34" charset="0"/>
              <a:buChar char="•"/>
            </a:pPr>
            <a:endParaRPr lang="fr-FR" sz="2000" dirty="0"/>
          </a:p>
          <a:p>
            <a:pPr algn="just">
              <a:buFont typeface="Arial" pitchFamily="34" charset="0"/>
              <a:buChar char="•"/>
            </a:pPr>
            <a:endParaRPr lang="fr-FR" sz="2000" dirty="0"/>
          </a:p>
          <a:p>
            <a:pPr algn="just">
              <a:buFont typeface="Arial" pitchFamily="34" charset="0"/>
              <a:buChar char="•"/>
            </a:pPr>
            <a:r>
              <a:rPr lang="fr-FR" sz="2000" dirty="0"/>
              <a:t>Celle-ci comporte des matières grossières non dégradées et des substances résultantes de la dégradation</a:t>
            </a:r>
            <a:r>
              <a:rPr lang="fr-FR" sz="2000" b="1" dirty="0"/>
              <a:t> </a:t>
            </a:r>
            <a:r>
              <a:rPr lang="fr-FR" sz="2000" dirty="0"/>
              <a:t>biologique de la matière organique : </a:t>
            </a:r>
            <a:r>
              <a:rPr lang="fr-FR" sz="2000" b="1" dirty="0"/>
              <a:t>l'humus.</a:t>
            </a:r>
            <a:endParaRPr lang="fr-FR" sz="2000" dirty="0"/>
          </a:p>
        </p:txBody>
      </p:sp>
      <p:sp>
        <p:nvSpPr>
          <p:cNvPr id="15" name="ZoneTexte 14"/>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6" name="Rectangle à coins arrondis 15"/>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1.2. Composition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lassification of Microorganisms • Smart Science Pro"/>
          <p:cNvPicPr/>
          <p:nvPr/>
        </p:nvPicPr>
        <p:blipFill>
          <a:blip r:embed="rId2">
            <a:duotone>
              <a:prstClr val="black"/>
              <a:schemeClr val="accent6">
                <a:tint val="45000"/>
                <a:satMod val="400000"/>
              </a:schemeClr>
            </a:duotone>
            <a:lum bright="-10000" contrast="30000"/>
          </a:blip>
          <a:srcRect l="17187" t="3125"/>
          <a:stretch>
            <a:fillRect/>
          </a:stretch>
        </p:blipFill>
        <p:spPr bwMode="auto">
          <a:xfrm>
            <a:off x="0" y="0"/>
            <a:ext cx="9144000" cy="1357298"/>
          </a:xfrm>
          <a:prstGeom prst="rect">
            <a:avLst/>
          </a:prstGeom>
          <a:noFill/>
          <a:ln w="9525">
            <a:noFill/>
            <a:miter lim="800000"/>
            <a:headEnd/>
            <a:tailEnd/>
          </a:ln>
          <a:effectLst>
            <a:reflection blurRad="6350" stA="50000" endA="300" endPos="90000" dir="5400000" sy="-100000" algn="bl" rotWithShape="0"/>
          </a:effectLst>
        </p:spPr>
      </p:pic>
      <p:sp>
        <p:nvSpPr>
          <p:cNvPr id="1026" name="AutoShape 2"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oil Composition - Growing Spaces Greenhou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410" name="Picture 2" descr="Importance of Soil Solution : Plantlet"/>
          <p:cNvPicPr>
            <a:picLocks noChangeAspect="1" noChangeArrowheads="1"/>
          </p:cNvPicPr>
          <p:nvPr/>
        </p:nvPicPr>
        <p:blipFill>
          <a:blip r:embed="rId3"/>
          <a:srcRect l="23471" t="12956"/>
          <a:stretch>
            <a:fillRect/>
          </a:stretch>
        </p:blipFill>
        <p:spPr bwMode="auto">
          <a:xfrm>
            <a:off x="5602643" y="2571744"/>
            <a:ext cx="3541357" cy="3643338"/>
          </a:xfrm>
          <a:prstGeom prst="rect">
            <a:avLst/>
          </a:prstGeom>
          <a:noFill/>
        </p:spPr>
      </p:pic>
      <p:sp>
        <p:nvSpPr>
          <p:cNvPr id="9" name="ZoneTexte 8"/>
          <p:cNvSpPr txBox="1"/>
          <p:nvPr/>
        </p:nvSpPr>
        <p:spPr>
          <a:xfrm>
            <a:off x="0" y="1857364"/>
            <a:ext cx="5786446" cy="5078313"/>
          </a:xfrm>
          <a:prstGeom prst="rect">
            <a:avLst/>
          </a:prstGeom>
          <a:noFill/>
        </p:spPr>
        <p:txBody>
          <a:bodyPr wrap="square" rtlCol="0">
            <a:spAutoFit/>
          </a:bodyPr>
          <a:lstStyle/>
          <a:p>
            <a:pPr>
              <a:buFont typeface="Arial" pitchFamily="34" charset="0"/>
              <a:buChar char="•"/>
            </a:pPr>
            <a:r>
              <a:rPr lang="fr-FR" sz="2400" b="1" dirty="0">
                <a:solidFill>
                  <a:srgbClr val="002060"/>
                </a:solidFill>
              </a:rPr>
              <a:t>La solution du sol </a:t>
            </a:r>
          </a:p>
          <a:p>
            <a:r>
              <a:rPr lang="fr-FR" sz="2000" dirty="0"/>
              <a:t>Elle</a:t>
            </a:r>
            <a:r>
              <a:rPr lang="fr-FR" sz="2000" b="1" dirty="0"/>
              <a:t> </a:t>
            </a:r>
            <a:r>
              <a:rPr lang="fr-FR" sz="2000" dirty="0"/>
              <a:t>se compose d'eau, des substances organiques et minérales dissoutes ainsi que des gaz.</a:t>
            </a:r>
          </a:p>
          <a:p>
            <a:r>
              <a:rPr lang="fr-FR" sz="2000" dirty="0"/>
              <a:t> L'eau est retenue dans le sol grâce aux forces capillaires contenues dans ses agrégats.</a:t>
            </a:r>
            <a:br>
              <a:rPr lang="fr-FR" sz="2000" dirty="0"/>
            </a:br>
            <a:r>
              <a:rPr lang="fr-FR" sz="2000" dirty="0"/>
              <a:t>La composition chimique de la solution du sol change constamment sous l’influence de plusieurs facteurs tel que la température et le volume d'eau diluant ou concentrant la solution </a:t>
            </a:r>
          </a:p>
          <a:p>
            <a:endParaRPr lang="fr-FR" sz="2000" dirty="0"/>
          </a:p>
          <a:p>
            <a:r>
              <a:rPr lang="fr-FR" sz="2000" dirty="0"/>
              <a:t>L'eau du sol offre des conditions favorables à la vie de divers organismes en transportant  les nutriments et l'énergie le long des capillaires, les micro-organismes ont un accès constant aux nutriments et aux minéraux (monosaccharides, acides aminés, ammonium, phosphate et de potassium ...)</a:t>
            </a:r>
          </a:p>
        </p:txBody>
      </p:sp>
      <p:sp>
        <p:nvSpPr>
          <p:cNvPr id="11" name="ZoneTexte 10"/>
          <p:cNvSpPr txBox="1"/>
          <p:nvPr/>
        </p:nvSpPr>
        <p:spPr>
          <a:xfrm>
            <a:off x="0" y="285728"/>
            <a:ext cx="9144000" cy="738664"/>
          </a:xfrm>
          <a:prstGeom prst="rect">
            <a:avLst/>
          </a:prstGeom>
          <a:noFill/>
        </p:spPr>
        <p:txBody>
          <a:bodyPr wrap="square" rtlCol="0">
            <a:spAutoFit/>
          </a:bodyPr>
          <a:lstStyle/>
          <a:p>
            <a:pPr algn="ctr"/>
            <a:r>
              <a:rPr lang="fr-FR" sz="4200" b="1" dirty="0">
                <a:solidFill>
                  <a:schemeClr val="bg1"/>
                </a:solidFill>
              </a:rPr>
              <a:t>1. Spécificité de l’écosystème tellurique </a:t>
            </a:r>
          </a:p>
        </p:txBody>
      </p:sp>
      <p:sp>
        <p:nvSpPr>
          <p:cNvPr id="12" name="Rectangle à coins arrondis 11"/>
          <p:cNvSpPr/>
          <p:nvPr/>
        </p:nvSpPr>
        <p:spPr>
          <a:xfrm>
            <a:off x="2357422" y="1428736"/>
            <a:ext cx="3500462"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t>1.2. Composition</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17598</TotalTime>
  <Words>2150</Words>
  <Application>Microsoft Office PowerPoint</Application>
  <PresentationFormat>Affichage à l'écran (4:3)</PresentationFormat>
  <Paragraphs>193</Paragraphs>
  <Slides>30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30</vt:i4>
      </vt:variant>
    </vt:vector>
  </HeadingPairs>
  <TitlesOfParts>
    <vt:vector size="33"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PMS</dc:creator>
  <cp:lastModifiedBy>PMS</cp:lastModifiedBy>
  <cp:revision>51</cp:revision>
  <dcterms:created xsi:type="dcterms:W3CDTF">2023-03-09T17:51:07Z</dcterms:created>
  <dcterms:modified xsi:type="dcterms:W3CDTF">2025-04-26T17:23:08Z</dcterms:modified>
</cp:coreProperties>
</file>