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DM Sans" pitchFamily="2" charset="0"/>
      <p:regular r:id="rId17"/>
    </p:embeddedFont>
    <p:embeddedFont>
      <p:font typeface="DM Sans Bold"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3.jpe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5.svg"/><Relationship Id="rId4" Type="http://schemas.openxmlformats.org/officeDocument/2006/relationships/image" Target="../media/image54.jpe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8.png"/><Relationship Id="rId3" Type="http://schemas.openxmlformats.org/officeDocument/2006/relationships/image" Target="../media/image55.png"/><Relationship Id="rId7" Type="http://schemas.openxmlformats.org/officeDocument/2006/relationships/image" Target="../media/image10.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4.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56.svg"/><Relationship Id="rId9" Type="http://schemas.openxmlformats.org/officeDocument/2006/relationships/image" Target="../media/image14.png"/><Relationship Id="rId1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8.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39.sv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9.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2.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4.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1.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10.png"/><Relationship Id="rId12"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0.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35.svg"/><Relationship Id="rId9" Type="http://schemas.openxmlformats.org/officeDocument/2006/relationships/image" Target="../media/image14.png"/><Relationship Id="rId1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0.png"/><Relationship Id="rId18"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24.png"/><Relationship Id="rId10" Type="http://schemas.openxmlformats.org/officeDocument/2006/relationships/image" Target="../media/image15.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32.png"/><Relationship Id="rId12"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42.png"/><Relationship Id="rId5" Type="http://schemas.openxmlformats.org/officeDocument/2006/relationships/image" Target="../media/image30.png"/><Relationship Id="rId10" Type="http://schemas.openxmlformats.org/officeDocument/2006/relationships/image" Target="../media/image41.svg"/><Relationship Id="rId4" Type="http://schemas.openxmlformats.org/officeDocument/2006/relationships/image" Target="../media/image39.svg"/><Relationship Id="rId9" Type="http://schemas.openxmlformats.org/officeDocument/2006/relationships/image" Target="../media/image40.png"/><Relationship Id="rId14" Type="http://schemas.openxmlformats.org/officeDocument/2006/relationships/image" Target="../media/image45.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2.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4.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51.jpeg"/><Relationship Id="rId5" Type="http://schemas.openxmlformats.org/officeDocument/2006/relationships/image" Target="../media/image16.png"/><Relationship Id="rId10" Type="http://schemas.openxmlformats.org/officeDocument/2006/relationships/image" Target="../media/image29.svg"/><Relationship Id="rId4" Type="http://schemas.openxmlformats.org/officeDocument/2006/relationships/image" Target="../media/image5.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4236705" y="6409875"/>
            <a:ext cx="724985" cy="920616"/>
          </a:xfrm>
          <a:custGeom>
            <a:avLst/>
            <a:gdLst/>
            <a:ahLst/>
            <a:cxnLst/>
            <a:rect l="l" t="t" r="r" b="b"/>
            <a:pathLst>
              <a:path w="724985" h="920616">
                <a:moveTo>
                  <a:pt x="0" y="0"/>
                </a:moveTo>
                <a:lnTo>
                  <a:pt x="724986" y="0"/>
                </a:lnTo>
                <a:lnTo>
                  <a:pt x="724986" y="920616"/>
                </a:lnTo>
                <a:lnTo>
                  <a:pt x="0" y="9206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7" name="Freeform 7"/>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8" name="Freeform 8"/>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9" name="Freeform 9"/>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10" name="Freeform 10"/>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sp>
      <p:sp>
        <p:nvSpPr>
          <p:cNvPr id="11" name="Freeform 11"/>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sp>
      <p:sp>
        <p:nvSpPr>
          <p:cNvPr id="12" name="Freeform 12"/>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sp>
      <p:sp>
        <p:nvSpPr>
          <p:cNvPr id="13" name="Freeform 13"/>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sp>
      <p:sp>
        <p:nvSpPr>
          <p:cNvPr id="14" name="Freeform 14"/>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5">
              <a:extLst>
                <a:ext uri="{96DAC541-7B7A-43D3-8B79-37D633B846F1}">
                  <asvg:svgBlip xmlns:asvg="http://schemas.microsoft.com/office/drawing/2016/SVG/main" r:embed="rId26"/>
                </a:ext>
              </a:extLst>
            </a:blip>
            <a:stretch>
              <a:fillRect/>
            </a:stretch>
          </a:blipFill>
          <a:ln cap="sq">
            <a:noFill/>
            <a:prstDash val="solid"/>
            <a:miter/>
          </a:ln>
        </p:spPr>
      </p:sp>
      <p:sp>
        <p:nvSpPr>
          <p:cNvPr id="15" name="Freeform 15"/>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sp>
      <p:sp>
        <p:nvSpPr>
          <p:cNvPr id="16" name="Freeform 16"/>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9">
              <a:extLst>
                <a:ext uri="{96DAC541-7B7A-43D3-8B79-37D633B846F1}">
                  <asvg:svgBlip xmlns:asvg="http://schemas.microsoft.com/office/drawing/2016/SVG/main" r:embed="rId30"/>
                </a:ext>
              </a:extLst>
            </a:blip>
            <a:stretch>
              <a:fillRect/>
            </a:stretch>
          </a:blipFill>
          <a:ln cap="sq">
            <a:noFill/>
            <a:prstDash val="solid"/>
            <a:miter/>
          </a:ln>
        </p:spPr>
      </p:sp>
      <p:sp>
        <p:nvSpPr>
          <p:cNvPr id="17" name="TextBox 17"/>
          <p:cNvSpPr txBox="1"/>
          <p:nvPr/>
        </p:nvSpPr>
        <p:spPr>
          <a:xfrm>
            <a:off x="1028700" y="2119019"/>
            <a:ext cx="15669276" cy="4744020"/>
          </a:xfrm>
          <a:prstGeom prst="rect">
            <a:avLst/>
          </a:prstGeom>
        </p:spPr>
        <p:txBody>
          <a:bodyPr lIns="0" tIns="0" rIns="0" bIns="0" rtlCol="0" anchor="t">
            <a:spAutoFit/>
          </a:bodyPr>
          <a:lstStyle/>
          <a:p>
            <a:pPr algn="ctr">
              <a:lnSpc>
                <a:spcPts val="12218"/>
              </a:lnSpc>
            </a:pPr>
            <a:r>
              <a:rPr lang="en-US" sz="12998" b="1">
                <a:solidFill>
                  <a:srgbClr val="000000"/>
                </a:solidFill>
                <a:latin typeface="DM Sans Bold"/>
                <a:ea typeface="DM Sans Bold"/>
                <a:cs typeface="DM Sans Bold"/>
                <a:sym typeface="DM Sans Bold"/>
              </a:rPr>
              <a:t>La biotechnologie environnementale </a:t>
            </a:r>
          </a:p>
          <a:p>
            <a:pPr algn="ctr">
              <a:lnSpc>
                <a:spcPts val="12218"/>
              </a:lnSpc>
            </a:pPr>
            <a:r>
              <a:rPr lang="en-US" sz="12998" b="1">
                <a:solidFill>
                  <a:srgbClr val="000000"/>
                </a:solidFill>
                <a:latin typeface="DM Sans Bold"/>
                <a:ea typeface="DM Sans Bold"/>
                <a:cs typeface="DM Sans Bold"/>
                <a:sym typeface="DM Sans Bold"/>
              </a:rPr>
              <a:t>jaune </a:t>
            </a:r>
          </a:p>
        </p:txBody>
      </p:sp>
      <p:sp>
        <p:nvSpPr>
          <p:cNvPr id="18" name="TextBox 18"/>
          <p:cNvSpPr txBox="1"/>
          <p:nvPr/>
        </p:nvSpPr>
        <p:spPr>
          <a:xfrm>
            <a:off x="9672067" y="6895158"/>
            <a:ext cx="8459795" cy="2787826"/>
          </a:xfrm>
          <a:prstGeom prst="rect">
            <a:avLst/>
          </a:prstGeom>
        </p:spPr>
        <p:txBody>
          <a:bodyPr lIns="0" tIns="0" rIns="0" bIns="0" rtlCol="0" anchor="t">
            <a:spAutoFit/>
          </a:bodyPr>
          <a:lstStyle/>
          <a:p>
            <a:pPr algn="ctr">
              <a:lnSpc>
                <a:spcPts val="4381"/>
              </a:lnSpc>
            </a:pPr>
            <a:r>
              <a:rPr lang="en-US" sz="4381" b="1" spc="-87">
                <a:solidFill>
                  <a:srgbClr val="000000"/>
                </a:solidFill>
                <a:latin typeface="DM Sans Bold"/>
                <a:ea typeface="DM Sans Bold"/>
                <a:cs typeface="DM Sans Bold"/>
                <a:sym typeface="DM Sans Bold"/>
              </a:rPr>
              <a:t>Préparer par  :</a:t>
            </a:r>
          </a:p>
          <a:p>
            <a:pPr algn="ctr">
              <a:lnSpc>
                <a:spcPts val="4381"/>
              </a:lnSpc>
            </a:pPr>
            <a:endParaRPr lang="en-US" sz="4381" b="1" spc="-87">
              <a:solidFill>
                <a:srgbClr val="000000"/>
              </a:solidFill>
              <a:latin typeface="DM Sans Bold"/>
              <a:ea typeface="DM Sans Bold"/>
              <a:cs typeface="DM Sans Bold"/>
              <a:sym typeface="DM Sans Bold"/>
            </a:endParaRPr>
          </a:p>
          <a:p>
            <a:pPr marL="946058" lvl="1" indent="-473029" algn="ctr">
              <a:lnSpc>
                <a:spcPts val="4381"/>
              </a:lnSpc>
              <a:buFont typeface="Arial"/>
              <a:buChar char="•"/>
            </a:pPr>
            <a:r>
              <a:rPr lang="en-US" sz="4381" b="1" spc="-87">
                <a:solidFill>
                  <a:srgbClr val="000000"/>
                </a:solidFill>
                <a:latin typeface="DM Sans Bold"/>
                <a:ea typeface="DM Sans Bold"/>
                <a:cs typeface="DM Sans Bold"/>
                <a:sym typeface="DM Sans Bold"/>
              </a:rPr>
              <a:t>Hafirassou Amani </a:t>
            </a:r>
          </a:p>
          <a:p>
            <a:pPr marL="946058" lvl="1" indent="-473029" algn="ctr">
              <a:lnSpc>
                <a:spcPts val="4381"/>
              </a:lnSpc>
              <a:buFont typeface="Arial"/>
              <a:buChar char="•"/>
            </a:pPr>
            <a:r>
              <a:rPr lang="en-US" sz="4381" b="1" spc="-87">
                <a:solidFill>
                  <a:srgbClr val="000000"/>
                </a:solidFill>
                <a:latin typeface="DM Sans Bold"/>
                <a:ea typeface="DM Sans Bold"/>
                <a:cs typeface="DM Sans Bold"/>
                <a:sym typeface="DM Sans Bold"/>
              </a:rPr>
              <a:t>Feroudj Soundous Manar </a:t>
            </a:r>
          </a:p>
          <a:p>
            <a:pPr marL="946058" lvl="1" indent="-473029" algn="ctr">
              <a:lnSpc>
                <a:spcPts val="4381"/>
              </a:lnSpc>
              <a:buFont typeface="Arial"/>
              <a:buChar char="•"/>
            </a:pPr>
            <a:r>
              <a:rPr lang="en-US" sz="4381" b="1" spc="-87">
                <a:solidFill>
                  <a:srgbClr val="000000"/>
                </a:solidFill>
                <a:latin typeface="DM Sans Bold"/>
                <a:ea typeface="DM Sans Bold"/>
                <a:cs typeface="DM Sans Bold"/>
                <a:sym typeface="DM Sans Bold"/>
              </a:rPr>
              <a:t>Rekba Aya</a:t>
            </a:r>
          </a:p>
        </p:txBody>
      </p:sp>
      <p:sp>
        <p:nvSpPr>
          <p:cNvPr id="19" name="Freeform 19"/>
          <p:cNvSpPr/>
          <p:nvPr/>
        </p:nvSpPr>
        <p:spPr>
          <a:xfrm>
            <a:off x="4737926" y="2576219"/>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id="3" name="Group 3"/>
          <p:cNvGrpSpPr/>
          <p:nvPr/>
        </p:nvGrpSpPr>
        <p:grpSpPr>
          <a:xfrm>
            <a:off x="2540191" y="6220177"/>
            <a:ext cx="9727825" cy="3285473"/>
            <a:chOff x="0" y="0"/>
            <a:chExt cx="3256469" cy="1099839"/>
          </a:xfrm>
        </p:grpSpPr>
        <p:sp>
          <p:nvSpPr>
            <p:cNvPr id="4" name="Freeform 4"/>
            <p:cNvSpPr/>
            <p:nvPr/>
          </p:nvSpPr>
          <p:spPr>
            <a:xfrm>
              <a:off x="0" y="0"/>
              <a:ext cx="3256469" cy="1099839"/>
            </a:xfrm>
            <a:custGeom>
              <a:avLst/>
              <a:gdLst/>
              <a:ahLst/>
              <a:cxnLst/>
              <a:rect l="l" t="t" r="r" b="b"/>
              <a:pathLst>
                <a:path w="3256469" h="1099839">
                  <a:moveTo>
                    <a:pt x="11938" y="0"/>
                  </a:moveTo>
                  <a:lnTo>
                    <a:pt x="3244532" y="0"/>
                  </a:lnTo>
                  <a:cubicBezTo>
                    <a:pt x="3247698" y="0"/>
                    <a:pt x="3250734" y="1258"/>
                    <a:pt x="3252973" y="3496"/>
                  </a:cubicBezTo>
                  <a:cubicBezTo>
                    <a:pt x="3255212" y="5735"/>
                    <a:pt x="3256469" y="8772"/>
                    <a:pt x="3256469" y="11938"/>
                  </a:cubicBezTo>
                  <a:lnTo>
                    <a:pt x="3256469" y="1087901"/>
                  </a:lnTo>
                  <a:cubicBezTo>
                    <a:pt x="3256469" y="1091067"/>
                    <a:pt x="3255212" y="1094104"/>
                    <a:pt x="3252973" y="1096342"/>
                  </a:cubicBezTo>
                  <a:cubicBezTo>
                    <a:pt x="3250734" y="1098581"/>
                    <a:pt x="3247698" y="1099839"/>
                    <a:pt x="3244532" y="1099839"/>
                  </a:cubicBezTo>
                  <a:lnTo>
                    <a:pt x="11938" y="1099839"/>
                  </a:lnTo>
                  <a:cubicBezTo>
                    <a:pt x="8772" y="1099839"/>
                    <a:pt x="5735" y="1098581"/>
                    <a:pt x="3496" y="1096342"/>
                  </a:cubicBezTo>
                  <a:cubicBezTo>
                    <a:pt x="1258" y="1094104"/>
                    <a:pt x="0" y="1091067"/>
                    <a:pt x="0" y="1087901"/>
                  </a:cubicBezTo>
                  <a:lnTo>
                    <a:pt x="0" y="11938"/>
                  </a:lnTo>
                  <a:cubicBezTo>
                    <a:pt x="0" y="8772"/>
                    <a:pt x="1258" y="5735"/>
                    <a:pt x="3496" y="3496"/>
                  </a:cubicBezTo>
                  <a:cubicBezTo>
                    <a:pt x="5735" y="1258"/>
                    <a:pt x="8772" y="0"/>
                    <a:pt x="11938" y="0"/>
                  </a:cubicBezTo>
                  <a:close/>
                </a:path>
              </a:pathLst>
            </a:custGeom>
            <a:solidFill>
              <a:srgbClr val="8AB7E2"/>
            </a:solidFill>
          </p:spPr>
        </p:sp>
        <p:sp>
          <p:nvSpPr>
            <p:cNvPr id="5" name="TextBox 5"/>
            <p:cNvSpPr txBox="1"/>
            <p:nvPr/>
          </p:nvSpPr>
          <p:spPr>
            <a:xfrm>
              <a:off x="0" y="85725"/>
              <a:ext cx="3256469" cy="1014114"/>
            </a:xfrm>
            <a:prstGeom prst="rect">
              <a:avLst/>
            </a:prstGeom>
          </p:spPr>
          <p:txBody>
            <a:bodyPr lIns="50800" tIns="50800" rIns="50800" bIns="50800" rtlCol="0" anchor="ctr"/>
            <a:lstStyle/>
            <a:p>
              <a:pPr algn="ctr">
                <a:lnSpc>
                  <a:spcPts val="1925"/>
                </a:lnSpc>
              </a:pPr>
              <a:endParaRPr/>
            </a:p>
          </p:txBody>
        </p:sp>
      </p:grpSp>
      <p:grpSp>
        <p:nvGrpSpPr>
          <p:cNvPr id="6" name="Group 6"/>
          <p:cNvGrpSpPr/>
          <p:nvPr/>
        </p:nvGrpSpPr>
        <p:grpSpPr>
          <a:xfrm>
            <a:off x="2540191" y="1591457"/>
            <a:ext cx="9727825" cy="3816767"/>
            <a:chOff x="0" y="0"/>
            <a:chExt cx="3256469" cy="1277694"/>
          </a:xfrm>
        </p:grpSpPr>
        <p:sp>
          <p:nvSpPr>
            <p:cNvPr id="7" name="Freeform 7"/>
            <p:cNvSpPr/>
            <p:nvPr/>
          </p:nvSpPr>
          <p:spPr>
            <a:xfrm>
              <a:off x="0" y="0"/>
              <a:ext cx="3256469" cy="1277694"/>
            </a:xfrm>
            <a:custGeom>
              <a:avLst/>
              <a:gdLst/>
              <a:ahLst/>
              <a:cxnLst/>
              <a:rect l="l" t="t" r="r" b="b"/>
              <a:pathLst>
                <a:path w="3256469" h="1277694">
                  <a:moveTo>
                    <a:pt x="11938" y="0"/>
                  </a:moveTo>
                  <a:lnTo>
                    <a:pt x="3244532" y="0"/>
                  </a:lnTo>
                  <a:cubicBezTo>
                    <a:pt x="3247698" y="0"/>
                    <a:pt x="3250734" y="1258"/>
                    <a:pt x="3252973" y="3496"/>
                  </a:cubicBezTo>
                  <a:cubicBezTo>
                    <a:pt x="3255212" y="5735"/>
                    <a:pt x="3256469" y="8772"/>
                    <a:pt x="3256469" y="11938"/>
                  </a:cubicBezTo>
                  <a:lnTo>
                    <a:pt x="3256469" y="1265756"/>
                  </a:lnTo>
                  <a:cubicBezTo>
                    <a:pt x="3256469" y="1268923"/>
                    <a:pt x="3255212" y="1271959"/>
                    <a:pt x="3252973" y="1274198"/>
                  </a:cubicBezTo>
                  <a:cubicBezTo>
                    <a:pt x="3250734" y="1276436"/>
                    <a:pt x="3247698" y="1277694"/>
                    <a:pt x="3244532" y="1277694"/>
                  </a:cubicBezTo>
                  <a:lnTo>
                    <a:pt x="11938" y="1277694"/>
                  </a:lnTo>
                  <a:cubicBezTo>
                    <a:pt x="8772" y="1277694"/>
                    <a:pt x="5735" y="1276436"/>
                    <a:pt x="3496" y="1274198"/>
                  </a:cubicBezTo>
                  <a:cubicBezTo>
                    <a:pt x="1258" y="1271959"/>
                    <a:pt x="0" y="1268923"/>
                    <a:pt x="0" y="1265756"/>
                  </a:cubicBezTo>
                  <a:lnTo>
                    <a:pt x="0" y="11938"/>
                  </a:lnTo>
                  <a:cubicBezTo>
                    <a:pt x="0" y="8772"/>
                    <a:pt x="1258" y="5735"/>
                    <a:pt x="3496" y="3496"/>
                  </a:cubicBezTo>
                  <a:cubicBezTo>
                    <a:pt x="5735" y="1258"/>
                    <a:pt x="8772" y="0"/>
                    <a:pt x="11938" y="0"/>
                  </a:cubicBezTo>
                  <a:close/>
                </a:path>
              </a:pathLst>
            </a:custGeom>
            <a:solidFill>
              <a:srgbClr val="8AB7E2"/>
            </a:solidFill>
          </p:spPr>
        </p:sp>
        <p:sp>
          <p:nvSpPr>
            <p:cNvPr id="8" name="TextBox 8"/>
            <p:cNvSpPr txBox="1"/>
            <p:nvPr/>
          </p:nvSpPr>
          <p:spPr>
            <a:xfrm>
              <a:off x="0" y="85725"/>
              <a:ext cx="3256469" cy="1191969"/>
            </a:xfrm>
            <a:prstGeom prst="rect">
              <a:avLst/>
            </a:prstGeom>
          </p:spPr>
          <p:txBody>
            <a:bodyPr lIns="50800" tIns="50800" rIns="50800" bIns="50800" rtlCol="0" anchor="ctr"/>
            <a:lstStyle/>
            <a:p>
              <a:pPr algn="ctr">
                <a:lnSpc>
                  <a:spcPts val="1925"/>
                </a:lnSpc>
              </a:pPr>
              <a:endParaRPr/>
            </a:p>
          </p:txBody>
        </p:sp>
      </p:grpSp>
      <p:sp>
        <p:nvSpPr>
          <p:cNvPr id="9" name="Freeform 9"/>
          <p:cNvSpPr/>
          <p:nvPr/>
        </p:nvSpPr>
        <p:spPr>
          <a:xfrm>
            <a:off x="13105380" y="1721620"/>
            <a:ext cx="4153920" cy="3686604"/>
          </a:xfrm>
          <a:custGeom>
            <a:avLst/>
            <a:gdLst/>
            <a:ahLst/>
            <a:cxnLst/>
            <a:rect l="l" t="t" r="r" b="b"/>
            <a:pathLst>
              <a:path w="4153920" h="3686604">
                <a:moveTo>
                  <a:pt x="0" y="0"/>
                </a:moveTo>
                <a:lnTo>
                  <a:pt x="4153920" y="0"/>
                </a:lnTo>
                <a:lnTo>
                  <a:pt x="4153920" y="3686604"/>
                </a:lnTo>
                <a:lnTo>
                  <a:pt x="0" y="3686604"/>
                </a:lnTo>
                <a:lnTo>
                  <a:pt x="0" y="0"/>
                </a:lnTo>
                <a:close/>
              </a:path>
            </a:pathLst>
          </a:custGeom>
          <a:blipFill>
            <a:blip r:embed="rId3"/>
            <a:stretch>
              <a:fillRect/>
            </a:stretch>
          </a:blipFill>
        </p:spPr>
      </p:sp>
      <p:sp>
        <p:nvSpPr>
          <p:cNvPr id="10" name="Freeform 10"/>
          <p:cNvSpPr/>
          <p:nvPr/>
        </p:nvSpPr>
        <p:spPr>
          <a:xfrm>
            <a:off x="13105380" y="6204918"/>
            <a:ext cx="4153920" cy="3300731"/>
          </a:xfrm>
          <a:custGeom>
            <a:avLst/>
            <a:gdLst/>
            <a:ahLst/>
            <a:cxnLst/>
            <a:rect l="l" t="t" r="r" b="b"/>
            <a:pathLst>
              <a:path w="4153920" h="3300731">
                <a:moveTo>
                  <a:pt x="0" y="0"/>
                </a:moveTo>
                <a:lnTo>
                  <a:pt x="4153920" y="0"/>
                </a:lnTo>
                <a:lnTo>
                  <a:pt x="4153920" y="3300731"/>
                </a:lnTo>
                <a:lnTo>
                  <a:pt x="0" y="3300731"/>
                </a:lnTo>
                <a:lnTo>
                  <a:pt x="0" y="0"/>
                </a:lnTo>
                <a:close/>
              </a:path>
            </a:pathLst>
          </a:custGeom>
          <a:blipFill>
            <a:blip r:embed="rId4"/>
            <a:stretch>
              <a:fillRect r="-22482"/>
            </a:stretch>
          </a:blipFill>
        </p:spPr>
      </p:sp>
      <p:sp>
        <p:nvSpPr>
          <p:cNvPr id="11" name="TextBox 11"/>
          <p:cNvSpPr txBox="1"/>
          <p:nvPr/>
        </p:nvSpPr>
        <p:spPr>
          <a:xfrm>
            <a:off x="4365880" y="6723607"/>
            <a:ext cx="6431482" cy="650875"/>
          </a:xfrm>
          <a:prstGeom prst="rect">
            <a:avLst/>
          </a:prstGeom>
        </p:spPr>
        <p:txBody>
          <a:bodyPr lIns="0" tIns="0" rIns="0" bIns="0" rtlCol="0" anchor="t">
            <a:spAutoFit/>
          </a:bodyPr>
          <a:lstStyle/>
          <a:p>
            <a:pPr algn="l">
              <a:lnSpc>
                <a:spcPts val="4850"/>
              </a:lnSpc>
            </a:pPr>
            <a:r>
              <a:rPr lang="en-US" sz="5000" b="1">
                <a:solidFill>
                  <a:srgbClr val="000000"/>
                </a:solidFill>
                <a:latin typeface="DM Sans Bold"/>
                <a:ea typeface="DM Sans Bold"/>
                <a:cs typeface="DM Sans Bold"/>
                <a:sym typeface="DM Sans Bold"/>
              </a:rPr>
              <a:t>Levures :</a:t>
            </a:r>
          </a:p>
        </p:txBody>
      </p:sp>
      <p:sp>
        <p:nvSpPr>
          <p:cNvPr id="12" name="TextBox 12"/>
          <p:cNvSpPr txBox="1"/>
          <p:nvPr/>
        </p:nvSpPr>
        <p:spPr>
          <a:xfrm>
            <a:off x="2786928" y="6569933"/>
            <a:ext cx="1578952" cy="1034423"/>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04.</a:t>
            </a:r>
          </a:p>
        </p:txBody>
      </p:sp>
      <p:sp>
        <p:nvSpPr>
          <p:cNvPr id="13" name="TextBox 13"/>
          <p:cNvSpPr txBox="1"/>
          <p:nvPr/>
        </p:nvSpPr>
        <p:spPr>
          <a:xfrm>
            <a:off x="3113385" y="7824813"/>
            <a:ext cx="7220958" cy="1110615"/>
          </a:xfrm>
          <a:prstGeom prst="rect">
            <a:avLst/>
          </a:prstGeom>
        </p:spPr>
        <p:txBody>
          <a:bodyPr lIns="0" tIns="0" rIns="0" bIns="0" rtlCol="0" anchor="t">
            <a:spAutoFit/>
          </a:bodyPr>
          <a:lstStyle/>
          <a:p>
            <a:pPr marL="0" lvl="0" indent="0" algn="just">
              <a:lnSpc>
                <a:spcPts val="2969"/>
              </a:lnSpc>
              <a:spcBef>
                <a:spcPct val="0"/>
              </a:spcBef>
            </a:pPr>
            <a:r>
              <a:rPr lang="en-US" sz="2199" b="1" spc="35">
                <a:solidFill>
                  <a:srgbClr val="000000"/>
                </a:solidFill>
                <a:latin typeface="DM Sans Bold"/>
                <a:ea typeface="DM Sans Bold"/>
                <a:cs typeface="DM Sans Bold"/>
                <a:sym typeface="DM Sans Bold"/>
              </a:rPr>
              <a:t>_Saccharomyces cerevisiae :</a:t>
            </a:r>
            <a:r>
              <a:rPr lang="en-US" sz="2199" spc="35">
                <a:solidFill>
                  <a:srgbClr val="000000"/>
                </a:solidFill>
                <a:latin typeface="DM Sans"/>
                <a:ea typeface="DM Sans"/>
                <a:cs typeface="DM Sans"/>
                <a:sym typeface="DM Sans"/>
              </a:rPr>
              <a:t> Utilisée dans la bioremédiation pour dégrader les polluants organiques et les métaux lourds.</a:t>
            </a:r>
          </a:p>
        </p:txBody>
      </p:sp>
      <p:sp>
        <p:nvSpPr>
          <p:cNvPr id="14" name="TextBox 14"/>
          <p:cNvSpPr txBox="1"/>
          <p:nvPr/>
        </p:nvSpPr>
        <p:spPr>
          <a:xfrm>
            <a:off x="4365880" y="1926284"/>
            <a:ext cx="6431482" cy="650875"/>
          </a:xfrm>
          <a:prstGeom prst="rect">
            <a:avLst/>
          </a:prstGeom>
        </p:spPr>
        <p:txBody>
          <a:bodyPr lIns="0" tIns="0" rIns="0" bIns="0" rtlCol="0" anchor="t">
            <a:spAutoFit/>
          </a:bodyPr>
          <a:lstStyle/>
          <a:p>
            <a:pPr algn="l">
              <a:lnSpc>
                <a:spcPts val="4850"/>
              </a:lnSpc>
            </a:pPr>
            <a:r>
              <a:rPr lang="en-US" sz="5000" b="1">
                <a:solidFill>
                  <a:srgbClr val="000000"/>
                </a:solidFill>
                <a:latin typeface="DM Sans Bold"/>
                <a:ea typeface="DM Sans Bold"/>
                <a:cs typeface="DM Sans Bold"/>
                <a:sym typeface="DM Sans Bold"/>
              </a:rPr>
              <a:t>Algues :</a:t>
            </a:r>
          </a:p>
        </p:txBody>
      </p:sp>
      <p:sp>
        <p:nvSpPr>
          <p:cNvPr id="15" name="TextBox 15"/>
          <p:cNvSpPr txBox="1"/>
          <p:nvPr/>
        </p:nvSpPr>
        <p:spPr>
          <a:xfrm>
            <a:off x="3113385" y="2548585"/>
            <a:ext cx="8366884" cy="2594915"/>
          </a:xfrm>
          <a:prstGeom prst="rect">
            <a:avLst/>
          </a:prstGeom>
        </p:spPr>
        <p:txBody>
          <a:bodyPr lIns="0" tIns="0" rIns="0" bIns="0" rtlCol="0" anchor="t">
            <a:spAutoFit/>
          </a:bodyPr>
          <a:lstStyle/>
          <a:p>
            <a:pPr algn="just">
              <a:lnSpc>
                <a:spcPts val="3485"/>
              </a:lnSpc>
            </a:pPr>
            <a:r>
              <a:rPr lang="en-US" sz="2581" b="1" spc="41">
                <a:solidFill>
                  <a:srgbClr val="000000"/>
                </a:solidFill>
                <a:latin typeface="DM Sans Bold"/>
                <a:ea typeface="DM Sans Bold"/>
                <a:cs typeface="DM Sans Bold"/>
                <a:sym typeface="DM Sans Bold"/>
              </a:rPr>
              <a:t>_Chlorella : </a:t>
            </a:r>
            <a:r>
              <a:rPr lang="en-US" sz="2581" spc="41">
                <a:solidFill>
                  <a:srgbClr val="000000"/>
                </a:solidFill>
                <a:latin typeface="DM Sans"/>
                <a:ea typeface="DM Sans"/>
                <a:cs typeface="DM Sans"/>
                <a:sym typeface="DM Sans"/>
              </a:rPr>
              <a:t>Utilisée dans le traitement des eaux usées pour absorber les nutriments et les métaux lourds.</a:t>
            </a:r>
          </a:p>
          <a:p>
            <a:pPr marL="0" lvl="0" indent="0" algn="just">
              <a:lnSpc>
                <a:spcPts val="3485"/>
              </a:lnSpc>
              <a:spcBef>
                <a:spcPct val="0"/>
              </a:spcBef>
            </a:pPr>
            <a:r>
              <a:rPr lang="en-US" sz="2581" b="1" spc="41">
                <a:solidFill>
                  <a:srgbClr val="000000"/>
                </a:solidFill>
                <a:latin typeface="DM Sans Bold"/>
                <a:ea typeface="DM Sans Bold"/>
                <a:cs typeface="DM Sans Bold"/>
                <a:sym typeface="DM Sans Bold"/>
              </a:rPr>
              <a:t>_Spirulina : </a:t>
            </a:r>
            <a:r>
              <a:rPr lang="en-US" sz="2581" spc="41">
                <a:solidFill>
                  <a:srgbClr val="000000"/>
                </a:solidFill>
                <a:latin typeface="DM Sans"/>
                <a:ea typeface="DM Sans"/>
                <a:cs typeface="DM Sans"/>
                <a:sym typeface="DM Sans"/>
              </a:rPr>
              <a:t>Capable de fixer le dioxyde de carbone et de produire de l’oxygène, contribuant ainsi à la purification de l’air et de l’eau.</a:t>
            </a:r>
          </a:p>
        </p:txBody>
      </p:sp>
      <p:sp>
        <p:nvSpPr>
          <p:cNvPr id="16" name="TextBox 16"/>
          <p:cNvSpPr txBox="1"/>
          <p:nvPr/>
        </p:nvSpPr>
        <p:spPr>
          <a:xfrm>
            <a:off x="2786928" y="1772432"/>
            <a:ext cx="1578952" cy="1034423"/>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03.</a:t>
            </a:r>
          </a:p>
        </p:txBody>
      </p:sp>
      <p:sp>
        <p:nvSpPr>
          <p:cNvPr id="17" name="Freeform 17"/>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18" name="Freeform 18"/>
          <p:cNvSpPr/>
          <p:nvPr/>
        </p:nvSpPr>
        <p:spPr>
          <a:xfrm>
            <a:off x="-783764" y="7604356"/>
            <a:ext cx="4360168" cy="2975814"/>
          </a:xfrm>
          <a:custGeom>
            <a:avLst/>
            <a:gdLst/>
            <a:ahLst/>
            <a:cxnLst/>
            <a:rect l="l" t="t" r="r" b="b"/>
            <a:pathLst>
              <a:path w="4360168" h="2975814">
                <a:moveTo>
                  <a:pt x="0" y="0"/>
                </a:moveTo>
                <a:lnTo>
                  <a:pt x="4360168" y="0"/>
                </a:lnTo>
                <a:lnTo>
                  <a:pt x="4360168" y="2975814"/>
                </a:lnTo>
                <a:lnTo>
                  <a:pt x="0" y="29758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9260747" y="4769301"/>
            <a:ext cx="3073230" cy="2835054"/>
          </a:xfrm>
          <a:custGeom>
            <a:avLst/>
            <a:gdLst/>
            <a:ahLst/>
            <a:cxnLst/>
            <a:rect l="l" t="t" r="r" b="b"/>
            <a:pathLst>
              <a:path w="3073230" h="2835054">
                <a:moveTo>
                  <a:pt x="0" y="0"/>
                </a:moveTo>
                <a:lnTo>
                  <a:pt x="3073230" y="0"/>
                </a:lnTo>
                <a:lnTo>
                  <a:pt x="3073230" y="2835055"/>
                </a:lnTo>
                <a:lnTo>
                  <a:pt x="0" y="283505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id="3" name="Group 3"/>
          <p:cNvGrpSpPr/>
          <p:nvPr/>
        </p:nvGrpSpPr>
        <p:grpSpPr>
          <a:xfrm>
            <a:off x="649668" y="2015194"/>
            <a:ext cx="7861257" cy="3529330"/>
            <a:chOff x="0" y="0"/>
            <a:chExt cx="1636419" cy="734674"/>
          </a:xfrm>
        </p:grpSpPr>
        <p:sp>
          <p:nvSpPr>
            <p:cNvPr id="4" name="Freeform 4"/>
            <p:cNvSpPr/>
            <p:nvPr/>
          </p:nvSpPr>
          <p:spPr>
            <a:xfrm>
              <a:off x="0" y="0"/>
              <a:ext cx="1636419" cy="734674"/>
            </a:xfrm>
            <a:custGeom>
              <a:avLst/>
              <a:gdLst/>
              <a:ahLst/>
              <a:cxnLst/>
              <a:rect l="l" t="t" r="r" b="b"/>
              <a:pathLst>
                <a:path w="1636419" h="734674">
                  <a:moveTo>
                    <a:pt x="33484" y="0"/>
                  </a:moveTo>
                  <a:lnTo>
                    <a:pt x="1602935" y="0"/>
                  </a:lnTo>
                  <a:cubicBezTo>
                    <a:pt x="1621428" y="0"/>
                    <a:pt x="1636419" y="14991"/>
                    <a:pt x="1636419" y="33484"/>
                  </a:cubicBezTo>
                  <a:lnTo>
                    <a:pt x="1636419" y="701190"/>
                  </a:lnTo>
                  <a:cubicBezTo>
                    <a:pt x="1636419" y="710071"/>
                    <a:pt x="1632891" y="718588"/>
                    <a:pt x="1626612" y="724867"/>
                  </a:cubicBezTo>
                  <a:cubicBezTo>
                    <a:pt x="1620332" y="731146"/>
                    <a:pt x="1611816" y="734674"/>
                    <a:pt x="1602935" y="734674"/>
                  </a:cubicBezTo>
                  <a:lnTo>
                    <a:pt x="33484" y="734674"/>
                  </a:lnTo>
                  <a:cubicBezTo>
                    <a:pt x="14991" y="734674"/>
                    <a:pt x="0" y="719683"/>
                    <a:pt x="0" y="701190"/>
                  </a:cubicBezTo>
                  <a:lnTo>
                    <a:pt x="0" y="33484"/>
                  </a:lnTo>
                  <a:cubicBezTo>
                    <a:pt x="0" y="14991"/>
                    <a:pt x="14991" y="0"/>
                    <a:pt x="33484" y="0"/>
                  </a:cubicBezTo>
                  <a:close/>
                </a:path>
              </a:pathLst>
            </a:custGeom>
            <a:solidFill>
              <a:srgbClr val="8AB7E2"/>
            </a:solidFill>
            <a:ln w="19050" cap="rnd">
              <a:solidFill>
                <a:srgbClr val="000000"/>
              </a:solidFill>
              <a:prstDash val="solid"/>
              <a:round/>
            </a:ln>
          </p:spPr>
        </p:sp>
        <p:sp>
          <p:nvSpPr>
            <p:cNvPr id="5" name="TextBox 5"/>
            <p:cNvSpPr txBox="1"/>
            <p:nvPr/>
          </p:nvSpPr>
          <p:spPr>
            <a:xfrm>
              <a:off x="0" y="-38100"/>
              <a:ext cx="1636419" cy="77277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18930" y="6213260"/>
            <a:ext cx="7922733" cy="3693687"/>
            <a:chOff x="0" y="0"/>
            <a:chExt cx="1649216" cy="768887"/>
          </a:xfrm>
        </p:grpSpPr>
        <p:sp>
          <p:nvSpPr>
            <p:cNvPr id="7" name="Freeform 7"/>
            <p:cNvSpPr/>
            <p:nvPr/>
          </p:nvSpPr>
          <p:spPr>
            <a:xfrm>
              <a:off x="0" y="0"/>
              <a:ext cx="1649216" cy="768887"/>
            </a:xfrm>
            <a:custGeom>
              <a:avLst/>
              <a:gdLst/>
              <a:ahLst/>
              <a:cxnLst/>
              <a:rect l="l" t="t" r="r" b="b"/>
              <a:pathLst>
                <a:path w="1649216" h="768887">
                  <a:moveTo>
                    <a:pt x="33224" y="0"/>
                  </a:moveTo>
                  <a:lnTo>
                    <a:pt x="1615992" y="0"/>
                  </a:lnTo>
                  <a:cubicBezTo>
                    <a:pt x="1624804" y="0"/>
                    <a:pt x="1633254" y="3500"/>
                    <a:pt x="1639485" y="9731"/>
                  </a:cubicBezTo>
                  <a:cubicBezTo>
                    <a:pt x="1645716" y="15962"/>
                    <a:pt x="1649216" y="24412"/>
                    <a:pt x="1649216" y="33224"/>
                  </a:cubicBezTo>
                  <a:lnTo>
                    <a:pt x="1649216" y="735663"/>
                  </a:lnTo>
                  <a:cubicBezTo>
                    <a:pt x="1649216" y="754012"/>
                    <a:pt x="1634341" y="768887"/>
                    <a:pt x="1615992" y="768887"/>
                  </a:cubicBezTo>
                  <a:lnTo>
                    <a:pt x="33224" y="768887"/>
                  </a:lnTo>
                  <a:cubicBezTo>
                    <a:pt x="14875" y="768887"/>
                    <a:pt x="0" y="754012"/>
                    <a:pt x="0" y="735663"/>
                  </a:cubicBezTo>
                  <a:lnTo>
                    <a:pt x="0" y="33224"/>
                  </a:lnTo>
                  <a:cubicBezTo>
                    <a:pt x="0" y="14875"/>
                    <a:pt x="14875" y="0"/>
                    <a:pt x="33224" y="0"/>
                  </a:cubicBezTo>
                  <a:close/>
                </a:path>
              </a:pathLst>
            </a:custGeom>
            <a:solidFill>
              <a:srgbClr val="8AB7E2"/>
            </a:solidFill>
            <a:ln w="19050" cap="rnd">
              <a:solidFill>
                <a:srgbClr val="000000"/>
              </a:solidFill>
              <a:prstDash val="solid"/>
              <a:round/>
            </a:ln>
          </p:spPr>
        </p:sp>
        <p:sp>
          <p:nvSpPr>
            <p:cNvPr id="8" name="TextBox 8"/>
            <p:cNvSpPr txBox="1"/>
            <p:nvPr/>
          </p:nvSpPr>
          <p:spPr>
            <a:xfrm>
              <a:off x="0" y="-38100"/>
              <a:ext cx="1649216" cy="806987"/>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986161" y="1077336"/>
            <a:ext cx="7180156" cy="3713820"/>
            <a:chOff x="0" y="0"/>
            <a:chExt cx="1494639" cy="773078"/>
          </a:xfrm>
        </p:grpSpPr>
        <p:sp>
          <p:nvSpPr>
            <p:cNvPr id="10" name="Freeform 10"/>
            <p:cNvSpPr/>
            <p:nvPr/>
          </p:nvSpPr>
          <p:spPr>
            <a:xfrm>
              <a:off x="0" y="0"/>
              <a:ext cx="1494639" cy="773078"/>
            </a:xfrm>
            <a:custGeom>
              <a:avLst/>
              <a:gdLst/>
              <a:ahLst/>
              <a:cxnLst/>
              <a:rect l="l" t="t" r="r" b="b"/>
              <a:pathLst>
                <a:path w="1494639" h="773078">
                  <a:moveTo>
                    <a:pt x="36660" y="0"/>
                  </a:moveTo>
                  <a:lnTo>
                    <a:pt x="1457979" y="0"/>
                  </a:lnTo>
                  <a:cubicBezTo>
                    <a:pt x="1467702" y="0"/>
                    <a:pt x="1477027" y="3862"/>
                    <a:pt x="1483902" y="10737"/>
                  </a:cubicBezTo>
                  <a:cubicBezTo>
                    <a:pt x="1490777" y="17613"/>
                    <a:pt x="1494639" y="26937"/>
                    <a:pt x="1494639" y="36660"/>
                  </a:cubicBezTo>
                  <a:lnTo>
                    <a:pt x="1494639" y="736418"/>
                  </a:lnTo>
                  <a:cubicBezTo>
                    <a:pt x="1494639" y="756665"/>
                    <a:pt x="1478226" y="773078"/>
                    <a:pt x="1457979" y="773078"/>
                  </a:cubicBezTo>
                  <a:lnTo>
                    <a:pt x="36660" y="773078"/>
                  </a:lnTo>
                  <a:cubicBezTo>
                    <a:pt x="26937" y="773078"/>
                    <a:pt x="17613" y="769216"/>
                    <a:pt x="10737" y="762341"/>
                  </a:cubicBezTo>
                  <a:cubicBezTo>
                    <a:pt x="3862" y="755466"/>
                    <a:pt x="0" y="746141"/>
                    <a:pt x="0" y="736418"/>
                  </a:cubicBezTo>
                  <a:lnTo>
                    <a:pt x="0" y="36660"/>
                  </a:lnTo>
                  <a:cubicBezTo>
                    <a:pt x="0" y="26937"/>
                    <a:pt x="3862" y="17613"/>
                    <a:pt x="10737" y="10737"/>
                  </a:cubicBezTo>
                  <a:cubicBezTo>
                    <a:pt x="17613" y="3862"/>
                    <a:pt x="26937" y="0"/>
                    <a:pt x="36660" y="0"/>
                  </a:cubicBezTo>
                  <a:close/>
                </a:path>
              </a:pathLst>
            </a:custGeom>
            <a:solidFill>
              <a:srgbClr val="8AB7E2"/>
            </a:solidFill>
            <a:ln w="19050" cap="rnd">
              <a:solidFill>
                <a:srgbClr val="000000"/>
              </a:solidFill>
              <a:prstDash val="solid"/>
              <a:round/>
            </a:ln>
          </p:spPr>
        </p:sp>
        <p:sp>
          <p:nvSpPr>
            <p:cNvPr id="11" name="TextBox 11"/>
            <p:cNvSpPr txBox="1"/>
            <p:nvPr/>
          </p:nvSpPr>
          <p:spPr>
            <a:xfrm>
              <a:off x="0" y="-38100"/>
              <a:ext cx="1494639" cy="81117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8986161" y="5836805"/>
            <a:ext cx="7180156" cy="3723857"/>
            <a:chOff x="0" y="0"/>
            <a:chExt cx="1494639" cy="775167"/>
          </a:xfrm>
        </p:grpSpPr>
        <p:sp>
          <p:nvSpPr>
            <p:cNvPr id="13" name="Freeform 13"/>
            <p:cNvSpPr/>
            <p:nvPr/>
          </p:nvSpPr>
          <p:spPr>
            <a:xfrm>
              <a:off x="0" y="0"/>
              <a:ext cx="1494639" cy="775167"/>
            </a:xfrm>
            <a:custGeom>
              <a:avLst/>
              <a:gdLst/>
              <a:ahLst/>
              <a:cxnLst/>
              <a:rect l="l" t="t" r="r" b="b"/>
              <a:pathLst>
                <a:path w="1494639" h="775167">
                  <a:moveTo>
                    <a:pt x="36660" y="0"/>
                  </a:moveTo>
                  <a:lnTo>
                    <a:pt x="1457979" y="0"/>
                  </a:lnTo>
                  <a:cubicBezTo>
                    <a:pt x="1467702" y="0"/>
                    <a:pt x="1477027" y="3862"/>
                    <a:pt x="1483902" y="10737"/>
                  </a:cubicBezTo>
                  <a:cubicBezTo>
                    <a:pt x="1490777" y="17613"/>
                    <a:pt x="1494639" y="26937"/>
                    <a:pt x="1494639" y="36660"/>
                  </a:cubicBezTo>
                  <a:lnTo>
                    <a:pt x="1494639" y="738507"/>
                  </a:lnTo>
                  <a:cubicBezTo>
                    <a:pt x="1494639" y="758754"/>
                    <a:pt x="1478226" y="775167"/>
                    <a:pt x="1457979" y="775167"/>
                  </a:cubicBezTo>
                  <a:lnTo>
                    <a:pt x="36660" y="775167"/>
                  </a:lnTo>
                  <a:cubicBezTo>
                    <a:pt x="26937" y="775167"/>
                    <a:pt x="17613" y="771305"/>
                    <a:pt x="10737" y="764430"/>
                  </a:cubicBezTo>
                  <a:cubicBezTo>
                    <a:pt x="3862" y="757555"/>
                    <a:pt x="0" y="748230"/>
                    <a:pt x="0" y="738507"/>
                  </a:cubicBezTo>
                  <a:lnTo>
                    <a:pt x="0" y="36660"/>
                  </a:lnTo>
                  <a:cubicBezTo>
                    <a:pt x="0" y="26937"/>
                    <a:pt x="3862" y="17613"/>
                    <a:pt x="10737" y="10737"/>
                  </a:cubicBezTo>
                  <a:cubicBezTo>
                    <a:pt x="17613" y="3862"/>
                    <a:pt x="26937" y="0"/>
                    <a:pt x="36660" y="0"/>
                  </a:cubicBezTo>
                  <a:close/>
                </a:path>
              </a:pathLst>
            </a:custGeom>
            <a:solidFill>
              <a:srgbClr val="8AB7E2"/>
            </a:solidFill>
            <a:ln w="19050" cap="rnd">
              <a:solidFill>
                <a:srgbClr val="000000"/>
              </a:solidFill>
              <a:prstDash val="solid"/>
              <a:round/>
            </a:ln>
          </p:spPr>
        </p:sp>
        <p:sp>
          <p:nvSpPr>
            <p:cNvPr id="14" name="TextBox 14"/>
            <p:cNvSpPr txBox="1"/>
            <p:nvPr/>
          </p:nvSpPr>
          <p:spPr>
            <a:xfrm>
              <a:off x="0" y="-38100"/>
              <a:ext cx="1494639" cy="813267"/>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26188" y="1574541"/>
            <a:ext cx="7257080" cy="668736"/>
            <a:chOff x="0" y="0"/>
            <a:chExt cx="1510652" cy="139206"/>
          </a:xfrm>
        </p:grpSpPr>
        <p:sp>
          <p:nvSpPr>
            <p:cNvPr id="16" name="Freeform 16"/>
            <p:cNvSpPr/>
            <p:nvPr/>
          </p:nvSpPr>
          <p:spPr>
            <a:xfrm>
              <a:off x="0" y="0"/>
              <a:ext cx="1510652" cy="139206"/>
            </a:xfrm>
            <a:custGeom>
              <a:avLst/>
              <a:gdLst/>
              <a:ahLst/>
              <a:cxnLst/>
              <a:rect l="l" t="t" r="r" b="b"/>
              <a:pathLst>
                <a:path w="1510652" h="139206">
                  <a:moveTo>
                    <a:pt x="18136" y="0"/>
                  </a:moveTo>
                  <a:lnTo>
                    <a:pt x="1492516" y="0"/>
                  </a:lnTo>
                  <a:cubicBezTo>
                    <a:pt x="1497326" y="0"/>
                    <a:pt x="1501939" y="1911"/>
                    <a:pt x="1505340" y="5312"/>
                  </a:cubicBezTo>
                  <a:cubicBezTo>
                    <a:pt x="1508741" y="8713"/>
                    <a:pt x="1510652" y="13326"/>
                    <a:pt x="1510652" y="18136"/>
                  </a:cubicBezTo>
                  <a:lnTo>
                    <a:pt x="1510652" y="121070"/>
                  </a:lnTo>
                  <a:cubicBezTo>
                    <a:pt x="1510652" y="125880"/>
                    <a:pt x="1508741" y="130493"/>
                    <a:pt x="1505340" y="133894"/>
                  </a:cubicBezTo>
                  <a:cubicBezTo>
                    <a:pt x="1501939" y="137295"/>
                    <a:pt x="1497326" y="139206"/>
                    <a:pt x="1492516" y="139206"/>
                  </a:cubicBezTo>
                  <a:lnTo>
                    <a:pt x="18136" y="139206"/>
                  </a:lnTo>
                  <a:cubicBezTo>
                    <a:pt x="13326" y="139206"/>
                    <a:pt x="8713" y="137295"/>
                    <a:pt x="5312" y="133894"/>
                  </a:cubicBezTo>
                  <a:cubicBezTo>
                    <a:pt x="1911" y="130493"/>
                    <a:pt x="0" y="125880"/>
                    <a:pt x="0" y="121070"/>
                  </a:cubicBezTo>
                  <a:lnTo>
                    <a:pt x="0" y="18136"/>
                  </a:lnTo>
                  <a:cubicBezTo>
                    <a:pt x="0" y="13326"/>
                    <a:pt x="1911" y="8713"/>
                    <a:pt x="5312" y="5312"/>
                  </a:cubicBezTo>
                  <a:cubicBezTo>
                    <a:pt x="8713" y="1911"/>
                    <a:pt x="13326" y="0"/>
                    <a:pt x="18136" y="0"/>
                  </a:cubicBezTo>
                  <a:close/>
                </a:path>
              </a:pathLst>
            </a:custGeom>
            <a:solidFill>
              <a:srgbClr val="FFFFFF"/>
            </a:solidFill>
            <a:ln w="19050" cap="sq">
              <a:solidFill>
                <a:srgbClr val="000000"/>
              </a:solidFill>
              <a:prstDash val="solid"/>
              <a:miter/>
            </a:ln>
          </p:spPr>
        </p:sp>
        <p:sp>
          <p:nvSpPr>
            <p:cNvPr id="17" name="TextBox 17"/>
            <p:cNvSpPr txBox="1"/>
            <p:nvPr/>
          </p:nvSpPr>
          <p:spPr>
            <a:xfrm>
              <a:off x="0" y="-38100"/>
              <a:ext cx="1510652" cy="177306"/>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888198" y="5900817"/>
            <a:ext cx="7257080" cy="759706"/>
            <a:chOff x="0" y="0"/>
            <a:chExt cx="1510652" cy="158142"/>
          </a:xfrm>
        </p:grpSpPr>
        <p:sp>
          <p:nvSpPr>
            <p:cNvPr id="19" name="Freeform 19"/>
            <p:cNvSpPr/>
            <p:nvPr/>
          </p:nvSpPr>
          <p:spPr>
            <a:xfrm>
              <a:off x="0" y="0"/>
              <a:ext cx="1510652" cy="158142"/>
            </a:xfrm>
            <a:custGeom>
              <a:avLst/>
              <a:gdLst/>
              <a:ahLst/>
              <a:cxnLst/>
              <a:rect l="l" t="t" r="r" b="b"/>
              <a:pathLst>
                <a:path w="1510652" h="158142">
                  <a:moveTo>
                    <a:pt x="18136" y="0"/>
                  </a:moveTo>
                  <a:lnTo>
                    <a:pt x="1492516" y="0"/>
                  </a:lnTo>
                  <a:cubicBezTo>
                    <a:pt x="1497326" y="0"/>
                    <a:pt x="1501939" y="1911"/>
                    <a:pt x="1505340" y="5312"/>
                  </a:cubicBezTo>
                  <a:cubicBezTo>
                    <a:pt x="1508741" y="8713"/>
                    <a:pt x="1510652" y="13326"/>
                    <a:pt x="1510652" y="18136"/>
                  </a:cubicBezTo>
                  <a:lnTo>
                    <a:pt x="1510652" y="140006"/>
                  </a:lnTo>
                  <a:cubicBezTo>
                    <a:pt x="1510652" y="144816"/>
                    <a:pt x="1508741" y="149429"/>
                    <a:pt x="1505340" y="152830"/>
                  </a:cubicBezTo>
                  <a:cubicBezTo>
                    <a:pt x="1501939" y="156232"/>
                    <a:pt x="1497326" y="158142"/>
                    <a:pt x="1492516" y="158142"/>
                  </a:cubicBezTo>
                  <a:lnTo>
                    <a:pt x="18136" y="158142"/>
                  </a:lnTo>
                  <a:cubicBezTo>
                    <a:pt x="13326" y="158142"/>
                    <a:pt x="8713" y="156232"/>
                    <a:pt x="5312" y="152830"/>
                  </a:cubicBezTo>
                  <a:cubicBezTo>
                    <a:pt x="1911" y="149429"/>
                    <a:pt x="0" y="144816"/>
                    <a:pt x="0" y="140006"/>
                  </a:cubicBezTo>
                  <a:lnTo>
                    <a:pt x="0" y="18136"/>
                  </a:lnTo>
                  <a:cubicBezTo>
                    <a:pt x="0" y="13326"/>
                    <a:pt x="1911" y="8713"/>
                    <a:pt x="5312" y="5312"/>
                  </a:cubicBezTo>
                  <a:cubicBezTo>
                    <a:pt x="8713" y="1911"/>
                    <a:pt x="13326" y="0"/>
                    <a:pt x="18136" y="0"/>
                  </a:cubicBezTo>
                  <a:close/>
                </a:path>
              </a:pathLst>
            </a:custGeom>
            <a:solidFill>
              <a:srgbClr val="FFFFFF"/>
            </a:solidFill>
            <a:ln w="19050" cap="sq">
              <a:solidFill>
                <a:srgbClr val="000000"/>
              </a:solidFill>
              <a:prstDash val="solid"/>
              <a:miter/>
            </a:ln>
          </p:spPr>
        </p:sp>
        <p:sp>
          <p:nvSpPr>
            <p:cNvPr id="20" name="TextBox 20"/>
            <p:cNvSpPr txBox="1"/>
            <p:nvPr/>
          </p:nvSpPr>
          <p:spPr>
            <a:xfrm>
              <a:off x="0" y="-38100"/>
              <a:ext cx="1510652" cy="196242"/>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9469655" y="758563"/>
            <a:ext cx="6213168" cy="637547"/>
            <a:chOff x="0" y="0"/>
            <a:chExt cx="1293349" cy="132713"/>
          </a:xfrm>
        </p:grpSpPr>
        <p:sp>
          <p:nvSpPr>
            <p:cNvPr id="22" name="Freeform 22"/>
            <p:cNvSpPr/>
            <p:nvPr/>
          </p:nvSpPr>
          <p:spPr>
            <a:xfrm>
              <a:off x="0" y="0"/>
              <a:ext cx="1293349" cy="132713"/>
            </a:xfrm>
            <a:custGeom>
              <a:avLst/>
              <a:gdLst/>
              <a:ahLst/>
              <a:cxnLst/>
              <a:rect l="l" t="t" r="r" b="b"/>
              <a:pathLst>
                <a:path w="1293349" h="132713">
                  <a:moveTo>
                    <a:pt x="21183" y="0"/>
                  </a:moveTo>
                  <a:lnTo>
                    <a:pt x="1272166" y="0"/>
                  </a:lnTo>
                  <a:cubicBezTo>
                    <a:pt x="1277784" y="0"/>
                    <a:pt x="1283172" y="2232"/>
                    <a:pt x="1287144" y="6204"/>
                  </a:cubicBezTo>
                  <a:cubicBezTo>
                    <a:pt x="1291117" y="10177"/>
                    <a:pt x="1293349" y="15565"/>
                    <a:pt x="1293349" y="21183"/>
                  </a:cubicBezTo>
                  <a:lnTo>
                    <a:pt x="1293349" y="111531"/>
                  </a:lnTo>
                  <a:cubicBezTo>
                    <a:pt x="1293349" y="123229"/>
                    <a:pt x="1283865" y="132713"/>
                    <a:pt x="1272166" y="132713"/>
                  </a:cubicBezTo>
                  <a:lnTo>
                    <a:pt x="21183" y="132713"/>
                  </a:lnTo>
                  <a:cubicBezTo>
                    <a:pt x="15565" y="132713"/>
                    <a:pt x="10177" y="130482"/>
                    <a:pt x="6204" y="126509"/>
                  </a:cubicBezTo>
                  <a:cubicBezTo>
                    <a:pt x="2232" y="122536"/>
                    <a:pt x="0" y="117149"/>
                    <a:pt x="0" y="111531"/>
                  </a:cubicBezTo>
                  <a:lnTo>
                    <a:pt x="0" y="21183"/>
                  </a:lnTo>
                  <a:cubicBezTo>
                    <a:pt x="0" y="15565"/>
                    <a:pt x="2232" y="10177"/>
                    <a:pt x="6204" y="6204"/>
                  </a:cubicBezTo>
                  <a:cubicBezTo>
                    <a:pt x="10177" y="2232"/>
                    <a:pt x="15565" y="0"/>
                    <a:pt x="21183" y="0"/>
                  </a:cubicBezTo>
                  <a:close/>
                </a:path>
              </a:pathLst>
            </a:custGeom>
            <a:solidFill>
              <a:srgbClr val="FFFFFF"/>
            </a:solidFill>
            <a:ln w="19050" cap="sq">
              <a:solidFill>
                <a:srgbClr val="000000"/>
              </a:solidFill>
              <a:prstDash val="solid"/>
              <a:miter/>
            </a:ln>
          </p:spPr>
        </p:sp>
        <p:sp>
          <p:nvSpPr>
            <p:cNvPr id="23" name="TextBox 23"/>
            <p:cNvSpPr txBox="1"/>
            <p:nvPr/>
          </p:nvSpPr>
          <p:spPr>
            <a:xfrm>
              <a:off x="0" y="-38100"/>
              <a:ext cx="1293349" cy="17081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348659" y="5544524"/>
            <a:ext cx="6334164" cy="668736"/>
            <a:chOff x="0" y="0"/>
            <a:chExt cx="1318535" cy="139206"/>
          </a:xfrm>
        </p:grpSpPr>
        <p:sp>
          <p:nvSpPr>
            <p:cNvPr id="25" name="Freeform 25"/>
            <p:cNvSpPr/>
            <p:nvPr/>
          </p:nvSpPr>
          <p:spPr>
            <a:xfrm>
              <a:off x="0" y="0"/>
              <a:ext cx="1318536" cy="139206"/>
            </a:xfrm>
            <a:custGeom>
              <a:avLst/>
              <a:gdLst/>
              <a:ahLst/>
              <a:cxnLst/>
              <a:rect l="l" t="t" r="r" b="b"/>
              <a:pathLst>
                <a:path w="1318536" h="139206">
                  <a:moveTo>
                    <a:pt x="20778" y="0"/>
                  </a:moveTo>
                  <a:lnTo>
                    <a:pt x="1297757" y="0"/>
                  </a:lnTo>
                  <a:cubicBezTo>
                    <a:pt x="1303268" y="0"/>
                    <a:pt x="1308553" y="2189"/>
                    <a:pt x="1312450" y="6086"/>
                  </a:cubicBezTo>
                  <a:cubicBezTo>
                    <a:pt x="1316346" y="9982"/>
                    <a:pt x="1318536" y="15267"/>
                    <a:pt x="1318536" y="20778"/>
                  </a:cubicBezTo>
                  <a:lnTo>
                    <a:pt x="1318536" y="118428"/>
                  </a:lnTo>
                  <a:cubicBezTo>
                    <a:pt x="1318536" y="123938"/>
                    <a:pt x="1316346" y="129223"/>
                    <a:pt x="1312450" y="133120"/>
                  </a:cubicBezTo>
                  <a:cubicBezTo>
                    <a:pt x="1308553" y="137017"/>
                    <a:pt x="1303268" y="139206"/>
                    <a:pt x="1297757" y="139206"/>
                  </a:cubicBezTo>
                  <a:lnTo>
                    <a:pt x="20778" y="139206"/>
                  </a:lnTo>
                  <a:cubicBezTo>
                    <a:pt x="15267" y="139206"/>
                    <a:pt x="9982" y="137017"/>
                    <a:pt x="6086" y="133120"/>
                  </a:cubicBezTo>
                  <a:cubicBezTo>
                    <a:pt x="2189" y="129223"/>
                    <a:pt x="0" y="123938"/>
                    <a:pt x="0" y="118428"/>
                  </a:cubicBezTo>
                  <a:lnTo>
                    <a:pt x="0" y="20778"/>
                  </a:lnTo>
                  <a:cubicBezTo>
                    <a:pt x="0" y="15267"/>
                    <a:pt x="2189" y="9982"/>
                    <a:pt x="6086" y="6086"/>
                  </a:cubicBezTo>
                  <a:cubicBezTo>
                    <a:pt x="9982" y="2189"/>
                    <a:pt x="15267" y="0"/>
                    <a:pt x="20778" y="0"/>
                  </a:cubicBezTo>
                  <a:close/>
                </a:path>
              </a:pathLst>
            </a:custGeom>
            <a:solidFill>
              <a:srgbClr val="FFFFFF"/>
            </a:solidFill>
            <a:ln w="19050" cap="sq">
              <a:solidFill>
                <a:srgbClr val="000000"/>
              </a:solidFill>
              <a:prstDash val="solid"/>
              <a:miter/>
            </a:ln>
          </p:spPr>
        </p:sp>
        <p:sp>
          <p:nvSpPr>
            <p:cNvPr id="26" name="TextBox 26"/>
            <p:cNvSpPr txBox="1"/>
            <p:nvPr/>
          </p:nvSpPr>
          <p:spPr>
            <a:xfrm>
              <a:off x="0" y="-38100"/>
              <a:ext cx="1318535" cy="177306"/>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5040443" y="2063153"/>
            <a:ext cx="3032484" cy="6646539"/>
          </a:xfrm>
          <a:custGeom>
            <a:avLst/>
            <a:gdLst/>
            <a:ahLst/>
            <a:cxnLst/>
            <a:rect l="l" t="t" r="r" b="b"/>
            <a:pathLst>
              <a:path w="3032484" h="6646539">
                <a:moveTo>
                  <a:pt x="0" y="0"/>
                </a:moveTo>
                <a:lnTo>
                  <a:pt x="3032484" y="0"/>
                </a:lnTo>
                <a:lnTo>
                  <a:pt x="3032484" y="6646539"/>
                </a:lnTo>
                <a:lnTo>
                  <a:pt x="0" y="6646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TextBox 28"/>
          <p:cNvSpPr txBox="1"/>
          <p:nvPr/>
        </p:nvSpPr>
        <p:spPr>
          <a:xfrm>
            <a:off x="1464772" y="1634390"/>
            <a:ext cx="5346818" cy="449580"/>
          </a:xfrm>
          <a:prstGeom prst="rect">
            <a:avLst/>
          </a:prstGeom>
        </p:spPr>
        <p:txBody>
          <a:bodyPr lIns="0" tIns="0" rIns="0" bIns="0" rtlCol="0" anchor="t">
            <a:spAutoFit/>
          </a:bodyPr>
          <a:lstStyle/>
          <a:p>
            <a:pPr algn="l">
              <a:lnSpc>
                <a:spcPts val="3509"/>
              </a:lnSpc>
            </a:pPr>
            <a:r>
              <a:rPr lang="en-US" sz="3000" b="1">
                <a:solidFill>
                  <a:srgbClr val="000000"/>
                </a:solidFill>
                <a:latin typeface="DM Sans Bold"/>
                <a:ea typeface="DM Sans Bold"/>
                <a:cs typeface="DM Sans Bold"/>
                <a:sym typeface="DM Sans Bold"/>
              </a:rPr>
              <a:t>    Efficacité et coût réduit :</a:t>
            </a:r>
          </a:p>
        </p:txBody>
      </p:sp>
      <p:sp>
        <p:nvSpPr>
          <p:cNvPr id="29" name="TextBox 29"/>
          <p:cNvSpPr txBox="1"/>
          <p:nvPr/>
        </p:nvSpPr>
        <p:spPr>
          <a:xfrm>
            <a:off x="9585349" y="756090"/>
            <a:ext cx="5734976" cy="449580"/>
          </a:xfrm>
          <a:prstGeom prst="rect">
            <a:avLst/>
          </a:prstGeom>
        </p:spPr>
        <p:txBody>
          <a:bodyPr lIns="0" tIns="0" rIns="0" bIns="0" rtlCol="0" anchor="t">
            <a:spAutoFit/>
          </a:bodyPr>
          <a:lstStyle/>
          <a:p>
            <a:pPr algn="l">
              <a:lnSpc>
                <a:spcPts val="3509"/>
              </a:lnSpc>
            </a:pPr>
            <a:r>
              <a:rPr lang="en-US" sz="3000" b="1">
                <a:solidFill>
                  <a:srgbClr val="000000"/>
                </a:solidFill>
                <a:latin typeface="DM Sans Bold"/>
                <a:ea typeface="DM Sans Bold"/>
                <a:cs typeface="DM Sans Bold"/>
                <a:sym typeface="DM Sans Bold"/>
              </a:rPr>
              <a:t>Adaptabilité et diversité :</a:t>
            </a:r>
          </a:p>
        </p:txBody>
      </p:sp>
      <p:sp>
        <p:nvSpPr>
          <p:cNvPr id="30" name="TextBox 30"/>
          <p:cNvSpPr txBox="1"/>
          <p:nvPr/>
        </p:nvSpPr>
        <p:spPr>
          <a:xfrm>
            <a:off x="870476" y="6087449"/>
            <a:ext cx="7640449" cy="449580"/>
          </a:xfrm>
          <a:prstGeom prst="rect">
            <a:avLst/>
          </a:prstGeom>
        </p:spPr>
        <p:txBody>
          <a:bodyPr lIns="0" tIns="0" rIns="0" bIns="0" rtlCol="0" anchor="t">
            <a:spAutoFit/>
          </a:bodyPr>
          <a:lstStyle/>
          <a:p>
            <a:pPr algn="l">
              <a:lnSpc>
                <a:spcPts val="3509"/>
              </a:lnSpc>
            </a:pPr>
            <a:r>
              <a:rPr lang="en-US" sz="3000">
                <a:solidFill>
                  <a:srgbClr val="000000"/>
                </a:solidFill>
                <a:latin typeface="DM Sans"/>
                <a:ea typeface="DM Sans"/>
                <a:cs typeface="DM Sans"/>
                <a:sym typeface="DM Sans"/>
              </a:rPr>
              <a:t>    </a:t>
            </a:r>
            <a:r>
              <a:rPr lang="en-US" sz="3000" b="1">
                <a:solidFill>
                  <a:srgbClr val="000000"/>
                </a:solidFill>
                <a:latin typeface="DM Sans Bold"/>
                <a:ea typeface="DM Sans Bold"/>
                <a:cs typeface="DM Sans Bold"/>
                <a:sym typeface="DM Sans Bold"/>
              </a:rPr>
              <a:t>Bioremédiation naturelle et durable :</a:t>
            </a:r>
          </a:p>
        </p:txBody>
      </p:sp>
      <p:sp>
        <p:nvSpPr>
          <p:cNvPr id="31" name="TextBox 31"/>
          <p:cNvSpPr txBox="1"/>
          <p:nvPr/>
        </p:nvSpPr>
        <p:spPr>
          <a:xfrm>
            <a:off x="9666132" y="5392940"/>
            <a:ext cx="6334164" cy="887730"/>
          </a:xfrm>
          <a:prstGeom prst="rect">
            <a:avLst/>
          </a:prstGeom>
        </p:spPr>
        <p:txBody>
          <a:bodyPr lIns="0" tIns="0" rIns="0" bIns="0" rtlCol="0" anchor="t">
            <a:spAutoFit/>
          </a:bodyPr>
          <a:lstStyle/>
          <a:p>
            <a:pPr algn="l">
              <a:lnSpc>
                <a:spcPts val="3509"/>
              </a:lnSpc>
            </a:pPr>
            <a:r>
              <a:rPr lang="en-US" sz="3000" b="1">
                <a:solidFill>
                  <a:srgbClr val="000000"/>
                </a:solidFill>
                <a:latin typeface="DM Sans Bold"/>
                <a:ea typeface="DM Sans Bold"/>
                <a:cs typeface="DM Sans Bold"/>
                <a:sym typeface="DM Sans Bold"/>
              </a:rPr>
              <a:t>    Réduction des coûts et des impacts environnementaux </a:t>
            </a:r>
          </a:p>
        </p:txBody>
      </p:sp>
      <p:sp>
        <p:nvSpPr>
          <p:cNvPr id="32" name="TextBox 32"/>
          <p:cNvSpPr txBox="1"/>
          <p:nvPr/>
        </p:nvSpPr>
        <p:spPr>
          <a:xfrm>
            <a:off x="1060502" y="2418433"/>
            <a:ext cx="6988452" cy="2967990"/>
          </a:xfrm>
          <a:prstGeom prst="rect">
            <a:avLst/>
          </a:prstGeom>
        </p:spPr>
        <p:txBody>
          <a:bodyPr lIns="0" tIns="0" rIns="0" bIns="0" rtlCol="0" anchor="t">
            <a:spAutoFit/>
          </a:bodyPr>
          <a:lstStyle/>
          <a:p>
            <a:pPr marL="0" lvl="0" indent="0" algn="l">
              <a:lnSpc>
                <a:spcPts val="2969"/>
              </a:lnSpc>
              <a:spcBef>
                <a:spcPct val="0"/>
              </a:spcBef>
            </a:pPr>
            <a:r>
              <a:rPr lang="en-US" sz="2199" spc="131">
                <a:solidFill>
                  <a:srgbClr val="000000"/>
                </a:solidFill>
                <a:latin typeface="DM Sans"/>
                <a:ea typeface="DM Sans"/>
                <a:cs typeface="DM Sans"/>
                <a:sym typeface="DM Sans"/>
              </a:rPr>
              <a:t>        Les micro-organismes sont capables de dégrader une large gamme de polluants organiques et inorganiques, comme les hydrocarbures, les métaux lourds, les produits chimiques industriels et les pesticides. Ce processus est généralement plus économique que les méthodes chimiques traditionnelles de traitement de la pollution.</a:t>
            </a:r>
          </a:p>
        </p:txBody>
      </p:sp>
      <p:sp>
        <p:nvSpPr>
          <p:cNvPr id="33" name="TextBox 33"/>
          <p:cNvSpPr txBox="1"/>
          <p:nvPr/>
        </p:nvSpPr>
        <p:spPr>
          <a:xfrm>
            <a:off x="9585349" y="1358010"/>
            <a:ext cx="5654193" cy="3339465"/>
          </a:xfrm>
          <a:prstGeom prst="rect">
            <a:avLst/>
          </a:prstGeom>
        </p:spPr>
        <p:txBody>
          <a:bodyPr lIns="0" tIns="0" rIns="0" bIns="0" rtlCol="0" anchor="t">
            <a:spAutoFit/>
          </a:bodyPr>
          <a:lstStyle/>
          <a:p>
            <a:pPr algn="l">
              <a:lnSpc>
                <a:spcPts val="2969"/>
              </a:lnSpc>
            </a:pPr>
            <a:r>
              <a:rPr lang="en-US" sz="2199" spc="131">
                <a:solidFill>
                  <a:srgbClr val="000000"/>
                </a:solidFill>
                <a:latin typeface="DM Sans"/>
                <a:ea typeface="DM Sans"/>
                <a:cs typeface="DM Sans"/>
                <a:sym typeface="DM Sans"/>
              </a:rPr>
              <a:t> Les micro-organismes peuvent être isolés de divers environnements et peuvent être adaptés à des conditions extrêmes (hautes températures, pH acides ou alcalins, etc.). Cela leur permet de traiter des polluants dans des conditions variées (terrestres, marines, industrielles).</a:t>
            </a:r>
          </a:p>
          <a:p>
            <a:pPr marL="0" lvl="0" indent="0" algn="l">
              <a:lnSpc>
                <a:spcPts val="2969"/>
              </a:lnSpc>
              <a:spcBef>
                <a:spcPct val="0"/>
              </a:spcBef>
            </a:pPr>
            <a:endParaRPr lang="en-US" sz="2199" spc="131">
              <a:solidFill>
                <a:srgbClr val="000000"/>
              </a:solidFill>
              <a:latin typeface="DM Sans"/>
              <a:ea typeface="DM Sans"/>
              <a:cs typeface="DM Sans"/>
              <a:sym typeface="DM Sans"/>
            </a:endParaRPr>
          </a:p>
        </p:txBody>
      </p:sp>
      <p:sp>
        <p:nvSpPr>
          <p:cNvPr id="34" name="TextBox 34"/>
          <p:cNvSpPr txBox="1"/>
          <p:nvPr/>
        </p:nvSpPr>
        <p:spPr>
          <a:xfrm>
            <a:off x="9666132" y="6398532"/>
            <a:ext cx="6084289" cy="2967990"/>
          </a:xfrm>
          <a:prstGeom prst="rect">
            <a:avLst/>
          </a:prstGeom>
        </p:spPr>
        <p:txBody>
          <a:bodyPr lIns="0" tIns="0" rIns="0" bIns="0" rtlCol="0" anchor="t">
            <a:spAutoFit/>
          </a:bodyPr>
          <a:lstStyle/>
          <a:p>
            <a:pPr marL="0" lvl="0" indent="0" algn="l">
              <a:lnSpc>
                <a:spcPts val="2969"/>
              </a:lnSpc>
              <a:spcBef>
                <a:spcPct val="0"/>
              </a:spcBef>
            </a:pPr>
            <a:r>
              <a:rPr lang="en-US" sz="2199" spc="131">
                <a:solidFill>
                  <a:srgbClr val="000000"/>
                </a:solidFill>
                <a:latin typeface="DM Sans"/>
                <a:ea typeface="DM Sans"/>
                <a:cs typeface="DM Sans"/>
                <a:sym typeface="DM Sans"/>
              </a:rPr>
              <a:t> Les techniques basées sur les micro-organismes, telles que la bioremédiation ou la phytoremédiation, nécessitent souvent moins d'énergie et de produits chimiques que les procédés industriels classiques de nettoyage, réduisant ainsi les coûts et les impacts environnementaux.</a:t>
            </a:r>
          </a:p>
        </p:txBody>
      </p:sp>
      <p:sp>
        <p:nvSpPr>
          <p:cNvPr id="35" name="TextBox 35"/>
          <p:cNvSpPr txBox="1"/>
          <p:nvPr/>
        </p:nvSpPr>
        <p:spPr>
          <a:xfrm>
            <a:off x="1060502" y="6457587"/>
            <a:ext cx="6830284" cy="2487930"/>
          </a:xfrm>
          <a:prstGeom prst="rect">
            <a:avLst/>
          </a:prstGeom>
        </p:spPr>
        <p:txBody>
          <a:bodyPr lIns="0" tIns="0" rIns="0" bIns="0" rtlCol="0" anchor="t">
            <a:spAutoFit/>
          </a:bodyPr>
          <a:lstStyle/>
          <a:p>
            <a:pPr algn="l">
              <a:lnSpc>
                <a:spcPts val="2160"/>
              </a:lnSpc>
            </a:pPr>
            <a:endParaRPr/>
          </a:p>
          <a:p>
            <a:pPr marL="0" lvl="0" indent="0" algn="l">
              <a:lnSpc>
                <a:spcPts val="2969"/>
              </a:lnSpc>
              <a:spcBef>
                <a:spcPct val="0"/>
              </a:spcBef>
            </a:pPr>
            <a:r>
              <a:rPr lang="en-US" sz="2199" b="1" spc="131">
                <a:solidFill>
                  <a:srgbClr val="000000"/>
                </a:solidFill>
                <a:latin typeface="DM Sans Bold"/>
                <a:ea typeface="DM Sans Bold"/>
                <a:cs typeface="DM Sans Bold"/>
                <a:sym typeface="DM Sans Bold"/>
              </a:rPr>
              <a:t>        </a:t>
            </a:r>
            <a:r>
              <a:rPr lang="en-US" sz="2199" spc="131">
                <a:solidFill>
                  <a:srgbClr val="000000"/>
                </a:solidFill>
                <a:latin typeface="DM Sans"/>
                <a:ea typeface="DM Sans"/>
                <a:cs typeface="DM Sans"/>
                <a:sym typeface="DM Sans"/>
              </a:rPr>
              <a:t>Les micro-organismes sont une solution naturelle et biodégradable pour dégrader les polluants sans laisser de résidus toxiques dans l'environnement. Ils contribuent à la réduction de la pollution tout en préservant la biodiversité et les écosystèmes.</a:t>
            </a:r>
          </a:p>
        </p:txBody>
      </p:sp>
      <p:sp>
        <p:nvSpPr>
          <p:cNvPr id="36" name="Freeform 36"/>
          <p:cNvSpPr/>
          <p:nvPr/>
        </p:nvSpPr>
        <p:spPr>
          <a:xfrm rot="-10800000">
            <a:off x="14827993" y="-1392447"/>
            <a:ext cx="4017146" cy="3158481"/>
          </a:xfrm>
          <a:custGeom>
            <a:avLst/>
            <a:gdLst/>
            <a:ahLst/>
            <a:cxnLst/>
            <a:rect l="l" t="t" r="r" b="b"/>
            <a:pathLst>
              <a:path w="4017146" h="3158481">
                <a:moveTo>
                  <a:pt x="0" y="0"/>
                </a:moveTo>
                <a:lnTo>
                  <a:pt x="4017147" y="0"/>
                </a:lnTo>
                <a:lnTo>
                  <a:pt x="4017147" y="3158481"/>
                </a:lnTo>
                <a:lnTo>
                  <a:pt x="0" y="3158481"/>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37" name="Freeform 37"/>
          <p:cNvSpPr/>
          <p:nvPr/>
        </p:nvSpPr>
        <p:spPr>
          <a:xfrm>
            <a:off x="4580296" y="-1616873"/>
            <a:ext cx="4224468" cy="2645573"/>
          </a:xfrm>
          <a:custGeom>
            <a:avLst/>
            <a:gdLst/>
            <a:ahLst/>
            <a:cxnLst/>
            <a:rect l="l" t="t" r="r" b="b"/>
            <a:pathLst>
              <a:path w="4224468" h="2645573">
                <a:moveTo>
                  <a:pt x="0" y="0"/>
                </a:moveTo>
                <a:lnTo>
                  <a:pt x="4224469" y="0"/>
                </a:lnTo>
                <a:lnTo>
                  <a:pt x="4224469" y="2645573"/>
                </a:lnTo>
                <a:lnTo>
                  <a:pt x="0" y="2645573"/>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38" name="Freeform 38"/>
          <p:cNvSpPr/>
          <p:nvPr/>
        </p:nvSpPr>
        <p:spPr>
          <a:xfrm>
            <a:off x="8285780" y="9560661"/>
            <a:ext cx="3169280" cy="2226419"/>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39" name="Freeform 39"/>
          <p:cNvSpPr/>
          <p:nvPr/>
        </p:nvSpPr>
        <p:spPr>
          <a:xfrm>
            <a:off x="-1558320"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40" name="Freeform 40"/>
          <p:cNvSpPr/>
          <p:nvPr/>
        </p:nvSpPr>
        <p:spPr>
          <a:xfrm>
            <a:off x="17259300" y="7433853"/>
            <a:ext cx="1794966" cy="1932669"/>
          </a:xfrm>
          <a:custGeom>
            <a:avLst/>
            <a:gdLst/>
            <a:ahLst/>
            <a:cxnLst/>
            <a:rect l="l" t="t" r="r" b="b"/>
            <a:pathLst>
              <a:path w="1794966" h="1932669">
                <a:moveTo>
                  <a:pt x="0" y="0"/>
                </a:moveTo>
                <a:lnTo>
                  <a:pt x="1794966" y="0"/>
                </a:lnTo>
                <a:lnTo>
                  <a:pt x="1794966" y="1932669"/>
                </a:lnTo>
                <a:lnTo>
                  <a:pt x="0" y="1932669"/>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41" name="Freeform 41"/>
          <p:cNvSpPr/>
          <p:nvPr/>
        </p:nvSpPr>
        <p:spPr>
          <a:xfrm>
            <a:off x="-744232" y="460501"/>
            <a:ext cx="1488463" cy="1602652"/>
          </a:xfrm>
          <a:custGeom>
            <a:avLst/>
            <a:gdLst/>
            <a:ahLst/>
            <a:cxnLst/>
            <a:rect l="l" t="t" r="r" b="b"/>
            <a:pathLst>
              <a:path w="1488463" h="1602652">
                <a:moveTo>
                  <a:pt x="0" y="0"/>
                </a:moveTo>
                <a:lnTo>
                  <a:pt x="1488464" y="0"/>
                </a:lnTo>
                <a:lnTo>
                  <a:pt x="1488464" y="1602652"/>
                </a:lnTo>
                <a:lnTo>
                  <a:pt x="0" y="1602652"/>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42" name="TextBox 42"/>
          <p:cNvSpPr txBox="1"/>
          <p:nvPr/>
        </p:nvSpPr>
        <p:spPr>
          <a:xfrm>
            <a:off x="1028700" y="304631"/>
            <a:ext cx="16632952" cy="1043853"/>
          </a:xfrm>
          <a:prstGeom prst="rect">
            <a:avLst/>
          </a:prstGeom>
        </p:spPr>
        <p:txBody>
          <a:bodyPr lIns="0" tIns="0" rIns="0" bIns="0" rtlCol="0" anchor="t">
            <a:spAutoFit/>
          </a:bodyPr>
          <a:lstStyle/>
          <a:p>
            <a:pPr algn="l">
              <a:lnSpc>
                <a:spcPts val="7778"/>
              </a:lnSpc>
            </a:pPr>
            <a:r>
              <a:rPr lang="en-US" sz="8018" b="1">
                <a:solidFill>
                  <a:srgbClr val="000000"/>
                </a:solidFill>
                <a:latin typeface="DM Sans Bold"/>
                <a:ea typeface="DM Sans Bold"/>
                <a:cs typeface="DM Sans Bold"/>
                <a:sym typeface="DM Sans Bold"/>
              </a:rPr>
              <a:t>Les Avantages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TextBox 3"/>
          <p:cNvSpPr txBox="1"/>
          <p:nvPr/>
        </p:nvSpPr>
        <p:spPr>
          <a:xfrm>
            <a:off x="3746538" y="2421935"/>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01</a:t>
            </a:r>
          </a:p>
        </p:txBody>
      </p:sp>
      <p:sp>
        <p:nvSpPr>
          <p:cNvPr id="4" name="Freeform 4"/>
          <p:cNvSpPr/>
          <p:nvPr/>
        </p:nvSpPr>
        <p:spPr>
          <a:xfrm>
            <a:off x="2116708" y="2646465"/>
            <a:ext cx="1012981" cy="454921"/>
          </a:xfrm>
          <a:custGeom>
            <a:avLst/>
            <a:gdLst/>
            <a:ahLst/>
            <a:cxnLst/>
            <a:rect l="l" t="t" r="r" b="b"/>
            <a:pathLst>
              <a:path w="1012981" h="454921">
                <a:moveTo>
                  <a:pt x="0" y="0"/>
                </a:moveTo>
                <a:lnTo>
                  <a:pt x="1012981" y="0"/>
                </a:lnTo>
                <a:lnTo>
                  <a:pt x="1012981" y="454920"/>
                </a:lnTo>
                <a:lnTo>
                  <a:pt x="0" y="454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116708" y="6408551"/>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3746538" y="6334386"/>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02</a:t>
            </a:r>
          </a:p>
        </p:txBody>
      </p:sp>
      <p:sp>
        <p:nvSpPr>
          <p:cNvPr id="7" name="TextBox 7"/>
          <p:cNvSpPr txBox="1"/>
          <p:nvPr/>
        </p:nvSpPr>
        <p:spPr>
          <a:xfrm>
            <a:off x="3746538" y="3448180"/>
            <a:ext cx="12686273" cy="1853565"/>
          </a:xfrm>
          <a:prstGeom prst="rect">
            <a:avLst/>
          </a:prstGeom>
        </p:spPr>
        <p:txBody>
          <a:bodyPr lIns="0" tIns="0" rIns="0" bIns="0" rtlCol="0" anchor="t">
            <a:spAutoFit/>
          </a:bodyPr>
          <a:lstStyle/>
          <a:p>
            <a:pPr marL="0" lvl="0" indent="0" algn="l">
              <a:lnSpc>
                <a:spcPts val="2969"/>
              </a:lnSpc>
              <a:spcBef>
                <a:spcPct val="0"/>
              </a:spcBef>
            </a:pPr>
            <a:r>
              <a:rPr lang="en-US" sz="2199" spc="131">
                <a:solidFill>
                  <a:srgbClr val="000000"/>
                </a:solidFill>
                <a:latin typeface="DM Sans"/>
                <a:ea typeface="DM Sans"/>
                <a:cs typeface="DM Sans"/>
                <a:sym typeface="DM Sans"/>
              </a:rPr>
              <a:t> L'introduction de micro-organismes génétiquement modifiés (OGM) ou non autochtones dans l'environnement pour la bioremédiation peut avoir des effets imprévus, notamment des risques pour la biodiversité locale et la perturbation des écosystèmes existants. Si ces micro-organismes s'échappent dans la nature, ils peuvent perturber les communautés microbiennes locales.</a:t>
            </a:r>
          </a:p>
        </p:txBody>
      </p:sp>
      <p:sp>
        <p:nvSpPr>
          <p:cNvPr id="8" name="TextBox 8"/>
          <p:cNvSpPr txBox="1"/>
          <p:nvPr/>
        </p:nvSpPr>
        <p:spPr>
          <a:xfrm>
            <a:off x="3746538" y="7404735"/>
            <a:ext cx="12686273" cy="1853565"/>
          </a:xfrm>
          <a:prstGeom prst="rect">
            <a:avLst/>
          </a:prstGeom>
        </p:spPr>
        <p:txBody>
          <a:bodyPr lIns="0" tIns="0" rIns="0" bIns="0" rtlCol="0" anchor="t">
            <a:spAutoFit/>
          </a:bodyPr>
          <a:lstStyle/>
          <a:p>
            <a:pPr marL="0" lvl="0" indent="0" algn="l">
              <a:lnSpc>
                <a:spcPts val="2969"/>
              </a:lnSpc>
              <a:spcBef>
                <a:spcPct val="0"/>
              </a:spcBef>
            </a:pPr>
            <a:r>
              <a:rPr lang="en-US" sz="2199" spc="131">
                <a:solidFill>
                  <a:srgbClr val="000000"/>
                </a:solidFill>
                <a:latin typeface="DM Sans"/>
                <a:ea typeface="DM Sans"/>
                <a:cs typeface="DM Sans"/>
                <a:sym typeface="DM Sans"/>
              </a:rPr>
              <a:t>   Les processus de bioremédiation basés sur les micro-organismes peuvent prendre du temps pour obtenir des résultats visibles, surtout lorsqu'il s'agit de dégrader des polluants complexes ou de traiter de grandes surfaces de sols ou d'eaux. Cela peut être un inconvénient par rapport à des méthodes chimiques ou physiques plus rapides.</a:t>
            </a:r>
          </a:p>
        </p:txBody>
      </p:sp>
      <p:sp>
        <p:nvSpPr>
          <p:cNvPr id="9" name="TextBox 9"/>
          <p:cNvSpPr txBox="1"/>
          <p:nvPr/>
        </p:nvSpPr>
        <p:spPr>
          <a:xfrm>
            <a:off x="5323776" y="2498770"/>
            <a:ext cx="7640449" cy="449580"/>
          </a:xfrm>
          <a:prstGeom prst="rect">
            <a:avLst/>
          </a:prstGeom>
        </p:spPr>
        <p:txBody>
          <a:bodyPr lIns="0" tIns="0" rIns="0" bIns="0" rtlCol="0" anchor="t">
            <a:spAutoFit/>
          </a:bodyPr>
          <a:lstStyle/>
          <a:p>
            <a:pPr algn="l">
              <a:lnSpc>
                <a:spcPts val="3509"/>
              </a:lnSpc>
            </a:pPr>
            <a:r>
              <a:rPr lang="en-US" sz="3000" b="1">
                <a:solidFill>
                  <a:srgbClr val="000000"/>
                </a:solidFill>
                <a:latin typeface="DM Sans Bold"/>
                <a:ea typeface="DM Sans Bold"/>
                <a:cs typeface="DM Sans Bold"/>
                <a:sym typeface="DM Sans Bold"/>
              </a:rPr>
              <a:t> Risque de perturbation écologique :</a:t>
            </a:r>
          </a:p>
        </p:txBody>
      </p:sp>
      <p:sp>
        <p:nvSpPr>
          <p:cNvPr id="10" name="TextBox 10"/>
          <p:cNvSpPr txBox="1"/>
          <p:nvPr/>
        </p:nvSpPr>
        <p:spPr>
          <a:xfrm>
            <a:off x="5323776" y="6413892"/>
            <a:ext cx="7640449" cy="449580"/>
          </a:xfrm>
          <a:prstGeom prst="rect">
            <a:avLst/>
          </a:prstGeom>
        </p:spPr>
        <p:txBody>
          <a:bodyPr lIns="0" tIns="0" rIns="0" bIns="0" rtlCol="0" anchor="t">
            <a:spAutoFit/>
          </a:bodyPr>
          <a:lstStyle/>
          <a:p>
            <a:pPr algn="l">
              <a:lnSpc>
                <a:spcPts val="3509"/>
              </a:lnSpc>
            </a:pPr>
            <a:r>
              <a:rPr lang="en-US" sz="3000" b="1">
                <a:solidFill>
                  <a:srgbClr val="000000"/>
                </a:solidFill>
                <a:latin typeface="DM Sans Bold"/>
                <a:ea typeface="DM Sans Bold"/>
                <a:cs typeface="DM Sans Bold"/>
                <a:sym typeface="DM Sans Bold"/>
              </a:rPr>
              <a:t>  Temps nécessaire pour les résultats :</a:t>
            </a:r>
          </a:p>
        </p:txBody>
      </p:sp>
      <p:sp>
        <p:nvSpPr>
          <p:cNvPr id="11" name="TextBox 11"/>
          <p:cNvSpPr txBox="1"/>
          <p:nvPr/>
        </p:nvSpPr>
        <p:spPr>
          <a:xfrm>
            <a:off x="3659257" y="535305"/>
            <a:ext cx="12019214"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Les inconvénients </a:t>
            </a:r>
          </a:p>
        </p:txBody>
      </p:sp>
      <p:sp>
        <p:nvSpPr>
          <p:cNvPr id="12" name="Freeform 12"/>
          <p:cNvSpPr/>
          <p:nvPr/>
        </p:nvSpPr>
        <p:spPr>
          <a:xfrm>
            <a:off x="8285780" y="9560661"/>
            <a:ext cx="3169280" cy="2226419"/>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13" name="Freeform 13"/>
          <p:cNvSpPr/>
          <p:nvPr/>
        </p:nvSpPr>
        <p:spPr>
          <a:xfrm>
            <a:off x="11735224" y="4973376"/>
            <a:ext cx="3943247" cy="2469459"/>
          </a:xfrm>
          <a:custGeom>
            <a:avLst/>
            <a:gdLst/>
            <a:ahLst/>
            <a:cxnLst/>
            <a:rect l="l" t="t" r="r" b="b"/>
            <a:pathLst>
              <a:path w="3943247" h="2469459">
                <a:moveTo>
                  <a:pt x="0" y="0"/>
                </a:moveTo>
                <a:lnTo>
                  <a:pt x="3943248" y="0"/>
                </a:lnTo>
                <a:lnTo>
                  <a:pt x="3943248" y="2469459"/>
                </a:lnTo>
                <a:lnTo>
                  <a:pt x="0" y="246945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4" name="Freeform 14"/>
          <p:cNvSpPr/>
          <p:nvPr/>
        </p:nvSpPr>
        <p:spPr>
          <a:xfrm rot="-4315281">
            <a:off x="-802725" y="653176"/>
            <a:ext cx="3059829" cy="751049"/>
          </a:xfrm>
          <a:custGeom>
            <a:avLst/>
            <a:gdLst/>
            <a:ahLst/>
            <a:cxnLst/>
            <a:rect l="l" t="t" r="r" b="b"/>
            <a:pathLst>
              <a:path w="3059829" h="751049">
                <a:moveTo>
                  <a:pt x="0" y="0"/>
                </a:moveTo>
                <a:lnTo>
                  <a:pt x="3059829" y="0"/>
                </a:lnTo>
                <a:lnTo>
                  <a:pt x="3059829" y="751048"/>
                </a:lnTo>
                <a:lnTo>
                  <a:pt x="0" y="7510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TextBox 3"/>
          <p:cNvSpPr txBox="1"/>
          <p:nvPr/>
        </p:nvSpPr>
        <p:spPr>
          <a:xfrm>
            <a:off x="3925736" y="6388222"/>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04</a:t>
            </a:r>
          </a:p>
        </p:txBody>
      </p:sp>
      <p:sp>
        <p:nvSpPr>
          <p:cNvPr id="4" name="TextBox 4"/>
          <p:cNvSpPr txBox="1"/>
          <p:nvPr/>
        </p:nvSpPr>
        <p:spPr>
          <a:xfrm>
            <a:off x="3925736" y="2636074"/>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03</a:t>
            </a:r>
          </a:p>
        </p:txBody>
      </p:sp>
      <p:sp>
        <p:nvSpPr>
          <p:cNvPr id="5" name="TextBox 5"/>
          <p:cNvSpPr txBox="1"/>
          <p:nvPr/>
        </p:nvSpPr>
        <p:spPr>
          <a:xfrm>
            <a:off x="3925736" y="3867941"/>
            <a:ext cx="12686273" cy="1853565"/>
          </a:xfrm>
          <a:prstGeom prst="rect">
            <a:avLst/>
          </a:prstGeom>
        </p:spPr>
        <p:txBody>
          <a:bodyPr lIns="0" tIns="0" rIns="0" bIns="0" rtlCol="0" anchor="t">
            <a:spAutoFit/>
          </a:bodyPr>
          <a:lstStyle/>
          <a:p>
            <a:pPr marL="0" lvl="0" indent="0" algn="l">
              <a:lnSpc>
                <a:spcPts val="2969"/>
              </a:lnSpc>
              <a:spcBef>
                <a:spcPct val="0"/>
              </a:spcBef>
            </a:pPr>
            <a:r>
              <a:rPr lang="en-US" sz="2199" spc="131">
                <a:solidFill>
                  <a:srgbClr val="000000"/>
                </a:solidFill>
                <a:latin typeface="DM Sans"/>
                <a:ea typeface="DM Sans"/>
                <a:cs typeface="DM Sans"/>
                <a:sym typeface="DM Sans"/>
              </a:rPr>
              <a:t>  Tous les polluants ne peuvent pas être dégradés efficacement par des micro-organismes. Par exemple, certains contaminants chimiques persistants ou des métaux lourds peuvent être difficiles à décomposer biologiquement. De plus, les micro-organismes peuvent ne pas être capables de traiter des concentrations élevées de polluants.</a:t>
            </a:r>
          </a:p>
        </p:txBody>
      </p:sp>
      <p:sp>
        <p:nvSpPr>
          <p:cNvPr id="6" name="Freeform 6"/>
          <p:cNvSpPr/>
          <p:nvPr/>
        </p:nvSpPr>
        <p:spPr>
          <a:xfrm>
            <a:off x="2113204" y="6462387"/>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2116708" y="2710239"/>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5323776" y="2715580"/>
            <a:ext cx="7640449" cy="449580"/>
          </a:xfrm>
          <a:prstGeom prst="rect">
            <a:avLst/>
          </a:prstGeom>
        </p:spPr>
        <p:txBody>
          <a:bodyPr lIns="0" tIns="0" rIns="0" bIns="0" rtlCol="0" anchor="t">
            <a:spAutoFit/>
          </a:bodyPr>
          <a:lstStyle/>
          <a:p>
            <a:pPr algn="l">
              <a:lnSpc>
                <a:spcPts val="3509"/>
              </a:lnSpc>
            </a:pPr>
            <a:r>
              <a:rPr lang="en-US" sz="3000" b="1">
                <a:solidFill>
                  <a:srgbClr val="000000"/>
                </a:solidFill>
                <a:latin typeface="DM Sans Bold"/>
                <a:ea typeface="DM Sans Bold"/>
                <a:cs typeface="DM Sans Bold"/>
                <a:sym typeface="DM Sans Bold"/>
              </a:rPr>
              <a:t>   Limites de dégradation :</a:t>
            </a:r>
          </a:p>
        </p:txBody>
      </p:sp>
      <p:sp>
        <p:nvSpPr>
          <p:cNvPr id="9" name="TextBox 9"/>
          <p:cNvSpPr txBox="1"/>
          <p:nvPr/>
        </p:nvSpPr>
        <p:spPr>
          <a:xfrm>
            <a:off x="5323776" y="6462387"/>
            <a:ext cx="7640449" cy="449580"/>
          </a:xfrm>
          <a:prstGeom prst="rect">
            <a:avLst/>
          </a:prstGeom>
        </p:spPr>
        <p:txBody>
          <a:bodyPr lIns="0" tIns="0" rIns="0" bIns="0" rtlCol="0" anchor="t">
            <a:spAutoFit/>
          </a:bodyPr>
          <a:lstStyle/>
          <a:p>
            <a:pPr algn="l">
              <a:lnSpc>
                <a:spcPts val="3509"/>
              </a:lnSpc>
            </a:pPr>
            <a:r>
              <a:rPr lang="en-US" sz="3000" b="1">
                <a:solidFill>
                  <a:srgbClr val="000000"/>
                </a:solidFill>
                <a:latin typeface="DM Sans Bold"/>
                <a:ea typeface="DM Sans Bold"/>
                <a:cs typeface="DM Sans Bold"/>
                <a:sym typeface="DM Sans Bold"/>
              </a:rPr>
              <a:t> Nécessité de conditions spécifiques :</a:t>
            </a:r>
          </a:p>
        </p:txBody>
      </p:sp>
      <p:sp>
        <p:nvSpPr>
          <p:cNvPr id="10" name="TextBox 10"/>
          <p:cNvSpPr txBox="1"/>
          <p:nvPr/>
        </p:nvSpPr>
        <p:spPr>
          <a:xfrm>
            <a:off x="3925736" y="7620123"/>
            <a:ext cx="12686273" cy="1853565"/>
          </a:xfrm>
          <a:prstGeom prst="rect">
            <a:avLst/>
          </a:prstGeom>
        </p:spPr>
        <p:txBody>
          <a:bodyPr lIns="0" tIns="0" rIns="0" bIns="0" rtlCol="0" anchor="t">
            <a:spAutoFit/>
          </a:bodyPr>
          <a:lstStyle/>
          <a:p>
            <a:pPr marL="0" lvl="0" indent="0" algn="l">
              <a:lnSpc>
                <a:spcPts val="2969"/>
              </a:lnSpc>
              <a:spcBef>
                <a:spcPct val="0"/>
              </a:spcBef>
            </a:pPr>
            <a:r>
              <a:rPr lang="en-US" sz="2199" spc="131">
                <a:solidFill>
                  <a:srgbClr val="000000"/>
                </a:solidFill>
                <a:latin typeface="DM Sans"/>
                <a:ea typeface="DM Sans"/>
                <a:cs typeface="DM Sans"/>
                <a:sym typeface="DM Sans"/>
              </a:rPr>
              <a:t> Les micro-organismes ont des conditions optimales de croissance et d'activité (température, pH, nutriments). Si ces conditions ne sont pas réunies dans l'environnement, leur efficacité de dégradation peut être réduite. Par exemple, dans les sols fortement contaminés ou dans des environnements très acides, l'activité des micro-organismes peut être limitée.</a:t>
            </a:r>
          </a:p>
        </p:txBody>
      </p:sp>
      <p:sp>
        <p:nvSpPr>
          <p:cNvPr id="11" name="Freeform 11"/>
          <p:cNvSpPr/>
          <p:nvPr/>
        </p:nvSpPr>
        <p:spPr>
          <a:xfrm>
            <a:off x="528564" y="9173790"/>
            <a:ext cx="3169280" cy="2226419"/>
          </a:xfrm>
          <a:custGeom>
            <a:avLst/>
            <a:gdLst/>
            <a:ahLst/>
            <a:cxnLst/>
            <a:rect l="l" t="t" r="r" b="b"/>
            <a:pathLst>
              <a:path w="3169280" h="2226419">
                <a:moveTo>
                  <a:pt x="0" y="0"/>
                </a:moveTo>
                <a:lnTo>
                  <a:pt x="3169280" y="0"/>
                </a:lnTo>
                <a:lnTo>
                  <a:pt x="3169280" y="2226420"/>
                </a:lnTo>
                <a:lnTo>
                  <a:pt x="0" y="222642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12" name="Freeform 12"/>
          <p:cNvSpPr/>
          <p:nvPr/>
        </p:nvSpPr>
        <p:spPr>
          <a:xfrm rot="-9988123">
            <a:off x="8917507" y="-1279551"/>
            <a:ext cx="7499197" cy="2559101"/>
          </a:xfrm>
          <a:custGeom>
            <a:avLst/>
            <a:gdLst/>
            <a:ahLst/>
            <a:cxnLst/>
            <a:rect l="l" t="t" r="r" b="b"/>
            <a:pathLst>
              <a:path w="7499197" h="2559101">
                <a:moveTo>
                  <a:pt x="0" y="0"/>
                </a:moveTo>
                <a:lnTo>
                  <a:pt x="7499198" y="0"/>
                </a:lnTo>
                <a:lnTo>
                  <a:pt x="7499198" y="2559102"/>
                </a:lnTo>
                <a:lnTo>
                  <a:pt x="0" y="255910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3" name="Freeform 13"/>
          <p:cNvSpPr/>
          <p:nvPr/>
        </p:nvSpPr>
        <p:spPr>
          <a:xfrm>
            <a:off x="124450" y="-353013"/>
            <a:ext cx="4899948" cy="3068592"/>
          </a:xfrm>
          <a:custGeom>
            <a:avLst/>
            <a:gdLst/>
            <a:ahLst/>
            <a:cxnLst/>
            <a:rect l="l" t="t" r="r" b="b"/>
            <a:pathLst>
              <a:path w="4899948" h="3068592">
                <a:moveTo>
                  <a:pt x="0" y="0"/>
                </a:moveTo>
                <a:lnTo>
                  <a:pt x="4899948" y="0"/>
                </a:lnTo>
                <a:lnTo>
                  <a:pt x="4899948" y="3068593"/>
                </a:lnTo>
                <a:lnTo>
                  <a:pt x="0" y="3068593"/>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10819907" y="1950456"/>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a:off x="10256115" y="2639048"/>
            <a:ext cx="7181225" cy="5008904"/>
          </a:xfrm>
          <a:custGeom>
            <a:avLst/>
            <a:gdLst/>
            <a:ahLst/>
            <a:cxnLst/>
            <a:rect l="l" t="t" r="r" b="b"/>
            <a:pathLst>
              <a:path w="7181225" h="5008904">
                <a:moveTo>
                  <a:pt x="0" y="0"/>
                </a:moveTo>
                <a:lnTo>
                  <a:pt x="7181225" y="0"/>
                </a:lnTo>
                <a:lnTo>
                  <a:pt x="7181225" y="5008904"/>
                </a:lnTo>
                <a:lnTo>
                  <a:pt x="0" y="5008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1504950" y="2859405"/>
            <a:ext cx="8751165"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Conclusion</a:t>
            </a:r>
            <a:r>
              <a:rPr lang="en-US" sz="9000">
                <a:solidFill>
                  <a:srgbClr val="000000"/>
                </a:solidFill>
                <a:latin typeface="DM Sans"/>
                <a:ea typeface="DM Sans"/>
                <a:cs typeface="DM Sans"/>
                <a:sym typeface="DM Sans"/>
              </a:rPr>
              <a:t> </a:t>
            </a:r>
          </a:p>
        </p:txBody>
      </p:sp>
      <p:sp>
        <p:nvSpPr>
          <p:cNvPr id="6" name="TextBox 6"/>
          <p:cNvSpPr txBox="1"/>
          <p:nvPr/>
        </p:nvSpPr>
        <p:spPr>
          <a:xfrm>
            <a:off x="1504950" y="4350742"/>
            <a:ext cx="7707571" cy="3665220"/>
          </a:xfrm>
          <a:prstGeom prst="rect">
            <a:avLst/>
          </a:prstGeom>
        </p:spPr>
        <p:txBody>
          <a:bodyPr lIns="0" tIns="0" rIns="0" bIns="0" rtlCol="0" anchor="t">
            <a:spAutoFit/>
          </a:bodyPr>
          <a:lstStyle/>
          <a:p>
            <a:pPr algn="l">
              <a:lnSpc>
                <a:spcPts val="2699"/>
              </a:lnSpc>
            </a:pPr>
            <a:endParaRPr/>
          </a:p>
          <a:p>
            <a:pPr marL="0" lvl="0" indent="0" algn="l">
              <a:lnSpc>
                <a:spcPts val="2969"/>
              </a:lnSpc>
              <a:spcBef>
                <a:spcPct val="0"/>
              </a:spcBef>
            </a:pPr>
            <a:r>
              <a:rPr lang="en-US" sz="2199" spc="131">
                <a:solidFill>
                  <a:srgbClr val="000000"/>
                </a:solidFill>
                <a:latin typeface="DM Sans"/>
                <a:ea typeface="DM Sans"/>
                <a:cs typeface="DM Sans"/>
                <a:sym typeface="DM Sans"/>
              </a:rPr>
              <a:t>La biotechnologie environnementale représente une avancée significative dans notre capacité à répondre aux défis environnementaux contemporains. En intégrant des techniques innovantes telles que l’édition génomique et la bioremédiation, cette discipline offre des solutions prometteuses pour la gestion durable des ressources naturelles, la réduction de la pollution et l’amélioration de la qualité de vie.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6" name="Freeform 6"/>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7" name="Freeform 7"/>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8" name="Freeform 8"/>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9" name="Freeform 9"/>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sp>
      <p:sp>
        <p:nvSpPr>
          <p:cNvPr id="11" name="Freeform 11"/>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sp>
      <p:sp>
        <p:nvSpPr>
          <p:cNvPr id="12" name="Freeform 12"/>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sp>
      <p:sp>
        <p:nvSpPr>
          <p:cNvPr id="13" name="Freeform 13"/>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sp>
      <p:sp>
        <p:nvSpPr>
          <p:cNvPr id="14" name="Freeform 14"/>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25">
              <a:extLst>
                <a:ext uri="{96DAC541-7B7A-43D3-8B79-37D633B846F1}">
                  <asvg:svgBlip xmlns:asvg="http://schemas.microsoft.com/office/drawing/2016/SVG/main" r:embed="rId26"/>
                </a:ext>
              </a:extLst>
            </a:blip>
            <a:stretch>
              <a:fillRect/>
            </a:stretch>
          </a:blipFill>
          <a:ln cap="sq">
            <a:noFill/>
            <a:prstDash val="solid"/>
            <a:miter/>
          </a:ln>
        </p:spPr>
      </p:sp>
      <p:sp>
        <p:nvSpPr>
          <p:cNvPr id="15" name="Freeform 15"/>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sp>
      <p:sp>
        <p:nvSpPr>
          <p:cNvPr id="16" name="TextBox 16"/>
          <p:cNvSpPr txBox="1"/>
          <p:nvPr/>
        </p:nvSpPr>
        <p:spPr>
          <a:xfrm>
            <a:off x="3688802" y="2215004"/>
            <a:ext cx="10910396" cy="4974237"/>
          </a:xfrm>
          <a:prstGeom prst="rect">
            <a:avLst/>
          </a:prstGeom>
        </p:spPr>
        <p:txBody>
          <a:bodyPr lIns="0" tIns="0" rIns="0" bIns="0" rtlCol="0" anchor="t">
            <a:spAutoFit/>
          </a:bodyPr>
          <a:lstStyle/>
          <a:p>
            <a:pPr algn="ctr">
              <a:lnSpc>
                <a:spcPts val="12699"/>
              </a:lnSpc>
            </a:pPr>
            <a:r>
              <a:rPr lang="en-US" sz="14597">
                <a:solidFill>
                  <a:srgbClr val="000000"/>
                </a:solidFill>
                <a:latin typeface="DM Sans"/>
                <a:ea typeface="DM Sans"/>
                <a:cs typeface="DM Sans"/>
                <a:sym typeface="DM Sans"/>
              </a:rPr>
              <a:t>Merci pour votre attention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4862" t="-6378" r="-71161"/>
            </a:stretch>
          </a:blipFill>
        </p:spPr>
      </p:sp>
      <p:sp>
        <p:nvSpPr>
          <p:cNvPr id="3" name="Freeform 3"/>
          <p:cNvSpPr/>
          <p:nvPr/>
        </p:nvSpPr>
        <p:spPr>
          <a:xfrm>
            <a:off x="-454456" y="-505596"/>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rot="-5282649">
            <a:off x="16004285" y="839795"/>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5" name="Freeform 5"/>
          <p:cNvSpPr/>
          <p:nvPr/>
        </p:nvSpPr>
        <p:spPr>
          <a:xfrm>
            <a:off x="13241955" y="-2780903"/>
            <a:ext cx="5046045" cy="4550615"/>
          </a:xfrm>
          <a:custGeom>
            <a:avLst/>
            <a:gdLst/>
            <a:ahLst/>
            <a:cxnLst/>
            <a:rect l="l" t="t" r="r" b="b"/>
            <a:pathLst>
              <a:path w="5046045" h="4550615">
                <a:moveTo>
                  <a:pt x="0" y="0"/>
                </a:moveTo>
                <a:lnTo>
                  <a:pt x="5046045" y="0"/>
                </a:lnTo>
                <a:lnTo>
                  <a:pt x="5046045" y="4550614"/>
                </a:lnTo>
                <a:lnTo>
                  <a:pt x="0" y="4550614"/>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6" name="TextBox 6"/>
          <p:cNvSpPr txBox="1"/>
          <p:nvPr/>
        </p:nvSpPr>
        <p:spPr>
          <a:xfrm>
            <a:off x="2319443" y="1385706"/>
            <a:ext cx="7848753"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Plan de travail </a:t>
            </a:r>
          </a:p>
        </p:txBody>
      </p:sp>
      <p:sp>
        <p:nvSpPr>
          <p:cNvPr id="7" name="Freeform 7"/>
          <p:cNvSpPr/>
          <p:nvPr/>
        </p:nvSpPr>
        <p:spPr>
          <a:xfrm>
            <a:off x="2319443" y="3215632"/>
            <a:ext cx="1829699" cy="1745076"/>
          </a:xfrm>
          <a:custGeom>
            <a:avLst/>
            <a:gdLst/>
            <a:ahLst/>
            <a:cxnLst/>
            <a:rect l="l" t="t" r="r" b="b"/>
            <a:pathLst>
              <a:path w="1829699" h="1745076">
                <a:moveTo>
                  <a:pt x="0" y="0"/>
                </a:moveTo>
                <a:lnTo>
                  <a:pt x="1829699" y="0"/>
                </a:lnTo>
                <a:lnTo>
                  <a:pt x="1829699" y="1745076"/>
                </a:lnTo>
                <a:lnTo>
                  <a:pt x="0" y="17450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2607516" y="6913380"/>
            <a:ext cx="1541626" cy="2055501"/>
          </a:xfrm>
          <a:custGeom>
            <a:avLst/>
            <a:gdLst/>
            <a:ahLst/>
            <a:cxnLst/>
            <a:rect l="l" t="t" r="r" b="b"/>
            <a:pathLst>
              <a:path w="1541626" h="2055501">
                <a:moveTo>
                  <a:pt x="0" y="0"/>
                </a:moveTo>
                <a:lnTo>
                  <a:pt x="1541626" y="0"/>
                </a:lnTo>
                <a:lnTo>
                  <a:pt x="1541626" y="2055502"/>
                </a:lnTo>
                <a:lnTo>
                  <a:pt x="0" y="20555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4747623" y="2823202"/>
            <a:ext cx="7848753" cy="39243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1. Introduction </a:t>
            </a:r>
          </a:p>
        </p:txBody>
      </p:sp>
      <p:sp>
        <p:nvSpPr>
          <p:cNvPr id="10" name="TextBox 10"/>
          <p:cNvSpPr txBox="1"/>
          <p:nvPr/>
        </p:nvSpPr>
        <p:spPr>
          <a:xfrm>
            <a:off x="4747623" y="9385358"/>
            <a:ext cx="7848753" cy="39243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7. Conclusion </a:t>
            </a:r>
          </a:p>
        </p:txBody>
      </p:sp>
      <p:sp>
        <p:nvSpPr>
          <p:cNvPr id="11" name="TextBox 11"/>
          <p:cNvSpPr txBox="1"/>
          <p:nvPr/>
        </p:nvSpPr>
        <p:spPr>
          <a:xfrm>
            <a:off x="4747623" y="3613208"/>
            <a:ext cx="7848753" cy="75438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2. Définition de la biotechnologie environnementale </a:t>
            </a:r>
          </a:p>
        </p:txBody>
      </p:sp>
      <p:sp>
        <p:nvSpPr>
          <p:cNvPr id="12" name="TextBox 12"/>
          <p:cNvSpPr txBox="1"/>
          <p:nvPr/>
        </p:nvSpPr>
        <p:spPr>
          <a:xfrm>
            <a:off x="4747623" y="4767638"/>
            <a:ext cx="7848753" cy="75438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3. L'objectif de la biotechnologie environnementale </a:t>
            </a:r>
          </a:p>
        </p:txBody>
      </p:sp>
      <p:sp>
        <p:nvSpPr>
          <p:cNvPr id="13" name="TextBox 13"/>
          <p:cNvSpPr txBox="1"/>
          <p:nvPr/>
        </p:nvSpPr>
        <p:spPr>
          <a:xfrm>
            <a:off x="4747623" y="5922068"/>
            <a:ext cx="7848753" cy="75438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4. Les applications de la biotechnologie environnementale </a:t>
            </a:r>
          </a:p>
        </p:txBody>
      </p:sp>
      <p:sp>
        <p:nvSpPr>
          <p:cNvPr id="14" name="TextBox 14"/>
          <p:cNvSpPr txBox="1"/>
          <p:nvPr/>
        </p:nvSpPr>
        <p:spPr>
          <a:xfrm>
            <a:off x="4747623" y="7076498"/>
            <a:ext cx="7848753" cy="75438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5. Les microorganismes utiliser dans la biotechnologie environnementale </a:t>
            </a:r>
          </a:p>
        </p:txBody>
      </p:sp>
      <p:sp>
        <p:nvSpPr>
          <p:cNvPr id="15" name="TextBox 15"/>
          <p:cNvSpPr txBox="1"/>
          <p:nvPr/>
        </p:nvSpPr>
        <p:spPr>
          <a:xfrm>
            <a:off x="4747623" y="11228850"/>
            <a:ext cx="7848753" cy="39243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3. Traitement des gaz à effet de serre</a:t>
            </a:r>
          </a:p>
        </p:txBody>
      </p:sp>
      <p:sp>
        <p:nvSpPr>
          <p:cNvPr id="16" name="TextBox 16"/>
          <p:cNvSpPr txBox="1"/>
          <p:nvPr/>
        </p:nvSpPr>
        <p:spPr>
          <a:xfrm>
            <a:off x="4747623" y="8230928"/>
            <a:ext cx="7848753" cy="75438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6. Les avantages et les inconvénients de la biotechnologie environnementale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10994934" y="2091045"/>
            <a:ext cx="6264366" cy="6104909"/>
          </a:xfrm>
          <a:custGeom>
            <a:avLst/>
            <a:gdLst/>
            <a:ahLst/>
            <a:cxnLst/>
            <a:rect l="l" t="t" r="r" b="b"/>
            <a:pathLst>
              <a:path w="6264366" h="6104909">
                <a:moveTo>
                  <a:pt x="0" y="0"/>
                </a:moveTo>
                <a:lnTo>
                  <a:pt x="6264366" y="0"/>
                </a:lnTo>
                <a:lnTo>
                  <a:pt x="6264366" y="6104910"/>
                </a:lnTo>
                <a:lnTo>
                  <a:pt x="0" y="61049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611736" y="2186462"/>
            <a:ext cx="7848753"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Introduction</a:t>
            </a:r>
            <a:r>
              <a:rPr lang="en-US" sz="9000">
                <a:solidFill>
                  <a:srgbClr val="000000"/>
                </a:solidFill>
                <a:latin typeface="DM Sans"/>
                <a:ea typeface="DM Sans"/>
                <a:cs typeface="DM Sans"/>
                <a:sym typeface="DM Sans"/>
              </a:rPr>
              <a:t> </a:t>
            </a:r>
          </a:p>
        </p:txBody>
      </p:sp>
      <p:sp>
        <p:nvSpPr>
          <p:cNvPr id="5" name="TextBox 5"/>
          <p:cNvSpPr txBox="1"/>
          <p:nvPr/>
        </p:nvSpPr>
        <p:spPr>
          <a:xfrm>
            <a:off x="1611736" y="3594756"/>
            <a:ext cx="9677185" cy="4945380"/>
          </a:xfrm>
          <a:prstGeom prst="rect">
            <a:avLst/>
          </a:prstGeom>
        </p:spPr>
        <p:txBody>
          <a:bodyPr lIns="0" tIns="0" rIns="0" bIns="0" rtlCol="0" anchor="t">
            <a:spAutoFit/>
          </a:bodyPr>
          <a:lstStyle/>
          <a:p>
            <a:pPr algn="l">
              <a:lnSpc>
                <a:spcPts val="3915"/>
              </a:lnSpc>
            </a:pPr>
            <a:endParaRPr/>
          </a:p>
          <a:p>
            <a:pPr algn="l">
              <a:lnSpc>
                <a:spcPts val="3915"/>
              </a:lnSpc>
            </a:pPr>
            <a:r>
              <a:rPr lang="en-US" sz="2900" spc="174">
                <a:solidFill>
                  <a:srgbClr val="000000"/>
                </a:solidFill>
                <a:latin typeface="DM Sans"/>
                <a:ea typeface="DM Sans"/>
                <a:cs typeface="DM Sans"/>
                <a:sym typeface="DM Sans"/>
              </a:rPr>
              <a:t>   -L'environnement est le milieu naturel dans lequel les êtres vivants évoluent . </a:t>
            </a:r>
          </a:p>
          <a:p>
            <a:pPr marL="0" lvl="0" indent="0" algn="l">
              <a:lnSpc>
                <a:spcPts val="3915"/>
              </a:lnSpc>
              <a:spcBef>
                <a:spcPct val="0"/>
              </a:spcBef>
            </a:pPr>
            <a:r>
              <a:rPr lang="en-US" sz="2900" spc="174">
                <a:solidFill>
                  <a:srgbClr val="000000"/>
                </a:solidFill>
                <a:latin typeface="DM Sans"/>
                <a:ea typeface="DM Sans"/>
                <a:cs typeface="DM Sans"/>
                <a:sym typeface="DM Sans"/>
              </a:rPr>
              <a:t>   -La gestion de l’environnement utilise depuis longtemps des procédés de biotechnologie au sens large du terme. Ainsi, en tant que programme de recherche et d’innovation, la vision du secteur émergent de la biotechnologie environnementale peut être considérée comme l’extension de celle de la biotechnologie.</a:t>
            </a:r>
          </a:p>
        </p:txBody>
      </p:sp>
      <p:sp>
        <p:nvSpPr>
          <p:cNvPr id="6" name="Freeform 6"/>
          <p:cNvSpPr/>
          <p:nvPr/>
        </p:nvSpPr>
        <p:spPr>
          <a:xfrm>
            <a:off x="15353489"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7" name="Freeform 7"/>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a:off x="9144000"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9" name="Freeform 9"/>
          <p:cNvSpPr/>
          <p:nvPr/>
        </p:nvSpPr>
        <p:spPr>
          <a:xfrm>
            <a:off x="5003948" y="-1890601"/>
            <a:ext cx="2892762" cy="2919301"/>
          </a:xfrm>
          <a:custGeom>
            <a:avLst/>
            <a:gdLst/>
            <a:ahLst/>
            <a:cxnLst/>
            <a:rect l="l" t="t" r="r" b="b"/>
            <a:pathLst>
              <a:path w="2892762" h="2919301">
                <a:moveTo>
                  <a:pt x="0" y="0"/>
                </a:moveTo>
                <a:lnTo>
                  <a:pt x="2892762" y="0"/>
                </a:lnTo>
                <a:lnTo>
                  <a:pt x="2892762" y="2919301"/>
                </a:lnTo>
                <a:lnTo>
                  <a:pt x="0" y="291930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10" name="Freeform 10"/>
          <p:cNvSpPr/>
          <p:nvPr/>
        </p:nvSpPr>
        <p:spPr>
          <a:xfrm rot="-5282649">
            <a:off x="16004285" y="265374"/>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10829624" y="1281906"/>
            <a:ext cx="4180956" cy="4219314"/>
          </a:xfrm>
          <a:custGeom>
            <a:avLst/>
            <a:gdLst/>
            <a:ahLst/>
            <a:cxnLst/>
            <a:rect l="l" t="t" r="r" b="b"/>
            <a:pathLst>
              <a:path w="4180956" h="4219314">
                <a:moveTo>
                  <a:pt x="0" y="0"/>
                </a:moveTo>
                <a:lnTo>
                  <a:pt x="4180956" y="0"/>
                </a:lnTo>
                <a:lnTo>
                  <a:pt x="4180956" y="4219314"/>
                </a:lnTo>
                <a:lnTo>
                  <a:pt x="0" y="421931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a:off x="10829624" y="2886620"/>
            <a:ext cx="5956731" cy="6527925"/>
          </a:xfrm>
          <a:custGeom>
            <a:avLst/>
            <a:gdLst/>
            <a:ahLst/>
            <a:cxnLst/>
            <a:rect l="l" t="t" r="r" b="b"/>
            <a:pathLst>
              <a:path w="5956731" h="6527925">
                <a:moveTo>
                  <a:pt x="0" y="0"/>
                </a:moveTo>
                <a:lnTo>
                  <a:pt x="5956731" y="0"/>
                </a:lnTo>
                <a:lnTo>
                  <a:pt x="5956731" y="6527925"/>
                </a:lnTo>
                <a:lnTo>
                  <a:pt x="0" y="65279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1422562" y="1073168"/>
            <a:ext cx="15363793" cy="1909397"/>
          </a:xfrm>
          <a:prstGeom prst="rect">
            <a:avLst/>
          </a:prstGeom>
        </p:spPr>
        <p:txBody>
          <a:bodyPr lIns="0" tIns="0" rIns="0" bIns="0" rtlCol="0" anchor="t">
            <a:spAutoFit/>
          </a:bodyPr>
          <a:lstStyle/>
          <a:p>
            <a:pPr algn="l">
              <a:lnSpc>
                <a:spcPts val="7312"/>
              </a:lnSpc>
            </a:pPr>
            <a:r>
              <a:rPr lang="en-US" sz="7539" b="1">
                <a:solidFill>
                  <a:srgbClr val="000000"/>
                </a:solidFill>
                <a:latin typeface="DM Sans Bold"/>
                <a:ea typeface="DM Sans Bold"/>
                <a:cs typeface="DM Sans Bold"/>
                <a:sym typeface="DM Sans Bold"/>
              </a:rPr>
              <a:t>Définition de la biotechnologie environnementale </a:t>
            </a:r>
          </a:p>
        </p:txBody>
      </p:sp>
      <p:sp>
        <p:nvSpPr>
          <p:cNvPr id="6" name="TextBox 6"/>
          <p:cNvSpPr txBox="1"/>
          <p:nvPr/>
        </p:nvSpPr>
        <p:spPr>
          <a:xfrm>
            <a:off x="1422562" y="3343938"/>
            <a:ext cx="9407062" cy="3954780"/>
          </a:xfrm>
          <a:prstGeom prst="rect">
            <a:avLst/>
          </a:prstGeom>
        </p:spPr>
        <p:txBody>
          <a:bodyPr lIns="0" tIns="0" rIns="0" bIns="0" rtlCol="0" anchor="t">
            <a:spAutoFit/>
          </a:bodyPr>
          <a:lstStyle/>
          <a:p>
            <a:pPr marL="0" lvl="0" indent="0" algn="l">
              <a:lnSpc>
                <a:spcPts val="3915"/>
              </a:lnSpc>
              <a:spcBef>
                <a:spcPct val="0"/>
              </a:spcBef>
            </a:pPr>
            <a:r>
              <a:rPr lang="en-US" sz="2900" spc="174">
                <a:solidFill>
                  <a:srgbClr val="000000"/>
                </a:solidFill>
                <a:latin typeface="DM Sans"/>
                <a:ea typeface="DM Sans"/>
                <a:cs typeface="DM Sans"/>
                <a:sym typeface="DM Sans"/>
              </a:rPr>
              <a:t>Ou bien appelé la biotechnologie jaune , c'est une branche de la science et de l’ingénierie qui utilise des systèmes organiques et vivants pour résoudre des problèmes environnementaux. Elle vise à développer des solutions durables et respectueuses de l’environnement en utilisant des organismes vivants ou des parties de ceux-ci.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AutoShape 3"/>
          <p:cNvSpPr/>
          <p:nvPr/>
        </p:nvSpPr>
        <p:spPr>
          <a:xfrm>
            <a:off x="-886757" y="5074942"/>
            <a:ext cx="20061513" cy="0"/>
          </a:xfrm>
          <a:prstGeom prst="line">
            <a:avLst/>
          </a:prstGeom>
          <a:ln w="28575" cap="flat">
            <a:solidFill>
              <a:srgbClr val="000000"/>
            </a:solidFill>
            <a:prstDash val="solid"/>
            <a:headEnd type="none" w="sm" len="sm"/>
            <a:tailEnd type="none" w="sm" len="sm"/>
          </a:ln>
        </p:spPr>
      </p:sp>
      <p:grpSp>
        <p:nvGrpSpPr>
          <p:cNvPr id="4" name="Group 4"/>
          <p:cNvGrpSpPr/>
          <p:nvPr/>
        </p:nvGrpSpPr>
        <p:grpSpPr>
          <a:xfrm>
            <a:off x="5930165" y="4823914"/>
            <a:ext cx="502056" cy="50205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id="6" name="TextBox 6"/>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7" name="Group 7"/>
          <p:cNvGrpSpPr/>
          <p:nvPr/>
        </p:nvGrpSpPr>
        <p:grpSpPr>
          <a:xfrm>
            <a:off x="2227066" y="4823914"/>
            <a:ext cx="502056" cy="50205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p:spPr>
        </p:sp>
        <p:sp>
          <p:nvSpPr>
            <p:cNvPr id="9" name="TextBox 9"/>
            <p:cNvSpPr txBox="1"/>
            <p:nvPr/>
          </p:nvSpPr>
          <p:spPr>
            <a:xfrm>
              <a:off x="190500" y="219075"/>
              <a:ext cx="431800" cy="403225"/>
            </a:xfrm>
            <a:prstGeom prst="rect">
              <a:avLst/>
            </a:prstGeom>
          </p:spPr>
          <p:txBody>
            <a:bodyPr lIns="50800" tIns="50800" rIns="50800" bIns="50800" rtlCol="0" anchor="ctr"/>
            <a:lstStyle/>
            <a:p>
              <a:pPr algn="ctr">
                <a:lnSpc>
                  <a:spcPts val="2266"/>
                </a:lnSpc>
              </a:pPr>
              <a:endParaRPr/>
            </a:p>
          </p:txBody>
        </p:sp>
      </p:grpSp>
      <p:grpSp>
        <p:nvGrpSpPr>
          <p:cNvPr id="10" name="Group 10"/>
          <p:cNvGrpSpPr/>
          <p:nvPr/>
        </p:nvGrpSpPr>
        <p:grpSpPr>
          <a:xfrm>
            <a:off x="9653627" y="4823914"/>
            <a:ext cx="502056" cy="50205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id="12" name="TextBox 12"/>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13" name="Group 13"/>
          <p:cNvGrpSpPr/>
          <p:nvPr/>
        </p:nvGrpSpPr>
        <p:grpSpPr>
          <a:xfrm>
            <a:off x="13396139" y="4823914"/>
            <a:ext cx="502056" cy="50205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id="15" name="TextBox 15"/>
            <p:cNvSpPr txBox="1"/>
            <p:nvPr/>
          </p:nvSpPr>
          <p:spPr>
            <a:xfrm>
              <a:off x="190500" y="219075"/>
              <a:ext cx="431800" cy="403225"/>
            </a:xfrm>
            <a:prstGeom prst="rect">
              <a:avLst/>
            </a:prstGeom>
          </p:spPr>
          <p:txBody>
            <a:bodyPr lIns="50800" tIns="50800" rIns="50800" bIns="50800" rtlCol="0" anchor="ctr"/>
            <a:lstStyle/>
            <a:p>
              <a:pPr marL="0" lvl="0" indent="0" algn="ctr">
                <a:lnSpc>
                  <a:spcPts val="2266"/>
                </a:lnSpc>
                <a:spcBef>
                  <a:spcPct val="0"/>
                </a:spcBef>
              </a:pPr>
              <a:endParaRPr/>
            </a:p>
          </p:txBody>
        </p:sp>
      </p:grpSp>
      <p:sp>
        <p:nvSpPr>
          <p:cNvPr id="16" name="TextBox 16"/>
          <p:cNvSpPr txBox="1"/>
          <p:nvPr/>
        </p:nvSpPr>
        <p:spPr>
          <a:xfrm>
            <a:off x="723888" y="1907439"/>
            <a:ext cx="16840224" cy="2282190"/>
          </a:xfrm>
          <a:prstGeom prst="rect">
            <a:avLst/>
          </a:prstGeom>
        </p:spPr>
        <p:txBody>
          <a:bodyPr lIns="0" tIns="0" rIns="0" bIns="0" rtlCol="0" anchor="t">
            <a:spAutoFit/>
          </a:bodyPr>
          <a:lstStyle/>
          <a:p>
            <a:pPr marL="0" lvl="1" indent="0" algn="ctr">
              <a:lnSpc>
                <a:spcPts val="8730"/>
              </a:lnSpc>
              <a:spcBef>
                <a:spcPct val="0"/>
              </a:spcBef>
            </a:pPr>
            <a:r>
              <a:rPr lang="en-US" sz="9000" b="1">
                <a:solidFill>
                  <a:srgbClr val="000000"/>
                </a:solidFill>
                <a:latin typeface="DM Sans Bold"/>
                <a:ea typeface="DM Sans Bold"/>
                <a:cs typeface="DM Sans Bold"/>
                <a:sym typeface="DM Sans Bold"/>
              </a:rPr>
              <a:t>Objectifs de la biotechnologie environnementale </a:t>
            </a:r>
          </a:p>
        </p:txBody>
      </p:sp>
      <p:sp>
        <p:nvSpPr>
          <p:cNvPr id="17" name="TextBox 17"/>
          <p:cNvSpPr txBox="1"/>
          <p:nvPr/>
        </p:nvSpPr>
        <p:spPr>
          <a:xfrm>
            <a:off x="2227066" y="5616041"/>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01</a:t>
            </a:r>
          </a:p>
        </p:txBody>
      </p:sp>
      <p:sp>
        <p:nvSpPr>
          <p:cNvPr id="18" name="TextBox 18"/>
          <p:cNvSpPr txBox="1"/>
          <p:nvPr/>
        </p:nvSpPr>
        <p:spPr>
          <a:xfrm>
            <a:off x="5948468" y="5616041"/>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02</a:t>
            </a:r>
          </a:p>
        </p:txBody>
      </p:sp>
      <p:sp>
        <p:nvSpPr>
          <p:cNvPr id="19" name="TextBox 19"/>
          <p:cNvSpPr txBox="1"/>
          <p:nvPr/>
        </p:nvSpPr>
        <p:spPr>
          <a:xfrm>
            <a:off x="2227066" y="6447891"/>
            <a:ext cx="2730802" cy="1464945"/>
          </a:xfrm>
          <a:prstGeom prst="rect">
            <a:avLst/>
          </a:prstGeom>
        </p:spPr>
        <p:txBody>
          <a:bodyPr lIns="0" tIns="0" rIns="0" bIns="0" rtlCol="0" anchor="t">
            <a:spAutoFit/>
          </a:bodyPr>
          <a:lstStyle/>
          <a:p>
            <a:pPr algn="l">
              <a:lnSpc>
                <a:spcPts val="2340"/>
              </a:lnSpc>
            </a:pPr>
            <a:r>
              <a:rPr lang="en-US" sz="1500" b="1">
                <a:solidFill>
                  <a:srgbClr val="000000"/>
                </a:solidFill>
                <a:latin typeface="DM Sans Bold"/>
                <a:ea typeface="DM Sans Bold"/>
                <a:cs typeface="DM Sans Bold"/>
                <a:sym typeface="DM Sans Bold"/>
              </a:rPr>
              <a:t>Réduction de la pollution :</a:t>
            </a:r>
            <a:r>
              <a:rPr lang="en-US" sz="1500">
                <a:solidFill>
                  <a:srgbClr val="000000"/>
                </a:solidFill>
                <a:latin typeface="DM Sans"/>
                <a:ea typeface="DM Sans"/>
                <a:cs typeface="DM Sans"/>
                <a:sym typeface="DM Sans"/>
              </a:rPr>
              <a:t> Utiliser des micro-organismes pour décontaminer les sols, traiter les eaux usées et recycler les déchets.</a:t>
            </a:r>
          </a:p>
        </p:txBody>
      </p:sp>
      <p:sp>
        <p:nvSpPr>
          <p:cNvPr id="20" name="TextBox 20"/>
          <p:cNvSpPr txBox="1"/>
          <p:nvPr/>
        </p:nvSpPr>
        <p:spPr>
          <a:xfrm>
            <a:off x="5948468" y="6447891"/>
            <a:ext cx="2732862" cy="2350770"/>
          </a:xfrm>
          <a:prstGeom prst="rect">
            <a:avLst/>
          </a:prstGeom>
        </p:spPr>
        <p:txBody>
          <a:bodyPr lIns="0" tIns="0" rIns="0" bIns="0" rtlCol="0" anchor="t">
            <a:spAutoFit/>
          </a:bodyPr>
          <a:lstStyle/>
          <a:p>
            <a:pPr algn="l">
              <a:lnSpc>
                <a:spcPts val="2340"/>
              </a:lnSpc>
            </a:pPr>
            <a:r>
              <a:rPr lang="en-US" sz="1500" b="1">
                <a:solidFill>
                  <a:srgbClr val="000000"/>
                </a:solidFill>
                <a:latin typeface="DM Sans Bold"/>
                <a:ea typeface="DM Sans Bold"/>
                <a:cs typeface="DM Sans Bold"/>
                <a:sym typeface="DM Sans Bold"/>
              </a:rPr>
              <a:t>Durabilité agricole : </a:t>
            </a:r>
          </a:p>
          <a:p>
            <a:pPr algn="l">
              <a:lnSpc>
                <a:spcPts val="2340"/>
              </a:lnSpc>
            </a:pPr>
            <a:r>
              <a:rPr lang="en-US" sz="1500">
                <a:solidFill>
                  <a:srgbClr val="000000"/>
                </a:solidFill>
                <a:latin typeface="DM Sans"/>
                <a:ea typeface="DM Sans"/>
                <a:cs typeface="DM Sans"/>
                <a:sym typeface="DM Sans"/>
              </a:rPr>
              <a:t>Améliorer la productivité agricole de manière durable en développant des cultures résistantes aux maladies et aux parasites, réduisant ainsi l’utilisation de produits chimiques.</a:t>
            </a:r>
          </a:p>
        </p:txBody>
      </p:sp>
      <p:sp>
        <p:nvSpPr>
          <p:cNvPr id="21" name="TextBox 21"/>
          <p:cNvSpPr txBox="1"/>
          <p:nvPr/>
        </p:nvSpPr>
        <p:spPr>
          <a:xfrm>
            <a:off x="9671930" y="5616041"/>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03</a:t>
            </a:r>
          </a:p>
        </p:txBody>
      </p:sp>
      <p:sp>
        <p:nvSpPr>
          <p:cNvPr id="22" name="TextBox 22"/>
          <p:cNvSpPr txBox="1"/>
          <p:nvPr/>
        </p:nvSpPr>
        <p:spPr>
          <a:xfrm>
            <a:off x="9671930" y="6447891"/>
            <a:ext cx="2747991" cy="2350770"/>
          </a:xfrm>
          <a:prstGeom prst="rect">
            <a:avLst/>
          </a:prstGeom>
        </p:spPr>
        <p:txBody>
          <a:bodyPr lIns="0" tIns="0" rIns="0" bIns="0" rtlCol="0" anchor="t">
            <a:spAutoFit/>
          </a:bodyPr>
          <a:lstStyle/>
          <a:p>
            <a:pPr algn="l">
              <a:lnSpc>
                <a:spcPts val="2340"/>
              </a:lnSpc>
            </a:pPr>
            <a:r>
              <a:rPr lang="en-US" sz="1500" b="1">
                <a:solidFill>
                  <a:srgbClr val="000000"/>
                </a:solidFill>
                <a:latin typeface="DM Sans Bold"/>
                <a:ea typeface="DM Sans Bold"/>
                <a:cs typeface="DM Sans Bold"/>
                <a:sym typeface="DM Sans Bold"/>
              </a:rPr>
              <a:t>Sécurité alimentaire :</a:t>
            </a:r>
            <a:r>
              <a:rPr lang="en-US" sz="1500">
                <a:solidFill>
                  <a:srgbClr val="000000"/>
                </a:solidFill>
                <a:latin typeface="DM Sans"/>
                <a:ea typeface="DM Sans"/>
                <a:cs typeface="DM Sans"/>
                <a:sym typeface="DM Sans"/>
              </a:rPr>
              <a:t> Augmenter la production alimentaire pour répondre aux besoins d’une population mondiale croissante tout en garantissant un approvisionnement sûr et suffisant.</a:t>
            </a:r>
          </a:p>
        </p:txBody>
      </p:sp>
      <p:sp>
        <p:nvSpPr>
          <p:cNvPr id="23" name="TextBox 23"/>
          <p:cNvSpPr txBox="1"/>
          <p:nvPr/>
        </p:nvSpPr>
        <p:spPr>
          <a:xfrm>
            <a:off x="13414442" y="5616041"/>
            <a:ext cx="2197323" cy="679451"/>
          </a:xfrm>
          <a:prstGeom prst="rect">
            <a:avLst/>
          </a:prstGeom>
        </p:spPr>
        <p:txBody>
          <a:bodyPr lIns="0" tIns="0" rIns="0" bIns="0" rtlCol="0" anchor="t">
            <a:spAutoFit/>
          </a:bodyPr>
          <a:lstStyle/>
          <a:p>
            <a:pPr algn="l">
              <a:lnSpc>
                <a:spcPts val="5150"/>
              </a:lnSpc>
            </a:pPr>
            <a:r>
              <a:rPr lang="en-US" sz="5000" b="1">
                <a:solidFill>
                  <a:srgbClr val="000000"/>
                </a:solidFill>
                <a:latin typeface="DM Sans Bold"/>
                <a:ea typeface="DM Sans Bold"/>
                <a:cs typeface="DM Sans Bold"/>
                <a:sym typeface="DM Sans Bold"/>
              </a:rPr>
              <a:t>04</a:t>
            </a:r>
          </a:p>
        </p:txBody>
      </p:sp>
      <p:sp>
        <p:nvSpPr>
          <p:cNvPr id="24" name="TextBox 24"/>
          <p:cNvSpPr txBox="1"/>
          <p:nvPr/>
        </p:nvSpPr>
        <p:spPr>
          <a:xfrm>
            <a:off x="13414442" y="6447891"/>
            <a:ext cx="2646492" cy="2350770"/>
          </a:xfrm>
          <a:prstGeom prst="rect">
            <a:avLst/>
          </a:prstGeom>
        </p:spPr>
        <p:txBody>
          <a:bodyPr lIns="0" tIns="0" rIns="0" bIns="0" rtlCol="0" anchor="t">
            <a:spAutoFit/>
          </a:bodyPr>
          <a:lstStyle/>
          <a:p>
            <a:pPr algn="l">
              <a:lnSpc>
                <a:spcPts val="2340"/>
              </a:lnSpc>
            </a:pPr>
            <a:r>
              <a:rPr lang="en-US" sz="1500" b="1">
                <a:solidFill>
                  <a:srgbClr val="000000"/>
                </a:solidFill>
                <a:latin typeface="DM Sans Bold"/>
                <a:ea typeface="DM Sans Bold"/>
                <a:cs typeface="DM Sans Bold"/>
                <a:sym typeface="DM Sans Bold"/>
              </a:rPr>
              <a:t>Gestion des ressources naturelles : </a:t>
            </a:r>
          </a:p>
          <a:p>
            <a:pPr algn="l">
              <a:lnSpc>
                <a:spcPts val="2340"/>
              </a:lnSpc>
            </a:pPr>
            <a:r>
              <a:rPr lang="en-US" sz="1500">
                <a:solidFill>
                  <a:srgbClr val="000000"/>
                </a:solidFill>
                <a:latin typeface="DM Sans"/>
                <a:ea typeface="DM Sans"/>
                <a:cs typeface="DM Sans"/>
                <a:sym typeface="DM Sans"/>
              </a:rPr>
              <a:t>Promouvoir des pratiques agricoles et industrielles qui préservent la fertilité du sol et réduisent l’impact négatif des activités humaines sur les écosystèmes.</a:t>
            </a:r>
          </a:p>
        </p:txBody>
      </p:sp>
      <p:sp>
        <p:nvSpPr>
          <p:cNvPr id="25" name="Freeform 25"/>
          <p:cNvSpPr/>
          <p:nvPr/>
        </p:nvSpPr>
        <p:spPr>
          <a:xfrm>
            <a:off x="-1573240" y="8893298"/>
            <a:ext cx="4051334" cy="2765036"/>
          </a:xfrm>
          <a:custGeom>
            <a:avLst/>
            <a:gdLst/>
            <a:ahLst/>
            <a:cxnLst/>
            <a:rect l="l" t="t" r="r" b="b"/>
            <a:pathLst>
              <a:path w="4051334" h="2765036">
                <a:moveTo>
                  <a:pt x="0" y="0"/>
                </a:moveTo>
                <a:lnTo>
                  <a:pt x="4051334" y="0"/>
                </a:lnTo>
                <a:lnTo>
                  <a:pt x="4051334" y="2765036"/>
                </a:lnTo>
                <a:lnTo>
                  <a:pt x="0" y="27650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a:off x="15262955" y="8864586"/>
            <a:ext cx="4602314" cy="3618569"/>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27" name="Freeform 27"/>
          <p:cNvSpPr/>
          <p:nvPr/>
        </p:nvSpPr>
        <p:spPr>
          <a:xfrm>
            <a:off x="-674156" y="-1322787"/>
            <a:ext cx="4224468" cy="2645573"/>
          </a:xfrm>
          <a:custGeom>
            <a:avLst/>
            <a:gdLst/>
            <a:ahLst/>
            <a:cxnLst/>
            <a:rect l="l" t="t" r="r" b="b"/>
            <a:pathLst>
              <a:path w="4224468" h="2645573">
                <a:moveTo>
                  <a:pt x="0" y="0"/>
                </a:moveTo>
                <a:lnTo>
                  <a:pt x="4224468" y="0"/>
                </a:lnTo>
                <a:lnTo>
                  <a:pt x="4224468" y="2645574"/>
                </a:lnTo>
                <a:lnTo>
                  <a:pt x="0" y="2645574"/>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28" name="Freeform 28"/>
          <p:cNvSpPr/>
          <p:nvPr/>
        </p:nvSpPr>
        <p:spPr>
          <a:xfrm>
            <a:off x="11101574" y="9560661"/>
            <a:ext cx="3169280" cy="2226419"/>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29" name="Freeform 29"/>
          <p:cNvSpPr/>
          <p:nvPr/>
        </p:nvSpPr>
        <p:spPr>
          <a:xfrm>
            <a:off x="9653627" y="-3037933"/>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30" name="Freeform 30"/>
          <p:cNvSpPr/>
          <p:nvPr/>
        </p:nvSpPr>
        <p:spPr>
          <a:xfrm rot="-5400000">
            <a:off x="4745771" y="-1877331"/>
            <a:ext cx="2892762" cy="2919301"/>
          </a:xfrm>
          <a:custGeom>
            <a:avLst/>
            <a:gdLst/>
            <a:ahLst/>
            <a:cxnLst/>
            <a:rect l="l" t="t" r="r" b="b"/>
            <a:pathLst>
              <a:path w="2892762" h="2919301">
                <a:moveTo>
                  <a:pt x="0" y="0"/>
                </a:moveTo>
                <a:lnTo>
                  <a:pt x="2892761" y="0"/>
                </a:lnTo>
                <a:lnTo>
                  <a:pt x="2892761" y="2919301"/>
                </a:lnTo>
                <a:lnTo>
                  <a:pt x="0" y="2919301"/>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31" name="Freeform 31"/>
          <p:cNvSpPr/>
          <p:nvPr/>
        </p:nvSpPr>
        <p:spPr>
          <a:xfrm>
            <a:off x="2932282" y="9271808"/>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32" name="Freeform 32"/>
          <p:cNvSpPr/>
          <p:nvPr/>
        </p:nvSpPr>
        <p:spPr>
          <a:xfrm>
            <a:off x="15262955" y="-1072630"/>
            <a:ext cx="1996345" cy="2149497"/>
          </a:xfrm>
          <a:custGeom>
            <a:avLst/>
            <a:gdLst/>
            <a:ahLst/>
            <a:cxnLst/>
            <a:rect l="l" t="t" r="r" b="b"/>
            <a:pathLst>
              <a:path w="1996345" h="2149497">
                <a:moveTo>
                  <a:pt x="0" y="0"/>
                </a:moveTo>
                <a:lnTo>
                  <a:pt x="1996345" y="0"/>
                </a:lnTo>
                <a:lnTo>
                  <a:pt x="1996345" y="2149497"/>
                </a:lnTo>
                <a:lnTo>
                  <a:pt x="0" y="2149497"/>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id="3" name="Group 3"/>
          <p:cNvGrpSpPr/>
          <p:nvPr/>
        </p:nvGrpSpPr>
        <p:grpSpPr>
          <a:xfrm>
            <a:off x="11672061" y="1025292"/>
            <a:ext cx="5587239" cy="2662922"/>
            <a:chOff x="0" y="0"/>
            <a:chExt cx="2065940" cy="984643"/>
          </a:xfrm>
        </p:grpSpPr>
        <p:sp>
          <p:nvSpPr>
            <p:cNvPr id="4" name="Freeform 4"/>
            <p:cNvSpPr/>
            <p:nvPr/>
          </p:nvSpPr>
          <p:spPr>
            <a:xfrm>
              <a:off x="0" y="0"/>
              <a:ext cx="2065940" cy="984643"/>
            </a:xfrm>
            <a:custGeom>
              <a:avLst/>
              <a:gdLst/>
              <a:ahLst/>
              <a:cxnLst/>
              <a:rect l="l" t="t" r="r" b="b"/>
              <a:pathLst>
                <a:path w="2065940" h="984643">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id="5" name="TextBox 5"/>
            <p:cNvSpPr txBox="1"/>
            <p:nvPr/>
          </p:nvSpPr>
          <p:spPr>
            <a:xfrm>
              <a:off x="0" y="-38100"/>
              <a:ext cx="2065940" cy="102274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6" name="Group 6"/>
          <p:cNvGrpSpPr/>
          <p:nvPr/>
        </p:nvGrpSpPr>
        <p:grpSpPr>
          <a:xfrm>
            <a:off x="11672061" y="3808631"/>
            <a:ext cx="5587239" cy="2662922"/>
            <a:chOff x="0" y="0"/>
            <a:chExt cx="2065940" cy="984643"/>
          </a:xfrm>
        </p:grpSpPr>
        <p:sp>
          <p:nvSpPr>
            <p:cNvPr id="7" name="Freeform 7"/>
            <p:cNvSpPr/>
            <p:nvPr/>
          </p:nvSpPr>
          <p:spPr>
            <a:xfrm>
              <a:off x="0" y="0"/>
              <a:ext cx="2065940" cy="984643"/>
            </a:xfrm>
            <a:custGeom>
              <a:avLst/>
              <a:gdLst/>
              <a:ahLst/>
              <a:cxnLst/>
              <a:rect l="l" t="t" r="r" b="b"/>
              <a:pathLst>
                <a:path w="2065940" h="984643">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id="8" name="TextBox 8"/>
            <p:cNvSpPr txBox="1"/>
            <p:nvPr/>
          </p:nvSpPr>
          <p:spPr>
            <a:xfrm>
              <a:off x="0" y="-38100"/>
              <a:ext cx="2065940" cy="102274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9" name="Group 9"/>
          <p:cNvGrpSpPr/>
          <p:nvPr/>
        </p:nvGrpSpPr>
        <p:grpSpPr>
          <a:xfrm>
            <a:off x="1028700" y="1028700"/>
            <a:ext cx="5587239" cy="2662922"/>
            <a:chOff x="0" y="0"/>
            <a:chExt cx="2065940" cy="984643"/>
          </a:xfrm>
        </p:grpSpPr>
        <p:sp>
          <p:nvSpPr>
            <p:cNvPr id="10" name="Freeform 10"/>
            <p:cNvSpPr/>
            <p:nvPr/>
          </p:nvSpPr>
          <p:spPr>
            <a:xfrm>
              <a:off x="0" y="0"/>
              <a:ext cx="2065940" cy="984643"/>
            </a:xfrm>
            <a:custGeom>
              <a:avLst/>
              <a:gdLst/>
              <a:ahLst/>
              <a:cxnLst/>
              <a:rect l="l" t="t" r="r" b="b"/>
              <a:pathLst>
                <a:path w="2065940" h="984643">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id="11" name="TextBox 11"/>
            <p:cNvSpPr txBox="1"/>
            <p:nvPr/>
          </p:nvSpPr>
          <p:spPr>
            <a:xfrm>
              <a:off x="0" y="-38100"/>
              <a:ext cx="2065940" cy="102274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12"/>
          <p:cNvGrpSpPr/>
          <p:nvPr/>
        </p:nvGrpSpPr>
        <p:grpSpPr>
          <a:xfrm>
            <a:off x="1028700" y="3812039"/>
            <a:ext cx="5587239" cy="2662922"/>
            <a:chOff x="0" y="0"/>
            <a:chExt cx="2065940" cy="984643"/>
          </a:xfrm>
        </p:grpSpPr>
        <p:sp>
          <p:nvSpPr>
            <p:cNvPr id="13" name="Freeform 13"/>
            <p:cNvSpPr/>
            <p:nvPr/>
          </p:nvSpPr>
          <p:spPr>
            <a:xfrm>
              <a:off x="0" y="0"/>
              <a:ext cx="2065940" cy="984643"/>
            </a:xfrm>
            <a:custGeom>
              <a:avLst/>
              <a:gdLst/>
              <a:ahLst/>
              <a:cxnLst/>
              <a:rect l="l" t="t" r="r" b="b"/>
              <a:pathLst>
                <a:path w="2065940" h="984643">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id="14" name="TextBox 14"/>
            <p:cNvSpPr txBox="1"/>
            <p:nvPr/>
          </p:nvSpPr>
          <p:spPr>
            <a:xfrm>
              <a:off x="0" y="-38100"/>
              <a:ext cx="2065940" cy="102274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5" name="Group 15"/>
          <p:cNvGrpSpPr/>
          <p:nvPr/>
        </p:nvGrpSpPr>
        <p:grpSpPr>
          <a:xfrm>
            <a:off x="6429417" y="7008361"/>
            <a:ext cx="5587239" cy="2662922"/>
            <a:chOff x="0" y="0"/>
            <a:chExt cx="2065940" cy="984643"/>
          </a:xfrm>
        </p:grpSpPr>
        <p:sp>
          <p:nvSpPr>
            <p:cNvPr id="16" name="Freeform 16"/>
            <p:cNvSpPr/>
            <p:nvPr/>
          </p:nvSpPr>
          <p:spPr>
            <a:xfrm>
              <a:off x="0" y="0"/>
              <a:ext cx="2065940" cy="984643"/>
            </a:xfrm>
            <a:custGeom>
              <a:avLst/>
              <a:gdLst/>
              <a:ahLst/>
              <a:cxnLst/>
              <a:rect l="l" t="t" r="r" b="b"/>
              <a:pathLst>
                <a:path w="2065940" h="984643">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id="17" name="TextBox 17"/>
            <p:cNvSpPr txBox="1"/>
            <p:nvPr/>
          </p:nvSpPr>
          <p:spPr>
            <a:xfrm>
              <a:off x="0" y="-38100"/>
              <a:ext cx="2065940" cy="102274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8" name="Freeform 18"/>
          <p:cNvSpPr/>
          <p:nvPr/>
        </p:nvSpPr>
        <p:spPr>
          <a:xfrm rot="-7900054">
            <a:off x="6612452" y="1957090"/>
            <a:ext cx="1012981" cy="454921"/>
          </a:xfrm>
          <a:custGeom>
            <a:avLst/>
            <a:gdLst/>
            <a:ahLst/>
            <a:cxnLst/>
            <a:rect l="l" t="t" r="r" b="b"/>
            <a:pathLst>
              <a:path w="1012981" h="454921">
                <a:moveTo>
                  <a:pt x="0" y="0"/>
                </a:moveTo>
                <a:lnTo>
                  <a:pt x="1012982" y="0"/>
                </a:lnTo>
                <a:lnTo>
                  <a:pt x="1012982"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rot="-2700000">
            <a:off x="10536101" y="2061487"/>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Freeform 20"/>
          <p:cNvSpPr/>
          <p:nvPr/>
        </p:nvSpPr>
        <p:spPr>
          <a:xfrm rot="3209977">
            <a:off x="10536101" y="4588103"/>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1" name="Freeform 21"/>
          <p:cNvSpPr/>
          <p:nvPr/>
        </p:nvSpPr>
        <p:spPr>
          <a:xfrm rot="5400000">
            <a:off x="8585534" y="5380463"/>
            <a:ext cx="1012981" cy="454921"/>
          </a:xfrm>
          <a:custGeom>
            <a:avLst/>
            <a:gdLst/>
            <a:ahLst/>
            <a:cxnLst/>
            <a:rect l="l" t="t" r="r" b="b"/>
            <a:pathLst>
              <a:path w="1012981" h="454921">
                <a:moveTo>
                  <a:pt x="0" y="0"/>
                </a:moveTo>
                <a:lnTo>
                  <a:pt x="1012982" y="0"/>
                </a:lnTo>
                <a:lnTo>
                  <a:pt x="1012982" y="454920"/>
                </a:lnTo>
                <a:lnTo>
                  <a:pt x="0" y="454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1028700" y="1609763"/>
            <a:ext cx="1829699" cy="1745076"/>
          </a:xfrm>
          <a:custGeom>
            <a:avLst/>
            <a:gdLst/>
            <a:ahLst/>
            <a:cxnLst/>
            <a:rect l="l" t="t" r="r" b="b"/>
            <a:pathLst>
              <a:path w="1829699" h="1745076">
                <a:moveTo>
                  <a:pt x="0" y="0"/>
                </a:moveTo>
                <a:lnTo>
                  <a:pt x="1829699" y="0"/>
                </a:lnTo>
                <a:lnTo>
                  <a:pt x="1829699" y="1745076"/>
                </a:lnTo>
                <a:lnTo>
                  <a:pt x="0" y="17450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23"/>
          <p:cNvSpPr/>
          <p:nvPr/>
        </p:nvSpPr>
        <p:spPr>
          <a:xfrm>
            <a:off x="1028700" y="4083604"/>
            <a:ext cx="1541626" cy="2055501"/>
          </a:xfrm>
          <a:custGeom>
            <a:avLst/>
            <a:gdLst/>
            <a:ahLst/>
            <a:cxnLst/>
            <a:rect l="l" t="t" r="r" b="b"/>
            <a:pathLst>
              <a:path w="1541626" h="2055501">
                <a:moveTo>
                  <a:pt x="0" y="0"/>
                </a:moveTo>
                <a:lnTo>
                  <a:pt x="1541626" y="0"/>
                </a:lnTo>
                <a:lnTo>
                  <a:pt x="1541626" y="2055502"/>
                </a:lnTo>
                <a:lnTo>
                  <a:pt x="0" y="2055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Freeform 24"/>
          <p:cNvSpPr/>
          <p:nvPr/>
        </p:nvSpPr>
        <p:spPr>
          <a:xfrm>
            <a:off x="6145576" y="7113136"/>
            <a:ext cx="1946733" cy="1700958"/>
          </a:xfrm>
          <a:custGeom>
            <a:avLst/>
            <a:gdLst/>
            <a:ahLst/>
            <a:cxnLst/>
            <a:rect l="l" t="t" r="r" b="b"/>
            <a:pathLst>
              <a:path w="1946733" h="1700958">
                <a:moveTo>
                  <a:pt x="0" y="0"/>
                </a:moveTo>
                <a:lnTo>
                  <a:pt x="1946733" y="0"/>
                </a:lnTo>
                <a:lnTo>
                  <a:pt x="1946733" y="1700958"/>
                </a:lnTo>
                <a:lnTo>
                  <a:pt x="0" y="17009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Freeform 25"/>
          <p:cNvSpPr/>
          <p:nvPr/>
        </p:nvSpPr>
        <p:spPr>
          <a:xfrm>
            <a:off x="11944417" y="1581424"/>
            <a:ext cx="1521152" cy="1697240"/>
          </a:xfrm>
          <a:custGeom>
            <a:avLst/>
            <a:gdLst/>
            <a:ahLst/>
            <a:cxnLst/>
            <a:rect l="l" t="t" r="r" b="b"/>
            <a:pathLst>
              <a:path w="1521152" h="1697240">
                <a:moveTo>
                  <a:pt x="0" y="0"/>
                </a:moveTo>
                <a:lnTo>
                  <a:pt x="1521152" y="0"/>
                </a:lnTo>
                <a:lnTo>
                  <a:pt x="1521152" y="1697240"/>
                </a:lnTo>
                <a:lnTo>
                  <a:pt x="0" y="16972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Freeform 26"/>
          <p:cNvSpPr/>
          <p:nvPr/>
        </p:nvSpPr>
        <p:spPr>
          <a:xfrm>
            <a:off x="12016656" y="4273120"/>
            <a:ext cx="1776392" cy="1676470"/>
          </a:xfrm>
          <a:custGeom>
            <a:avLst/>
            <a:gdLst/>
            <a:ahLst/>
            <a:cxnLst/>
            <a:rect l="l" t="t" r="r" b="b"/>
            <a:pathLst>
              <a:path w="1776392" h="1676470">
                <a:moveTo>
                  <a:pt x="0" y="0"/>
                </a:moveTo>
                <a:lnTo>
                  <a:pt x="1776392" y="0"/>
                </a:lnTo>
                <a:lnTo>
                  <a:pt x="1776392" y="1676470"/>
                </a:lnTo>
                <a:lnTo>
                  <a:pt x="0" y="16764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7" name="TextBox 27"/>
          <p:cNvSpPr txBox="1"/>
          <p:nvPr/>
        </p:nvSpPr>
        <p:spPr>
          <a:xfrm>
            <a:off x="13073136" y="1520343"/>
            <a:ext cx="4186164" cy="1724152"/>
          </a:xfrm>
          <a:prstGeom prst="rect">
            <a:avLst/>
          </a:prstGeom>
        </p:spPr>
        <p:txBody>
          <a:bodyPr lIns="0" tIns="0" rIns="0" bIns="0" rtlCol="0" anchor="t">
            <a:spAutoFit/>
          </a:bodyPr>
          <a:lstStyle/>
          <a:p>
            <a:pPr marL="0" lvl="0" indent="0" algn="l">
              <a:lnSpc>
                <a:spcPts val="4618"/>
              </a:lnSpc>
              <a:spcBef>
                <a:spcPct val="0"/>
              </a:spcBef>
            </a:pPr>
            <a:r>
              <a:rPr lang="en-US" sz="3099" b="1">
                <a:solidFill>
                  <a:srgbClr val="000000"/>
                </a:solidFill>
                <a:latin typeface="DM Sans Bold"/>
                <a:ea typeface="DM Sans Bold"/>
                <a:cs typeface="DM Sans Bold"/>
                <a:sym typeface="DM Sans Bold"/>
              </a:rPr>
              <a:t> Biotechnologie pour les déchets plastiques </a:t>
            </a:r>
          </a:p>
        </p:txBody>
      </p:sp>
      <p:sp>
        <p:nvSpPr>
          <p:cNvPr id="28" name="TextBox 28"/>
          <p:cNvSpPr txBox="1"/>
          <p:nvPr/>
        </p:nvSpPr>
        <p:spPr>
          <a:xfrm>
            <a:off x="14101836" y="4248277"/>
            <a:ext cx="2816627" cy="1661160"/>
          </a:xfrm>
          <a:prstGeom prst="rect">
            <a:avLst/>
          </a:prstGeom>
        </p:spPr>
        <p:txBody>
          <a:bodyPr lIns="0" tIns="0" rIns="0" bIns="0" rtlCol="0" anchor="t">
            <a:spAutoFit/>
          </a:bodyPr>
          <a:lstStyle/>
          <a:p>
            <a:pPr marL="0" lvl="0" indent="0" algn="l">
              <a:lnSpc>
                <a:spcPts val="4470"/>
              </a:lnSpc>
              <a:spcBef>
                <a:spcPct val="0"/>
              </a:spcBef>
            </a:pPr>
            <a:r>
              <a:rPr lang="en-US" sz="3000" b="1">
                <a:solidFill>
                  <a:srgbClr val="000000"/>
                </a:solidFill>
                <a:latin typeface="DM Sans Bold"/>
                <a:ea typeface="DM Sans Bold"/>
                <a:cs typeface="DM Sans Bold"/>
                <a:sym typeface="DM Sans Bold"/>
              </a:rPr>
              <a:t>Dégradation des polluants agricoles</a:t>
            </a:r>
          </a:p>
        </p:txBody>
      </p:sp>
      <p:sp>
        <p:nvSpPr>
          <p:cNvPr id="29" name="TextBox 29"/>
          <p:cNvSpPr txBox="1"/>
          <p:nvPr/>
        </p:nvSpPr>
        <p:spPr>
          <a:xfrm>
            <a:off x="2179458" y="2032848"/>
            <a:ext cx="4903273" cy="775081"/>
          </a:xfrm>
          <a:prstGeom prst="rect">
            <a:avLst/>
          </a:prstGeom>
        </p:spPr>
        <p:txBody>
          <a:bodyPr lIns="0" tIns="0" rIns="0" bIns="0" rtlCol="0" anchor="t">
            <a:spAutoFit/>
          </a:bodyPr>
          <a:lstStyle/>
          <a:p>
            <a:pPr marL="0" lvl="0" indent="0" algn="l">
              <a:lnSpc>
                <a:spcPts val="6406"/>
              </a:lnSpc>
            </a:pPr>
            <a:r>
              <a:rPr lang="en-US" sz="4299" b="1">
                <a:solidFill>
                  <a:srgbClr val="000000"/>
                </a:solidFill>
                <a:latin typeface="DM Sans Bold"/>
                <a:ea typeface="DM Sans Bold"/>
                <a:cs typeface="DM Sans Bold"/>
                <a:sym typeface="DM Sans Bold"/>
              </a:rPr>
              <a:t>Bioremédiation </a:t>
            </a:r>
          </a:p>
        </p:txBody>
      </p:sp>
      <p:sp>
        <p:nvSpPr>
          <p:cNvPr id="30" name="TextBox 30"/>
          <p:cNvSpPr txBox="1"/>
          <p:nvPr/>
        </p:nvSpPr>
        <p:spPr>
          <a:xfrm>
            <a:off x="2570326" y="4628896"/>
            <a:ext cx="3786933" cy="1359154"/>
          </a:xfrm>
          <a:prstGeom prst="rect">
            <a:avLst/>
          </a:prstGeom>
        </p:spPr>
        <p:txBody>
          <a:bodyPr lIns="0" tIns="0" rIns="0" bIns="0" rtlCol="0" anchor="t">
            <a:spAutoFit/>
          </a:bodyPr>
          <a:lstStyle/>
          <a:p>
            <a:pPr marL="0" lvl="0" indent="0" algn="l">
              <a:lnSpc>
                <a:spcPts val="5512"/>
              </a:lnSpc>
            </a:pPr>
            <a:r>
              <a:rPr lang="en-US" sz="3699" b="1">
                <a:solidFill>
                  <a:srgbClr val="000000"/>
                </a:solidFill>
                <a:latin typeface="DM Sans Bold"/>
                <a:ea typeface="DM Sans Bold"/>
                <a:cs typeface="DM Sans Bold"/>
                <a:sym typeface="DM Sans Bold"/>
              </a:rPr>
              <a:t>Traitement des eaux usées</a:t>
            </a:r>
          </a:p>
        </p:txBody>
      </p:sp>
      <p:sp>
        <p:nvSpPr>
          <p:cNvPr id="31" name="TextBox 31"/>
          <p:cNvSpPr txBox="1"/>
          <p:nvPr/>
        </p:nvSpPr>
        <p:spPr>
          <a:xfrm>
            <a:off x="7625578" y="7571739"/>
            <a:ext cx="4291318" cy="1290320"/>
          </a:xfrm>
          <a:prstGeom prst="rect">
            <a:avLst/>
          </a:prstGeom>
        </p:spPr>
        <p:txBody>
          <a:bodyPr lIns="0" tIns="0" rIns="0" bIns="0" rtlCol="0" anchor="t">
            <a:spAutoFit/>
          </a:bodyPr>
          <a:lstStyle/>
          <a:p>
            <a:pPr marL="0" lvl="0" indent="0" algn="l">
              <a:lnSpc>
                <a:spcPts val="5215"/>
              </a:lnSpc>
            </a:pPr>
            <a:r>
              <a:rPr lang="en-US" sz="3500" b="1">
                <a:solidFill>
                  <a:srgbClr val="000000"/>
                </a:solidFill>
                <a:latin typeface="DM Sans Bold"/>
                <a:ea typeface="DM Sans Bold"/>
                <a:cs typeface="DM Sans Bold"/>
                <a:sym typeface="DM Sans Bold"/>
              </a:rPr>
              <a:t>Traitement des gaz à effet de serre</a:t>
            </a:r>
          </a:p>
        </p:txBody>
      </p:sp>
      <p:sp>
        <p:nvSpPr>
          <p:cNvPr id="32" name="TextBox 32"/>
          <p:cNvSpPr txBox="1"/>
          <p:nvPr/>
        </p:nvSpPr>
        <p:spPr>
          <a:xfrm>
            <a:off x="5896740" y="2309621"/>
            <a:ext cx="6494520" cy="2024381"/>
          </a:xfrm>
          <a:prstGeom prst="rect">
            <a:avLst/>
          </a:prstGeom>
        </p:spPr>
        <p:txBody>
          <a:bodyPr lIns="0" tIns="0" rIns="0" bIns="0" rtlCol="0" anchor="t">
            <a:spAutoFit/>
          </a:bodyPr>
          <a:lstStyle/>
          <a:p>
            <a:pPr marL="0" lvl="1" indent="0" algn="ctr">
              <a:lnSpc>
                <a:spcPts val="7760"/>
              </a:lnSpc>
              <a:spcBef>
                <a:spcPct val="0"/>
              </a:spcBef>
            </a:pPr>
            <a:r>
              <a:rPr lang="en-US" sz="8000" b="1">
                <a:solidFill>
                  <a:srgbClr val="000000"/>
                </a:solidFill>
                <a:latin typeface="DM Sans Bold"/>
                <a:ea typeface="DM Sans Bold"/>
                <a:cs typeface="DM Sans Bold"/>
                <a:sym typeface="DM Sans Bold"/>
              </a:rPr>
              <a:t>Les Applications </a:t>
            </a:r>
          </a:p>
        </p:txBody>
      </p:sp>
      <p:sp>
        <p:nvSpPr>
          <p:cNvPr id="33" name="Freeform 33"/>
          <p:cNvSpPr/>
          <p:nvPr/>
        </p:nvSpPr>
        <p:spPr>
          <a:xfrm rot="7866361">
            <a:off x="6614703" y="4637724"/>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TextBox 3"/>
          <p:cNvSpPr txBox="1"/>
          <p:nvPr/>
        </p:nvSpPr>
        <p:spPr>
          <a:xfrm>
            <a:off x="-2742831" y="2428180"/>
            <a:ext cx="10014901" cy="414401"/>
          </a:xfrm>
          <a:prstGeom prst="rect">
            <a:avLst/>
          </a:prstGeom>
        </p:spPr>
        <p:txBody>
          <a:bodyPr lIns="0" tIns="0" rIns="0" bIns="0" rtlCol="0" anchor="t">
            <a:spAutoFit/>
          </a:bodyPr>
          <a:lstStyle/>
          <a:p>
            <a:pPr algn="ctr">
              <a:lnSpc>
                <a:spcPts val="3006"/>
              </a:lnSpc>
            </a:pPr>
            <a:r>
              <a:rPr lang="en-US" sz="3099" b="1">
                <a:solidFill>
                  <a:srgbClr val="000000"/>
                </a:solidFill>
                <a:latin typeface="DM Sans Bold"/>
                <a:ea typeface="DM Sans Bold"/>
                <a:cs typeface="DM Sans Bold"/>
                <a:sym typeface="DM Sans Bold"/>
              </a:rPr>
              <a:t> 1. Bioremediation :</a:t>
            </a:r>
          </a:p>
        </p:txBody>
      </p:sp>
      <p:sp>
        <p:nvSpPr>
          <p:cNvPr id="4" name="TextBox 4"/>
          <p:cNvSpPr txBox="1"/>
          <p:nvPr/>
        </p:nvSpPr>
        <p:spPr>
          <a:xfrm>
            <a:off x="-412506" y="723839"/>
            <a:ext cx="19335122" cy="1647190"/>
          </a:xfrm>
          <a:prstGeom prst="rect">
            <a:avLst/>
          </a:prstGeom>
        </p:spPr>
        <p:txBody>
          <a:bodyPr lIns="0" tIns="0" rIns="0" bIns="0" rtlCol="0" anchor="t">
            <a:spAutoFit/>
          </a:bodyPr>
          <a:lstStyle/>
          <a:p>
            <a:pPr algn="ctr">
              <a:lnSpc>
                <a:spcPts val="6305"/>
              </a:lnSpc>
            </a:pPr>
            <a:r>
              <a:rPr lang="en-US" sz="6500" b="1">
                <a:solidFill>
                  <a:srgbClr val="000000"/>
                </a:solidFill>
                <a:latin typeface="DM Sans Bold"/>
                <a:ea typeface="DM Sans Bold"/>
                <a:cs typeface="DM Sans Bold"/>
                <a:sym typeface="DM Sans Bold"/>
              </a:rPr>
              <a:t>Application des microorganismes dans la biotechnologie environnementale</a:t>
            </a:r>
          </a:p>
        </p:txBody>
      </p:sp>
      <p:sp>
        <p:nvSpPr>
          <p:cNvPr id="5" name="Freeform 5"/>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5847044" y="9882374"/>
            <a:ext cx="3296956" cy="809253"/>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4494772" y="9017983"/>
            <a:ext cx="4427843" cy="3481392"/>
          </a:xfrm>
          <a:custGeom>
            <a:avLst/>
            <a:gdLst/>
            <a:ahLst/>
            <a:cxnLst/>
            <a:rect l="l" t="t" r="r" b="b"/>
            <a:pathLst>
              <a:path w="4427843" h="3481392">
                <a:moveTo>
                  <a:pt x="0" y="0"/>
                </a:moveTo>
                <a:lnTo>
                  <a:pt x="4427843" y="0"/>
                </a:lnTo>
                <a:lnTo>
                  <a:pt x="4427843" y="3481391"/>
                </a:lnTo>
                <a:lnTo>
                  <a:pt x="0" y="3481391"/>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9" name="Freeform 9"/>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10" name="Freeform 10"/>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11" name="Freeform 11"/>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12" name="Freeform 12"/>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sp>
      <p:sp>
        <p:nvSpPr>
          <p:cNvPr id="13" name="Freeform 13"/>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sp>
      <p:sp>
        <p:nvSpPr>
          <p:cNvPr id="14" name="Freeform 14"/>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sp>
      <p:sp>
        <p:nvSpPr>
          <p:cNvPr id="15" name="Freeform 15"/>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sp>
      <p:sp>
        <p:nvSpPr>
          <p:cNvPr id="16" name="Freeform 16"/>
          <p:cNvSpPr/>
          <p:nvPr/>
        </p:nvSpPr>
        <p:spPr>
          <a:xfrm rot="-5282649">
            <a:off x="16596506" y="6970869"/>
            <a:ext cx="3382987" cy="1154444"/>
          </a:xfrm>
          <a:custGeom>
            <a:avLst/>
            <a:gdLst/>
            <a:ahLst/>
            <a:cxnLst/>
            <a:rect l="l" t="t" r="r" b="b"/>
            <a:pathLst>
              <a:path w="3382987" h="1154444">
                <a:moveTo>
                  <a:pt x="0" y="0"/>
                </a:moveTo>
                <a:lnTo>
                  <a:pt x="3382988" y="0"/>
                </a:lnTo>
                <a:lnTo>
                  <a:pt x="3382988" y="1154445"/>
                </a:lnTo>
                <a:lnTo>
                  <a:pt x="0" y="1154445"/>
                </a:lnTo>
                <a:lnTo>
                  <a:pt x="0" y="0"/>
                </a:lnTo>
                <a:close/>
              </a:path>
            </a:pathLst>
          </a:custGeom>
          <a:blipFill>
            <a:blip r:embed="rId25">
              <a:extLst>
                <a:ext uri="{96DAC541-7B7A-43D3-8B79-37D633B846F1}">
                  <asvg:svgBlip xmlns:asvg="http://schemas.microsoft.com/office/drawing/2016/SVG/main" r:embed="rId26"/>
                </a:ext>
              </a:extLst>
            </a:blip>
            <a:stretch>
              <a:fillRect/>
            </a:stretch>
          </a:blipFill>
          <a:ln cap="sq">
            <a:noFill/>
            <a:prstDash val="solid"/>
            <a:miter/>
          </a:ln>
        </p:spPr>
      </p:sp>
      <p:sp>
        <p:nvSpPr>
          <p:cNvPr id="17" name="Freeform 17"/>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sp>
      <p:sp>
        <p:nvSpPr>
          <p:cNvPr id="18" name="Freeform 18"/>
          <p:cNvSpPr/>
          <p:nvPr/>
        </p:nvSpPr>
        <p:spPr>
          <a:xfrm>
            <a:off x="5847044" y="2539967"/>
            <a:ext cx="4881896" cy="3912999"/>
          </a:xfrm>
          <a:custGeom>
            <a:avLst/>
            <a:gdLst/>
            <a:ahLst/>
            <a:cxnLst/>
            <a:rect l="l" t="t" r="r" b="b"/>
            <a:pathLst>
              <a:path w="4881896" h="3912999">
                <a:moveTo>
                  <a:pt x="0" y="0"/>
                </a:moveTo>
                <a:lnTo>
                  <a:pt x="4881895" y="0"/>
                </a:lnTo>
                <a:lnTo>
                  <a:pt x="4881895" y="3912999"/>
                </a:lnTo>
                <a:lnTo>
                  <a:pt x="0" y="3912999"/>
                </a:lnTo>
                <a:lnTo>
                  <a:pt x="0" y="0"/>
                </a:lnTo>
                <a:close/>
              </a:path>
            </a:pathLst>
          </a:custGeom>
          <a:blipFill>
            <a:blip r:embed="rId29"/>
            <a:stretch>
              <a:fillRect t="-2243" b="-2243"/>
            </a:stretch>
          </a:blipFill>
        </p:spPr>
      </p:sp>
      <p:sp>
        <p:nvSpPr>
          <p:cNvPr id="19" name="Freeform 19"/>
          <p:cNvSpPr/>
          <p:nvPr/>
        </p:nvSpPr>
        <p:spPr>
          <a:xfrm>
            <a:off x="7953284" y="6286750"/>
            <a:ext cx="4577534" cy="3677224"/>
          </a:xfrm>
          <a:custGeom>
            <a:avLst/>
            <a:gdLst/>
            <a:ahLst/>
            <a:cxnLst/>
            <a:rect l="l" t="t" r="r" b="b"/>
            <a:pathLst>
              <a:path w="4577534" h="3677224">
                <a:moveTo>
                  <a:pt x="0" y="0"/>
                </a:moveTo>
                <a:lnTo>
                  <a:pt x="4577534" y="0"/>
                </a:lnTo>
                <a:lnTo>
                  <a:pt x="4577534" y="3677224"/>
                </a:lnTo>
                <a:lnTo>
                  <a:pt x="0" y="3677224"/>
                </a:lnTo>
                <a:lnTo>
                  <a:pt x="0" y="0"/>
                </a:lnTo>
                <a:close/>
              </a:path>
            </a:pathLst>
          </a:custGeom>
          <a:blipFill>
            <a:blip r:embed="rId30"/>
            <a:stretch>
              <a:fillRect t="-7602" b="-16880"/>
            </a:stretch>
          </a:blipFill>
        </p:spPr>
      </p:sp>
      <p:sp>
        <p:nvSpPr>
          <p:cNvPr id="20" name="TextBox 20"/>
          <p:cNvSpPr txBox="1"/>
          <p:nvPr/>
        </p:nvSpPr>
        <p:spPr>
          <a:xfrm>
            <a:off x="622785" y="3112067"/>
            <a:ext cx="5930098" cy="6311265"/>
          </a:xfrm>
          <a:prstGeom prst="rect">
            <a:avLst/>
          </a:prstGeom>
        </p:spPr>
        <p:txBody>
          <a:bodyPr lIns="0" tIns="0" rIns="0" bIns="0" rtlCol="0" anchor="t">
            <a:spAutoFit/>
          </a:bodyPr>
          <a:lstStyle/>
          <a:p>
            <a:pPr algn="ctr">
              <a:lnSpc>
                <a:spcPts val="2969"/>
              </a:lnSpc>
            </a:pPr>
            <a:r>
              <a:rPr lang="en-US" sz="2199" spc="131">
                <a:solidFill>
                  <a:srgbClr val="000000"/>
                </a:solidFill>
                <a:latin typeface="DM Sans"/>
                <a:ea typeface="DM Sans"/>
                <a:cs typeface="DM Sans"/>
                <a:sym typeface="DM Sans"/>
              </a:rPr>
              <a:t>La bioremédiation consiste à utiliser des micro-organismes (bactéries, champignons, algues) pour décomposer les polluants organiques dans les sols, les eaux et les sédiments. Par exemple, certaines bactéries peuvent dégrader des hydrocarbures, comme ceux présents dans les marées noires ou dans les déchets industriels.</a:t>
            </a:r>
          </a:p>
          <a:p>
            <a:pPr marL="0" lvl="0" indent="0" algn="ctr">
              <a:lnSpc>
                <a:spcPts val="2969"/>
              </a:lnSpc>
              <a:spcBef>
                <a:spcPct val="0"/>
              </a:spcBef>
            </a:pPr>
            <a:r>
              <a:rPr lang="en-US" sz="2199" spc="131">
                <a:solidFill>
                  <a:srgbClr val="000000"/>
                </a:solidFill>
                <a:latin typeface="DM Sans"/>
                <a:ea typeface="DM Sans"/>
                <a:cs typeface="DM Sans"/>
                <a:sym typeface="DM Sans"/>
              </a:rPr>
              <a:t>Bioremédiation des métaux lourds : Des micro-organismes et des plantes peuvent être utilisés pour détoxifier les sols contaminés par des métaux lourds comme le plomb, le mercure, et l'arsenic. Ce processus est connu sous le nom de phytoremédiation  microbiorémédiation.</a:t>
            </a:r>
          </a:p>
        </p:txBody>
      </p:sp>
      <p:sp>
        <p:nvSpPr>
          <p:cNvPr id="21" name="TextBox 21"/>
          <p:cNvSpPr txBox="1"/>
          <p:nvPr/>
        </p:nvSpPr>
        <p:spPr>
          <a:xfrm>
            <a:off x="9487321" y="2597117"/>
            <a:ext cx="10014901" cy="414401"/>
          </a:xfrm>
          <a:prstGeom prst="rect">
            <a:avLst/>
          </a:prstGeom>
        </p:spPr>
        <p:txBody>
          <a:bodyPr lIns="0" tIns="0" rIns="0" bIns="0" rtlCol="0" anchor="t">
            <a:spAutoFit/>
          </a:bodyPr>
          <a:lstStyle/>
          <a:p>
            <a:pPr algn="ctr">
              <a:lnSpc>
                <a:spcPts val="3006"/>
              </a:lnSpc>
            </a:pPr>
            <a:r>
              <a:rPr lang="en-US" sz="3099" b="1">
                <a:solidFill>
                  <a:srgbClr val="000000"/>
                </a:solidFill>
                <a:latin typeface="DM Sans Bold"/>
                <a:ea typeface="DM Sans Bold"/>
                <a:cs typeface="DM Sans Bold"/>
                <a:sym typeface="DM Sans Bold"/>
              </a:rPr>
              <a:t>2. Traitements des eaux usées :</a:t>
            </a:r>
          </a:p>
        </p:txBody>
      </p:sp>
      <p:sp>
        <p:nvSpPr>
          <p:cNvPr id="22" name="TextBox 22"/>
          <p:cNvSpPr txBox="1"/>
          <p:nvPr/>
        </p:nvSpPr>
        <p:spPr>
          <a:xfrm>
            <a:off x="12177070" y="3154491"/>
            <a:ext cx="5567536" cy="4970871"/>
          </a:xfrm>
          <a:prstGeom prst="rect">
            <a:avLst/>
          </a:prstGeom>
        </p:spPr>
        <p:txBody>
          <a:bodyPr lIns="0" tIns="0" rIns="0" bIns="0" rtlCol="0" anchor="t">
            <a:spAutoFit/>
          </a:bodyPr>
          <a:lstStyle/>
          <a:p>
            <a:pPr marL="0" lvl="0" indent="0" algn="ctr">
              <a:lnSpc>
                <a:spcPts val="3622"/>
              </a:lnSpc>
              <a:spcBef>
                <a:spcPct val="0"/>
              </a:spcBef>
            </a:pPr>
            <a:r>
              <a:rPr lang="en-US" sz="2683" spc="160">
                <a:solidFill>
                  <a:srgbClr val="000000"/>
                </a:solidFill>
                <a:latin typeface="DM Sans"/>
                <a:ea typeface="DM Sans"/>
                <a:cs typeface="DM Sans"/>
                <a:sym typeface="DM Sans"/>
              </a:rPr>
              <a:t> Filtration biologique : Les micro-organismes sont utilisés dans les stations de traitement des eaux usées pour décomposer les matières organiques, les nutriments et les contaminants. Par exemple, les bactéries peuvent transformer l'ammoniaque en nitrites et nitrates, contribuant ainsi à purifier les eaux.</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rot="-5282649">
            <a:off x="-129542" y="3540234"/>
            <a:ext cx="7499197" cy="2559101"/>
          </a:xfrm>
          <a:custGeom>
            <a:avLst/>
            <a:gdLst/>
            <a:ahLst/>
            <a:cxnLst/>
            <a:rect l="l" t="t" r="r" b="b"/>
            <a:pathLst>
              <a:path w="7499197" h="2559101">
                <a:moveTo>
                  <a:pt x="0" y="0"/>
                </a:moveTo>
                <a:lnTo>
                  <a:pt x="7499197" y="0"/>
                </a:lnTo>
                <a:lnTo>
                  <a:pt x="7499197" y="2559101"/>
                </a:lnTo>
                <a:lnTo>
                  <a:pt x="0" y="255910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a:off x="565316" y="3474720"/>
            <a:ext cx="5513037" cy="6211873"/>
          </a:xfrm>
          <a:custGeom>
            <a:avLst/>
            <a:gdLst/>
            <a:ahLst/>
            <a:cxnLst/>
            <a:rect l="l" t="t" r="r" b="b"/>
            <a:pathLst>
              <a:path w="5513037" h="6211873">
                <a:moveTo>
                  <a:pt x="0" y="0"/>
                </a:moveTo>
                <a:lnTo>
                  <a:pt x="5513037" y="0"/>
                </a:lnTo>
                <a:lnTo>
                  <a:pt x="5513037" y="6211873"/>
                </a:lnTo>
                <a:lnTo>
                  <a:pt x="0" y="62118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4142938" y="4029308"/>
            <a:ext cx="3697818" cy="3321368"/>
          </a:xfrm>
          <a:custGeom>
            <a:avLst/>
            <a:gdLst/>
            <a:ahLst/>
            <a:cxnLst/>
            <a:rect l="l" t="t" r="r" b="b"/>
            <a:pathLst>
              <a:path w="3697818" h="3321368">
                <a:moveTo>
                  <a:pt x="0" y="0"/>
                </a:moveTo>
                <a:lnTo>
                  <a:pt x="3697818" y="0"/>
                </a:lnTo>
                <a:lnTo>
                  <a:pt x="3697818" y="3321367"/>
                </a:lnTo>
                <a:lnTo>
                  <a:pt x="0" y="3321367"/>
                </a:lnTo>
                <a:lnTo>
                  <a:pt x="0" y="0"/>
                </a:lnTo>
                <a:close/>
              </a:path>
            </a:pathLst>
          </a:custGeom>
          <a:blipFill>
            <a:blip r:embed="rId7"/>
            <a:stretch>
              <a:fillRect l="-16195" r="-22879"/>
            </a:stretch>
          </a:blipFill>
        </p:spPr>
      </p:sp>
      <p:sp>
        <p:nvSpPr>
          <p:cNvPr id="6" name="TextBox 6"/>
          <p:cNvSpPr txBox="1"/>
          <p:nvPr/>
        </p:nvSpPr>
        <p:spPr>
          <a:xfrm>
            <a:off x="2671899" y="636270"/>
            <a:ext cx="7848753" cy="39243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3. Traitement des gaz à effet de serre</a:t>
            </a:r>
          </a:p>
        </p:txBody>
      </p:sp>
      <p:sp>
        <p:nvSpPr>
          <p:cNvPr id="7" name="TextBox 7"/>
          <p:cNvSpPr txBox="1"/>
          <p:nvPr/>
        </p:nvSpPr>
        <p:spPr>
          <a:xfrm>
            <a:off x="3244249" y="1329923"/>
            <a:ext cx="11799502" cy="2474595"/>
          </a:xfrm>
          <a:prstGeom prst="rect">
            <a:avLst/>
          </a:prstGeom>
        </p:spPr>
        <p:txBody>
          <a:bodyPr lIns="0" tIns="0" rIns="0" bIns="0" rtlCol="0" anchor="t">
            <a:spAutoFit/>
          </a:bodyPr>
          <a:lstStyle/>
          <a:p>
            <a:pPr algn="l">
              <a:lnSpc>
                <a:spcPts val="2699"/>
              </a:lnSpc>
            </a:pPr>
            <a:r>
              <a:rPr lang="en-US" sz="1999" spc="119">
                <a:solidFill>
                  <a:srgbClr val="000000"/>
                </a:solidFill>
                <a:latin typeface="DM Sans"/>
                <a:ea typeface="DM Sans"/>
                <a:cs typeface="DM Sans"/>
                <a:sym typeface="DM Sans"/>
              </a:rPr>
              <a:t> Réduction du CO2 : Certaines bactéries et algues sont capables d'absorber le dioxyde de carbone (CO2) et de le convertir en biomasse ou en produits chimiques utiles, contribuant ainsi à la réduction des émissions de CO2.</a:t>
            </a:r>
          </a:p>
          <a:p>
            <a:pPr marL="0" lvl="0" indent="0" algn="l">
              <a:lnSpc>
                <a:spcPts val="2969"/>
              </a:lnSpc>
              <a:spcBef>
                <a:spcPct val="0"/>
              </a:spcBef>
            </a:pPr>
            <a:r>
              <a:rPr lang="en-US" sz="2199" spc="131">
                <a:solidFill>
                  <a:srgbClr val="000000"/>
                </a:solidFill>
                <a:latin typeface="DM Sans"/>
                <a:ea typeface="DM Sans"/>
                <a:cs typeface="DM Sans"/>
                <a:sym typeface="DM Sans"/>
              </a:rPr>
              <a:t>    Détruire les gaz polluants : Des micro-organismes peuvent aussi être utilisés pour décomposer d'autres gaz polluants comme le méthane, les oxydes d'azote (NOx) et les composés organiques volatils (COV) qui contribuent à la pollution de l'air.</a:t>
            </a:r>
          </a:p>
        </p:txBody>
      </p:sp>
      <p:sp>
        <p:nvSpPr>
          <p:cNvPr id="8" name="TextBox 8"/>
          <p:cNvSpPr txBox="1"/>
          <p:nvPr/>
        </p:nvSpPr>
        <p:spPr>
          <a:xfrm>
            <a:off x="4618963" y="3861668"/>
            <a:ext cx="9166962" cy="39243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4. Biotechnologie pour les déchets plastiques </a:t>
            </a:r>
          </a:p>
        </p:txBody>
      </p:sp>
      <p:sp>
        <p:nvSpPr>
          <p:cNvPr id="9" name="TextBox 9"/>
          <p:cNvSpPr txBox="1"/>
          <p:nvPr/>
        </p:nvSpPr>
        <p:spPr>
          <a:xfrm>
            <a:off x="6078353" y="4382685"/>
            <a:ext cx="8064584" cy="2967990"/>
          </a:xfrm>
          <a:prstGeom prst="rect">
            <a:avLst/>
          </a:prstGeom>
        </p:spPr>
        <p:txBody>
          <a:bodyPr lIns="0" tIns="0" rIns="0" bIns="0" rtlCol="0" anchor="t">
            <a:spAutoFit/>
          </a:bodyPr>
          <a:lstStyle/>
          <a:p>
            <a:pPr algn="l">
              <a:lnSpc>
                <a:spcPts val="2969"/>
              </a:lnSpc>
            </a:pPr>
            <a:r>
              <a:rPr lang="en-US" sz="2199" spc="131">
                <a:solidFill>
                  <a:srgbClr val="000000"/>
                </a:solidFill>
                <a:latin typeface="DM Sans"/>
                <a:ea typeface="DM Sans"/>
                <a:cs typeface="DM Sans"/>
                <a:sym typeface="DM Sans"/>
              </a:rPr>
              <a:t>Biorémédiation des plastiques : Les scientifiques ont découvert des micro-organismes capables de décomposer certains types de plastiques, comme le PET (polytéréphtalate d'éthylène), en utilisant des enzymes spécifiques. Cela pourrait être une solution viable à la pollution plastique qui s'accumule dans les océans et les sols.</a:t>
            </a:r>
          </a:p>
          <a:p>
            <a:pPr marL="0" lvl="0" indent="0" algn="l">
              <a:lnSpc>
                <a:spcPts val="2969"/>
              </a:lnSpc>
              <a:spcBef>
                <a:spcPct val="0"/>
              </a:spcBef>
            </a:pPr>
            <a:r>
              <a:rPr lang="en-US" sz="2199" spc="131">
                <a:solidFill>
                  <a:srgbClr val="000000"/>
                </a:solidFill>
                <a:latin typeface="DM Sans"/>
                <a:ea typeface="DM Sans"/>
                <a:cs typeface="DM Sans"/>
                <a:sym typeface="DM Sans"/>
              </a:rPr>
              <a:t>    </a:t>
            </a:r>
          </a:p>
        </p:txBody>
      </p:sp>
      <p:sp>
        <p:nvSpPr>
          <p:cNvPr id="10" name="TextBox 10"/>
          <p:cNvSpPr txBox="1"/>
          <p:nvPr/>
        </p:nvSpPr>
        <p:spPr>
          <a:xfrm>
            <a:off x="4618963" y="7574513"/>
            <a:ext cx="9166962" cy="754380"/>
          </a:xfrm>
          <a:prstGeom prst="rect">
            <a:avLst/>
          </a:prstGeom>
        </p:spPr>
        <p:txBody>
          <a:bodyPr lIns="0" tIns="0" rIns="0" bIns="0" rtlCol="0" anchor="t">
            <a:spAutoFit/>
          </a:bodyPr>
          <a:lstStyle/>
          <a:p>
            <a:pPr algn="l">
              <a:lnSpc>
                <a:spcPts val="2910"/>
              </a:lnSpc>
            </a:pPr>
            <a:r>
              <a:rPr lang="en-US" sz="3000" b="1">
                <a:solidFill>
                  <a:srgbClr val="000000"/>
                </a:solidFill>
                <a:latin typeface="DM Sans Bold"/>
                <a:ea typeface="DM Sans Bold"/>
                <a:cs typeface="DM Sans Bold"/>
                <a:sym typeface="DM Sans Bold"/>
              </a:rPr>
              <a:t>5. Dégradation des polluants agricoles </a:t>
            </a:r>
          </a:p>
          <a:p>
            <a:pPr algn="l">
              <a:lnSpc>
                <a:spcPts val="2910"/>
              </a:lnSpc>
            </a:pPr>
            <a:endParaRPr lang="en-US" sz="3000" b="1">
              <a:solidFill>
                <a:srgbClr val="000000"/>
              </a:solidFill>
              <a:latin typeface="DM Sans Bold"/>
              <a:ea typeface="DM Sans Bold"/>
              <a:cs typeface="DM Sans Bold"/>
              <a:sym typeface="DM Sans Bold"/>
            </a:endParaRPr>
          </a:p>
        </p:txBody>
      </p:sp>
      <p:sp>
        <p:nvSpPr>
          <p:cNvPr id="11" name="TextBox 11"/>
          <p:cNvSpPr txBox="1"/>
          <p:nvPr/>
        </p:nvSpPr>
        <p:spPr>
          <a:xfrm>
            <a:off x="5170156" y="8109818"/>
            <a:ext cx="10700993" cy="1853565"/>
          </a:xfrm>
          <a:prstGeom prst="rect">
            <a:avLst/>
          </a:prstGeom>
        </p:spPr>
        <p:txBody>
          <a:bodyPr lIns="0" tIns="0" rIns="0" bIns="0" rtlCol="0" anchor="t">
            <a:spAutoFit/>
          </a:bodyPr>
          <a:lstStyle/>
          <a:p>
            <a:pPr marL="0" lvl="0" indent="0" algn="l">
              <a:lnSpc>
                <a:spcPts val="2969"/>
              </a:lnSpc>
              <a:spcBef>
                <a:spcPct val="0"/>
              </a:spcBef>
            </a:pPr>
            <a:r>
              <a:rPr lang="en-US" sz="2199" spc="131">
                <a:solidFill>
                  <a:srgbClr val="000000"/>
                </a:solidFill>
                <a:latin typeface="DM Sans"/>
                <a:ea typeface="DM Sans"/>
                <a:cs typeface="DM Sans"/>
                <a:sym typeface="DM Sans"/>
              </a:rPr>
              <a:t>  Pesticides et herbicides : Certaines bactéries et champignons peuvent décomposer ou transformer des produits chimiques toxiques utilisés dans l'agriculture, comme les pesticides et les herbicides, en substances moins nuisibles. Cela réduit leur impact sur l'environnement et la biodiversité.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TextBox 3"/>
          <p:cNvSpPr txBox="1"/>
          <p:nvPr/>
        </p:nvSpPr>
        <p:spPr>
          <a:xfrm>
            <a:off x="1366740" y="579525"/>
            <a:ext cx="16632952" cy="2031659"/>
          </a:xfrm>
          <a:prstGeom prst="rect">
            <a:avLst/>
          </a:prstGeom>
        </p:spPr>
        <p:txBody>
          <a:bodyPr lIns="0" tIns="0" rIns="0" bIns="0" rtlCol="0" anchor="t">
            <a:spAutoFit/>
          </a:bodyPr>
          <a:lstStyle/>
          <a:p>
            <a:pPr algn="l">
              <a:lnSpc>
                <a:spcPts val="7778"/>
              </a:lnSpc>
            </a:pPr>
            <a:r>
              <a:rPr lang="en-US" sz="8018" b="1">
                <a:solidFill>
                  <a:srgbClr val="000000"/>
                </a:solidFill>
                <a:latin typeface="DM Sans Bold"/>
                <a:ea typeface="DM Sans Bold"/>
                <a:cs typeface="DM Sans Bold"/>
                <a:sym typeface="DM Sans Bold"/>
              </a:rPr>
              <a:t>Les microorganismes utiliser dans la biotechnologie Jaune : </a:t>
            </a:r>
          </a:p>
        </p:txBody>
      </p:sp>
      <p:grpSp>
        <p:nvGrpSpPr>
          <p:cNvPr id="4" name="Group 4"/>
          <p:cNvGrpSpPr/>
          <p:nvPr/>
        </p:nvGrpSpPr>
        <p:grpSpPr>
          <a:xfrm>
            <a:off x="1271966" y="3131916"/>
            <a:ext cx="11755119" cy="3336599"/>
            <a:chOff x="0" y="0"/>
            <a:chExt cx="3935123" cy="1116954"/>
          </a:xfrm>
        </p:grpSpPr>
        <p:sp>
          <p:nvSpPr>
            <p:cNvPr id="5" name="Freeform 5"/>
            <p:cNvSpPr/>
            <p:nvPr/>
          </p:nvSpPr>
          <p:spPr>
            <a:xfrm>
              <a:off x="0" y="0"/>
              <a:ext cx="3935123" cy="1116954"/>
            </a:xfrm>
            <a:custGeom>
              <a:avLst/>
              <a:gdLst/>
              <a:ahLst/>
              <a:cxnLst/>
              <a:rect l="l" t="t" r="r" b="b"/>
              <a:pathLst>
                <a:path w="3935123" h="1116954">
                  <a:moveTo>
                    <a:pt x="9879" y="0"/>
                  </a:moveTo>
                  <a:lnTo>
                    <a:pt x="3925244" y="0"/>
                  </a:lnTo>
                  <a:cubicBezTo>
                    <a:pt x="3930700" y="0"/>
                    <a:pt x="3935123" y="4423"/>
                    <a:pt x="3935123" y="9879"/>
                  </a:cubicBezTo>
                  <a:lnTo>
                    <a:pt x="3935123" y="1107075"/>
                  </a:lnTo>
                  <a:cubicBezTo>
                    <a:pt x="3935123" y="1112531"/>
                    <a:pt x="3930700" y="1116954"/>
                    <a:pt x="3925244" y="1116954"/>
                  </a:cubicBezTo>
                  <a:lnTo>
                    <a:pt x="9879" y="1116954"/>
                  </a:lnTo>
                  <a:cubicBezTo>
                    <a:pt x="4423" y="1116954"/>
                    <a:pt x="0" y="1112531"/>
                    <a:pt x="0" y="1107075"/>
                  </a:cubicBezTo>
                  <a:lnTo>
                    <a:pt x="0" y="9879"/>
                  </a:lnTo>
                  <a:cubicBezTo>
                    <a:pt x="0" y="4423"/>
                    <a:pt x="4423" y="0"/>
                    <a:pt x="9879" y="0"/>
                  </a:cubicBezTo>
                  <a:close/>
                </a:path>
              </a:pathLst>
            </a:custGeom>
            <a:solidFill>
              <a:srgbClr val="8AB7E2"/>
            </a:solidFill>
          </p:spPr>
        </p:sp>
        <p:sp>
          <p:nvSpPr>
            <p:cNvPr id="6" name="TextBox 6"/>
            <p:cNvSpPr txBox="1"/>
            <p:nvPr/>
          </p:nvSpPr>
          <p:spPr>
            <a:xfrm>
              <a:off x="0" y="85725"/>
              <a:ext cx="3935123" cy="1031229"/>
            </a:xfrm>
            <a:prstGeom prst="rect">
              <a:avLst/>
            </a:prstGeom>
          </p:spPr>
          <p:txBody>
            <a:bodyPr lIns="50800" tIns="50800" rIns="50800" bIns="50800" rtlCol="0" anchor="ctr"/>
            <a:lstStyle/>
            <a:p>
              <a:pPr algn="ctr">
                <a:lnSpc>
                  <a:spcPts val="1925"/>
                </a:lnSpc>
              </a:pPr>
              <a:endParaRPr/>
            </a:p>
          </p:txBody>
        </p:sp>
      </p:grpSp>
      <p:grpSp>
        <p:nvGrpSpPr>
          <p:cNvPr id="7" name="Group 7"/>
          <p:cNvGrpSpPr/>
          <p:nvPr/>
        </p:nvGrpSpPr>
        <p:grpSpPr>
          <a:xfrm>
            <a:off x="1271966" y="6726782"/>
            <a:ext cx="11755119" cy="2889830"/>
            <a:chOff x="0" y="0"/>
            <a:chExt cx="3935123" cy="967394"/>
          </a:xfrm>
        </p:grpSpPr>
        <p:sp>
          <p:nvSpPr>
            <p:cNvPr id="8" name="Freeform 8"/>
            <p:cNvSpPr/>
            <p:nvPr/>
          </p:nvSpPr>
          <p:spPr>
            <a:xfrm>
              <a:off x="0" y="0"/>
              <a:ext cx="3935123" cy="967394"/>
            </a:xfrm>
            <a:custGeom>
              <a:avLst/>
              <a:gdLst/>
              <a:ahLst/>
              <a:cxnLst/>
              <a:rect l="l" t="t" r="r" b="b"/>
              <a:pathLst>
                <a:path w="3935123" h="967394">
                  <a:moveTo>
                    <a:pt x="9879" y="0"/>
                  </a:moveTo>
                  <a:lnTo>
                    <a:pt x="3925244" y="0"/>
                  </a:lnTo>
                  <a:cubicBezTo>
                    <a:pt x="3930700" y="0"/>
                    <a:pt x="3935123" y="4423"/>
                    <a:pt x="3935123" y="9879"/>
                  </a:cubicBezTo>
                  <a:lnTo>
                    <a:pt x="3935123" y="957515"/>
                  </a:lnTo>
                  <a:cubicBezTo>
                    <a:pt x="3935123" y="962971"/>
                    <a:pt x="3930700" y="967394"/>
                    <a:pt x="3925244" y="967394"/>
                  </a:cubicBezTo>
                  <a:lnTo>
                    <a:pt x="9879" y="967394"/>
                  </a:lnTo>
                  <a:cubicBezTo>
                    <a:pt x="4423" y="967394"/>
                    <a:pt x="0" y="962971"/>
                    <a:pt x="0" y="957515"/>
                  </a:cubicBezTo>
                  <a:lnTo>
                    <a:pt x="0" y="9879"/>
                  </a:lnTo>
                  <a:cubicBezTo>
                    <a:pt x="0" y="4423"/>
                    <a:pt x="4423" y="0"/>
                    <a:pt x="9879" y="0"/>
                  </a:cubicBezTo>
                  <a:close/>
                </a:path>
              </a:pathLst>
            </a:custGeom>
            <a:solidFill>
              <a:srgbClr val="8AB7E2"/>
            </a:solidFill>
          </p:spPr>
        </p:sp>
        <p:sp>
          <p:nvSpPr>
            <p:cNvPr id="9" name="TextBox 9"/>
            <p:cNvSpPr txBox="1"/>
            <p:nvPr/>
          </p:nvSpPr>
          <p:spPr>
            <a:xfrm>
              <a:off x="0" y="85725"/>
              <a:ext cx="3935123" cy="881669"/>
            </a:xfrm>
            <a:prstGeom prst="rect">
              <a:avLst/>
            </a:prstGeom>
          </p:spPr>
          <p:txBody>
            <a:bodyPr lIns="50800" tIns="50800" rIns="50800" bIns="50800" rtlCol="0" anchor="ctr"/>
            <a:lstStyle/>
            <a:p>
              <a:pPr algn="ctr">
                <a:lnSpc>
                  <a:spcPts val="1925"/>
                </a:lnSpc>
              </a:pPr>
              <a:endParaRPr/>
            </a:p>
          </p:txBody>
        </p:sp>
      </p:grpSp>
      <p:sp>
        <p:nvSpPr>
          <p:cNvPr id="10" name="TextBox 10"/>
          <p:cNvSpPr txBox="1"/>
          <p:nvPr/>
        </p:nvSpPr>
        <p:spPr>
          <a:xfrm>
            <a:off x="1443423" y="6907757"/>
            <a:ext cx="1578952" cy="1034423"/>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02.</a:t>
            </a:r>
          </a:p>
        </p:txBody>
      </p:sp>
      <p:sp>
        <p:nvSpPr>
          <p:cNvPr id="11" name="TextBox 11"/>
          <p:cNvSpPr txBox="1"/>
          <p:nvPr/>
        </p:nvSpPr>
        <p:spPr>
          <a:xfrm>
            <a:off x="1741455" y="7478164"/>
            <a:ext cx="10443854" cy="1853565"/>
          </a:xfrm>
          <a:prstGeom prst="rect">
            <a:avLst/>
          </a:prstGeom>
        </p:spPr>
        <p:txBody>
          <a:bodyPr lIns="0" tIns="0" rIns="0" bIns="0" rtlCol="0" anchor="t">
            <a:spAutoFit/>
          </a:bodyPr>
          <a:lstStyle/>
          <a:p>
            <a:pPr algn="just">
              <a:lnSpc>
                <a:spcPts val="2969"/>
              </a:lnSpc>
            </a:pPr>
            <a:endParaRPr/>
          </a:p>
          <a:p>
            <a:pPr algn="just">
              <a:lnSpc>
                <a:spcPts val="2969"/>
              </a:lnSpc>
            </a:pPr>
            <a:r>
              <a:rPr lang="en-US" sz="2199" b="1" spc="35">
                <a:solidFill>
                  <a:srgbClr val="000000"/>
                </a:solidFill>
                <a:latin typeface="DM Sans Bold"/>
                <a:ea typeface="DM Sans Bold"/>
                <a:cs typeface="DM Sans Bold"/>
                <a:sym typeface="DM Sans Bold"/>
              </a:rPr>
              <a:t>_Trichoderma :</a:t>
            </a:r>
            <a:r>
              <a:rPr lang="en-US" sz="2199" spc="35">
                <a:solidFill>
                  <a:srgbClr val="000000"/>
                </a:solidFill>
                <a:latin typeface="DM Sans"/>
                <a:ea typeface="DM Sans"/>
                <a:cs typeface="DM Sans"/>
                <a:sym typeface="DM Sans"/>
              </a:rPr>
              <a:t> Utilisé pour la dégradation de la cellulose et d’autres matières organiques.</a:t>
            </a:r>
          </a:p>
          <a:p>
            <a:pPr marL="0" lvl="0" indent="0" algn="just">
              <a:lnSpc>
                <a:spcPts val="2969"/>
              </a:lnSpc>
              <a:spcBef>
                <a:spcPct val="0"/>
              </a:spcBef>
            </a:pPr>
            <a:r>
              <a:rPr lang="en-US" sz="2199" b="1" spc="35">
                <a:solidFill>
                  <a:srgbClr val="000000"/>
                </a:solidFill>
                <a:latin typeface="DM Sans Bold"/>
                <a:ea typeface="DM Sans Bold"/>
                <a:cs typeface="DM Sans Bold"/>
                <a:sym typeface="DM Sans Bold"/>
              </a:rPr>
              <a:t>_Phanerochaete chrysosporium :</a:t>
            </a:r>
            <a:r>
              <a:rPr lang="en-US" sz="2199" spc="35">
                <a:solidFill>
                  <a:srgbClr val="000000"/>
                </a:solidFill>
                <a:latin typeface="DM Sans"/>
                <a:ea typeface="DM Sans"/>
                <a:cs typeface="DM Sans"/>
                <a:sym typeface="DM Sans"/>
              </a:rPr>
              <a:t> Connu pour sa capacité à décomposer les polluants organiques complexes comme les lignines.</a:t>
            </a:r>
          </a:p>
        </p:txBody>
      </p:sp>
      <p:sp>
        <p:nvSpPr>
          <p:cNvPr id="12" name="Freeform 12"/>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14" name="Freeform 14"/>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5" name="Freeform 15"/>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16" name="Freeform 16"/>
          <p:cNvSpPr/>
          <p:nvPr/>
        </p:nvSpPr>
        <p:spPr>
          <a:xfrm>
            <a:off x="13234620" y="6726782"/>
            <a:ext cx="4181162" cy="2889830"/>
          </a:xfrm>
          <a:custGeom>
            <a:avLst/>
            <a:gdLst/>
            <a:ahLst/>
            <a:cxnLst/>
            <a:rect l="l" t="t" r="r" b="b"/>
            <a:pathLst>
              <a:path w="4181162" h="2889830">
                <a:moveTo>
                  <a:pt x="0" y="0"/>
                </a:moveTo>
                <a:lnTo>
                  <a:pt x="4181162" y="0"/>
                </a:lnTo>
                <a:lnTo>
                  <a:pt x="4181162" y="2889830"/>
                </a:lnTo>
                <a:lnTo>
                  <a:pt x="0" y="2889830"/>
                </a:lnTo>
                <a:lnTo>
                  <a:pt x="0" y="0"/>
                </a:lnTo>
                <a:close/>
              </a:path>
            </a:pathLst>
          </a:custGeom>
          <a:blipFill>
            <a:blip r:embed="rId11"/>
            <a:stretch>
              <a:fillRect t="-30035"/>
            </a:stretch>
          </a:blipFill>
        </p:spPr>
      </p:sp>
      <p:sp>
        <p:nvSpPr>
          <p:cNvPr id="17" name="Freeform 17"/>
          <p:cNvSpPr/>
          <p:nvPr/>
        </p:nvSpPr>
        <p:spPr>
          <a:xfrm>
            <a:off x="13234620" y="3131916"/>
            <a:ext cx="4181162" cy="3336599"/>
          </a:xfrm>
          <a:custGeom>
            <a:avLst/>
            <a:gdLst/>
            <a:ahLst/>
            <a:cxnLst/>
            <a:rect l="l" t="t" r="r" b="b"/>
            <a:pathLst>
              <a:path w="4181162" h="3336599">
                <a:moveTo>
                  <a:pt x="0" y="0"/>
                </a:moveTo>
                <a:lnTo>
                  <a:pt x="4181162" y="0"/>
                </a:lnTo>
                <a:lnTo>
                  <a:pt x="4181162" y="3336598"/>
                </a:lnTo>
                <a:lnTo>
                  <a:pt x="0" y="3336598"/>
                </a:lnTo>
                <a:lnTo>
                  <a:pt x="0" y="0"/>
                </a:lnTo>
                <a:close/>
              </a:path>
            </a:pathLst>
          </a:custGeom>
          <a:blipFill>
            <a:blip r:embed="rId12"/>
            <a:stretch>
              <a:fillRect l="-13006" t="-26964" r="-11885"/>
            </a:stretch>
          </a:blipFill>
        </p:spPr>
      </p:sp>
      <p:sp>
        <p:nvSpPr>
          <p:cNvPr id="18" name="TextBox 18"/>
          <p:cNvSpPr txBox="1"/>
          <p:nvPr/>
        </p:nvSpPr>
        <p:spPr>
          <a:xfrm>
            <a:off x="1443423" y="3230968"/>
            <a:ext cx="1578952" cy="1034423"/>
          </a:xfrm>
          <a:prstGeom prst="rect">
            <a:avLst/>
          </a:prstGeom>
        </p:spPr>
        <p:txBody>
          <a:bodyPr lIns="0" tIns="0" rIns="0" bIns="0" rtlCol="0" anchor="t">
            <a:spAutoFit/>
          </a:bodyPr>
          <a:lstStyle/>
          <a:p>
            <a:pPr algn="l">
              <a:lnSpc>
                <a:spcPts val="7680"/>
              </a:lnSpc>
            </a:pPr>
            <a:r>
              <a:rPr lang="en-US" sz="8000" spc="-656">
                <a:solidFill>
                  <a:srgbClr val="000000"/>
                </a:solidFill>
                <a:latin typeface="DM Sans"/>
                <a:ea typeface="DM Sans"/>
                <a:cs typeface="DM Sans"/>
                <a:sym typeface="DM Sans"/>
              </a:rPr>
              <a:t>01.</a:t>
            </a:r>
          </a:p>
        </p:txBody>
      </p:sp>
      <p:sp>
        <p:nvSpPr>
          <p:cNvPr id="19" name="TextBox 19"/>
          <p:cNvSpPr txBox="1"/>
          <p:nvPr/>
        </p:nvSpPr>
        <p:spPr>
          <a:xfrm>
            <a:off x="1748756" y="3610067"/>
            <a:ext cx="10225010" cy="2723197"/>
          </a:xfrm>
          <a:prstGeom prst="rect">
            <a:avLst/>
          </a:prstGeom>
        </p:spPr>
        <p:txBody>
          <a:bodyPr lIns="0" tIns="0" rIns="0" bIns="0" rtlCol="0" anchor="t">
            <a:spAutoFit/>
          </a:bodyPr>
          <a:lstStyle/>
          <a:p>
            <a:pPr algn="just">
              <a:lnSpc>
                <a:spcPts val="3915"/>
              </a:lnSpc>
            </a:pPr>
            <a:endParaRPr/>
          </a:p>
          <a:p>
            <a:pPr algn="just">
              <a:lnSpc>
                <a:spcPts val="2969"/>
              </a:lnSpc>
            </a:pPr>
            <a:r>
              <a:rPr lang="en-US" sz="2199" b="1" spc="35">
                <a:solidFill>
                  <a:srgbClr val="000000"/>
                </a:solidFill>
                <a:latin typeface="DM Sans Bold"/>
                <a:ea typeface="DM Sans Bold"/>
                <a:cs typeface="DM Sans Bold"/>
                <a:sym typeface="DM Sans Bold"/>
              </a:rPr>
              <a:t>_Pseudomonas :</a:t>
            </a:r>
            <a:r>
              <a:rPr lang="en-US" sz="2199" spc="35">
                <a:solidFill>
                  <a:srgbClr val="000000"/>
                </a:solidFill>
                <a:latin typeface="DM Sans"/>
                <a:ea typeface="DM Sans"/>
                <a:cs typeface="DM Sans"/>
                <a:sym typeface="DM Sans"/>
              </a:rPr>
              <a:t> Utilisées pour la dégradation des hydrocarbures et des pesticides.</a:t>
            </a:r>
          </a:p>
          <a:p>
            <a:pPr algn="just">
              <a:lnSpc>
                <a:spcPts val="2969"/>
              </a:lnSpc>
            </a:pPr>
            <a:r>
              <a:rPr lang="en-US" sz="2199" b="1" spc="35">
                <a:solidFill>
                  <a:srgbClr val="000000"/>
                </a:solidFill>
                <a:latin typeface="DM Sans Bold"/>
                <a:ea typeface="DM Sans Bold"/>
                <a:cs typeface="DM Sans Bold"/>
                <a:sym typeface="DM Sans Bold"/>
              </a:rPr>
              <a:t>_Bacillus : </a:t>
            </a:r>
            <a:r>
              <a:rPr lang="en-US" sz="2199" spc="35">
                <a:solidFill>
                  <a:srgbClr val="000000"/>
                </a:solidFill>
                <a:latin typeface="DM Sans"/>
                <a:ea typeface="DM Sans"/>
                <a:cs typeface="DM Sans"/>
                <a:sym typeface="DM Sans"/>
              </a:rPr>
              <a:t>Employées dans le traitement des eaux usées et la biodégradation des polluants organiques.</a:t>
            </a:r>
          </a:p>
          <a:p>
            <a:pPr marL="0" lvl="0" indent="0" algn="just">
              <a:lnSpc>
                <a:spcPts val="2969"/>
              </a:lnSpc>
              <a:spcBef>
                <a:spcPct val="0"/>
              </a:spcBef>
            </a:pPr>
            <a:r>
              <a:rPr lang="en-US" sz="2199" b="1" spc="35">
                <a:solidFill>
                  <a:srgbClr val="000000"/>
                </a:solidFill>
                <a:latin typeface="DM Sans Bold"/>
                <a:ea typeface="DM Sans Bold"/>
                <a:cs typeface="DM Sans Bold"/>
                <a:sym typeface="DM Sans Bold"/>
              </a:rPr>
              <a:t>_Nitrosomonas et Nitrobacter :</a:t>
            </a:r>
            <a:r>
              <a:rPr lang="en-US" sz="2199" spc="35">
                <a:solidFill>
                  <a:srgbClr val="000000"/>
                </a:solidFill>
                <a:latin typeface="DM Sans"/>
                <a:ea typeface="DM Sans"/>
                <a:cs typeface="DM Sans"/>
                <a:sym typeface="DM Sans"/>
              </a:rPr>
              <a:t> Importantes pour le processus de nitrification dans les systèmes de traitement des eaux.</a:t>
            </a:r>
          </a:p>
        </p:txBody>
      </p:sp>
      <p:sp>
        <p:nvSpPr>
          <p:cNvPr id="20" name="TextBox 20"/>
          <p:cNvSpPr txBox="1"/>
          <p:nvPr/>
        </p:nvSpPr>
        <p:spPr>
          <a:xfrm>
            <a:off x="2802352" y="3384642"/>
            <a:ext cx="6431482" cy="650875"/>
          </a:xfrm>
          <a:prstGeom prst="rect">
            <a:avLst/>
          </a:prstGeom>
        </p:spPr>
        <p:txBody>
          <a:bodyPr lIns="0" tIns="0" rIns="0" bIns="0" rtlCol="0" anchor="t">
            <a:spAutoFit/>
          </a:bodyPr>
          <a:lstStyle/>
          <a:p>
            <a:pPr algn="l">
              <a:lnSpc>
                <a:spcPts val="4850"/>
              </a:lnSpc>
            </a:pPr>
            <a:r>
              <a:rPr lang="en-US" sz="5000" b="1">
                <a:solidFill>
                  <a:srgbClr val="000000"/>
                </a:solidFill>
                <a:latin typeface="DM Sans Bold"/>
                <a:ea typeface="DM Sans Bold"/>
                <a:cs typeface="DM Sans Bold"/>
                <a:sym typeface="DM Sans Bold"/>
              </a:rPr>
              <a:t>Bactéries :</a:t>
            </a:r>
          </a:p>
        </p:txBody>
      </p:sp>
      <p:sp>
        <p:nvSpPr>
          <p:cNvPr id="21" name="TextBox 21"/>
          <p:cNvSpPr txBox="1"/>
          <p:nvPr/>
        </p:nvSpPr>
        <p:spPr>
          <a:xfrm>
            <a:off x="3022375" y="7070773"/>
            <a:ext cx="6431482" cy="650875"/>
          </a:xfrm>
          <a:prstGeom prst="rect">
            <a:avLst/>
          </a:prstGeom>
        </p:spPr>
        <p:txBody>
          <a:bodyPr lIns="0" tIns="0" rIns="0" bIns="0" rtlCol="0" anchor="t">
            <a:spAutoFit/>
          </a:bodyPr>
          <a:lstStyle/>
          <a:p>
            <a:pPr algn="l">
              <a:lnSpc>
                <a:spcPts val="4850"/>
              </a:lnSpc>
            </a:pPr>
            <a:r>
              <a:rPr lang="en-US" sz="5000" b="1">
                <a:solidFill>
                  <a:srgbClr val="000000"/>
                </a:solidFill>
                <a:latin typeface="DM Sans Bold"/>
                <a:ea typeface="DM Sans Bold"/>
                <a:cs typeface="DM Sans Bold"/>
                <a:sym typeface="DM Sans Bold"/>
              </a:rPr>
              <a:t>Champignons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1370</Words>
  <Application>Microsoft Office PowerPoint</Application>
  <PresentationFormat>Personnalisé</PresentationFormat>
  <Paragraphs>99</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DM Sans</vt:lpstr>
      <vt:lpstr>DM Sans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Doodle Project Presentation</dc:title>
  <dc:creator>user</dc:creator>
  <cp:lastModifiedBy>user</cp:lastModifiedBy>
  <cp:revision>1</cp:revision>
  <dcterms:created xsi:type="dcterms:W3CDTF">2006-08-16T00:00:00Z</dcterms:created>
  <dcterms:modified xsi:type="dcterms:W3CDTF">2024-12-11T11:27:16Z</dcterms:modified>
  <dc:identifier>DAGYWYUrF7U</dc:identifier>
</cp:coreProperties>
</file>