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DM Sans" pitchFamily="2" charset="0"/>
      <p:regular r:id="rId17"/>
    </p:embeddedFont>
    <p:embeddedFont>
      <p:font typeface="DM Sans Bold"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1" d="100"/>
          <a:sy n="51" d="100"/>
        </p:scale>
        <p:origin x="89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26" Type="http://schemas.openxmlformats.org/officeDocument/2006/relationships/image" Target="../media/image25.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svg"/><Relationship Id="rId20" Type="http://schemas.openxmlformats.org/officeDocument/2006/relationships/image" Target="../media/image19.svg"/><Relationship Id="rId29"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sv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sv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svg"/><Relationship Id="rId27" Type="http://schemas.openxmlformats.org/officeDocument/2006/relationships/image" Target="../media/image26.png"/><Relationship Id="rId30" Type="http://schemas.openxmlformats.org/officeDocument/2006/relationships/image" Target="../media/image29.svg"/></Relationships>
</file>

<file path=ppt/slides/_rels/slide10.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53.jpeg"/><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5.svg"/><Relationship Id="rId4" Type="http://schemas.openxmlformats.org/officeDocument/2006/relationships/image" Target="../media/image54.jpe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28.png"/><Relationship Id="rId3" Type="http://schemas.openxmlformats.org/officeDocument/2006/relationships/image" Target="../media/image55.png"/><Relationship Id="rId7" Type="http://schemas.openxmlformats.org/officeDocument/2006/relationships/image" Target="../media/image10.png"/><Relationship Id="rId12"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24.png"/><Relationship Id="rId5" Type="http://schemas.openxmlformats.org/officeDocument/2006/relationships/image" Target="../media/image8.png"/><Relationship Id="rId10" Type="http://schemas.openxmlformats.org/officeDocument/2006/relationships/image" Target="../media/image15.svg"/><Relationship Id="rId4" Type="http://schemas.openxmlformats.org/officeDocument/2006/relationships/image" Target="../media/image56.svg"/><Relationship Id="rId9" Type="http://schemas.openxmlformats.org/officeDocument/2006/relationships/image" Target="../media/image14.png"/><Relationship Id="rId14" Type="http://schemas.openxmlformats.org/officeDocument/2006/relationships/image" Target="../media/image29.svg"/></Relationships>
</file>

<file path=ppt/slides/_rels/slide1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38.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5.svg"/><Relationship Id="rId4" Type="http://schemas.openxmlformats.org/officeDocument/2006/relationships/image" Target="../media/image39.svg"/><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38.png"/><Relationship Id="rId7"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1.svg"/><Relationship Id="rId4" Type="http://schemas.openxmlformats.org/officeDocument/2006/relationships/image" Target="../media/image39.sv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9.svg"/><Relationship Id="rId26" Type="http://schemas.openxmlformats.org/officeDocument/2006/relationships/image" Target="../media/image27.svg"/><Relationship Id="rId3" Type="http://schemas.openxmlformats.org/officeDocument/2006/relationships/image" Target="../media/image2.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1.png"/><Relationship Id="rId16" Type="http://schemas.openxmlformats.org/officeDocument/2006/relationships/image" Target="../media/image17.svg"/><Relationship Id="rId20"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2.png"/><Relationship Id="rId24" Type="http://schemas.openxmlformats.org/officeDocument/2006/relationships/image" Target="../media/image25.svg"/><Relationship Id="rId5" Type="http://schemas.openxmlformats.org/officeDocument/2006/relationships/image" Target="../media/image4.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svg"/><Relationship Id="rId10" Type="http://schemas.openxmlformats.org/officeDocument/2006/relationships/image" Target="../media/image11.svg"/><Relationship Id="rId19" Type="http://schemas.openxmlformats.org/officeDocument/2006/relationships/image" Target="../media/image20.png"/><Relationship Id="rId4" Type="http://schemas.openxmlformats.org/officeDocument/2006/relationships/image" Target="../media/image3.svg"/><Relationship Id="rId9" Type="http://schemas.openxmlformats.org/officeDocument/2006/relationships/image" Target="../media/image10.png"/><Relationship Id="rId14" Type="http://schemas.openxmlformats.org/officeDocument/2006/relationships/image" Target="../media/image15.svg"/><Relationship Id="rId22" Type="http://schemas.openxmlformats.org/officeDocument/2006/relationships/image" Target="../media/image23.svg"/><Relationship Id="rId27" Type="http://schemas.openxmlformats.org/officeDocument/2006/relationships/image" Target="../media/image28.png"/></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3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11.svg"/><Relationship Id="rId9" Type="http://schemas.openxmlformats.org/officeDocument/2006/relationships/image" Target="../media/image30.pn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26.png"/><Relationship Id="rId3" Type="http://schemas.openxmlformats.org/officeDocument/2006/relationships/image" Target="../media/image34.png"/><Relationship Id="rId7" Type="http://schemas.openxmlformats.org/officeDocument/2006/relationships/image" Target="../media/image10.png"/><Relationship Id="rId12"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20.png"/><Relationship Id="rId5" Type="http://schemas.openxmlformats.org/officeDocument/2006/relationships/image" Target="../media/image8.png"/><Relationship Id="rId10" Type="http://schemas.openxmlformats.org/officeDocument/2006/relationships/image" Target="../media/image15.svg"/><Relationship Id="rId4" Type="http://schemas.openxmlformats.org/officeDocument/2006/relationships/image" Target="../media/image35.svg"/><Relationship Id="rId9" Type="http://schemas.openxmlformats.org/officeDocument/2006/relationships/image" Target="../media/image14.png"/><Relationship Id="rId14" Type="http://schemas.openxmlformats.org/officeDocument/2006/relationships/image" Target="../media/image27.sv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20.png"/><Relationship Id="rId18" Type="http://schemas.openxmlformats.org/officeDocument/2006/relationships/image" Target="../media/image29.svg"/><Relationship Id="rId3" Type="http://schemas.openxmlformats.org/officeDocument/2006/relationships/image" Target="../media/image2.png"/><Relationship Id="rId7" Type="http://schemas.openxmlformats.org/officeDocument/2006/relationships/image" Target="../media/image10.png"/><Relationship Id="rId12" Type="http://schemas.openxmlformats.org/officeDocument/2006/relationships/image" Target="../media/image17.svg"/><Relationship Id="rId17" Type="http://schemas.openxmlformats.org/officeDocument/2006/relationships/image" Target="../media/image28.png"/><Relationship Id="rId2" Type="http://schemas.openxmlformats.org/officeDocument/2006/relationships/image" Target="../media/image1.png"/><Relationship Id="rId16"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6.png"/><Relationship Id="rId5" Type="http://schemas.openxmlformats.org/officeDocument/2006/relationships/image" Target="../media/image8.png"/><Relationship Id="rId15" Type="http://schemas.openxmlformats.org/officeDocument/2006/relationships/image" Target="../media/image24.png"/><Relationship Id="rId10" Type="http://schemas.openxmlformats.org/officeDocument/2006/relationships/image" Target="../media/image15.svg"/><Relationship Id="rId4" Type="http://schemas.openxmlformats.org/officeDocument/2006/relationships/image" Target="../media/image3.svg"/><Relationship Id="rId9" Type="http://schemas.openxmlformats.org/officeDocument/2006/relationships/image" Target="../media/image14.png"/><Relationship Id="rId14" Type="http://schemas.openxmlformats.org/officeDocument/2006/relationships/image" Target="../media/image21.svg"/></Relationships>
</file>

<file path=ppt/slides/_rels/slide6.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4.png"/><Relationship Id="rId3" Type="http://schemas.openxmlformats.org/officeDocument/2006/relationships/image" Target="../media/image38.png"/><Relationship Id="rId7" Type="http://schemas.openxmlformats.org/officeDocument/2006/relationships/image" Target="../media/image32.png"/><Relationship Id="rId12" Type="http://schemas.openxmlformats.org/officeDocument/2006/relationships/image" Target="../media/image4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42.png"/><Relationship Id="rId5" Type="http://schemas.openxmlformats.org/officeDocument/2006/relationships/image" Target="../media/image30.png"/><Relationship Id="rId10" Type="http://schemas.openxmlformats.org/officeDocument/2006/relationships/image" Target="../media/image41.svg"/><Relationship Id="rId4" Type="http://schemas.openxmlformats.org/officeDocument/2006/relationships/image" Target="../media/image39.svg"/><Relationship Id="rId9" Type="http://schemas.openxmlformats.org/officeDocument/2006/relationships/image" Target="../media/image40.png"/><Relationship Id="rId14" Type="http://schemas.openxmlformats.org/officeDocument/2006/relationships/image" Target="../media/image45.svg"/></Relationships>
</file>

<file path=ppt/slides/_rels/slide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9.svg"/><Relationship Id="rId26" Type="http://schemas.openxmlformats.org/officeDocument/2006/relationships/image" Target="../media/image27.svg"/><Relationship Id="rId3" Type="http://schemas.openxmlformats.org/officeDocument/2006/relationships/image" Target="../media/image2.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1.png"/><Relationship Id="rId16" Type="http://schemas.openxmlformats.org/officeDocument/2006/relationships/image" Target="../media/image17.svg"/><Relationship Id="rId20" Type="http://schemas.openxmlformats.org/officeDocument/2006/relationships/image" Target="../media/image21.svg"/><Relationship Id="rId29"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2.png"/><Relationship Id="rId24" Type="http://schemas.openxmlformats.org/officeDocument/2006/relationships/image" Target="../media/image25.svg"/><Relationship Id="rId5" Type="http://schemas.openxmlformats.org/officeDocument/2006/relationships/image" Target="../media/image4.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svg"/><Relationship Id="rId10" Type="http://schemas.openxmlformats.org/officeDocument/2006/relationships/image" Target="../media/image11.svg"/><Relationship Id="rId19" Type="http://schemas.openxmlformats.org/officeDocument/2006/relationships/image" Target="../media/image20.png"/><Relationship Id="rId4" Type="http://schemas.openxmlformats.org/officeDocument/2006/relationships/image" Target="../media/image3.svg"/><Relationship Id="rId9" Type="http://schemas.openxmlformats.org/officeDocument/2006/relationships/image" Target="../media/image10.png"/><Relationship Id="rId14" Type="http://schemas.openxmlformats.org/officeDocument/2006/relationships/image" Target="../media/image15.svg"/><Relationship Id="rId22" Type="http://schemas.openxmlformats.org/officeDocument/2006/relationships/image" Target="../media/image23.svg"/><Relationship Id="rId27" Type="http://schemas.openxmlformats.org/officeDocument/2006/relationships/image" Target="../media/image28.png"/><Relationship Id="rId30" Type="http://schemas.openxmlformats.org/officeDocument/2006/relationships/image" Target="../media/image47.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5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4.png"/><Relationship Id="rId7" Type="http://schemas.openxmlformats.org/officeDocument/2006/relationships/image" Target="../media/image24.png"/><Relationship Id="rId12" Type="http://schemas.openxmlformats.org/officeDocument/2006/relationships/image" Target="../media/image5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51.jpeg"/><Relationship Id="rId5" Type="http://schemas.openxmlformats.org/officeDocument/2006/relationships/image" Target="../media/image16.png"/><Relationship Id="rId10" Type="http://schemas.openxmlformats.org/officeDocument/2006/relationships/image" Target="../media/image29.svg"/><Relationship Id="rId4" Type="http://schemas.openxmlformats.org/officeDocument/2006/relationships/image" Target="../media/image5.sv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Freeform 3"/>
          <p:cNvSpPr/>
          <p:nvPr/>
        </p:nvSpPr>
        <p:spPr>
          <a:xfrm>
            <a:off x="-2329398" y="8614893"/>
            <a:ext cx="4899948" cy="3344214"/>
          </a:xfrm>
          <a:custGeom>
            <a:avLst/>
            <a:gdLst/>
            <a:ahLst/>
            <a:cxnLst/>
            <a:rect l="l" t="t" r="r" b="b"/>
            <a:pathLst>
              <a:path w="4899948" h="3344214">
                <a:moveTo>
                  <a:pt x="0" y="0"/>
                </a:moveTo>
                <a:lnTo>
                  <a:pt x="4899947" y="0"/>
                </a:lnTo>
                <a:lnTo>
                  <a:pt x="4899947" y="3344214"/>
                </a:lnTo>
                <a:lnTo>
                  <a:pt x="0" y="33442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6030709" y="9258300"/>
            <a:ext cx="3059829" cy="751049"/>
          </a:xfrm>
          <a:custGeom>
            <a:avLst/>
            <a:gdLst/>
            <a:ahLst/>
            <a:cxnLst/>
            <a:rect l="l" t="t" r="r" b="b"/>
            <a:pathLst>
              <a:path w="3059829" h="751049">
                <a:moveTo>
                  <a:pt x="0" y="0"/>
                </a:moveTo>
                <a:lnTo>
                  <a:pt x="3059829" y="0"/>
                </a:lnTo>
                <a:lnTo>
                  <a:pt x="3059829" y="751049"/>
                </a:lnTo>
                <a:lnTo>
                  <a:pt x="0" y="7510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4236705" y="6409875"/>
            <a:ext cx="724985" cy="920616"/>
          </a:xfrm>
          <a:custGeom>
            <a:avLst/>
            <a:gdLst/>
            <a:ahLst/>
            <a:cxnLst/>
            <a:rect l="l" t="t" r="r" b="b"/>
            <a:pathLst>
              <a:path w="724985" h="920616">
                <a:moveTo>
                  <a:pt x="0" y="0"/>
                </a:moveTo>
                <a:lnTo>
                  <a:pt x="724986" y="0"/>
                </a:lnTo>
                <a:lnTo>
                  <a:pt x="724986" y="920616"/>
                </a:lnTo>
                <a:lnTo>
                  <a:pt x="0" y="9206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14215205" y="8540136"/>
            <a:ext cx="4602314" cy="3618569"/>
          </a:xfrm>
          <a:custGeom>
            <a:avLst/>
            <a:gdLst/>
            <a:ahLst/>
            <a:cxnLst/>
            <a:rect l="l" t="t" r="r" b="b"/>
            <a:pathLst>
              <a:path w="4602314" h="3618569">
                <a:moveTo>
                  <a:pt x="0" y="0"/>
                </a:moveTo>
                <a:lnTo>
                  <a:pt x="4602314" y="0"/>
                </a:lnTo>
                <a:lnTo>
                  <a:pt x="4602314" y="3618570"/>
                </a:lnTo>
                <a:lnTo>
                  <a:pt x="0" y="3618570"/>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
        <p:nvSpPr>
          <p:cNvPr id="7" name="Freeform 7"/>
          <p:cNvSpPr/>
          <p:nvPr/>
        </p:nvSpPr>
        <p:spPr>
          <a:xfrm>
            <a:off x="-674156" y="-1072630"/>
            <a:ext cx="4899948" cy="3068592"/>
          </a:xfrm>
          <a:custGeom>
            <a:avLst/>
            <a:gdLst/>
            <a:ahLst/>
            <a:cxnLst/>
            <a:rect l="l" t="t" r="r" b="b"/>
            <a:pathLst>
              <a:path w="4899948" h="3068592">
                <a:moveTo>
                  <a:pt x="0" y="0"/>
                </a:moveTo>
                <a:lnTo>
                  <a:pt x="4899948" y="0"/>
                </a:lnTo>
                <a:lnTo>
                  <a:pt x="4899948" y="3068592"/>
                </a:lnTo>
                <a:lnTo>
                  <a:pt x="0" y="3068592"/>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sp>
        <p:nvSpPr>
          <p:cNvPr id="8" name="Freeform 8"/>
          <p:cNvSpPr/>
          <p:nvPr/>
        </p:nvSpPr>
        <p:spPr>
          <a:xfrm>
            <a:off x="12686214" y="-2578193"/>
            <a:ext cx="4292424" cy="3870986"/>
          </a:xfrm>
          <a:custGeom>
            <a:avLst/>
            <a:gdLst/>
            <a:ahLst/>
            <a:cxnLst/>
            <a:rect l="l" t="t" r="r" b="b"/>
            <a:pathLst>
              <a:path w="4292424" h="3870986">
                <a:moveTo>
                  <a:pt x="0" y="0"/>
                </a:moveTo>
                <a:lnTo>
                  <a:pt x="4292424" y="0"/>
                </a:lnTo>
                <a:lnTo>
                  <a:pt x="4292424" y="3870986"/>
                </a:lnTo>
                <a:lnTo>
                  <a:pt x="0" y="3870986"/>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sp>
      <p:sp>
        <p:nvSpPr>
          <p:cNvPr id="9" name="Freeform 9"/>
          <p:cNvSpPr/>
          <p:nvPr/>
        </p:nvSpPr>
        <p:spPr>
          <a:xfrm>
            <a:off x="10138935" y="9258300"/>
            <a:ext cx="4076270" cy="2863579"/>
          </a:xfrm>
          <a:custGeom>
            <a:avLst/>
            <a:gdLst/>
            <a:ahLst/>
            <a:cxnLst/>
            <a:rect l="l" t="t" r="r" b="b"/>
            <a:pathLst>
              <a:path w="4076270" h="2863579">
                <a:moveTo>
                  <a:pt x="0" y="0"/>
                </a:moveTo>
                <a:lnTo>
                  <a:pt x="4076270" y="0"/>
                </a:lnTo>
                <a:lnTo>
                  <a:pt x="4076270" y="2863579"/>
                </a:lnTo>
                <a:lnTo>
                  <a:pt x="0" y="2863579"/>
                </a:lnTo>
                <a:lnTo>
                  <a:pt x="0" y="0"/>
                </a:lnTo>
                <a:close/>
              </a:path>
            </a:pathLst>
          </a:custGeom>
          <a:blipFill>
            <a:blip r:embed="rId15">
              <a:extLst>
                <a:ext uri="{96DAC541-7B7A-43D3-8B79-37D633B846F1}">
                  <asvg:svgBlip xmlns:asvg="http://schemas.microsoft.com/office/drawing/2016/SVG/main" r:embed="rId16"/>
                </a:ext>
              </a:extLst>
            </a:blip>
            <a:stretch>
              <a:fillRect/>
            </a:stretch>
          </a:blipFill>
          <a:ln cap="sq">
            <a:noFill/>
            <a:prstDash val="solid"/>
            <a:miter/>
          </a:ln>
        </p:spPr>
      </p:sp>
      <p:sp>
        <p:nvSpPr>
          <p:cNvPr id="10" name="Freeform 10"/>
          <p:cNvSpPr/>
          <p:nvPr/>
        </p:nvSpPr>
        <p:spPr>
          <a:xfrm>
            <a:off x="7409323" y="-2700100"/>
            <a:ext cx="5493058" cy="4114800"/>
          </a:xfrm>
          <a:custGeom>
            <a:avLst/>
            <a:gdLst/>
            <a:ahLst/>
            <a:cxnLst/>
            <a:rect l="l" t="t" r="r" b="b"/>
            <a:pathLst>
              <a:path w="5493058" h="4114800">
                <a:moveTo>
                  <a:pt x="0" y="0"/>
                </a:moveTo>
                <a:lnTo>
                  <a:pt x="5493058" y="0"/>
                </a:lnTo>
                <a:lnTo>
                  <a:pt x="5493058" y="4114800"/>
                </a:lnTo>
                <a:lnTo>
                  <a:pt x="0" y="4114800"/>
                </a:lnTo>
                <a:lnTo>
                  <a:pt x="0" y="0"/>
                </a:lnTo>
                <a:close/>
              </a:path>
            </a:pathLst>
          </a:custGeom>
          <a:blipFill>
            <a:blip r:embed="rId17">
              <a:extLst>
                <a:ext uri="{96DAC541-7B7A-43D3-8B79-37D633B846F1}">
                  <asvg:svgBlip xmlns:asvg="http://schemas.microsoft.com/office/drawing/2016/SVG/main" r:embed="rId18"/>
                </a:ext>
              </a:extLst>
            </a:blip>
            <a:stretch>
              <a:fillRect/>
            </a:stretch>
          </a:blipFill>
          <a:ln cap="sq">
            <a:noFill/>
            <a:prstDash val="solid"/>
            <a:miter/>
          </a:ln>
        </p:spPr>
      </p:sp>
      <p:sp>
        <p:nvSpPr>
          <p:cNvPr id="11" name="Freeform 11"/>
          <p:cNvSpPr/>
          <p:nvPr/>
        </p:nvSpPr>
        <p:spPr>
          <a:xfrm rot="4747568">
            <a:off x="-2972342" y="3665317"/>
            <a:ext cx="4896097" cy="2735694"/>
          </a:xfrm>
          <a:custGeom>
            <a:avLst/>
            <a:gdLst/>
            <a:ahLst/>
            <a:cxnLst/>
            <a:rect l="l" t="t" r="r" b="b"/>
            <a:pathLst>
              <a:path w="4896097" h="2735694">
                <a:moveTo>
                  <a:pt x="0" y="0"/>
                </a:moveTo>
                <a:lnTo>
                  <a:pt x="4896097" y="0"/>
                </a:lnTo>
                <a:lnTo>
                  <a:pt x="4896097" y="2735694"/>
                </a:lnTo>
                <a:lnTo>
                  <a:pt x="0" y="2735694"/>
                </a:lnTo>
                <a:lnTo>
                  <a:pt x="0" y="0"/>
                </a:lnTo>
                <a:close/>
              </a:path>
            </a:pathLst>
          </a:custGeom>
          <a:blipFill>
            <a:blip r:embed="rId19">
              <a:extLst>
                <a:ext uri="{96DAC541-7B7A-43D3-8B79-37D633B846F1}">
                  <asvg:svgBlip xmlns:asvg="http://schemas.microsoft.com/office/drawing/2016/SVG/main" r:embed="rId20"/>
                </a:ext>
              </a:extLst>
            </a:blip>
            <a:stretch>
              <a:fillRect/>
            </a:stretch>
          </a:blipFill>
          <a:ln cap="sq">
            <a:noFill/>
            <a:prstDash val="solid"/>
            <a:miter/>
          </a:ln>
        </p:spPr>
      </p:sp>
      <p:sp>
        <p:nvSpPr>
          <p:cNvPr id="12" name="Freeform 12"/>
          <p:cNvSpPr/>
          <p:nvPr/>
        </p:nvSpPr>
        <p:spPr>
          <a:xfrm>
            <a:off x="4831481" y="-1626507"/>
            <a:ext cx="2892762" cy="2919301"/>
          </a:xfrm>
          <a:custGeom>
            <a:avLst/>
            <a:gdLst/>
            <a:ahLst/>
            <a:cxnLst/>
            <a:rect l="l" t="t" r="r" b="b"/>
            <a:pathLst>
              <a:path w="2892762" h="2919301">
                <a:moveTo>
                  <a:pt x="0" y="0"/>
                </a:moveTo>
                <a:lnTo>
                  <a:pt x="2892761" y="0"/>
                </a:lnTo>
                <a:lnTo>
                  <a:pt x="2892761" y="2919300"/>
                </a:lnTo>
                <a:lnTo>
                  <a:pt x="0" y="2919300"/>
                </a:lnTo>
                <a:lnTo>
                  <a:pt x="0" y="0"/>
                </a:lnTo>
                <a:close/>
              </a:path>
            </a:pathLst>
          </a:custGeom>
          <a:blipFill>
            <a:blip r:embed="rId21">
              <a:extLst>
                <a:ext uri="{96DAC541-7B7A-43D3-8B79-37D633B846F1}">
                  <asvg:svgBlip xmlns:asvg="http://schemas.microsoft.com/office/drawing/2016/SVG/main" r:embed="rId22"/>
                </a:ext>
              </a:extLst>
            </a:blip>
            <a:stretch>
              <a:fillRect/>
            </a:stretch>
          </a:blipFill>
          <a:ln cap="sq">
            <a:noFill/>
            <a:prstDash val="solid"/>
            <a:miter/>
          </a:ln>
        </p:spPr>
      </p:sp>
      <p:sp>
        <p:nvSpPr>
          <p:cNvPr id="13" name="Freeform 13"/>
          <p:cNvSpPr/>
          <p:nvPr/>
        </p:nvSpPr>
        <p:spPr>
          <a:xfrm>
            <a:off x="17259300" y="2262342"/>
            <a:ext cx="3575541" cy="3575541"/>
          </a:xfrm>
          <a:custGeom>
            <a:avLst/>
            <a:gdLst/>
            <a:ahLst/>
            <a:cxnLst/>
            <a:rect l="l" t="t" r="r" b="b"/>
            <a:pathLst>
              <a:path w="3575541" h="3575541">
                <a:moveTo>
                  <a:pt x="0" y="0"/>
                </a:moveTo>
                <a:lnTo>
                  <a:pt x="3575541" y="0"/>
                </a:lnTo>
                <a:lnTo>
                  <a:pt x="3575541" y="3575541"/>
                </a:lnTo>
                <a:lnTo>
                  <a:pt x="0" y="3575541"/>
                </a:lnTo>
                <a:lnTo>
                  <a:pt x="0" y="0"/>
                </a:lnTo>
                <a:close/>
              </a:path>
            </a:pathLst>
          </a:custGeom>
          <a:blipFill>
            <a:blip r:embed="rId23">
              <a:extLst>
                <a:ext uri="{96DAC541-7B7A-43D3-8B79-37D633B846F1}">
                  <asvg:svgBlip xmlns:asvg="http://schemas.microsoft.com/office/drawing/2016/SVG/main" r:embed="rId24"/>
                </a:ext>
              </a:extLst>
            </a:blip>
            <a:stretch>
              <a:fillRect/>
            </a:stretch>
          </a:blipFill>
          <a:ln cap="sq">
            <a:noFill/>
            <a:prstDash val="solid"/>
            <a:miter/>
          </a:ln>
        </p:spPr>
      </p:sp>
      <p:sp>
        <p:nvSpPr>
          <p:cNvPr id="14" name="Freeform 14"/>
          <p:cNvSpPr/>
          <p:nvPr/>
        </p:nvSpPr>
        <p:spPr>
          <a:xfrm>
            <a:off x="2570549" y="9093737"/>
            <a:ext cx="2587020" cy="2386526"/>
          </a:xfrm>
          <a:custGeom>
            <a:avLst/>
            <a:gdLst/>
            <a:ahLst/>
            <a:cxnLst/>
            <a:rect l="l" t="t" r="r" b="b"/>
            <a:pathLst>
              <a:path w="2587020" h="2386526">
                <a:moveTo>
                  <a:pt x="0" y="0"/>
                </a:moveTo>
                <a:lnTo>
                  <a:pt x="2587020" y="0"/>
                </a:lnTo>
                <a:lnTo>
                  <a:pt x="2587020" y="2386526"/>
                </a:lnTo>
                <a:lnTo>
                  <a:pt x="0" y="2386526"/>
                </a:lnTo>
                <a:lnTo>
                  <a:pt x="0" y="0"/>
                </a:lnTo>
                <a:close/>
              </a:path>
            </a:pathLst>
          </a:custGeom>
          <a:blipFill>
            <a:blip r:embed="rId25">
              <a:extLst>
                <a:ext uri="{96DAC541-7B7A-43D3-8B79-37D633B846F1}">
                  <asvg:svgBlip xmlns:asvg="http://schemas.microsoft.com/office/drawing/2016/SVG/main" r:embed="rId26"/>
                </a:ext>
              </a:extLst>
            </a:blip>
            <a:stretch>
              <a:fillRect/>
            </a:stretch>
          </a:blipFill>
          <a:ln cap="sq">
            <a:noFill/>
            <a:prstDash val="solid"/>
            <a:miter/>
          </a:ln>
        </p:spPr>
      </p:sp>
      <p:sp>
        <p:nvSpPr>
          <p:cNvPr id="15" name="Freeform 15"/>
          <p:cNvSpPr/>
          <p:nvPr/>
        </p:nvSpPr>
        <p:spPr>
          <a:xfrm rot="-5282649">
            <a:off x="16440369" y="6970869"/>
            <a:ext cx="3382987" cy="1154444"/>
          </a:xfrm>
          <a:custGeom>
            <a:avLst/>
            <a:gdLst/>
            <a:ahLst/>
            <a:cxnLst/>
            <a:rect l="l" t="t" r="r" b="b"/>
            <a:pathLst>
              <a:path w="3382987" h="1154444">
                <a:moveTo>
                  <a:pt x="0" y="0"/>
                </a:moveTo>
                <a:lnTo>
                  <a:pt x="3382987" y="0"/>
                </a:lnTo>
                <a:lnTo>
                  <a:pt x="3382987" y="1154445"/>
                </a:lnTo>
                <a:lnTo>
                  <a:pt x="0" y="1154445"/>
                </a:lnTo>
                <a:lnTo>
                  <a:pt x="0" y="0"/>
                </a:lnTo>
                <a:close/>
              </a:path>
            </a:pathLst>
          </a:custGeom>
          <a:blipFill>
            <a:blip r:embed="rId27">
              <a:extLst>
                <a:ext uri="{96DAC541-7B7A-43D3-8B79-37D633B846F1}">
                  <asvg:svgBlip xmlns:asvg="http://schemas.microsoft.com/office/drawing/2016/SVG/main" r:embed="rId28"/>
                </a:ext>
              </a:extLst>
            </a:blip>
            <a:stretch>
              <a:fillRect/>
            </a:stretch>
          </a:blipFill>
          <a:ln cap="sq">
            <a:noFill/>
            <a:prstDash val="solid"/>
            <a:miter/>
          </a:ln>
        </p:spPr>
      </p:sp>
      <p:sp>
        <p:nvSpPr>
          <p:cNvPr id="16" name="Freeform 16"/>
          <p:cNvSpPr/>
          <p:nvPr/>
        </p:nvSpPr>
        <p:spPr>
          <a:xfrm>
            <a:off x="16978638" y="-642644"/>
            <a:ext cx="3104522" cy="3342688"/>
          </a:xfrm>
          <a:custGeom>
            <a:avLst/>
            <a:gdLst/>
            <a:ahLst/>
            <a:cxnLst/>
            <a:rect l="l" t="t" r="r" b="b"/>
            <a:pathLst>
              <a:path w="3104522" h="3342688">
                <a:moveTo>
                  <a:pt x="0" y="0"/>
                </a:moveTo>
                <a:lnTo>
                  <a:pt x="3104522" y="0"/>
                </a:lnTo>
                <a:lnTo>
                  <a:pt x="3104522" y="3342688"/>
                </a:lnTo>
                <a:lnTo>
                  <a:pt x="0" y="3342688"/>
                </a:lnTo>
                <a:lnTo>
                  <a:pt x="0" y="0"/>
                </a:lnTo>
                <a:close/>
              </a:path>
            </a:pathLst>
          </a:custGeom>
          <a:blipFill>
            <a:blip r:embed="rId29">
              <a:extLst>
                <a:ext uri="{96DAC541-7B7A-43D3-8B79-37D633B846F1}">
                  <asvg:svgBlip xmlns:asvg="http://schemas.microsoft.com/office/drawing/2016/SVG/main" r:embed="rId30"/>
                </a:ext>
              </a:extLst>
            </a:blip>
            <a:stretch>
              <a:fillRect/>
            </a:stretch>
          </a:blipFill>
          <a:ln cap="sq">
            <a:noFill/>
            <a:prstDash val="solid"/>
            <a:miter/>
          </a:ln>
        </p:spPr>
      </p:sp>
      <p:sp>
        <p:nvSpPr>
          <p:cNvPr id="17" name="TextBox 17"/>
          <p:cNvSpPr txBox="1"/>
          <p:nvPr/>
        </p:nvSpPr>
        <p:spPr>
          <a:xfrm>
            <a:off x="1028700" y="2119019"/>
            <a:ext cx="15669276" cy="4744020"/>
          </a:xfrm>
          <a:prstGeom prst="rect">
            <a:avLst/>
          </a:prstGeom>
        </p:spPr>
        <p:txBody>
          <a:bodyPr lIns="0" tIns="0" rIns="0" bIns="0" rtlCol="0" anchor="t">
            <a:spAutoFit/>
          </a:bodyPr>
          <a:lstStyle/>
          <a:p>
            <a:pPr algn="ctr">
              <a:lnSpc>
                <a:spcPts val="12218"/>
              </a:lnSpc>
            </a:pPr>
            <a:r>
              <a:rPr lang="en-US" sz="12998" b="1">
                <a:solidFill>
                  <a:srgbClr val="000000"/>
                </a:solidFill>
                <a:latin typeface="DM Sans Bold"/>
                <a:ea typeface="DM Sans Bold"/>
                <a:cs typeface="DM Sans Bold"/>
                <a:sym typeface="DM Sans Bold"/>
              </a:rPr>
              <a:t>La biotechnologie environnementale </a:t>
            </a:r>
          </a:p>
          <a:p>
            <a:pPr algn="ctr">
              <a:lnSpc>
                <a:spcPts val="12218"/>
              </a:lnSpc>
            </a:pPr>
            <a:r>
              <a:rPr lang="en-US" sz="12998" b="1">
                <a:solidFill>
                  <a:srgbClr val="000000"/>
                </a:solidFill>
                <a:latin typeface="DM Sans Bold"/>
                <a:ea typeface="DM Sans Bold"/>
                <a:cs typeface="DM Sans Bold"/>
                <a:sym typeface="DM Sans Bold"/>
              </a:rPr>
              <a:t>jaune </a:t>
            </a:r>
          </a:p>
        </p:txBody>
      </p:sp>
      <p:sp>
        <p:nvSpPr>
          <p:cNvPr id="18" name="TextBox 18"/>
          <p:cNvSpPr txBox="1"/>
          <p:nvPr/>
        </p:nvSpPr>
        <p:spPr>
          <a:xfrm>
            <a:off x="9672067" y="6895158"/>
            <a:ext cx="8459795" cy="2787826"/>
          </a:xfrm>
          <a:prstGeom prst="rect">
            <a:avLst/>
          </a:prstGeom>
        </p:spPr>
        <p:txBody>
          <a:bodyPr lIns="0" tIns="0" rIns="0" bIns="0" rtlCol="0" anchor="t">
            <a:spAutoFit/>
          </a:bodyPr>
          <a:lstStyle/>
          <a:p>
            <a:pPr algn="ctr">
              <a:lnSpc>
                <a:spcPts val="4381"/>
              </a:lnSpc>
            </a:pPr>
            <a:r>
              <a:rPr lang="en-US" sz="4381" b="1" spc="-87">
                <a:solidFill>
                  <a:srgbClr val="000000"/>
                </a:solidFill>
                <a:latin typeface="DM Sans Bold"/>
                <a:ea typeface="DM Sans Bold"/>
                <a:cs typeface="DM Sans Bold"/>
                <a:sym typeface="DM Sans Bold"/>
              </a:rPr>
              <a:t>Préparer par  :</a:t>
            </a:r>
          </a:p>
          <a:p>
            <a:pPr algn="ctr">
              <a:lnSpc>
                <a:spcPts val="4381"/>
              </a:lnSpc>
            </a:pPr>
            <a:endParaRPr lang="en-US" sz="4381" b="1" spc="-87">
              <a:solidFill>
                <a:srgbClr val="000000"/>
              </a:solidFill>
              <a:latin typeface="DM Sans Bold"/>
              <a:ea typeface="DM Sans Bold"/>
              <a:cs typeface="DM Sans Bold"/>
              <a:sym typeface="DM Sans Bold"/>
            </a:endParaRPr>
          </a:p>
          <a:p>
            <a:pPr marL="946058" lvl="1" indent="-473029" algn="ctr">
              <a:lnSpc>
                <a:spcPts val="4381"/>
              </a:lnSpc>
              <a:buFont typeface="Arial"/>
              <a:buChar char="•"/>
            </a:pPr>
            <a:r>
              <a:rPr lang="en-US" sz="4381" b="1" spc="-87">
                <a:solidFill>
                  <a:srgbClr val="000000"/>
                </a:solidFill>
                <a:latin typeface="DM Sans Bold"/>
                <a:ea typeface="DM Sans Bold"/>
                <a:cs typeface="DM Sans Bold"/>
                <a:sym typeface="DM Sans Bold"/>
              </a:rPr>
              <a:t>Hafirassou Amani </a:t>
            </a:r>
          </a:p>
          <a:p>
            <a:pPr marL="946058" lvl="1" indent="-473029" algn="ctr">
              <a:lnSpc>
                <a:spcPts val="4381"/>
              </a:lnSpc>
              <a:buFont typeface="Arial"/>
              <a:buChar char="•"/>
            </a:pPr>
            <a:r>
              <a:rPr lang="en-US" sz="4381" b="1" spc="-87">
                <a:solidFill>
                  <a:srgbClr val="000000"/>
                </a:solidFill>
                <a:latin typeface="DM Sans Bold"/>
                <a:ea typeface="DM Sans Bold"/>
                <a:cs typeface="DM Sans Bold"/>
                <a:sym typeface="DM Sans Bold"/>
              </a:rPr>
              <a:t>Feroudj Soundous Manar </a:t>
            </a:r>
          </a:p>
          <a:p>
            <a:pPr marL="946058" lvl="1" indent="-473029" algn="ctr">
              <a:lnSpc>
                <a:spcPts val="4381"/>
              </a:lnSpc>
              <a:buFont typeface="Arial"/>
              <a:buChar char="•"/>
            </a:pPr>
            <a:r>
              <a:rPr lang="en-US" sz="4381" b="1" spc="-87">
                <a:solidFill>
                  <a:srgbClr val="000000"/>
                </a:solidFill>
                <a:latin typeface="DM Sans Bold"/>
                <a:ea typeface="DM Sans Bold"/>
                <a:cs typeface="DM Sans Bold"/>
                <a:sym typeface="DM Sans Bold"/>
              </a:rPr>
              <a:t>Rekba Aya</a:t>
            </a:r>
          </a:p>
        </p:txBody>
      </p:sp>
      <p:sp>
        <p:nvSpPr>
          <p:cNvPr id="19" name="Freeform 19"/>
          <p:cNvSpPr/>
          <p:nvPr/>
        </p:nvSpPr>
        <p:spPr>
          <a:xfrm>
            <a:off x="4737926" y="2576219"/>
            <a:ext cx="724985" cy="920616"/>
          </a:xfrm>
          <a:custGeom>
            <a:avLst/>
            <a:gdLst/>
            <a:ahLst/>
            <a:cxnLst/>
            <a:rect l="l" t="t" r="r" b="b"/>
            <a:pathLst>
              <a:path w="724985" h="920616">
                <a:moveTo>
                  <a:pt x="0" y="0"/>
                </a:moveTo>
                <a:lnTo>
                  <a:pt x="724985" y="0"/>
                </a:lnTo>
                <a:lnTo>
                  <a:pt x="724985" y="920616"/>
                </a:lnTo>
                <a:lnTo>
                  <a:pt x="0" y="9206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grpSp>
        <p:nvGrpSpPr>
          <p:cNvPr id="3" name="Group 3"/>
          <p:cNvGrpSpPr/>
          <p:nvPr/>
        </p:nvGrpSpPr>
        <p:grpSpPr>
          <a:xfrm>
            <a:off x="2540191" y="6220177"/>
            <a:ext cx="9727825" cy="3285473"/>
            <a:chOff x="0" y="0"/>
            <a:chExt cx="3256469" cy="1099839"/>
          </a:xfrm>
        </p:grpSpPr>
        <p:sp>
          <p:nvSpPr>
            <p:cNvPr id="4" name="Freeform 4"/>
            <p:cNvSpPr/>
            <p:nvPr/>
          </p:nvSpPr>
          <p:spPr>
            <a:xfrm>
              <a:off x="0" y="0"/>
              <a:ext cx="3256469" cy="1099839"/>
            </a:xfrm>
            <a:custGeom>
              <a:avLst/>
              <a:gdLst/>
              <a:ahLst/>
              <a:cxnLst/>
              <a:rect l="l" t="t" r="r" b="b"/>
              <a:pathLst>
                <a:path w="3256469" h="1099839">
                  <a:moveTo>
                    <a:pt x="11938" y="0"/>
                  </a:moveTo>
                  <a:lnTo>
                    <a:pt x="3244532" y="0"/>
                  </a:lnTo>
                  <a:cubicBezTo>
                    <a:pt x="3247698" y="0"/>
                    <a:pt x="3250734" y="1258"/>
                    <a:pt x="3252973" y="3496"/>
                  </a:cubicBezTo>
                  <a:cubicBezTo>
                    <a:pt x="3255212" y="5735"/>
                    <a:pt x="3256469" y="8772"/>
                    <a:pt x="3256469" y="11938"/>
                  </a:cubicBezTo>
                  <a:lnTo>
                    <a:pt x="3256469" y="1087901"/>
                  </a:lnTo>
                  <a:cubicBezTo>
                    <a:pt x="3256469" y="1091067"/>
                    <a:pt x="3255212" y="1094104"/>
                    <a:pt x="3252973" y="1096342"/>
                  </a:cubicBezTo>
                  <a:cubicBezTo>
                    <a:pt x="3250734" y="1098581"/>
                    <a:pt x="3247698" y="1099839"/>
                    <a:pt x="3244532" y="1099839"/>
                  </a:cubicBezTo>
                  <a:lnTo>
                    <a:pt x="11938" y="1099839"/>
                  </a:lnTo>
                  <a:cubicBezTo>
                    <a:pt x="8772" y="1099839"/>
                    <a:pt x="5735" y="1098581"/>
                    <a:pt x="3496" y="1096342"/>
                  </a:cubicBezTo>
                  <a:cubicBezTo>
                    <a:pt x="1258" y="1094104"/>
                    <a:pt x="0" y="1091067"/>
                    <a:pt x="0" y="1087901"/>
                  </a:cubicBezTo>
                  <a:lnTo>
                    <a:pt x="0" y="11938"/>
                  </a:lnTo>
                  <a:cubicBezTo>
                    <a:pt x="0" y="8772"/>
                    <a:pt x="1258" y="5735"/>
                    <a:pt x="3496" y="3496"/>
                  </a:cubicBezTo>
                  <a:cubicBezTo>
                    <a:pt x="5735" y="1258"/>
                    <a:pt x="8772" y="0"/>
                    <a:pt x="11938" y="0"/>
                  </a:cubicBezTo>
                  <a:close/>
                </a:path>
              </a:pathLst>
            </a:custGeom>
            <a:solidFill>
              <a:srgbClr val="8AB7E2"/>
            </a:solidFill>
          </p:spPr>
        </p:sp>
        <p:sp>
          <p:nvSpPr>
            <p:cNvPr id="5" name="TextBox 5"/>
            <p:cNvSpPr txBox="1"/>
            <p:nvPr/>
          </p:nvSpPr>
          <p:spPr>
            <a:xfrm>
              <a:off x="0" y="85725"/>
              <a:ext cx="3256469" cy="1014114"/>
            </a:xfrm>
            <a:prstGeom prst="rect">
              <a:avLst/>
            </a:prstGeom>
          </p:spPr>
          <p:txBody>
            <a:bodyPr lIns="50800" tIns="50800" rIns="50800" bIns="50800" rtlCol="0" anchor="ctr"/>
            <a:lstStyle/>
            <a:p>
              <a:pPr algn="ctr">
                <a:lnSpc>
                  <a:spcPts val="1925"/>
                </a:lnSpc>
              </a:pPr>
              <a:endParaRPr/>
            </a:p>
          </p:txBody>
        </p:sp>
      </p:grpSp>
      <p:grpSp>
        <p:nvGrpSpPr>
          <p:cNvPr id="6" name="Group 6"/>
          <p:cNvGrpSpPr/>
          <p:nvPr/>
        </p:nvGrpSpPr>
        <p:grpSpPr>
          <a:xfrm>
            <a:off x="2540191" y="1591457"/>
            <a:ext cx="9727825" cy="3816767"/>
            <a:chOff x="0" y="0"/>
            <a:chExt cx="3256469" cy="1277694"/>
          </a:xfrm>
        </p:grpSpPr>
        <p:sp>
          <p:nvSpPr>
            <p:cNvPr id="7" name="Freeform 7"/>
            <p:cNvSpPr/>
            <p:nvPr/>
          </p:nvSpPr>
          <p:spPr>
            <a:xfrm>
              <a:off x="0" y="0"/>
              <a:ext cx="3256469" cy="1277694"/>
            </a:xfrm>
            <a:custGeom>
              <a:avLst/>
              <a:gdLst/>
              <a:ahLst/>
              <a:cxnLst/>
              <a:rect l="l" t="t" r="r" b="b"/>
              <a:pathLst>
                <a:path w="3256469" h="1277694">
                  <a:moveTo>
                    <a:pt x="11938" y="0"/>
                  </a:moveTo>
                  <a:lnTo>
                    <a:pt x="3244532" y="0"/>
                  </a:lnTo>
                  <a:cubicBezTo>
                    <a:pt x="3247698" y="0"/>
                    <a:pt x="3250734" y="1258"/>
                    <a:pt x="3252973" y="3496"/>
                  </a:cubicBezTo>
                  <a:cubicBezTo>
                    <a:pt x="3255212" y="5735"/>
                    <a:pt x="3256469" y="8772"/>
                    <a:pt x="3256469" y="11938"/>
                  </a:cubicBezTo>
                  <a:lnTo>
                    <a:pt x="3256469" y="1265756"/>
                  </a:lnTo>
                  <a:cubicBezTo>
                    <a:pt x="3256469" y="1268923"/>
                    <a:pt x="3255212" y="1271959"/>
                    <a:pt x="3252973" y="1274198"/>
                  </a:cubicBezTo>
                  <a:cubicBezTo>
                    <a:pt x="3250734" y="1276436"/>
                    <a:pt x="3247698" y="1277694"/>
                    <a:pt x="3244532" y="1277694"/>
                  </a:cubicBezTo>
                  <a:lnTo>
                    <a:pt x="11938" y="1277694"/>
                  </a:lnTo>
                  <a:cubicBezTo>
                    <a:pt x="8772" y="1277694"/>
                    <a:pt x="5735" y="1276436"/>
                    <a:pt x="3496" y="1274198"/>
                  </a:cubicBezTo>
                  <a:cubicBezTo>
                    <a:pt x="1258" y="1271959"/>
                    <a:pt x="0" y="1268923"/>
                    <a:pt x="0" y="1265756"/>
                  </a:cubicBezTo>
                  <a:lnTo>
                    <a:pt x="0" y="11938"/>
                  </a:lnTo>
                  <a:cubicBezTo>
                    <a:pt x="0" y="8772"/>
                    <a:pt x="1258" y="5735"/>
                    <a:pt x="3496" y="3496"/>
                  </a:cubicBezTo>
                  <a:cubicBezTo>
                    <a:pt x="5735" y="1258"/>
                    <a:pt x="8772" y="0"/>
                    <a:pt x="11938" y="0"/>
                  </a:cubicBezTo>
                  <a:close/>
                </a:path>
              </a:pathLst>
            </a:custGeom>
            <a:solidFill>
              <a:srgbClr val="8AB7E2"/>
            </a:solidFill>
          </p:spPr>
        </p:sp>
        <p:sp>
          <p:nvSpPr>
            <p:cNvPr id="8" name="TextBox 8"/>
            <p:cNvSpPr txBox="1"/>
            <p:nvPr/>
          </p:nvSpPr>
          <p:spPr>
            <a:xfrm>
              <a:off x="0" y="85725"/>
              <a:ext cx="3256469" cy="1191969"/>
            </a:xfrm>
            <a:prstGeom prst="rect">
              <a:avLst/>
            </a:prstGeom>
          </p:spPr>
          <p:txBody>
            <a:bodyPr lIns="50800" tIns="50800" rIns="50800" bIns="50800" rtlCol="0" anchor="ctr"/>
            <a:lstStyle/>
            <a:p>
              <a:pPr algn="ctr">
                <a:lnSpc>
                  <a:spcPts val="1925"/>
                </a:lnSpc>
              </a:pPr>
              <a:endParaRPr/>
            </a:p>
          </p:txBody>
        </p:sp>
      </p:grpSp>
      <p:sp>
        <p:nvSpPr>
          <p:cNvPr id="9" name="Freeform 9"/>
          <p:cNvSpPr/>
          <p:nvPr/>
        </p:nvSpPr>
        <p:spPr>
          <a:xfrm>
            <a:off x="13105380" y="1721620"/>
            <a:ext cx="4153920" cy="3686604"/>
          </a:xfrm>
          <a:custGeom>
            <a:avLst/>
            <a:gdLst/>
            <a:ahLst/>
            <a:cxnLst/>
            <a:rect l="l" t="t" r="r" b="b"/>
            <a:pathLst>
              <a:path w="4153920" h="3686604">
                <a:moveTo>
                  <a:pt x="0" y="0"/>
                </a:moveTo>
                <a:lnTo>
                  <a:pt x="4153920" y="0"/>
                </a:lnTo>
                <a:lnTo>
                  <a:pt x="4153920" y="3686604"/>
                </a:lnTo>
                <a:lnTo>
                  <a:pt x="0" y="3686604"/>
                </a:lnTo>
                <a:lnTo>
                  <a:pt x="0" y="0"/>
                </a:lnTo>
                <a:close/>
              </a:path>
            </a:pathLst>
          </a:custGeom>
          <a:blipFill>
            <a:blip r:embed="rId3"/>
            <a:stretch>
              <a:fillRect/>
            </a:stretch>
          </a:blipFill>
        </p:spPr>
      </p:sp>
      <p:sp>
        <p:nvSpPr>
          <p:cNvPr id="10" name="Freeform 10"/>
          <p:cNvSpPr/>
          <p:nvPr/>
        </p:nvSpPr>
        <p:spPr>
          <a:xfrm>
            <a:off x="13105380" y="6204918"/>
            <a:ext cx="4153920" cy="3300731"/>
          </a:xfrm>
          <a:custGeom>
            <a:avLst/>
            <a:gdLst/>
            <a:ahLst/>
            <a:cxnLst/>
            <a:rect l="l" t="t" r="r" b="b"/>
            <a:pathLst>
              <a:path w="4153920" h="3300731">
                <a:moveTo>
                  <a:pt x="0" y="0"/>
                </a:moveTo>
                <a:lnTo>
                  <a:pt x="4153920" y="0"/>
                </a:lnTo>
                <a:lnTo>
                  <a:pt x="4153920" y="3300731"/>
                </a:lnTo>
                <a:lnTo>
                  <a:pt x="0" y="3300731"/>
                </a:lnTo>
                <a:lnTo>
                  <a:pt x="0" y="0"/>
                </a:lnTo>
                <a:close/>
              </a:path>
            </a:pathLst>
          </a:custGeom>
          <a:blipFill>
            <a:blip r:embed="rId4"/>
            <a:stretch>
              <a:fillRect r="-22482"/>
            </a:stretch>
          </a:blipFill>
        </p:spPr>
      </p:sp>
      <p:sp>
        <p:nvSpPr>
          <p:cNvPr id="11" name="TextBox 11"/>
          <p:cNvSpPr txBox="1"/>
          <p:nvPr/>
        </p:nvSpPr>
        <p:spPr>
          <a:xfrm>
            <a:off x="4365880" y="6723607"/>
            <a:ext cx="6431482" cy="650875"/>
          </a:xfrm>
          <a:prstGeom prst="rect">
            <a:avLst/>
          </a:prstGeom>
        </p:spPr>
        <p:txBody>
          <a:bodyPr lIns="0" tIns="0" rIns="0" bIns="0" rtlCol="0" anchor="t">
            <a:spAutoFit/>
          </a:bodyPr>
          <a:lstStyle/>
          <a:p>
            <a:pPr algn="l">
              <a:lnSpc>
                <a:spcPts val="4850"/>
              </a:lnSpc>
            </a:pPr>
            <a:r>
              <a:rPr lang="en-US" sz="5000" b="1">
                <a:solidFill>
                  <a:srgbClr val="000000"/>
                </a:solidFill>
                <a:latin typeface="DM Sans Bold"/>
                <a:ea typeface="DM Sans Bold"/>
                <a:cs typeface="DM Sans Bold"/>
                <a:sym typeface="DM Sans Bold"/>
              </a:rPr>
              <a:t>Levures :</a:t>
            </a:r>
          </a:p>
        </p:txBody>
      </p:sp>
      <p:sp>
        <p:nvSpPr>
          <p:cNvPr id="12" name="TextBox 12"/>
          <p:cNvSpPr txBox="1"/>
          <p:nvPr/>
        </p:nvSpPr>
        <p:spPr>
          <a:xfrm>
            <a:off x="2786928" y="6569933"/>
            <a:ext cx="1578952" cy="1034423"/>
          </a:xfrm>
          <a:prstGeom prst="rect">
            <a:avLst/>
          </a:prstGeom>
        </p:spPr>
        <p:txBody>
          <a:bodyPr lIns="0" tIns="0" rIns="0" bIns="0" rtlCol="0" anchor="t">
            <a:spAutoFit/>
          </a:bodyPr>
          <a:lstStyle/>
          <a:p>
            <a:pPr algn="l">
              <a:lnSpc>
                <a:spcPts val="7680"/>
              </a:lnSpc>
            </a:pPr>
            <a:r>
              <a:rPr lang="en-US" sz="8000" spc="-656">
                <a:solidFill>
                  <a:srgbClr val="000000"/>
                </a:solidFill>
                <a:latin typeface="DM Sans"/>
                <a:ea typeface="DM Sans"/>
                <a:cs typeface="DM Sans"/>
                <a:sym typeface="DM Sans"/>
              </a:rPr>
              <a:t>04.</a:t>
            </a:r>
          </a:p>
        </p:txBody>
      </p:sp>
      <p:sp>
        <p:nvSpPr>
          <p:cNvPr id="13" name="TextBox 13"/>
          <p:cNvSpPr txBox="1"/>
          <p:nvPr/>
        </p:nvSpPr>
        <p:spPr>
          <a:xfrm>
            <a:off x="3113385" y="7824813"/>
            <a:ext cx="7220958" cy="1110615"/>
          </a:xfrm>
          <a:prstGeom prst="rect">
            <a:avLst/>
          </a:prstGeom>
        </p:spPr>
        <p:txBody>
          <a:bodyPr lIns="0" tIns="0" rIns="0" bIns="0" rtlCol="0" anchor="t">
            <a:spAutoFit/>
          </a:bodyPr>
          <a:lstStyle/>
          <a:p>
            <a:pPr marL="0" lvl="0" indent="0" algn="just">
              <a:lnSpc>
                <a:spcPts val="2969"/>
              </a:lnSpc>
              <a:spcBef>
                <a:spcPct val="0"/>
              </a:spcBef>
            </a:pPr>
            <a:r>
              <a:rPr lang="en-US" sz="2199" b="1" spc="35">
                <a:solidFill>
                  <a:srgbClr val="000000"/>
                </a:solidFill>
                <a:latin typeface="DM Sans Bold"/>
                <a:ea typeface="DM Sans Bold"/>
                <a:cs typeface="DM Sans Bold"/>
                <a:sym typeface="DM Sans Bold"/>
              </a:rPr>
              <a:t>_Saccharomyces cerevisiae :</a:t>
            </a:r>
            <a:r>
              <a:rPr lang="en-US" sz="2199" spc="35">
                <a:solidFill>
                  <a:srgbClr val="000000"/>
                </a:solidFill>
                <a:latin typeface="DM Sans"/>
                <a:ea typeface="DM Sans"/>
                <a:cs typeface="DM Sans"/>
                <a:sym typeface="DM Sans"/>
              </a:rPr>
              <a:t> Utilisée dans la bioremédiation pour dégrader les polluants organiques et les métaux lourds.</a:t>
            </a:r>
          </a:p>
        </p:txBody>
      </p:sp>
      <p:sp>
        <p:nvSpPr>
          <p:cNvPr id="14" name="TextBox 14"/>
          <p:cNvSpPr txBox="1"/>
          <p:nvPr/>
        </p:nvSpPr>
        <p:spPr>
          <a:xfrm>
            <a:off x="4365880" y="1926284"/>
            <a:ext cx="6431482" cy="650875"/>
          </a:xfrm>
          <a:prstGeom prst="rect">
            <a:avLst/>
          </a:prstGeom>
        </p:spPr>
        <p:txBody>
          <a:bodyPr lIns="0" tIns="0" rIns="0" bIns="0" rtlCol="0" anchor="t">
            <a:spAutoFit/>
          </a:bodyPr>
          <a:lstStyle/>
          <a:p>
            <a:pPr algn="l">
              <a:lnSpc>
                <a:spcPts val="4850"/>
              </a:lnSpc>
            </a:pPr>
            <a:r>
              <a:rPr lang="en-US" sz="5000" b="1">
                <a:solidFill>
                  <a:srgbClr val="000000"/>
                </a:solidFill>
                <a:latin typeface="DM Sans Bold"/>
                <a:ea typeface="DM Sans Bold"/>
                <a:cs typeface="DM Sans Bold"/>
                <a:sym typeface="DM Sans Bold"/>
              </a:rPr>
              <a:t>Algues :</a:t>
            </a:r>
          </a:p>
        </p:txBody>
      </p:sp>
      <p:sp>
        <p:nvSpPr>
          <p:cNvPr id="15" name="TextBox 15"/>
          <p:cNvSpPr txBox="1"/>
          <p:nvPr/>
        </p:nvSpPr>
        <p:spPr>
          <a:xfrm>
            <a:off x="3113385" y="2548585"/>
            <a:ext cx="8366884" cy="2594915"/>
          </a:xfrm>
          <a:prstGeom prst="rect">
            <a:avLst/>
          </a:prstGeom>
        </p:spPr>
        <p:txBody>
          <a:bodyPr lIns="0" tIns="0" rIns="0" bIns="0" rtlCol="0" anchor="t">
            <a:spAutoFit/>
          </a:bodyPr>
          <a:lstStyle/>
          <a:p>
            <a:pPr algn="just">
              <a:lnSpc>
                <a:spcPts val="3485"/>
              </a:lnSpc>
            </a:pPr>
            <a:r>
              <a:rPr lang="en-US" sz="2581" b="1" spc="41">
                <a:solidFill>
                  <a:srgbClr val="000000"/>
                </a:solidFill>
                <a:latin typeface="DM Sans Bold"/>
                <a:ea typeface="DM Sans Bold"/>
                <a:cs typeface="DM Sans Bold"/>
                <a:sym typeface="DM Sans Bold"/>
              </a:rPr>
              <a:t>_Chlorella : </a:t>
            </a:r>
            <a:r>
              <a:rPr lang="en-US" sz="2581" spc="41">
                <a:solidFill>
                  <a:srgbClr val="000000"/>
                </a:solidFill>
                <a:latin typeface="DM Sans"/>
                <a:ea typeface="DM Sans"/>
                <a:cs typeface="DM Sans"/>
                <a:sym typeface="DM Sans"/>
              </a:rPr>
              <a:t>Utilisée dans le traitement des eaux usées pour absorber les nutriments et les métaux lourds.</a:t>
            </a:r>
          </a:p>
          <a:p>
            <a:pPr marL="0" lvl="0" indent="0" algn="just">
              <a:lnSpc>
                <a:spcPts val="3485"/>
              </a:lnSpc>
              <a:spcBef>
                <a:spcPct val="0"/>
              </a:spcBef>
            </a:pPr>
            <a:r>
              <a:rPr lang="en-US" sz="2581" b="1" spc="41">
                <a:solidFill>
                  <a:srgbClr val="000000"/>
                </a:solidFill>
                <a:latin typeface="DM Sans Bold"/>
                <a:ea typeface="DM Sans Bold"/>
                <a:cs typeface="DM Sans Bold"/>
                <a:sym typeface="DM Sans Bold"/>
              </a:rPr>
              <a:t>_Spirulina : </a:t>
            </a:r>
            <a:r>
              <a:rPr lang="en-US" sz="2581" spc="41">
                <a:solidFill>
                  <a:srgbClr val="000000"/>
                </a:solidFill>
                <a:latin typeface="DM Sans"/>
                <a:ea typeface="DM Sans"/>
                <a:cs typeface="DM Sans"/>
                <a:sym typeface="DM Sans"/>
              </a:rPr>
              <a:t>Capable de fixer le dioxyde de carbone et de produire de l’oxygène, contribuant ainsi à la purification de l’air et de l’eau.</a:t>
            </a:r>
          </a:p>
        </p:txBody>
      </p:sp>
      <p:sp>
        <p:nvSpPr>
          <p:cNvPr id="16" name="TextBox 16"/>
          <p:cNvSpPr txBox="1"/>
          <p:nvPr/>
        </p:nvSpPr>
        <p:spPr>
          <a:xfrm>
            <a:off x="2786928" y="1772432"/>
            <a:ext cx="1578952" cy="1034423"/>
          </a:xfrm>
          <a:prstGeom prst="rect">
            <a:avLst/>
          </a:prstGeom>
        </p:spPr>
        <p:txBody>
          <a:bodyPr lIns="0" tIns="0" rIns="0" bIns="0" rtlCol="0" anchor="t">
            <a:spAutoFit/>
          </a:bodyPr>
          <a:lstStyle/>
          <a:p>
            <a:pPr algn="l">
              <a:lnSpc>
                <a:spcPts val="7680"/>
              </a:lnSpc>
            </a:pPr>
            <a:r>
              <a:rPr lang="en-US" sz="8000" spc="-656">
                <a:solidFill>
                  <a:srgbClr val="000000"/>
                </a:solidFill>
                <a:latin typeface="DM Sans"/>
                <a:ea typeface="DM Sans"/>
                <a:cs typeface="DM Sans"/>
                <a:sym typeface="DM Sans"/>
              </a:rPr>
              <a:t>03.</a:t>
            </a:r>
          </a:p>
        </p:txBody>
      </p:sp>
      <p:sp>
        <p:nvSpPr>
          <p:cNvPr id="17" name="Freeform 17"/>
          <p:cNvSpPr/>
          <p:nvPr/>
        </p:nvSpPr>
        <p:spPr>
          <a:xfrm>
            <a:off x="4472906" y="-2364815"/>
            <a:ext cx="4980952" cy="3731186"/>
          </a:xfrm>
          <a:custGeom>
            <a:avLst/>
            <a:gdLst/>
            <a:ahLst/>
            <a:cxnLst/>
            <a:rect l="l" t="t" r="r" b="b"/>
            <a:pathLst>
              <a:path w="4980952" h="3731186">
                <a:moveTo>
                  <a:pt x="0" y="0"/>
                </a:moveTo>
                <a:lnTo>
                  <a:pt x="4980951" y="0"/>
                </a:lnTo>
                <a:lnTo>
                  <a:pt x="4980951" y="3731186"/>
                </a:lnTo>
                <a:lnTo>
                  <a:pt x="0" y="3731186"/>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18" name="Freeform 18"/>
          <p:cNvSpPr/>
          <p:nvPr/>
        </p:nvSpPr>
        <p:spPr>
          <a:xfrm>
            <a:off x="-783764" y="7604356"/>
            <a:ext cx="4360168" cy="2975814"/>
          </a:xfrm>
          <a:custGeom>
            <a:avLst/>
            <a:gdLst/>
            <a:ahLst/>
            <a:cxnLst/>
            <a:rect l="l" t="t" r="r" b="b"/>
            <a:pathLst>
              <a:path w="4360168" h="2975814">
                <a:moveTo>
                  <a:pt x="0" y="0"/>
                </a:moveTo>
                <a:lnTo>
                  <a:pt x="4360168" y="0"/>
                </a:lnTo>
                <a:lnTo>
                  <a:pt x="4360168" y="2975814"/>
                </a:lnTo>
                <a:lnTo>
                  <a:pt x="0" y="297581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9" name="Freeform 19"/>
          <p:cNvSpPr/>
          <p:nvPr/>
        </p:nvSpPr>
        <p:spPr>
          <a:xfrm>
            <a:off x="9260747" y="4769301"/>
            <a:ext cx="3073230" cy="2835054"/>
          </a:xfrm>
          <a:custGeom>
            <a:avLst/>
            <a:gdLst/>
            <a:ahLst/>
            <a:cxnLst/>
            <a:rect l="l" t="t" r="r" b="b"/>
            <a:pathLst>
              <a:path w="3073230" h="2835054">
                <a:moveTo>
                  <a:pt x="0" y="0"/>
                </a:moveTo>
                <a:lnTo>
                  <a:pt x="3073230" y="0"/>
                </a:lnTo>
                <a:lnTo>
                  <a:pt x="3073230" y="2835055"/>
                </a:lnTo>
                <a:lnTo>
                  <a:pt x="0" y="2835055"/>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grpSp>
        <p:nvGrpSpPr>
          <p:cNvPr id="3" name="Group 3"/>
          <p:cNvGrpSpPr/>
          <p:nvPr/>
        </p:nvGrpSpPr>
        <p:grpSpPr>
          <a:xfrm>
            <a:off x="649668" y="2015194"/>
            <a:ext cx="7861257" cy="3529330"/>
            <a:chOff x="0" y="0"/>
            <a:chExt cx="1636419" cy="734674"/>
          </a:xfrm>
        </p:grpSpPr>
        <p:sp>
          <p:nvSpPr>
            <p:cNvPr id="4" name="Freeform 4"/>
            <p:cNvSpPr/>
            <p:nvPr/>
          </p:nvSpPr>
          <p:spPr>
            <a:xfrm>
              <a:off x="0" y="0"/>
              <a:ext cx="1636419" cy="734674"/>
            </a:xfrm>
            <a:custGeom>
              <a:avLst/>
              <a:gdLst/>
              <a:ahLst/>
              <a:cxnLst/>
              <a:rect l="l" t="t" r="r" b="b"/>
              <a:pathLst>
                <a:path w="1636419" h="734674">
                  <a:moveTo>
                    <a:pt x="33484" y="0"/>
                  </a:moveTo>
                  <a:lnTo>
                    <a:pt x="1602935" y="0"/>
                  </a:lnTo>
                  <a:cubicBezTo>
                    <a:pt x="1621428" y="0"/>
                    <a:pt x="1636419" y="14991"/>
                    <a:pt x="1636419" y="33484"/>
                  </a:cubicBezTo>
                  <a:lnTo>
                    <a:pt x="1636419" y="701190"/>
                  </a:lnTo>
                  <a:cubicBezTo>
                    <a:pt x="1636419" y="710071"/>
                    <a:pt x="1632891" y="718588"/>
                    <a:pt x="1626612" y="724867"/>
                  </a:cubicBezTo>
                  <a:cubicBezTo>
                    <a:pt x="1620332" y="731146"/>
                    <a:pt x="1611816" y="734674"/>
                    <a:pt x="1602935" y="734674"/>
                  </a:cubicBezTo>
                  <a:lnTo>
                    <a:pt x="33484" y="734674"/>
                  </a:lnTo>
                  <a:cubicBezTo>
                    <a:pt x="14991" y="734674"/>
                    <a:pt x="0" y="719683"/>
                    <a:pt x="0" y="701190"/>
                  </a:cubicBezTo>
                  <a:lnTo>
                    <a:pt x="0" y="33484"/>
                  </a:lnTo>
                  <a:cubicBezTo>
                    <a:pt x="0" y="14991"/>
                    <a:pt x="14991" y="0"/>
                    <a:pt x="33484" y="0"/>
                  </a:cubicBezTo>
                  <a:close/>
                </a:path>
              </a:pathLst>
            </a:custGeom>
            <a:solidFill>
              <a:srgbClr val="8AB7E2"/>
            </a:solidFill>
            <a:ln w="19050" cap="rnd">
              <a:solidFill>
                <a:srgbClr val="000000"/>
              </a:solidFill>
              <a:prstDash val="solid"/>
              <a:round/>
            </a:ln>
          </p:spPr>
        </p:sp>
        <p:sp>
          <p:nvSpPr>
            <p:cNvPr id="5" name="TextBox 5"/>
            <p:cNvSpPr txBox="1"/>
            <p:nvPr/>
          </p:nvSpPr>
          <p:spPr>
            <a:xfrm>
              <a:off x="0" y="-38100"/>
              <a:ext cx="1636419" cy="772774"/>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618930" y="6213260"/>
            <a:ext cx="7922733" cy="3693687"/>
            <a:chOff x="0" y="0"/>
            <a:chExt cx="1649216" cy="768887"/>
          </a:xfrm>
        </p:grpSpPr>
        <p:sp>
          <p:nvSpPr>
            <p:cNvPr id="7" name="Freeform 7"/>
            <p:cNvSpPr/>
            <p:nvPr/>
          </p:nvSpPr>
          <p:spPr>
            <a:xfrm>
              <a:off x="0" y="0"/>
              <a:ext cx="1649216" cy="768887"/>
            </a:xfrm>
            <a:custGeom>
              <a:avLst/>
              <a:gdLst/>
              <a:ahLst/>
              <a:cxnLst/>
              <a:rect l="l" t="t" r="r" b="b"/>
              <a:pathLst>
                <a:path w="1649216" h="768887">
                  <a:moveTo>
                    <a:pt x="33224" y="0"/>
                  </a:moveTo>
                  <a:lnTo>
                    <a:pt x="1615992" y="0"/>
                  </a:lnTo>
                  <a:cubicBezTo>
                    <a:pt x="1624804" y="0"/>
                    <a:pt x="1633254" y="3500"/>
                    <a:pt x="1639485" y="9731"/>
                  </a:cubicBezTo>
                  <a:cubicBezTo>
                    <a:pt x="1645716" y="15962"/>
                    <a:pt x="1649216" y="24412"/>
                    <a:pt x="1649216" y="33224"/>
                  </a:cubicBezTo>
                  <a:lnTo>
                    <a:pt x="1649216" y="735663"/>
                  </a:lnTo>
                  <a:cubicBezTo>
                    <a:pt x="1649216" y="754012"/>
                    <a:pt x="1634341" y="768887"/>
                    <a:pt x="1615992" y="768887"/>
                  </a:cubicBezTo>
                  <a:lnTo>
                    <a:pt x="33224" y="768887"/>
                  </a:lnTo>
                  <a:cubicBezTo>
                    <a:pt x="14875" y="768887"/>
                    <a:pt x="0" y="754012"/>
                    <a:pt x="0" y="735663"/>
                  </a:cubicBezTo>
                  <a:lnTo>
                    <a:pt x="0" y="33224"/>
                  </a:lnTo>
                  <a:cubicBezTo>
                    <a:pt x="0" y="14875"/>
                    <a:pt x="14875" y="0"/>
                    <a:pt x="33224" y="0"/>
                  </a:cubicBezTo>
                  <a:close/>
                </a:path>
              </a:pathLst>
            </a:custGeom>
            <a:solidFill>
              <a:srgbClr val="8AB7E2"/>
            </a:solidFill>
            <a:ln w="19050" cap="rnd">
              <a:solidFill>
                <a:srgbClr val="000000"/>
              </a:solidFill>
              <a:prstDash val="solid"/>
              <a:round/>
            </a:ln>
          </p:spPr>
        </p:sp>
        <p:sp>
          <p:nvSpPr>
            <p:cNvPr id="8" name="TextBox 8"/>
            <p:cNvSpPr txBox="1"/>
            <p:nvPr/>
          </p:nvSpPr>
          <p:spPr>
            <a:xfrm>
              <a:off x="0" y="-38100"/>
              <a:ext cx="1649216" cy="80698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986161" y="1077336"/>
            <a:ext cx="7180156" cy="3713820"/>
            <a:chOff x="0" y="0"/>
            <a:chExt cx="1494639" cy="773078"/>
          </a:xfrm>
        </p:grpSpPr>
        <p:sp>
          <p:nvSpPr>
            <p:cNvPr id="10" name="Freeform 10"/>
            <p:cNvSpPr/>
            <p:nvPr/>
          </p:nvSpPr>
          <p:spPr>
            <a:xfrm>
              <a:off x="0" y="0"/>
              <a:ext cx="1494639" cy="773078"/>
            </a:xfrm>
            <a:custGeom>
              <a:avLst/>
              <a:gdLst/>
              <a:ahLst/>
              <a:cxnLst/>
              <a:rect l="l" t="t" r="r" b="b"/>
              <a:pathLst>
                <a:path w="1494639" h="773078">
                  <a:moveTo>
                    <a:pt x="36660" y="0"/>
                  </a:moveTo>
                  <a:lnTo>
                    <a:pt x="1457979" y="0"/>
                  </a:lnTo>
                  <a:cubicBezTo>
                    <a:pt x="1467702" y="0"/>
                    <a:pt x="1477027" y="3862"/>
                    <a:pt x="1483902" y="10737"/>
                  </a:cubicBezTo>
                  <a:cubicBezTo>
                    <a:pt x="1490777" y="17613"/>
                    <a:pt x="1494639" y="26937"/>
                    <a:pt x="1494639" y="36660"/>
                  </a:cubicBezTo>
                  <a:lnTo>
                    <a:pt x="1494639" y="736418"/>
                  </a:lnTo>
                  <a:cubicBezTo>
                    <a:pt x="1494639" y="756665"/>
                    <a:pt x="1478226" y="773078"/>
                    <a:pt x="1457979" y="773078"/>
                  </a:cubicBezTo>
                  <a:lnTo>
                    <a:pt x="36660" y="773078"/>
                  </a:lnTo>
                  <a:cubicBezTo>
                    <a:pt x="26937" y="773078"/>
                    <a:pt x="17613" y="769216"/>
                    <a:pt x="10737" y="762341"/>
                  </a:cubicBezTo>
                  <a:cubicBezTo>
                    <a:pt x="3862" y="755466"/>
                    <a:pt x="0" y="746141"/>
                    <a:pt x="0" y="736418"/>
                  </a:cubicBezTo>
                  <a:lnTo>
                    <a:pt x="0" y="36660"/>
                  </a:lnTo>
                  <a:cubicBezTo>
                    <a:pt x="0" y="26937"/>
                    <a:pt x="3862" y="17613"/>
                    <a:pt x="10737" y="10737"/>
                  </a:cubicBezTo>
                  <a:cubicBezTo>
                    <a:pt x="17613" y="3862"/>
                    <a:pt x="26937" y="0"/>
                    <a:pt x="36660" y="0"/>
                  </a:cubicBezTo>
                  <a:close/>
                </a:path>
              </a:pathLst>
            </a:custGeom>
            <a:solidFill>
              <a:srgbClr val="8AB7E2"/>
            </a:solidFill>
            <a:ln w="19050" cap="rnd">
              <a:solidFill>
                <a:srgbClr val="000000"/>
              </a:solidFill>
              <a:prstDash val="solid"/>
              <a:round/>
            </a:ln>
          </p:spPr>
        </p:sp>
        <p:sp>
          <p:nvSpPr>
            <p:cNvPr id="11" name="TextBox 11"/>
            <p:cNvSpPr txBox="1"/>
            <p:nvPr/>
          </p:nvSpPr>
          <p:spPr>
            <a:xfrm>
              <a:off x="0" y="-38100"/>
              <a:ext cx="1494639" cy="811178"/>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8986161" y="5836805"/>
            <a:ext cx="7180156" cy="3723857"/>
            <a:chOff x="0" y="0"/>
            <a:chExt cx="1494639" cy="775167"/>
          </a:xfrm>
        </p:grpSpPr>
        <p:sp>
          <p:nvSpPr>
            <p:cNvPr id="13" name="Freeform 13"/>
            <p:cNvSpPr/>
            <p:nvPr/>
          </p:nvSpPr>
          <p:spPr>
            <a:xfrm>
              <a:off x="0" y="0"/>
              <a:ext cx="1494639" cy="775167"/>
            </a:xfrm>
            <a:custGeom>
              <a:avLst/>
              <a:gdLst/>
              <a:ahLst/>
              <a:cxnLst/>
              <a:rect l="l" t="t" r="r" b="b"/>
              <a:pathLst>
                <a:path w="1494639" h="775167">
                  <a:moveTo>
                    <a:pt x="36660" y="0"/>
                  </a:moveTo>
                  <a:lnTo>
                    <a:pt x="1457979" y="0"/>
                  </a:lnTo>
                  <a:cubicBezTo>
                    <a:pt x="1467702" y="0"/>
                    <a:pt x="1477027" y="3862"/>
                    <a:pt x="1483902" y="10737"/>
                  </a:cubicBezTo>
                  <a:cubicBezTo>
                    <a:pt x="1490777" y="17613"/>
                    <a:pt x="1494639" y="26937"/>
                    <a:pt x="1494639" y="36660"/>
                  </a:cubicBezTo>
                  <a:lnTo>
                    <a:pt x="1494639" y="738507"/>
                  </a:lnTo>
                  <a:cubicBezTo>
                    <a:pt x="1494639" y="758754"/>
                    <a:pt x="1478226" y="775167"/>
                    <a:pt x="1457979" y="775167"/>
                  </a:cubicBezTo>
                  <a:lnTo>
                    <a:pt x="36660" y="775167"/>
                  </a:lnTo>
                  <a:cubicBezTo>
                    <a:pt x="26937" y="775167"/>
                    <a:pt x="17613" y="771305"/>
                    <a:pt x="10737" y="764430"/>
                  </a:cubicBezTo>
                  <a:cubicBezTo>
                    <a:pt x="3862" y="757555"/>
                    <a:pt x="0" y="748230"/>
                    <a:pt x="0" y="738507"/>
                  </a:cubicBezTo>
                  <a:lnTo>
                    <a:pt x="0" y="36660"/>
                  </a:lnTo>
                  <a:cubicBezTo>
                    <a:pt x="0" y="26937"/>
                    <a:pt x="3862" y="17613"/>
                    <a:pt x="10737" y="10737"/>
                  </a:cubicBezTo>
                  <a:cubicBezTo>
                    <a:pt x="17613" y="3862"/>
                    <a:pt x="26937" y="0"/>
                    <a:pt x="36660" y="0"/>
                  </a:cubicBezTo>
                  <a:close/>
                </a:path>
              </a:pathLst>
            </a:custGeom>
            <a:solidFill>
              <a:srgbClr val="8AB7E2"/>
            </a:solidFill>
            <a:ln w="19050" cap="rnd">
              <a:solidFill>
                <a:srgbClr val="000000"/>
              </a:solidFill>
              <a:prstDash val="solid"/>
              <a:round/>
            </a:ln>
          </p:spPr>
        </p:sp>
        <p:sp>
          <p:nvSpPr>
            <p:cNvPr id="14" name="TextBox 14"/>
            <p:cNvSpPr txBox="1"/>
            <p:nvPr/>
          </p:nvSpPr>
          <p:spPr>
            <a:xfrm>
              <a:off x="0" y="-38100"/>
              <a:ext cx="1494639" cy="813267"/>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926188" y="1574541"/>
            <a:ext cx="7257080" cy="668736"/>
            <a:chOff x="0" y="0"/>
            <a:chExt cx="1510652" cy="139206"/>
          </a:xfrm>
        </p:grpSpPr>
        <p:sp>
          <p:nvSpPr>
            <p:cNvPr id="16" name="Freeform 16"/>
            <p:cNvSpPr/>
            <p:nvPr/>
          </p:nvSpPr>
          <p:spPr>
            <a:xfrm>
              <a:off x="0" y="0"/>
              <a:ext cx="1510652" cy="139206"/>
            </a:xfrm>
            <a:custGeom>
              <a:avLst/>
              <a:gdLst/>
              <a:ahLst/>
              <a:cxnLst/>
              <a:rect l="l" t="t" r="r" b="b"/>
              <a:pathLst>
                <a:path w="1510652" h="139206">
                  <a:moveTo>
                    <a:pt x="18136" y="0"/>
                  </a:moveTo>
                  <a:lnTo>
                    <a:pt x="1492516" y="0"/>
                  </a:lnTo>
                  <a:cubicBezTo>
                    <a:pt x="1497326" y="0"/>
                    <a:pt x="1501939" y="1911"/>
                    <a:pt x="1505340" y="5312"/>
                  </a:cubicBezTo>
                  <a:cubicBezTo>
                    <a:pt x="1508741" y="8713"/>
                    <a:pt x="1510652" y="13326"/>
                    <a:pt x="1510652" y="18136"/>
                  </a:cubicBezTo>
                  <a:lnTo>
                    <a:pt x="1510652" y="121070"/>
                  </a:lnTo>
                  <a:cubicBezTo>
                    <a:pt x="1510652" y="125880"/>
                    <a:pt x="1508741" y="130493"/>
                    <a:pt x="1505340" y="133894"/>
                  </a:cubicBezTo>
                  <a:cubicBezTo>
                    <a:pt x="1501939" y="137295"/>
                    <a:pt x="1497326" y="139206"/>
                    <a:pt x="1492516" y="139206"/>
                  </a:cubicBezTo>
                  <a:lnTo>
                    <a:pt x="18136" y="139206"/>
                  </a:lnTo>
                  <a:cubicBezTo>
                    <a:pt x="13326" y="139206"/>
                    <a:pt x="8713" y="137295"/>
                    <a:pt x="5312" y="133894"/>
                  </a:cubicBezTo>
                  <a:cubicBezTo>
                    <a:pt x="1911" y="130493"/>
                    <a:pt x="0" y="125880"/>
                    <a:pt x="0" y="121070"/>
                  </a:cubicBezTo>
                  <a:lnTo>
                    <a:pt x="0" y="18136"/>
                  </a:lnTo>
                  <a:cubicBezTo>
                    <a:pt x="0" y="13326"/>
                    <a:pt x="1911" y="8713"/>
                    <a:pt x="5312" y="5312"/>
                  </a:cubicBezTo>
                  <a:cubicBezTo>
                    <a:pt x="8713" y="1911"/>
                    <a:pt x="13326" y="0"/>
                    <a:pt x="18136" y="0"/>
                  </a:cubicBezTo>
                  <a:close/>
                </a:path>
              </a:pathLst>
            </a:custGeom>
            <a:solidFill>
              <a:srgbClr val="FFFFFF"/>
            </a:solidFill>
            <a:ln w="19050" cap="sq">
              <a:solidFill>
                <a:srgbClr val="000000"/>
              </a:solidFill>
              <a:prstDash val="solid"/>
              <a:miter/>
            </a:ln>
          </p:spPr>
        </p:sp>
        <p:sp>
          <p:nvSpPr>
            <p:cNvPr id="17" name="TextBox 17"/>
            <p:cNvSpPr txBox="1"/>
            <p:nvPr/>
          </p:nvSpPr>
          <p:spPr>
            <a:xfrm>
              <a:off x="0" y="-38100"/>
              <a:ext cx="1510652" cy="177306"/>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888198" y="5900817"/>
            <a:ext cx="7257080" cy="759706"/>
            <a:chOff x="0" y="0"/>
            <a:chExt cx="1510652" cy="158142"/>
          </a:xfrm>
        </p:grpSpPr>
        <p:sp>
          <p:nvSpPr>
            <p:cNvPr id="19" name="Freeform 19"/>
            <p:cNvSpPr/>
            <p:nvPr/>
          </p:nvSpPr>
          <p:spPr>
            <a:xfrm>
              <a:off x="0" y="0"/>
              <a:ext cx="1510652" cy="158142"/>
            </a:xfrm>
            <a:custGeom>
              <a:avLst/>
              <a:gdLst/>
              <a:ahLst/>
              <a:cxnLst/>
              <a:rect l="l" t="t" r="r" b="b"/>
              <a:pathLst>
                <a:path w="1510652" h="158142">
                  <a:moveTo>
                    <a:pt x="18136" y="0"/>
                  </a:moveTo>
                  <a:lnTo>
                    <a:pt x="1492516" y="0"/>
                  </a:lnTo>
                  <a:cubicBezTo>
                    <a:pt x="1497326" y="0"/>
                    <a:pt x="1501939" y="1911"/>
                    <a:pt x="1505340" y="5312"/>
                  </a:cubicBezTo>
                  <a:cubicBezTo>
                    <a:pt x="1508741" y="8713"/>
                    <a:pt x="1510652" y="13326"/>
                    <a:pt x="1510652" y="18136"/>
                  </a:cubicBezTo>
                  <a:lnTo>
                    <a:pt x="1510652" y="140006"/>
                  </a:lnTo>
                  <a:cubicBezTo>
                    <a:pt x="1510652" y="144816"/>
                    <a:pt x="1508741" y="149429"/>
                    <a:pt x="1505340" y="152830"/>
                  </a:cubicBezTo>
                  <a:cubicBezTo>
                    <a:pt x="1501939" y="156232"/>
                    <a:pt x="1497326" y="158142"/>
                    <a:pt x="1492516" y="158142"/>
                  </a:cubicBezTo>
                  <a:lnTo>
                    <a:pt x="18136" y="158142"/>
                  </a:lnTo>
                  <a:cubicBezTo>
                    <a:pt x="13326" y="158142"/>
                    <a:pt x="8713" y="156232"/>
                    <a:pt x="5312" y="152830"/>
                  </a:cubicBezTo>
                  <a:cubicBezTo>
                    <a:pt x="1911" y="149429"/>
                    <a:pt x="0" y="144816"/>
                    <a:pt x="0" y="140006"/>
                  </a:cubicBezTo>
                  <a:lnTo>
                    <a:pt x="0" y="18136"/>
                  </a:lnTo>
                  <a:cubicBezTo>
                    <a:pt x="0" y="13326"/>
                    <a:pt x="1911" y="8713"/>
                    <a:pt x="5312" y="5312"/>
                  </a:cubicBezTo>
                  <a:cubicBezTo>
                    <a:pt x="8713" y="1911"/>
                    <a:pt x="13326" y="0"/>
                    <a:pt x="18136" y="0"/>
                  </a:cubicBezTo>
                  <a:close/>
                </a:path>
              </a:pathLst>
            </a:custGeom>
            <a:solidFill>
              <a:srgbClr val="FFFFFF"/>
            </a:solidFill>
            <a:ln w="19050" cap="sq">
              <a:solidFill>
                <a:srgbClr val="000000"/>
              </a:solidFill>
              <a:prstDash val="solid"/>
              <a:miter/>
            </a:ln>
          </p:spPr>
        </p:sp>
        <p:sp>
          <p:nvSpPr>
            <p:cNvPr id="20" name="TextBox 20"/>
            <p:cNvSpPr txBox="1"/>
            <p:nvPr/>
          </p:nvSpPr>
          <p:spPr>
            <a:xfrm>
              <a:off x="0" y="-38100"/>
              <a:ext cx="1510652" cy="196242"/>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9469655" y="758563"/>
            <a:ext cx="6213168" cy="637547"/>
            <a:chOff x="0" y="0"/>
            <a:chExt cx="1293349" cy="132713"/>
          </a:xfrm>
        </p:grpSpPr>
        <p:sp>
          <p:nvSpPr>
            <p:cNvPr id="22" name="Freeform 22"/>
            <p:cNvSpPr/>
            <p:nvPr/>
          </p:nvSpPr>
          <p:spPr>
            <a:xfrm>
              <a:off x="0" y="0"/>
              <a:ext cx="1293349" cy="132713"/>
            </a:xfrm>
            <a:custGeom>
              <a:avLst/>
              <a:gdLst/>
              <a:ahLst/>
              <a:cxnLst/>
              <a:rect l="l" t="t" r="r" b="b"/>
              <a:pathLst>
                <a:path w="1293349" h="132713">
                  <a:moveTo>
                    <a:pt x="21183" y="0"/>
                  </a:moveTo>
                  <a:lnTo>
                    <a:pt x="1272166" y="0"/>
                  </a:lnTo>
                  <a:cubicBezTo>
                    <a:pt x="1277784" y="0"/>
                    <a:pt x="1283172" y="2232"/>
                    <a:pt x="1287144" y="6204"/>
                  </a:cubicBezTo>
                  <a:cubicBezTo>
                    <a:pt x="1291117" y="10177"/>
                    <a:pt x="1293349" y="15565"/>
                    <a:pt x="1293349" y="21183"/>
                  </a:cubicBezTo>
                  <a:lnTo>
                    <a:pt x="1293349" y="111531"/>
                  </a:lnTo>
                  <a:cubicBezTo>
                    <a:pt x="1293349" y="123229"/>
                    <a:pt x="1283865" y="132713"/>
                    <a:pt x="1272166" y="132713"/>
                  </a:cubicBezTo>
                  <a:lnTo>
                    <a:pt x="21183" y="132713"/>
                  </a:lnTo>
                  <a:cubicBezTo>
                    <a:pt x="15565" y="132713"/>
                    <a:pt x="10177" y="130482"/>
                    <a:pt x="6204" y="126509"/>
                  </a:cubicBezTo>
                  <a:cubicBezTo>
                    <a:pt x="2232" y="122536"/>
                    <a:pt x="0" y="117149"/>
                    <a:pt x="0" y="111531"/>
                  </a:cubicBezTo>
                  <a:lnTo>
                    <a:pt x="0" y="21183"/>
                  </a:lnTo>
                  <a:cubicBezTo>
                    <a:pt x="0" y="15565"/>
                    <a:pt x="2232" y="10177"/>
                    <a:pt x="6204" y="6204"/>
                  </a:cubicBezTo>
                  <a:cubicBezTo>
                    <a:pt x="10177" y="2232"/>
                    <a:pt x="15565" y="0"/>
                    <a:pt x="21183" y="0"/>
                  </a:cubicBezTo>
                  <a:close/>
                </a:path>
              </a:pathLst>
            </a:custGeom>
            <a:solidFill>
              <a:srgbClr val="FFFFFF"/>
            </a:solidFill>
            <a:ln w="19050" cap="sq">
              <a:solidFill>
                <a:srgbClr val="000000"/>
              </a:solidFill>
              <a:prstDash val="solid"/>
              <a:miter/>
            </a:ln>
          </p:spPr>
        </p:sp>
        <p:sp>
          <p:nvSpPr>
            <p:cNvPr id="23" name="TextBox 23"/>
            <p:cNvSpPr txBox="1"/>
            <p:nvPr/>
          </p:nvSpPr>
          <p:spPr>
            <a:xfrm>
              <a:off x="0" y="-38100"/>
              <a:ext cx="1293349" cy="170813"/>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9348659" y="5544524"/>
            <a:ext cx="6334164" cy="668736"/>
            <a:chOff x="0" y="0"/>
            <a:chExt cx="1318535" cy="139206"/>
          </a:xfrm>
        </p:grpSpPr>
        <p:sp>
          <p:nvSpPr>
            <p:cNvPr id="25" name="Freeform 25"/>
            <p:cNvSpPr/>
            <p:nvPr/>
          </p:nvSpPr>
          <p:spPr>
            <a:xfrm>
              <a:off x="0" y="0"/>
              <a:ext cx="1318536" cy="139206"/>
            </a:xfrm>
            <a:custGeom>
              <a:avLst/>
              <a:gdLst/>
              <a:ahLst/>
              <a:cxnLst/>
              <a:rect l="l" t="t" r="r" b="b"/>
              <a:pathLst>
                <a:path w="1318536" h="139206">
                  <a:moveTo>
                    <a:pt x="20778" y="0"/>
                  </a:moveTo>
                  <a:lnTo>
                    <a:pt x="1297757" y="0"/>
                  </a:lnTo>
                  <a:cubicBezTo>
                    <a:pt x="1303268" y="0"/>
                    <a:pt x="1308553" y="2189"/>
                    <a:pt x="1312450" y="6086"/>
                  </a:cubicBezTo>
                  <a:cubicBezTo>
                    <a:pt x="1316346" y="9982"/>
                    <a:pt x="1318536" y="15267"/>
                    <a:pt x="1318536" y="20778"/>
                  </a:cubicBezTo>
                  <a:lnTo>
                    <a:pt x="1318536" y="118428"/>
                  </a:lnTo>
                  <a:cubicBezTo>
                    <a:pt x="1318536" y="123938"/>
                    <a:pt x="1316346" y="129223"/>
                    <a:pt x="1312450" y="133120"/>
                  </a:cubicBezTo>
                  <a:cubicBezTo>
                    <a:pt x="1308553" y="137017"/>
                    <a:pt x="1303268" y="139206"/>
                    <a:pt x="1297757" y="139206"/>
                  </a:cubicBezTo>
                  <a:lnTo>
                    <a:pt x="20778" y="139206"/>
                  </a:lnTo>
                  <a:cubicBezTo>
                    <a:pt x="15267" y="139206"/>
                    <a:pt x="9982" y="137017"/>
                    <a:pt x="6086" y="133120"/>
                  </a:cubicBezTo>
                  <a:cubicBezTo>
                    <a:pt x="2189" y="129223"/>
                    <a:pt x="0" y="123938"/>
                    <a:pt x="0" y="118428"/>
                  </a:cubicBezTo>
                  <a:lnTo>
                    <a:pt x="0" y="20778"/>
                  </a:lnTo>
                  <a:cubicBezTo>
                    <a:pt x="0" y="15267"/>
                    <a:pt x="2189" y="9982"/>
                    <a:pt x="6086" y="6086"/>
                  </a:cubicBezTo>
                  <a:cubicBezTo>
                    <a:pt x="9982" y="2189"/>
                    <a:pt x="15267" y="0"/>
                    <a:pt x="20778" y="0"/>
                  </a:cubicBezTo>
                  <a:close/>
                </a:path>
              </a:pathLst>
            </a:custGeom>
            <a:solidFill>
              <a:srgbClr val="FFFFFF"/>
            </a:solidFill>
            <a:ln w="19050" cap="sq">
              <a:solidFill>
                <a:srgbClr val="000000"/>
              </a:solidFill>
              <a:prstDash val="solid"/>
              <a:miter/>
            </a:ln>
          </p:spPr>
        </p:sp>
        <p:sp>
          <p:nvSpPr>
            <p:cNvPr id="26" name="TextBox 26"/>
            <p:cNvSpPr txBox="1"/>
            <p:nvPr/>
          </p:nvSpPr>
          <p:spPr>
            <a:xfrm>
              <a:off x="0" y="-38100"/>
              <a:ext cx="1318535" cy="177306"/>
            </a:xfrm>
            <a:prstGeom prst="rect">
              <a:avLst/>
            </a:prstGeom>
          </p:spPr>
          <p:txBody>
            <a:bodyPr lIns="50800" tIns="50800" rIns="50800" bIns="50800" rtlCol="0" anchor="ctr"/>
            <a:lstStyle/>
            <a:p>
              <a:pPr algn="ctr">
                <a:lnSpc>
                  <a:spcPts val="2659"/>
                </a:lnSpc>
              </a:pPr>
              <a:endParaRPr/>
            </a:p>
          </p:txBody>
        </p:sp>
      </p:grpSp>
      <p:sp>
        <p:nvSpPr>
          <p:cNvPr id="27" name="Freeform 27"/>
          <p:cNvSpPr/>
          <p:nvPr/>
        </p:nvSpPr>
        <p:spPr>
          <a:xfrm>
            <a:off x="15040443" y="2063153"/>
            <a:ext cx="3032484" cy="6646539"/>
          </a:xfrm>
          <a:custGeom>
            <a:avLst/>
            <a:gdLst/>
            <a:ahLst/>
            <a:cxnLst/>
            <a:rect l="l" t="t" r="r" b="b"/>
            <a:pathLst>
              <a:path w="3032484" h="6646539">
                <a:moveTo>
                  <a:pt x="0" y="0"/>
                </a:moveTo>
                <a:lnTo>
                  <a:pt x="3032484" y="0"/>
                </a:lnTo>
                <a:lnTo>
                  <a:pt x="3032484" y="6646539"/>
                </a:lnTo>
                <a:lnTo>
                  <a:pt x="0" y="66465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8" name="TextBox 28"/>
          <p:cNvSpPr txBox="1"/>
          <p:nvPr/>
        </p:nvSpPr>
        <p:spPr>
          <a:xfrm>
            <a:off x="1464772" y="1634390"/>
            <a:ext cx="5346818" cy="449580"/>
          </a:xfrm>
          <a:prstGeom prst="rect">
            <a:avLst/>
          </a:prstGeom>
        </p:spPr>
        <p:txBody>
          <a:bodyPr lIns="0" tIns="0" rIns="0" bIns="0" rtlCol="0" anchor="t">
            <a:spAutoFit/>
          </a:bodyPr>
          <a:lstStyle/>
          <a:p>
            <a:pPr algn="l">
              <a:lnSpc>
                <a:spcPts val="3509"/>
              </a:lnSpc>
            </a:pPr>
            <a:r>
              <a:rPr lang="en-US" sz="3000" b="1">
                <a:solidFill>
                  <a:srgbClr val="000000"/>
                </a:solidFill>
                <a:latin typeface="DM Sans Bold"/>
                <a:ea typeface="DM Sans Bold"/>
                <a:cs typeface="DM Sans Bold"/>
                <a:sym typeface="DM Sans Bold"/>
              </a:rPr>
              <a:t>    Efficacité et coût réduit :</a:t>
            </a:r>
          </a:p>
        </p:txBody>
      </p:sp>
      <p:sp>
        <p:nvSpPr>
          <p:cNvPr id="29" name="TextBox 29"/>
          <p:cNvSpPr txBox="1"/>
          <p:nvPr/>
        </p:nvSpPr>
        <p:spPr>
          <a:xfrm>
            <a:off x="9585349" y="756090"/>
            <a:ext cx="5734976" cy="449580"/>
          </a:xfrm>
          <a:prstGeom prst="rect">
            <a:avLst/>
          </a:prstGeom>
        </p:spPr>
        <p:txBody>
          <a:bodyPr lIns="0" tIns="0" rIns="0" bIns="0" rtlCol="0" anchor="t">
            <a:spAutoFit/>
          </a:bodyPr>
          <a:lstStyle/>
          <a:p>
            <a:pPr algn="l">
              <a:lnSpc>
                <a:spcPts val="3509"/>
              </a:lnSpc>
            </a:pPr>
            <a:r>
              <a:rPr lang="en-US" sz="3000" b="1">
                <a:solidFill>
                  <a:srgbClr val="000000"/>
                </a:solidFill>
                <a:latin typeface="DM Sans Bold"/>
                <a:ea typeface="DM Sans Bold"/>
                <a:cs typeface="DM Sans Bold"/>
                <a:sym typeface="DM Sans Bold"/>
              </a:rPr>
              <a:t>Adaptabilité et diversité :</a:t>
            </a:r>
          </a:p>
        </p:txBody>
      </p:sp>
      <p:sp>
        <p:nvSpPr>
          <p:cNvPr id="30" name="TextBox 30"/>
          <p:cNvSpPr txBox="1"/>
          <p:nvPr/>
        </p:nvSpPr>
        <p:spPr>
          <a:xfrm>
            <a:off x="870476" y="6087449"/>
            <a:ext cx="7640449" cy="449580"/>
          </a:xfrm>
          <a:prstGeom prst="rect">
            <a:avLst/>
          </a:prstGeom>
        </p:spPr>
        <p:txBody>
          <a:bodyPr lIns="0" tIns="0" rIns="0" bIns="0" rtlCol="0" anchor="t">
            <a:spAutoFit/>
          </a:bodyPr>
          <a:lstStyle/>
          <a:p>
            <a:pPr algn="l">
              <a:lnSpc>
                <a:spcPts val="3509"/>
              </a:lnSpc>
            </a:pPr>
            <a:r>
              <a:rPr lang="en-US" sz="3000">
                <a:solidFill>
                  <a:srgbClr val="000000"/>
                </a:solidFill>
                <a:latin typeface="DM Sans"/>
                <a:ea typeface="DM Sans"/>
                <a:cs typeface="DM Sans"/>
                <a:sym typeface="DM Sans"/>
              </a:rPr>
              <a:t>    </a:t>
            </a:r>
            <a:r>
              <a:rPr lang="en-US" sz="3000" b="1">
                <a:solidFill>
                  <a:srgbClr val="000000"/>
                </a:solidFill>
                <a:latin typeface="DM Sans Bold"/>
                <a:ea typeface="DM Sans Bold"/>
                <a:cs typeface="DM Sans Bold"/>
                <a:sym typeface="DM Sans Bold"/>
              </a:rPr>
              <a:t>Bioremédiation naturelle et durable :</a:t>
            </a:r>
          </a:p>
        </p:txBody>
      </p:sp>
      <p:sp>
        <p:nvSpPr>
          <p:cNvPr id="31" name="TextBox 31"/>
          <p:cNvSpPr txBox="1"/>
          <p:nvPr/>
        </p:nvSpPr>
        <p:spPr>
          <a:xfrm>
            <a:off x="9666132" y="5392940"/>
            <a:ext cx="6334164" cy="887730"/>
          </a:xfrm>
          <a:prstGeom prst="rect">
            <a:avLst/>
          </a:prstGeom>
        </p:spPr>
        <p:txBody>
          <a:bodyPr lIns="0" tIns="0" rIns="0" bIns="0" rtlCol="0" anchor="t">
            <a:spAutoFit/>
          </a:bodyPr>
          <a:lstStyle/>
          <a:p>
            <a:pPr algn="l">
              <a:lnSpc>
                <a:spcPts val="3509"/>
              </a:lnSpc>
            </a:pPr>
            <a:r>
              <a:rPr lang="en-US" sz="3000" b="1">
                <a:solidFill>
                  <a:srgbClr val="000000"/>
                </a:solidFill>
                <a:latin typeface="DM Sans Bold"/>
                <a:ea typeface="DM Sans Bold"/>
                <a:cs typeface="DM Sans Bold"/>
                <a:sym typeface="DM Sans Bold"/>
              </a:rPr>
              <a:t>    Réduction des coûts et des impacts environnementaux </a:t>
            </a:r>
          </a:p>
        </p:txBody>
      </p:sp>
      <p:sp>
        <p:nvSpPr>
          <p:cNvPr id="32" name="TextBox 32"/>
          <p:cNvSpPr txBox="1"/>
          <p:nvPr/>
        </p:nvSpPr>
        <p:spPr>
          <a:xfrm>
            <a:off x="1060502" y="2418433"/>
            <a:ext cx="6988452" cy="2967990"/>
          </a:xfrm>
          <a:prstGeom prst="rect">
            <a:avLst/>
          </a:prstGeom>
        </p:spPr>
        <p:txBody>
          <a:bodyPr lIns="0" tIns="0" rIns="0" bIns="0" rtlCol="0" anchor="t">
            <a:spAutoFit/>
          </a:bodyPr>
          <a:lstStyle/>
          <a:p>
            <a:pPr marL="0" lvl="0" indent="0" algn="l">
              <a:lnSpc>
                <a:spcPts val="2969"/>
              </a:lnSpc>
              <a:spcBef>
                <a:spcPct val="0"/>
              </a:spcBef>
            </a:pPr>
            <a:r>
              <a:rPr lang="en-US" sz="2199" spc="131">
                <a:solidFill>
                  <a:srgbClr val="000000"/>
                </a:solidFill>
                <a:latin typeface="DM Sans"/>
                <a:ea typeface="DM Sans"/>
                <a:cs typeface="DM Sans"/>
                <a:sym typeface="DM Sans"/>
              </a:rPr>
              <a:t>        Les micro-organismes sont capables de dégrader une large gamme de polluants organiques et inorganiques, comme les hydrocarbures, les métaux lourds, les produits chimiques industriels et les pesticides. Ce processus est généralement plus économique que les méthodes chimiques traditionnelles de traitement de la pollution.</a:t>
            </a:r>
          </a:p>
        </p:txBody>
      </p:sp>
      <p:sp>
        <p:nvSpPr>
          <p:cNvPr id="33" name="TextBox 33"/>
          <p:cNvSpPr txBox="1"/>
          <p:nvPr/>
        </p:nvSpPr>
        <p:spPr>
          <a:xfrm>
            <a:off x="9585349" y="1358010"/>
            <a:ext cx="5654193" cy="3339465"/>
          </a:xfrm>
          <a:prstGeom prst="rect">
            <a:avLst/>
          </a:prstGeom>
        </p:spPr>
        <p:txBody>
          <a:bodyPr lIns="0" tIns="0" rIns="0" bIns="0" rtlCol="0" anchor="t">
            <a:spAutoFit/>
          </a:bodyPr>
          <a:lstStyle/>
          <a:p>
            <a:pPr algn="l">
              <a:lnSpc>
                <a:spcPts val="2969"/>
              </a:lnSpc>
            </a:pPr>
            <a:r>
              <a:rPr lang="en-US" sz="2199" spc="131">
                <a:solidFill>
                  <a:srgbClr val="000000"/>
                </a:solidFill>
                <a:latin typeface="DM Sans"/>
                <a:ea typeface="DM Sans"/>
                <a:cs typeface="DM Sans"/>
                <a:sym typeface="DM Sans"/>
              </a:rPr>
              <a:t> Les micro-organismes peuvent être isolés de divers environnements et peuvent être adaptés à des conditions extrêmes (hautes températures, pH acides ou alcalins, etc.). Cela leur permet de traiter des polluants dans des conditions variées (terrestres, marines, industrielles).</a:t>
            </a:r>
          </a:p>
          <a:p>
            <a:pPr marL="0" lvl="0" indent="0" algn="l">
              <a:lnSpc>
                <a:spcPts val="2969"/>
              </a:lnSpc>
              <a:spcBef>
                <a:spcPct val="0"/>
              </a:spcBef>
            </a:pPr>
            <a:endParaRPr lang="en-US" sz="2199" spc="131">
              <a:solidFill>
                <a:srgbClr val="000000"/>
              </a:solidFill>
              <a:latin typeface="DM Sans"/>
              <a:ea typeface="DM Sans"/>
              <a:cs typeface="DM Sans"/>
              <a:sym typeface="DM Sans"/>
            </a:endParaRPr>
          </a:p>
        </p:txBody>
      </p:sp>
      <p:sp>
        <p:nvSpPr>
          <p:cNvPr id="34" name="TextBox 34"/>
          <p:cNvSpPr txBox="1"/>
          <p:nvPr/>
        </p:nvSpPr>
        <p:spPr>
          <a:xfrm>
            <a:off x="9666132" y="6398532"/>
            <a:ext cx="6084289" cy="2967990"/>
          </a:xfrm>
          <a:prstGeom prst="rect">
            <a:avLst/>
          </a:prstGeom>
        </p:spPr>
        <p:txBody>
          <a:bodyPr lIns="0" tIns="0" rIns="0" bIns="0" rtlCol="0" anchor="t">
            <a:spAutoFit/>
          </a:bodyPr>
          <a:lstStyle/>
          <a:p>
            <a:pPr marL="0" lvl="0" indent="0" algn="l">
              <a:lnSpc>
                <a:spcPts val="2969"/>
              </a:lnSpc>
              <a:spcBef>
                <a:spcPct val="0"/>
              </a:spcBef>
            </a:pPr>
            <a:r>
              <a:rPr lang="en-US" sz="2199" spc="131">
                <a:solidFill>
                  <a:srgbClr val="000000"/>
                </a:solidFill>
                <a:latin typeface="DM Sans"/>
                <a:ea typeface="DM Sans"/>
                <a:cs typeface="DM Sans"/>
                <a:sym typeface="DM Sans"/>
              </a:rPr>
              <a:t> Les techniques basées sur les micro-organismes, telles que la bioremédiation ou la phytoremédiation, nécessitent souvent moins d'énergie et de produits chimiques que les procédés industriels classiques de nettoyage, réduisant ainsi les coûts et les impacts environnementaux.</a:t>
            </a:r>
          </a:p>
        </p:txBody>
      </p:sp>
      <p:sp>
        <p:nvSpPr>
          <p:cNvPr id="35" name="TextBox 35"/>
          <p:cNvSpPr txBox="1"/>
          <p:nvPr/>
        </p:nvSpPr>
        <p:spPr>
          <a:xfrm>
            <a:off x="1060502" y="6457587"/>
            <a:ext cx="6830284" cy="2487930"/>
          </a:xfrm>
          <a:prstGeom prst="rect">
            <a:avLst/>
          </a:prstGeom>
        </p:spPr>
        <p:txBody>
          <a:bodyPr lIns="0" tIns="0" rIns="0" bIns="0" rtlCol="0" anchor="t">
            <a:spAutoFit/>
          </a:bodyPr>
          <a:lstStyle/>
          <a:p>
            <a:pPr algn="l">
              <a:lnSpc>
                <a:spcPts val="2160"/>
              </a:lnSpc>
            </a:pPr>
            <a:endParaRPr/>
          </a:p>
          <a:p>
            <a:pPr marL="0" lvl="0" indent="0" algn="l">
              <a:lnSpc>
                <a:spcPts val="2969"/>
              </a:lnSpc>
              <a:spcBef>
                <a:spcPct val="0"/>
              </a:spcBef>
            </a:pPr>
            <a:r>
              <a:rPr lang="en-US" sz="2199" b="1" spc="131">
                <a:solidFill>
                  <a:srgbClr val="000000"/>
                </a:solidFill>
                <a:latin typeface="DM Sans Bold"/>
                <a:ea typeface="DM Sans Bold"/>
                <a:cs typeface="DM Sans Bold"/>
                <a:sym typeface="DM Sans Bold"/>
              </a:rPr>
              <a:t>        </a:t>
            </a:r>
            <a:r>
              <a:rPr lang="en-US" sz="2199" spc="131">
                <a:solidFill>
                  <a:srgbClr val="000000"/>
                </a:solidFill>
                <a:latin typeface="DM Sans"/>
                <a:ea typeface="DM Sans"/>
                <a:cs typeface="DM Sans"/>
                <a:sym typeface="DM Sans"/>
              </a:rPr>
              <a:t>Les micro-organismes sont une solution naturelle et biodégradable pour dégrader les polluants sans laisser de résidus toxiques dans l'environnement. Ils contribuent à la réduction de la pollution tout en préservant la biodiversité et les écosystèmes.</a:t>
            </a:r>
          </a:p>
        </p:txBody>
      </p:sp>
      <p:sp>
        <p:nvSpPr>
          <p:cNvPr id="36" name="Freeform 36"/>
          <p:cNvSpPr/>
          <p:nvPr/>
        </p:nvSpPr>
        <p:spPr>
          <a:xfrm rot="-10800000">
            <a:off x="14827993" y="-1392447"/>
            <a:ext cx="4017146" cy="3158481"/>
          </a:xfrm>
          <a:custGeom>
            <a:avLst/>
            <a:gdLst/>
            <a:ahLst/>
            <a:cxnLst/>
            <a:rect l="l" t="t" r="r" b="b"/>
            <a:pathLst>
              <a:path w="4017146" h="3158481">
                <a:moveTo>
                  <a:pt x="0" y="0"/>
                </a:moveTo>
                <a:lnTo>
                  <a:pt x="4017147" y="0"/>
                </a:lnTo>
                <a:lnTo>
                  <a:pt x="4017147" y="3158481"/>
                </a:lnTo>
                <a:lnTo>
                  <a:pt x="0" y="3158481"/>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37" name="Freeform 37"/>
          <p:cNvSpPr/>
          <p:nvPr/>
        </p:nvSpPr>
        <p:spPr>
          <a:xfrm>
            <a:off x="4580296" y="-1616873"/>
            <a:ext cx="4224468" cy="2645573"/>
          </a:xfrm>
          <a:custGeom>
            <a:avLst/>
            <a:gdLst/>
            <a:ahLst/>
            <a:cxnLst/>
            <a:rect l="l" t="t" r="r" b="b"/>
            <a:pathLst>
              <a:path w="4224468" h="2645573">
                <a:moveTo>
                  <a:pt x="0" y="0"/>
                </a:moveTo>
                <a:lnTo>
                  <a:pt x="4224469" y="0"/>
                </a:lnTo>
                <a:lnTo>
                  <a:pt x="4224469" y="2645573"/>
                </a:lnTo>
                <a:lnTo>
                  <a:pt x="0" y="2645573"/>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38" name="Freeform 38"/>
          <p:cNvSpPr/>
          <p:nvPr/>
        </p:nvSpPr>
        <p:spPr>
          <a:xfrm>
            <a:off x="8285780" y="9560661"/>
            <a:ext cx="3169280" cy="2226419"/>
          </a:xfrm>
          <a:custGeom>
            <a:avLst/>
            <a:gdLst/>
            <a:ahLst/>
            <a:cxnLst/>
            <a:rect l="l" t="t" r="r" b="b"/>
            <a:pathLst>
              <a:path w="3169280" h="2226419">
                <a:moveTo>
                  <a:pt x="0" y="0"/>
                </a:moveTo>
                <a:lnTo>
                  <a:pt x="3169280" y="0"/>
                </a:lnTo>
                <a:lnTo>
                  <a:pt x="3169280" y="2226419"/>
                </a:lnTo>
                <a:lnTo>
                  <a:pt x="0" y="2226419"/>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
        <p:nvSpPr>
          <p:cNvPr id="39" name="Freeform 39"/>
          <p:cNvSpPr/>
          <p:nvPr/>
        </p:nvSpPr>
        <p:spPr>
          <a:xfrm>
            <a:off x="-1558320" y="9093737"/>
            <a:ext cx="2587020" cy="2386526"/>
          </a:xfrm>
          <a:custGeom>
            <a:avLst/>
            <a:gdLst/>
            <a:ahLst/>
            <a:cxnLst/>
            <a:rect l="l" t="t" r="r" b="b"/>
            <a:pathLst>
              <a:path w="2587020" h="2386526">
                <a:moveTo>
                  <a:pt x="0" y="0"/>
                </a:moveTo>
                <a:lnTo>
                  <a:pt x="2587020" y="0"/>
                </a:lnTo>
                <a:lnTo>
                  <a:pt x="2587020" y="2386526"/>
                </a:lnTo>
                <a:lnTo>
                  <a:pt x="0" y="2386526"/>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sp>
        <p:nvSpPr>
          <p:cNvPr id="40" name="Freeform 40"/>
          <p:cNvSpPr/>
          <p:nvPr/>
        </p:nvSpPr>
        <p:spPr>
          <a:xfrm>
            <a:off x="17259300" y="7433853"/>
            <a:ext cx="1794966" cy="1932669"/>
          </a:xfrm>
          <a:custGeom>
            <a:avLst/>
            <a:gdLst/>
            <a:ahLst/>
            <a:cxnLst/>
            <a:rect l="l" t="t" r="r" b="b"/>
            <a:pathLst>
              <a:path w="1794966" h="1932669">
                <a:moveTo>
                  <a:pt x="0" y="0"/>
                </a:moveTo>
                <a:lnTo>
                  <a:pt x="1794966" y="0"/>
                </a:lnTo>
                <a:lnTo>
                  <a:pt x="1794966" y="1932669"/>
                </a:lnTo>
                <a:lnTo>
                  <a:pt x="0" y="1932669"/>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sp>
      <p:sp>
        <p:nvSpPr>
          <p:cNvPr id="41" name="Freeform 41"/>
          <p:cNvSpPr/>
          <p:nvPr/>
        </p:nvSpPr>
        <p:spPr>
          <a:xfrm>
            <a:off x="-744232" y="460501"/>
            <a:ext cx="1488463" cy="1602652"/>
          </a:xfrm>
          <a:custGeom>
            <a:avLst/>
            <a:gdLst/>
            <a:ahLst/>
            <a:cxnLst/>
            <a:rect l="l" t="t" r="r" b="b"/>
            <a:pathLst>
              <a:path w="1488463" h="1602652">
                <a:moveTo>
                  <a:pt x="0" y="0"/>
                </a:moveTo>
                <a:lnTo>
                  <a:pt x="1488464" y="0"/>
                </a:lnTo>
                <a:lnTo>
                  <a:pt x="1488464" y="1602652"/>
                </a:lnTo>
                <a:lnTo>
                  <a:pt x="0" y="1602652"/>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sp>
      <p:sp>
        <p:nvSpPr>
          <p:cNvPr id="42" name="TextBox 42"/>
          <p:cNvSpPr txBox="1"/>
          <p:nvPr/>
        </p:nvSpPr>
        <p:spPr>
          <a:xfrm>
            <a:off x="1028700" y="304631"/>
            <a:ext cx="16632952" cy="1043853"/>
          </a:xfrm>
          <a:prstGeom prst="rect">
            <a:avLst/>
          </a:prstGeom>
        </p:spPr>
        <p:txBody>
          <a:bodyPr lIns="0" tIns="0" rIns="0" bIns="0" rtlCol="0" anchor="t">
            <a:spAutoFit/>
          </a:bodyPr>
          <a:lstStyle/>
          <a:p>
            <a:pPr algn="l">
              <a:lnSpc>
                <a:spcPts val="7778"/>
              </a:lnSpc>
            </a:pPr>
            <a:r>
              <a:rPr lang="en-US" sz="8018" b="1">
                <a:solidFill>
                  <a:srgbClr val="000000"/>
                </a:solidFill>
                <a:latin typeface="DM Sans Bold"/>
                <a:ea typeface="DM Sans Bold"/>
                <a:cs typeface="DM Sans Bold"/>
                <a:sym typeface="DM Sans Bold"/>
              </a:rPr>
              <a:t>Les Avantages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TextBox 3"/>
          <p:cNvSpPr txBox="1"/>
          <p:nvPr/>
        </p:nvSpPr>
        <p:spPr>
          <a:xfrm>
            <a:off x="3746538" y="2421935"/>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DM Sans Bold"/>
                <a:ea typeface="DM Sans Bold"/>
                <a:cs typeface="DM Sans Bold"/>
                <a:sym typeface="DM Sans Bold"/>
              </a:rPr>
              <a:t>01</a:t>
            </a:r>
          </a:p>
        </p:txBody>
      </p:sp>
      <p:sp>
        <p:nvSpPr>
          <p:cNvPr id="4" name="Freeform 4"/>
          <p:cNvSpPr/>
          <p:nvPr/>
        </p:nvSpPr>
        <p:spPr>
          <a:xfrm>
            <a:off x="2116708" y="2646465"/>
            <a:ext cx="1012981" cy="454921"/>
          </a:xfrm>
          <a:custGeom>
            <a:avLst/>
            <a:gdLst/>
            <a:ahLst/>
            <a:cxnLst/>
            <a:rect l="l" t="t" r="r" b="b"/>
            <a:pathLst>
              <a:path w="1012981" h="454921">
                <a:moveTo>
                  <a:pt x="0" y="0"/>
                </a:moveTo>
                <a:lnTo>
                  <a:pt x="1012981" y="0"/>
                </a:lnTo>
                <a:lnTo>
                  <a:pt x="1012981" y="454920"/>
                </a:lnTo>
                <a:lnTo>
                  <a:pt x="0" y="454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2116708" y="6408551"/>
            <a:ext cx="1012981" cy="454921"/>
          </a:xfrm>
          <a:custGeom>
            <a:avLst/>
            <a:gdLst/>
            <a:ahLst/>
            <a:cxnLst/>
            <a:rect l="l" t="t" r="r" b="b"/>
            <a:pathLst>
              <a:path w="1012981" h="454921">
                <a:moveTo>
                  <a:pt x="0" y="0"/>
                </a:moveTo>
                <a:lnTo>
                  <a:pt x="1012981" y="0"/>
                </a:lnTo>
                <a:lnTo>
                  <a:pt x="1012981" y="454921"/>
                </a:lnTo>
                <a:lnTo>
                  <a:pt x="0" y="4549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3746538" y="6334386"/>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DM Sans Bold"/>
                <a:ea typeface="DM Sans Bold"/>
                <a:cs typeface="DM Sans Bold"/>
                <a:sym typeface="DM Sans Bold"/>
              </a:rPr>
              <a:t>02</a:t>
            </a:r>
          </a:p>
        </p:txBody>
      </p:sp>
      <p:sp>
        <p:nvSpPr>
          <p:cNvPr id="7" name="TextBox 7"/>
          <p:cNvSpPr txBox="1"/>
          <p:nvPr/>
        </p:nvSpPr>
        <p:spPr>
          <a:xfrm>
            <a:off x="3746538" y="3448180"/>
            <a:ext cx="12686273" cy="1853565"/>
          </a:xfrm>
          <a:prstGeom prst="rect">
            <a:avLst/>
          </a:prstGeom>
        </p:spPr>
        <p:txBody>
          <a:bodyPr lIns="0" tIns="0" rIns="0" bIns="0" rtlCol="0" anchor="t">
            <a:spAutoFit/>
          </a:bodyPr>
          <a:lstStyle/>
          <a:p>
            <a:pPr marL="0" lvl="0" indent="0" algn="l">
              <a:lnSpc>
                <a:spcPts val="2969"/>
              </a:lnSpc>
              <a:spcBef>
                <a:spcPct val="0"/>
              </a:spcBef>
            </a:pPr>
            <a:r>
              <a:rPr lang="en-US" sz="2199" spc="131">
                <a:solidFill>
                  <a:srgbClr val="000000"/>
                </a:solidFill>
                <a:latin typeface="DM Sans"/>
                <a:ea typeface="DM Sans"/>
                <a:cs typeface="DM Sans"/>
                <a:sym typeface="DM Sans"/>
              </a:rPr>
              <a:t> L'introduction de micro-organismes génétiquement modifiés (OGM) ou non autochtones dans l'environnement pour la bioremédiation peut avoir des effets imprévus, notamment des risques pour la biodiversité locale et la perturbation des écosystèmes existants. Si ces micro-organismes s'échappent dans la nature, ils peuvent perturber les communautés microbiennes locales.</a:t>
            </a:r>
          </a:p>
        </p:txBody>
      </p:sp>
      <p:sp>
        <p:nvSpPr>
          <p:cNvPr id="8" name="TextBox 8"/>
          <p:cNvSpPr txBox="1"/>
          <p:nvPr/>
        </p:nvSpPr>
        <p:spPr>
          <a:xfrm>
            <a:off x="3746538" y="7404735"/>
            <a:ext cx="12686273" cy="1853565"/>
          </a:xfrm>
          <a:prstGeom prst="rect">
            <a:avLst/>
          </a:prstGeom>
        </p:spPr>
        <p:txBody>
          <a:bodyPr lIns="0" tIns="0" rIns="0" bIns="0" rtlCol="0" anchor="t">
            <a:spAutoFit/>
          </a:bodyPr>
          <a:lstStyle/>
          <a:p>
            <a:pPr marL="0" lvl="0" indent="0" algn="l">
              <a:lnSpc>
                <a:spcPts val="2969"/>
              </a:lnSpc>
              <a:spcBef>
                <a:spcPct val="0"/>
              </a:spcBef>
            </a:pPr>
            <a:r>
              <a:rPr lang="en-US" sz="2199" spc="131">
                <a:solidFill>
                  <a:srgbClr val="000000"/>
                </a:solidFill>
                <a:latin typeface="DM Sans"/>
                <a:ea typeface="DM Sans"/>
                <a:cs typeface="DM Sans"/>
                <a:sym typeface="DM Sans"/>
              </a:rPr>
              <a:t>   Les processus de bioremédiation basés sur les micro-organismes peuvent prendre du temps pour obtenir des résultats visibles, surtout lorsqu'il s'agit de dégrader des polluants complexes ou de traiter de grandes surfaces de sols ou d'eaux. Cela peut être un inconvénient par rapport à des méthodes chimiques ou physiques plus rapides.</a:t>
            </a:r>
          </a:p>
        </p:txBody>
      </p:sp>
      <p:sp>
        <p:nvSpPr>
          <p:cNvPr id="9" name="TextBox 9"/>
          <p:cNvSpPr txBox="1"/>
          <p:nvPr/>
        </p:nvSpPr>
        <p:spPr>
          <a:xfrm>
            <a:off x="5323776" y="2498770"/>
            <a:ext cx="7640449" cy="449580"/>
          </a:xfrm>
          <a:prstGeom prst="rect">
            <a:avLst/>
          </a:prstGeom>
        </p:spPr>
        <p:txBody>
          <a:bodyPr lIns="0" tIns="0" rIns="0" bIns="0" rtlCol="0" anchor="t">
            <a:spAutoFit/>
          </a:bodyPr>
          <a:lstStyle/>
          <a:p>
            <a:pPr algn="l">
              <a:lnSpc>
                <a:spcPts val="3509"/>
              </a:lnSpc>
            </a:pPr>
            <a:r>
              <a:rPr lang="en-US" sz="3000" b="1">
                <a:solidFill>
                  <a:srgbClr val="000000"/>
                </a:solidFill>
                <a:latin typeface="DM Sans Bold"/>
                <a:ea typeface="DM Sans Bold"/>
                <a:cs typeface="DM Sans Bold"/>
                <a:sym typeface="DM Sans Bold"/>
              </a:rPr>
              <a:t> Risque de perturbation écologique :</a:t>
            </a:r>
          </a:p>
        </p:txBody>
      </p:sp>
      <p:sp>
        <p:nvSpPr>
          <p:cNvPr id="10" name="TextBox 10"/>
          <p:cNvSpPr txBox="1"/>
          <p:nvPr/>
        </p:nvSpPr>
        <p:spPr>
          <a:xfrm>
            <a:off x="5323776" y="6413892"/>
            <a:ext cx="7640449" cy="449580"/>
          </a:xfrm>
          <a:prstGeom prst="rect">
            <a:avLst/>
          </a:prstGeom>
        </p:spPr>
        <p:txBody>
          <a:bodyPr lIns="0" tIns="0" rIns="0" bIns="0" rtlCol="0" anchor="t">
            <a:spAutoFit/>
          </a:bodyPr>
          <a:lstStyle/>
          <a:p>
            <a:pPr algn="l">
              <a:lnSpc>
                <a:spcPts val="3509"/>
              </a:lnSpc>
            </a:pPr>
            <a:r>
              <a:rPr lang="en-US" sz="3000" b="1">
                <a:solidFill>
                  <a:srgbClr val="000000"/>
                </a:solidFill>
                <a:latin typeface="DM Sans Bold"/>
                <a:ea typeface="DM Sans Bold"/>
                <a:cs typeface="DM Sans Bold"/>
                <a:sym typeface="DM Sans Bold"/>
              </a:rPr>
              <a:t>  Temps nécessaire pour les résultats :</a:t>
            </a:r>
          </a:p>
        </p:txBody>
      </p:sp>
      <p:sp>
        <p:nvSpPr>
          <p:cNvPr id="11" name="TextBox 11"/>
          <p:cNvSpPr txBox="1"/>
          <p:nvPr/>
        </p:nvSpPr>
        <p:spPr>
          <a:xfrm>
            <a:off x="3659257" y="535305"/>
            <a:ext cx="12019214" cy="1177290"/>
          </a:xfrm>
          <a:prstGeom prst="rect">
            <a:avLst/>
          </a:prstGeom>
        </p:spPr>
        <p:txBody>
          <a:bodyPr lIns="0" tIns="0" rIns="0" bIns="0" rtlCol="0" anchor="t">
            <a:spAutoFit/>
          </a:bodyPr>
          <a:lstStyle/>
          <a:p>
            <a:pPr algn="l">
              <a:lnSpc>
                <a:spcPts val="8730"/>
              </a:lnSpc>
            </a:pPr>
            <a:r>
              <a:rPr lang="en-US" sz="9000" b="1">
                <a:solidFill>
                  <a:srgbClr val="000000"/>
                </a:solidFill>
                <a:latin typeface="DM Sans Bold"/>
                <a:ea typeface="DM Sans Bold"/>
                <a:cs typeface="DM Sans Bold"/>
                <a:sym typeface="DM Sans Bold"/>
              </a:rPr>
              <a:t>Les inconvénients </a:t>
            </a:r>
          </a:p>
        </p:txBody>
      </p:sp>
      <p:sp>
        <p:nvSpPr>
          <p:cNvPr id="12" name="Freeform 12"/>
          <p:cNvSpPr/>
          <p:nvPr/>
        </p:nvSpPr>
        <p:spPr>
          <a:xfrm>
            <a:off x="8285780" y="9560661"/>
            <a:ext cx="3169280" cy="2226419"/>
          </a:xfrm>
          <a:custGeom>
            <a:avLst/>
            <a:gdLst/>
            <a:ahLst/>
            <a:cxnLst/>
            <a:rect l="l" t="t" r="r" b="b"/>
            <a:pathLst>
              <a:path w="3169280" h="2226419">
                <a:moveTo>
                  <a:pt x="0" y="0"/>
                </a:moveTo>
                <a:lnTo>
                  <a:pt x="3169280" y="0"/>
                </a:lnTo>
                <a:lnTo>
                  <a:pt x="3169280" y="2226419"/>
                </a:lnTo>
                <a:lnTo>
                  <a:pt x="0" y="2226419"/>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13" name="Freeform 13"/>
          <p:cNvSpPr/>
          <p:nvPr/>
        </p:nvSpPr>
        <p:spPr>
          <a:xfrm>
            <a:off x="11735224" y="4973376"/>
            <a:ext cx="3943247" cy="2469459"/>
          </a:xfrm>
          <a:custGeom>
            <a:avLst/>
            <a:gdLst/>
            <a:ahLst/>
            <a:cxnLst/>
            <a:rect l="l" t="t" r="r" b="b"/>
            <a:pathLst>
              <a:path w="3943247" h="2469459">
                <a:moveTo>
                  <a:pt x="0" y="0"/>
                </a:moveTo>
                <a:lnTo>
                  <a:pt x="3943248" y="0"/>
                </a:lnTo>
                <a:lnTo>
                  <a:pt x="3943248" y="2469459"/>
                </a:lnTo>
                <a:lnTo>
                  <a:pt x="0" y="2469459"/>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14" name="Freeform 14"/>
          <p:cNvSpPr/>
          <p:nvPr/>
        </p:nvSpPr>
        <p:spPr>
          <a:xfrm rot="-4315281">
            <a:off x="-802725" y="653176"/>
            <a:ext cx="3059829" cy="751049"/>
          </a:xfrm>
          <a:custGeom>
            <a:avLst/>
            <a:gdLst/>
            <a:ahLst/>
            <a:cxnLst/>
            <a:rect l="l" t="t" r="r" b="b"/>
            <a:pathLst>
              <a:path w="3059829" h="751049">
                <a:moveTo>
                  <a:pt x="0" y="0"/>
                </a:moveTo>
                <a:lnTo>
                  <a:pt x="3059829" y="0"/>
                </a:lnTo>
                <a:lnTo>
                  <a:pt x="3059829" y="751048"/>
                </a:lnTo>
                <a:lnTo>
                  <a:pt x="0" y="7510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TextBox 3"/>
          <p:cNvSpPr txBox="1"/>
          <p:nvPr/>
        </p:nvSpPr>
        <p:spPr>
          <a:xfrm>
            <a:off x="3925736" y="6388222"/>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DM Sans Bold"/>
                <a:ea typeface="DM Sans Bold"/>
                <a:cs typeface="DM Sans Bold"/>
                <a:sym typeface="DM Sans Bold"/>
              </a:rPr>
              <a:t>04</a:t>
            </a:r>
          </a:p>
        </p:txBody>
      </p:sp>
      <p:sp>
        <p:nvSpPr>
          <p:cNvPr id="4" name="TextBox 4"/>
          <p:cNvSpPr txBox="1"/>
          <p:nvPr/>
        </p:nvSpPr>
        <p:spPr>
          <a:xfrm>
            <a:off x="3925736" y="2636074"/>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DM Sans Bold"/>
                <a:ea typeface="DM Sans Bold"/>
                <a:cs typeface="DM Sans Bold"/>
                <a:sym typeface="DM Sans Bold"/>
              </a:rPr>
              <a:t>03</a:t>
            </a:r>
          </a:p>
        </p:txBody>
      </p:sp>
      <p:sp>
        <p:nvSpPr>
          <p:cNvPr id="5" name="TextBox 5"/>
          <p:cNvSpPr txBox="1"/>
          <p:nvPr/>
        </p:nvSpPr>
        <p:spPr>
          <a:xfrm>
            <a:off x="3925736" y="3867941"/>
            <a:ext cx="12686273" cy="1853565"/>
          </a:xfrm>
          <a:prstGeom prst="rect">
            <a:avLst/>
          </a:prstGeom>
        </p:spPr>
        <p:txBody>
          <a:bodyPr lIns="0" tIns="0" rIns="0" bIns="0" rtlCol="0" anchor="t">
            <a:spAutoFit/>
          </a:bodyPr>
          <a:lstStyle/>
          <a:p>
            <a:pPr marL="0" lvl="0" indent="0" algn="l">
              <a:lnSpc>
                <a:spcPts val="2969"/>
              </a:lnSpc>
              <a:spcBef>
                <a:spcPct val="0"/>
              </a:spcBef>
            </a:pPr>
            <a:r>
              <a:rPr lang="en-US" sz="2199" spc="131">
                <a:solidFill>
                  <a:srgbClr val="000000"/>
                </a:solidFill>
                <a:latin typeface="DM Sans"/>
                <a:ea typeface="DM Sans"/>
                <a:cs typeface="DM Sans"/>
                <a:sym typeface="DM Sans"/>
              </a:rPr>
              <a:t>  Tous les polluants ne peuvent pas être dégradés efficacement par des micro-organismes. Par exemple, certains contaminants chimiques persistants ou des métaux lourds peuvent être difficiles à décomposer biologiquement. De plus, les micro-organismes peuvent ne pas être capables de traiter des concentrations élevées de polluants.</a:t>
            </a:r>
          </a:p>
        </p:txBody>
      </p:sp>
      <p:sp>
        <p:nvSpPr>
          <p:cNvPr id="6" name="Freeform 6"/>
          <p:cNvSpPr/>
          <p:nvPr/>
        </p:nvSpPr>
        <p:spPr>
          <a:xfrm>
            <a:off x="2113204" y="6462387"/>
            <a:ext cx="1012981" cy="454921"/>
          </a:xfrm>
          <a:custGeom>
            <a:avLst/>
            <a:gdLst/>
            <a:ahLst/>
            <a:cxnLst/>
            <a:rect l="l" t="t" r="r" b="b"/>
            <a:pathLst>
              <a:path w="1012981" h="454921">
                <a:moveTo>
                  <a:pt x="0" y="0"/>
                </a:moveTo>
                <a:lnTo>
                  <a:pt x="1012981" y="0"/>
                </a:lnTo>
                <a:lnTo>
                  <a:pt x="1012981" y="454921"/>
                </a:lnTo>
                <a:lnTo>
                  <a:pt x="0" y="4549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2116708" y="2710239"/>
            <a:ext cx="1012981" cy="454921"/>
          </a:xfrm>
          <a:custGeom>
            <a:avLst/>
            <a:gdLst/>
            <a:ahLst/>
            <a:cxnLst/>
            <a:rect l="l" t="t" r="r" b="b"/>
            <a:pathLst>
              <a:path w="1012981" h="454921">
                <a:moveTo>
                  <a:pt x="0" y="0"/>
                </a:moveTo>
                <a:lnTo>
                  <a:pt x="1012981" y="0"/>
                </a:lnTo>
                <a:lnTo>
                  <a:pt x="1012981" y="454921"/>
                </a:lnTo>
                <a:lnTo>
                  <a:pt x="0" y="4549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5323776" y="2715580"/>
            <a:ext cx="7640449" cy="449580"/>
          </a:xfrm>
          <a:prstGeom prst="rect">
            <a:avLst/>
          </a:prstGeom>
        </p:spPr>
        <p:txBody>
          <a:bodyPr lIns="0" tIns="0" rIns="0" bIns="0" rtlCol="0" anchor="t">
            <a:spAutoFit/>
          </a:bodyPr>
          <a:lstStyle/>
          <a:p>
            <a:pPr algn="l">
              <a:lnSpc>
                <a:spcPts val="3509"/>
              </a:lnSpc>
            </a:pPr>
            <a:r>
              <a:rPr lang="en-US" sz="3000" b="1">
                <a:solidFill>
                  <a:srgbClr val="000000"/>
                </a:solidFill>
                <a:latin typeface="DM Sans Bold"/>
                <a:ea typeface="DM Sans Bold"/>
                <a:cs typeface="DM Sans Bold"/>
                <a:sym typeface="DM Sans Bold"/>
              </a:rPr>
              <a:t>   Limites de dégradation :</a:t>
            </a:r>
          </a:p>
        </p:txBody>
      </p:sp>
      <p:sp>
        <p:nvSpPr>
          <p:cNvPr id="9" name="TextBox 9"/>
          <p:cNvSpPr txBox="1"/>
          <p:nvPr/>
        </p:nvSpPr>
        <p:spPr>
          <a:xfrm>
            <a:off x="5323776" y="6462387"/>
            <a:ext cx="7640449" cy="449580"/>
          </a:xfrm>
          <a:prstGeom prst="rect">
            <a:avLst/>
          </a:prstGeom>
        </p:spPr>
        <p:txBody>
          <a:bodyPr lIns="0" tIns="0" rIns="0" bIns="0" rtlCol="0" anchor="t">
            <a:spAutoFit/>
          </a:bodyPr>
          <a:lstStyle/>
          <a:p>
            <a:pPr algn="l">
              <a:lnSpc>
                <a:spcPts val="3509"/>
              </a:lnSpc>
            </a:pPr>
            <a:r>
              <a:rPr lang="en-US" sz="3000" b="1">
                <a:solidFill>
                  <a:srgbClr val="000000"/>
                </a:solidFill>
                <a:latin typeface="DM Sans Bold"/>
                <a:ea typeface="DM Sans Bold"/>
                <a:cs typeface="DM Sans Bold"/>
                <a:sym typeface="DM Sans Bold"/>
              </a:rPr>
              <a:t> Nécessité de conditions spécifiques :</a:t>
            </a:r>
          </a:p>
        </p:txBody>
      </p:sp>
      <p:sp>
        <p:nvSpPr>
          <p:cNvPr id="10" name="TextBox 10"/>
          <p:cNvSpPr txBox="1"/>
          <p:nvPr/>
        </p:nvSpPr>
        <p:spPr>
          <a:xfrm>
            <a:off x="3925736" y="7620123"/>
            <a:ext cx="12686273" cy="1853565"/>
          </a:xfrm>
          <a:prstGeom prst="rect">
            <a:avLst/>
          </a:prstGeom>
        </p:spPr>
        <p:txBody>
          <a:bodyPr lIns="0" tIns="0" rIns="0" bIns="0" rtlCol="0" anchor="t">
            <a:spAutoFit/>
          </a:bodyPr>
          <a:lstStyle/>
          <a:p>
            <a:pPr marL="0" lvl="0" indent="0" algn="l">
              <a:lnSpc>
                <a:spcPts val="2969"/>
              </a:lnSpc>
              <a:spcBef>
                <a:spcPct val="0"/>
              </a:spcBef>
            </a:pPr>
            <a:r>
              <a:rPr lang="en-US" sz="2199" spc="131">
                <a:solidFill>
                  <a:srgbClr val="000000"/>
                </a:solidFill>
                <a:latin typeface="DM Sans"/>
                <a:ea typeface="DM Sans"/>
                <a:cs typeface="DM Sans"/>
                <a:sym typeface="DM Sans"/>
              </a:rPr>
              <a:t> Les micro-organismes ont des conditions optimales de croissance et d'activité (température, pH, nutriments). Si ces conditions ne sont pas réunies dans l'environnement, leur efficacité de dégradation peut être réduite. Par exemple, dans les sols fortement contaminés ou dans des environnements très acides, l'activité des micro-organismes peut être limitée.</a:t>
            </a:r>
          </a:p>
        </p:txBody>
      </p:sp>
      <p:sp>
        <p:nvSpPr>
          <p:cNvPr id="11" name="Freeform 11"/>
          <p:cNvSpPr/>
          <p:nvPr/>
        </p:nvSpPr>
        <p:spPr>
          <a:xfrm>
            <a:off x="528564" y="9173790"/>
            <a:ext cx="3169280" cy="2226419"/>
          </a:xfrm>
          <a:custGeom>
            <a:avLst/>
            <a:gdLst/>
            <a:ahLst/>
            <a:cxnLst/>
            <a:rect l="l" t="t" r="r" b="b"/>
            <a:pathLst>
              <a:path w="3169280" h="2226419">
                <a:moveTo>
                  <a:pt x="0" y="0"/>
                </a:moveTo>
                <a:lnTo>
                  <a:pt x="3169280" y="0"/>
                </a:lnTo>
                <a:lnTo>
                  <a:pt x="3169280" y="2226420"/>
                </a:lnTo>
                <a:lnTo>
                  <a:pt x="0" y="2226420"/>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12" name="Freeform 12"/>
          <p:cNvSpPr/>
          <p:nvPr/>
        </p:nvSpPr>
        <p:spPr>
          <a:xfrm rot="-9988123">
            <a:off x="8917507" y="-1279551"/>
            <a:ext cx="7499197" cy="2559101"/>
          </a:xfrm>
          <a:custGeom>
            <a:avLst/>
            <a:gdLst/>
            <a:ahLst/>
            <a:cxnLst/>
            <a:rect l="l" t="t" r="r" b="b"/>
            <a:pathLst>
              <a:path w="7499197" h="2559101">
                <a:moveTo>
                  <a:pt x="0" y="0"/>
                </a:moveTo>
                <a:lnTo>
                  <a:pt x="7499198" y="0"/>
                </a:lnTo>
                <a:lnTo>
                  <a:pt x="7499198" y="2559102"/>
                </a:lnTo>
                <a:lnTo>
                  <a:pt x="0" y="2559102"/>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13" name="Freeform 13"/>
          <p:cNvSpPr/>
          <p:nvPr/>
        </p:nvSpPr>
        <p:spPr>
          <a:xfrm>
            <a:off x="124450" y="-353013"/>
            <a:ext cx="4899948" cy="3068592"/>
          </a:xfrm>
          <a:custGeom>
            <a:avLst/>
            <a:gdLst/>
            <a:ahLst/>
            <a:cxnLst/>
            <a:rect l="l" t="t" r="r" b="b"/>
            <a:pathLst>
              <a:path w="4899948" h="3068592">
                <a:moveTo>
                  <a:pt x="0" y="0"/>
                </a:moveTo>
                <a:lnTo>
                  <a:pt x="4899948" y="0"/>
                </a:lnTo>
                <a:lnTo>
                  <a:pt x="4899948" y="3068593"/>
                </a:lnTo>
                <a:lnTo>
                  <a:pt x="0" y="3068593"/>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Freeform 3"/>
          <p:cNvSpPr/>
          <p:nvPr/>
        </p:nvSpPr>
        <p:spPr>
          <a:xfrm>
            <a:off x="10819907" y="1950456"/>
            <a:ext cx="4208573" cy="4247184"/>
          </a:xfrm>
          <a:custGeom>
            <a:avLst/>
            <a:gdLst/>
            <a:ahLst/>
            <a:cxnLst/>
            <a:rect l="l" t="t" r="r" b="b"/>
            <a:pathLst>
              <a:path w="4208573" h="4247184">
                <a:moveTo>
                  <a:pt x="0" y="0"/>
                </a:moveTo>
                <a:lnTo>
                  <a:pt x="4208573" y="0"/>
                </a:lnTo>
                <a:lnTo>
                  <a:pt x="4208573" y="4247184"/>
                </a:lnTo>
                <a:lnTo>
                  <a:pt x="0" y="4247184"/>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4" name="Freeform 4"/>
          <p:cNvSpPr/>
          <p:nvPr/>
        </p:nvSpPr>
        <p:spPr>
          <a:xfrm>
            <a:off x="10256115" y="2639048"/>
            <a:ext cx="7181225" cy="5008904"/>
          </a:xfrm>
          <a:custGeom>
            <a:avLst/>
            <a:gdLst/>
            <a:ahLst/>
            <a:cxnLst/>
            <a:rect l="l" t="t" r="r" b="b"/>
            <a:pathLst>
              <a:path w="7181225" h="5008904">
                <a:moveTo>
                  <a:pt x="0" y="0"/>
                </a:moveTo>
                <a:lnTo>
                  <a:pt x="7181225" y="0"/>
                </a:lnTo>
                <a:lnTo>
                  <a:pt x="7181225" y="5008904"/>
                </a:lnTo>
                <a:lnTo>
                  <a:pt x="0" y="50089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1504950" y="2859405"/>
            <a:ext cx="8751165" cy="1177290"/>
          </a:xfrm>
          <a:prstGeom prst="rect">
            <a:avLst/>
          </a:prstGeom>
        </p:spPr>
        <p:txBody>
          <a:bodyPr lIns="0" tIns="0" rIns="0" bIns="0" rtlCol="0" anchor="t">
            <a:spAutoFit/>
          </a:bodyPr>
          <a:lstStyle/>
          <a:p>
            <a:pPr algn="l">
              <a:lnSpc>
                <a:spcPts val="8730"/>
              </a:lnSpc>
            </a:pPr>
            <a:r>
              <a:rPr lang="en-US" sz="9000" b="1">
                <a:solidFill>
                  <a:srgbClr val="000000"/>
                </a:solidFill>
                <a:latin typeface="DM Sans Bold"/>
                <a:ea typeface="DM Sans Bold"/>
                <a:cs typeface="DM Sans Bold"/>
                <a:sym typeface="DM Sans Bold"/>
              </a:rPr>
              <a:t>Conclusion</a:t>
            </a:r>
            <a:r>
              <a:rPr lang="en-US" sz="9000">
                <a:solidFill>
                  <a:srgbClr val="000000"/>
                </a:solidFill>
                <a:latin typeface="DM Sans"/>
                <a:ea typeface="DM Sans"/>
                <a:cs typeface="DM Sans"/>
                <a:sym typeface="DM Sans"/>
              </a:rPr>
              <a:t> </a:t>
            </a:r>
          </a:p>
        </p:txBody>
      </p:sp>
      <p:sp>
        <p:nvSpPr>
          <p:cNvPr id="6" name="TextBox 6"/>
          <p:cNvSpPr txBox="1"/>
          <p:nvPr/>
        </p:nvSpPr>
        <p:spPr>
          <a:xfrm>
            <a:off x="1504950" y="4350742"/>
            <a:ext cx="7707571" cy="3665220"/>
          </a:xfrm>
          <a:prstGeom prst="rect">
            <a:avLst/>
          </a:prstGeom>
        </p:spPr>
        <p:txBody>
          <a:bodyPr lIns="0" tIns="0" rIns="0" bIns="0" rtlCol="0" anchor="t">
            <a:spAutoFit/>
          </a:bodyPr>
          <a:lstStyle/>
          <a:p>
            <a:pPr algn="l">
              <a:lnSpc>
                <a:spcPts val="2699"/>
              </a:lnSpc>
            </a:pPr>
            <a:endParaRPr/>
          </a:p>
          <a:p>
            <a:pPr marL="0" lvl="0" indent="0" algn="l">
              <a:lnSpc>
                <a:spcPts val="2969"/>
              </a:lnSpc>
              <a:spcBef>
                <a:spcPct val="0"/>
              </a:spcBef>
            </a:pPr>
            <a:r>
              <a:rPr lang="en-US" sz="2199" spc="131">
                <a:solidFill>
                  <a:srgbClr val="000000"/>
                </a:solidFill>
                <a:latin typeface="DM Sans"/>
                <a:ea typeface="DM Sans"/>
                <a:cs typeface="DM Sans"/>
                <a:sym typeface="DM Sans"/>
              </a:rPr>
              <a:t>La biotechnologie environnementale représente une avancée significative dans notre capacité à répondre aux défis environnementaux contemporains. En intégrant des techniques innovantes telles que l’édition génomique et la bioremédiation, cette discipline offre des solutions prometteuses pour la gestion durable des ressources naturelles, la réduction de la pollution et l’amélioration de la qualité de vie.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Freeform 3"/>
          <p:cNvSpPr/>
          <p:nvPr/>
        </p:nvSpPr>
        <p:spPr>
          <a:xfrm>
            <a:off x="-2329398" y="8614893"/>
            <a:ext cx="4899948" cy="3344214"/>
          </a:xfrm>
          <a:custGeom>
            <a:avLst/>
            <a:gdLst/>
            <a:ahLst/>
            <a:cxnLst/>
            <a:rect l="l" t="t" r="r" b="b"/>
            <a:pathLst>
              <a:path w="4899948" h="3344214">
                <a:moveTo>
                  <a:pt x="0" y="0"/>
                </a:moveTo>
                <a:lnTo>
                  <a:pt x="4899947" y="0"/>
                </a:lnTo>
                <a:lnTo>
                  <a:pt x="4899947" y="3344214"/>
                </a:lnTo>
                <a:lnTo>
                  <a:pt x="0" y="33442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6030709" y="9258300"/>
            <a:ext cx="3059829" cy="751049"/>
          </a:xfrm>
          <a:custGeom>
            <a:avLst/>
            <a:gdLst/>
            <a:ahLst/>
            <a:cxnLst/>
            <a:rect l="l" t="t" r="r" b="b"/>
            <a:pathLst>
              <a:path w="3059829" h="751049">
                <a:moveTo>
                  <a:pt x="0" y="0"/>
                </a:moveTo>
                <a:lnTo>
                  <a:pt x="3059829" y="0"/>
                </a:lnTo>
                <a:lnTo>
                  <a:pt x="3059829" y="751049"/>
                </a:lnTo>
                <a:lnTo>
                  <a:pt x="0" y="75104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4215205" y="8540136"/>
            <a:ext cx="4602314" cy="3618569"/>
          </a:xfrm>
          <a:custGeom>
            <a:avLst/>
            <a:gdLst/>
            <a:ahLst/>
            <a:cxnLst/>
            <a:rect l="l" t="t" r="r" b="b"/>
            <a:pathLst>
              <a:path w="4602314" h="3618569">
                <a:moveTo>
                  <a:pt x="0" y="0"/>
                </a:moveTo>
                <a:lnTo>
                  <a:pt x="4602314" y="0"/>
                </a:lnTo>
                <a:lnTo>
                  <a:pt x="4602314" y="3618570"/>
                </a:lnTo>
                <a:lnTo>
                  <a:pt x="0" y="3618570"/>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6" name="Freeform 6"/>
          <p:cNvSpPr/>
          <p:nvPr/>
        </p:nvSpPr>
        <p:spPr>
          <a:xfrm>
            <a:off x="-674156" y="-1072630"/>
            <a:ext cx="4899948" cy="3068592"/>
          </a:xfrm>
          <a:custGeom>
            <a:avLst/>
            <a:gdLst/>
            <a:ahLst/>
            <a:cxnLst/>
            <a:rect l="l" t="t" r="r" b="b"/>
            <a:pathLst>
              <a:path w="4899948" h="3068592">
                <a:moveTo>
                  <a:pt x="0" y="0"/>
                </a:moveTo>
                <a:lnTo>
                  <a:pt x="4899948" y="0"/>
                </a:lnTo>
                <a:lnTo>
                  <a:pt x="4899948" y="3068592"/>
                </a:lnTo>
                <a:lnTo>
                  <a:pt x="0" y="3068592"/>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
        <p:nvSpPr>
          <p:cNvPr id="7" name="Freeform 7"/>
          <p:cNvSpPr/>
          <p:nvPr/>
        </p:nvSpPr>
        <p:spPr>
          <a:xfrm>
            <a:off x="12686214" y="-2578193"/>
            <a:ext cx="4292424" cy="3870986"/>
          </a:xfrm>
          <a:custGeom>
            <a:avLst/>
            <a:gdLst/>
            <a:ahLst/>
            <a:cxnLst/>
            <a:rect l="l" t="t" r="r" b="b"/>
            <a:pathLst>
              <a:path w="4292424" h="3870986">
                <a:moveTo>
                  <a:pt x="0" y="0"/>
                </a:moveTo>
                <a:lnTo>
                  <a:pt x="4292424" y="0"/>
                </a:lnTo>
                <a:lnTo>
                  <a:pt x="4292424" y="3870986"/>
                </a:lnTo>
                <a:lnTo>
                  <a:pt x="0" y="3870986"/>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sp>
        <p:nvSpPr>
          <p:cNvPr id="8" name="Freeform 8"/>
          <p:cNvSpPr/>
          <p:nvPr/>
        </p:nvSpPr>
        <p:spPr>
          <a:xfrm>
            <a:off x="10138935" y="9258300"/>
            <a:ext cx="4076270" cy="2863579"/>
          </a:xfrm>
          <a:custGeom>
            <a:avLst/>
            <a:gdLst/>
            <a:ahLst/>
            <a:cxnLst/>
            <a:rect l="l" t="t" r="r" b="b"/>
            <a:pathLst>
              <a:path w="4076270" h="2863579">
                <a:moveTo>
                  <a:pt x="0" y="0"/>
                </a:moveTo>
                <a:lnTo>
                  <a:pt x="4076270" y="0"/>
                </a:lnTo>
                <a:lnTo>
                  <a:pt x="4076270" y="2863579"/>
                </a:lnTo>
                <a:lnTo>
                  <a:pt x="0" y="2863579"/>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sp>
      <p:sp>
        <p:nvSpPr>
          <p:cNvPr id="9" name="Freeform 9"/>
          <p:cNvSpPr/>
          <p:nvPr/>
        </p:nvSpPr>
        <p:spPr>
          <a:xfrm>
            <a:off x="7409323" y="-2700100"/>
            <a:ext cx="5493058" cy="4114800"/>
          </a:xfrm>
          <a:custGeom>
            <a:avLst/>
            <a:gdLst/>
            <a:ahLst/>
            <a:cxnLst/>
            <a:rect l="l" t="t" r="r" b="b"/>
            <a:pathLst>
              <a:path w="5493058" h="4114800">
                <a:moveTo>
                  <a:pt x="0" y="0"/>
                </a:moveTo>
                <a:lnTo>
                  <a:pt x="5493058" y="0"/>
                </a:lnTo>
                <a:lnTo>
                  <a:pt x="5493058" y="4114800"/>
                </a:lnTo>
                <a:lnTo>
                  <a:pt x="0" y="4114800"/>
                </a:lnTo>
                <a:lnTo>
                  <a:pt x="0" y="0"/>
                </a:lnTo>
                <a:close/>
              </a:path>
            </a:pathLst>
          </a:custGeom>
          <a:blipFill>
            <a:blip r:embed="rId15">
              <a:extLst>
                <a:ext uri="{96DAC541-7B7A-43D3-8B79-37D633B846F1}">
                  <asvg:svgBlip xmlns:asvg="http://schemas.microsoft.com/office/drawing/2016/SVG/main" r:embed="rId16"/>
                </a:ext>
              </a:extLst>
            </a:blip>
            <a:stretch>
              <a:fillRect/>
            </a:stretch>
          </a:blipFill>
          <a:ln cap="sq">
            <a:noFill/>
            <a:prstDash val="solid"/>
            <a:miter/>
          </a:ln>
        </p:spPr>
      </p:sp>
      <p:sp>
        <p:nvSpPr>
          <p:cNvPr id="10" name="Freeform 10"/>
          <p:cNvSpPr/>
          <p:nvPr/>
        </p:nvSpPr>
        <p:spPr>
          <a:xfrm rot="4747568">
            <a:off x="-2972342" y="3665317"/>
            <a:ext cx="4896097" cy="2735694"/>
          </a:xfrm>
          <a:custGeom>
            <a:avLst/>
            <a:gdLst/>
            <a:ahLst/>
            <a:cxnLst/>
            <a:rect l="l" t="t" r="r" b="b"/>
            <a:pathLst>
              <a:path w="4896097" h="2735694">
                <a:moveTo>
                  <a:pt x="0" y="0"/>
                </a:moveTo>
                <a:lnTo>
                  <a:pt x="4896097" y="0"/>
                </a:lnTo>
                <a:lnTo>
                  <a:pt x="4896097" y="2735694"/>
                </a:lnTo>
                <a:lnTo>
                  <a:pt x="0" y="2735694"/>
                </a:lnTo>
                <a:lnTo>
                  <a:pt x="0" y="0"/>
                </a:lnTo>
                <a:close/>
              </a:path>
            </a:pathLst>
          </a:custGeom>
          <a:blipFill>
            <a:blip r:embed="rId17">
              <a:extLst>
                <a:ext uri="{96DAC541-7B7A-43D3-8B79-37D633B846F1}">
                  <asvg:svgBlip xmlns:asvg="http://schemas.microsoft.com/office/drawing/2016/SVG/main" r:embed="rId18"/>
                </a:ext>
              </a:extLst>
            </a:blip>
            <a:stretch>
              <a:fillRect/>
            </a:stretch>
          </a:blipFill>
          <a:ln cap="sq">
            <a:noFill/>
            <a:prstDash val="solid"/>
            <a:miter/>
          </a:ln>
        </p:spPr>
      </p:sp>
      <p:sp>
        <p:nvSpPr>
          <p:cNvPr id="11" name="Freeform 11"/>
          <p:cNvSpPr/>
          <p:nvPr/>
        </p:nvSpPr>
        <p:spPr>
          <a:xfrm>
            <a:off x="4831481" y="-1626507"/>
            <a:ext cx="2892762" cy="2919301"/>
          </a:xfrm>
          <a:custGeom>
            <a:avLst/>
            <a:gdLst/>
            <a:ahLst/>
            <a:cxnLst/>
            <a:rect l="l" t="t" r="r" b="b"/>
            <a:pathLst>
              <a:path w="2892762" h="2919301">
                <a:moveTo>
                  <a:pt x="0" y="0"/>
                </a:moveTo>
                <a:lnTo>
                  <a:pt x="2892761" y="0"/>
                </a:lnTo>
                <a:lnTo>
                  <a:pt x="2892761" y="2919300"/>
                </a:lnTo>
                <a:lnTo>
                  <a:pt x="0" y="2919300"/>
                </a:lnTo>
                <a:lnTo>
                  <a:pt x="0" y="0"/>
                </a:lnTo>
                <a:close/>
              </a:path>
            </a:pathLst>
          </a:custGeom>
          <a:blipFill>
            <a:blip r:embed="rId19">
              <a:extLst>
                <a:ext uri="{96DAC541-7B7A-43D3-8B79-37D633B846F1}">
                  <asvg:svgBlip xmlns:asvg="http://schemas.microsoft.com/office/drawing/2016/SVG/main" r:embed="rId20"/>
                </a:ext>
              </a:extLst>
            </a:blip>
            <a:stretch>
              <a:fillRect/>
            </a:stretch>
          </a:blipFill>
          <a:ln cap="sq">
            <a:noFill/>
            <a:prstDash val="solid"/>
            <a:miter/>
          </a:ln>
        </p:spPr>
      </p:sp>
      <p:sp>
        <p:nvSpPr>
          <p:cNvPr id="12" name="Freeform 12"/>
          <p:cNvSpPr/>
          <p:nvPr/>
        </p:nvSpPr>
        <p:spPr>
          <a:xfrm>
            <a:off x="17259300" y="2262342"/>
            <a:ext cx="3575541" cy="3575541"/>
          </a:xfrm>
          <a:custGeom>
            <a:avLst/>
            <a:gdLst/>
            <a:ahLst/>
            <a:cxnLst/>
            <a:rect l="l" t="t" r="r" b="b"/>
            <a:pathLst>
              <a:path w="3575541" h="3575541">
                <a:moveTo>
                  <a:pt x="0" y="0"/>
                </a:moveTo>
                <a:lnTo>
                  <a:pt x="3575541" y="0"/>
                </a:lnTo>
                <a:lnTo>
                  <a:pt x="3575541" y="3575541"/>
                </a:lnTo>
                <a:lnTo>
                  <a:pt x="0" y="3575541"/>
                </a:lnTo>
                <a:lnTo>
                  <a:pt x="0" y="0"/>
                </a:lnTo>
                <a:close/>
              </a:path>
            </a:pathLst>
          </a:custGeom>
          <a:blipFill>
            <a:blip r:embed="rId21">
              <a:extLst>
                <a:ext uri="{96DAC541-7B7A-43D3-8B79-37D633B846F1}">
                  <asvg:svgBlip xmlns:asvg="http://schemas.microsoft.com/office/drawing/2016/SVG/main" r:embed="rId22"/>
                </a:ext>
              </a:extLst>
            </a:blip>
            <a:stretch>
              <a:fillRect/>
            </a:stretch>
          </a:blipFill>
          <a:ln cap="sq">
            <a:noFill/>
            <a:prstDash val="solid"/>
            <a:miter/>
          </a:ln>
        </p:spPr>
      </p:sp>
      <p:sp>
        <p:nvSpPr>
          <p:cNvPr id="13" name="Freeform 13"/>
          <p:cNvSpPr/>
          <p:nvPr/>
        </p:nvSpPr>
        <p:spPr>
          <a:xfrm>
            <a:off x="2570549" y="9093737"/>
            <a:ext cx="2587020" cy="2386526"/>
          </a:xfrm>
          <a:custGeom>
            <a:avLst/>
            <a:gdLst/>
            <a:ahLst/>
            <a:cxnLst/>
            <a:rect l="l" t="t" r="r" b="b"/>
            <a:pathLst>
              <a:path w="2587020" h="2386526">
                <a:moveTo>
                  <a:pt x="0" y="0"/>
                </a:moveTo>
                <a:lnTo>
                  <a:pt x="2587020" y="0"/>
                </a:lnTo>
                <a:lnTo>
                  <a:pt x="2587020" y="2386526"/>
                </a:lnTo>
                <a:lnTo>
                  <a:pt x="0" y="2386526"/>
                </a:lnTo>
                <a:lnTo>
                  <a:pt x="0" y="0"/>
                </a:lnTo>
                <a:close/>
              </a:path>
            </a:pathLst>
          </a:custGeom>
          <a:blipFill>
            <a:blip r:embed="rId23">
              <a:extLst>
                <a:ext uri="{96DAC541-7B7A-43D3-8B79-37D633B846F1}">
                  <asvg:svgBlip xmlns:asvg="http://schemas.microsoft.com/office/drawing/2016/SVG/main" r:embed="rId24"/>
                </a:ext>
              </a:extLst>
            </a:blip>
            <a:stretch>
              <a:fillRect/>
            </a:stretch>
          </a:blipFill>
          <a:ln cap="sq">
            <a:noFill/>
            <a:prstDash val="solid"/>
            <a:miter/>
          </a:ln>
        </p:spPr>
      </p:sp>
      <p:sp>
        <p:nvSpPr>
          <p:cNvPr id="14" name="Freeform 14"/>
          <p:cNvSpPr/>
          <p:nvPr/>
        </p:nvSpPr>
        <p:spPr>
          <a:xfrm rot="-5282649">
            <a:off x="16440369" y="6970869"/>
            <a:ext cx="3382987" cy="1154444"/>
          </a:xfrm>
          <a:custGeom>
            <a:avLst/>
            <a:gdLst/>
            <a:ahLst/>
            <a:cxnLst/>
            <a:rect l="l" t="t" r="r" b="b"/>
            <a:pathLst>
              <a:path w="3382987" h="1154444">
                <a:moveTo>
                  <a:pt x="0" y="0"/>
                </a:moveTo>
                <a:lnTo>
                  <a:pt x="3382987" y="0"/>
                </a:lnTo>
                <a:lnTo>
                  <a:pt x="3382987" y="1154445"/>
                </a:lnTo>
                <a:lnTo>
                  <a:pt x="0" y="1154445"/>
                </a:lnTo>
                <a:lnTo>
                  <a:pt x="0" y="0"/>
                </a:lnTo>
                <a:close/>
              </a:path>
            </a:pathLst>
          </a:custGeom>
          <a:blipFill>
            <a:blip r:embed="rId25">
              <a:extLst>
                <a:ext uri="{96DAC541-7B7A-43D3-8B79-37D633B846F1}">
                  <asvg:svgBlip xmlns:asvg="http://schemas.microsoft.com/office/drawing/2016/SVG/main" r:embed="rId26"/>
                </a:ext>
              </a:extLst>
            </a:blip>
            <a:stretch>
              <a:fillRect/>
            </a:stretch>
          </a:blipFill>
          <a:ln cap="sq">
            <a:noFill/>
            <a:prstDash val="solid"/>
            <a:miter/>
          </a:ln>
        </p:spPr>
      </p:sp>
      <p:sp>
        <p:nvSpPr>
          <p:cNvPr id="15" name="Freeform 15"/>
          <p:cNvSpPr/>
          <p:nvPr/>
        </p:nvSpPr>
        <p:spPr>
          <a:xfrm>
            <a:off x="16978638" y="-642644"/>
            <a:ext cx="3104522" cy="3342688"/>
          </a:xfrm>
          <a:custGeom>
            <a:avLst/>
            <a:gdLst/>
            <a:ahLst/>
            <a:cxnLst/>
            <a:rect l="l" t="t" r="r" b="b"/>
            <a:pathLst>
              <a:path w="3104522" h="3342688">
                <a:moveTo>
                  <a:pt x="0" y="0"/>
                </a:moveTo>
                <a:lnTo>
                  <a:pt x="3104522" y="0"/>
                </a:lnTo>
                <a:lnTo>
                  <a:pt x="3104522" y="3342688"/>
                </a:lnTo>
                <a:lnTo>
                  <a:pt x="0" y="3342688"/>
                </a:lnTo>
                <a:lnTo>
                  <a:pt x="0" y="0"/>
                </a:lnTo>
                <a:close/>
              </a:path>
            </a:pathLst>
          </a:custGeom>
          <a:blipFill>
            <a:blip r:embed="rId27">
              <a:extLst>
                <a:ext uri="{96DAC541-7B7A-43D3-8B79-37D633B846F1}">
                  <asvg:svgBlip xmlns:asvg="http://schemas.microsoft.com/office/drawing/2016/SVG/main" r:embed="rId28"/>
                </a:ext>
              </a:extLst>
            </a:blip>
            <a:stretch>
              <a:fillRect/>
            </a:stretch>
          </a:blipFill>
          <a:ln cap="sq">
            <a:noFill/>
            <a:prstDash val="solid"/>
            <a:miter/>
          </a:ln>
        </p:spPr>
      </p:sp>
      <p:sp>
        <p:nvSpPr>
          <p:cNvPr id="16" name="TextBox 16"/>
          <p:cNvSpPr txBox="1"/>
          <p:nvPr/>
        </p:nvSpPr>
        <p:spPr>
          <a:xfrm>
            <a:off x="3688802" y="2215004"/>
            <a:ext cx="10910396" cy="4974237"/>
          </a:xfrm>
          <a:prstGeom prst="rect">
            <a:avLst/>
          </a:prstGeom>
        </p:spPr>
        <p:txBody>
          <a:bodyPr lIns="0" tIns="0" rIns="0" bIns="0" rtlCol="0" anchor="t">
            <a:spAutoFit/>
          </a:bodyPr>
          <a:lstStyle/>
          <a:p>
            <a:pPr algn="ctr">
              <a:lnSpc>
                <a:spcPts val="12699"/>
              </a:lnSpc>
            </a:pPr>
            <a:r>
              <a:rPr lang="en-US" sz="14597">
                <a:solidFill>
                  <a:srgbClr val="000000"/>
                </a:solidFill>
                <a:latin typeface="DM Sans"/>
                <a:ea typeface="DM Sans"/>
                <a:cs typeface="DM Sans"/>
                <a:sym typeface="DM Sans"/>
              </a:rPr>
              <a:t>Merci pour votre attention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4862" t="-6378" r="-71161"/>
            </a:stretch>
          </a:blipFill>
        </p:spPr>
      </p:sp>
      <p:sp>
        <p:nvSpPr>
          <p:cNvPr id="3" name="Freeform 3"/>
          <p:cNvSpPr/>
          <p:nvPr/>
        </p:nvSpPr>
        <p:spPr>
          <a:xfrm>
            <a:off x="-454456" y="-505596"/>
            <a:ext cx="4899948" cy="3068592"/>
          </a:xfrm>
          <a:custGeom>
            <a:avLst/>
            <a:gdLst/>
            <a:ahLst/>
            <a:cxnLst/>
            <a:rect l="l" t="t" r="r" b="b"/>
            <a:pathLst>
              <a:path w="4899948" h="3068592">
                <a:moveTo>
                  <a:pt x="0" y="0"/>
                </a:moveTo>
                <a:lnTo>
                  <a:pt x="4899948" y="0"/>
                </a:lnTo>
                <a:lnTo>
                  <a:pt x="4899948" y="3068592"/>
                </a:lnTo>
                <a:lnTo>
                  <a:pt x="0" y="3068592"/>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4" name="Freeform 4"/>
          <p:cNvSpPr/>
          <p:nvPr/>
        </p:nvSpPr>
        <p:spPr>
          <a:xfrm rot="-5282649">
            <a:off x="16004285" y="839795"/>
            <a:ext cx="4017207" cy="1370872"/>
          </a:xfrm>
          <a:custGeom>
            <a:avLst/>
            <a:gdLst/>
            <a:ahLst/>
            <a:cxnLst/>
            <a:rect l="l" t="t" r="r" b="b"/>
            <a:pathLst>
              <a:path w="4017207" h="1370872">
                <a:moveTo>
                  <a:pt x="0" y="0"/>
                </a:moveTo>
                <a:lnTo>
                  <a:pt x="4017207" y="0"/>
                </a:lnTo>
                <a:lnTo>
                  <a:pt x="4017207" y="1370872"/>
                </a:lnTo>
                <a:lnTo>
                  <a:pt x="0" y="1370872"/>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5" name="Freeform 5"/>
          <p:cNvSpPr/>
          <p:nvPr/>
        </p:nvSpPr>
        <p:spPr>
          <a:xfrm>
            <a:off x="13241955" y="-2780903"/>
            <a:ext cx="5046045" cy="4550615"/>
          </a:xfrm>
          <a:custGeom>
            <a:avLst/>
            <a:gdLst/>
            <a:ahLst/>
            <a:cxnLst/>
            <a:rect l="l" t="t" r="r" b="b"/>
            <a:pathLst>
              <a:path w="5046045" h="4550615">
                <a:moveTo>
                  <a:pt x="0" y="0"/>
                </a:moveTo>
                <a:lnTo>
                  <a:pt x="5046045" y="0"/>
                </a:lnTo>
                <a:lnTo>
                  <a:pt x="5046045" y="4550614"/>
                </a:lnTo>
                <a:lnTo>
                  <a:pt x="0" y="4550614"/>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6" name="TextBox 6"/>
          <p:cNvSpPr txBox="1"/>
          <p:nvPr/>
        </p:nvSpPr>
        <p:spPr>
          <a:xfrm>
            <a:off x="2319443" y="1385706"/>
            <a:ext cx="7848753" cy="1177290"/>
          </a:xfrm>
          <a:prstGeom prst="rect">
            <a:avLst/>
          </a:prstGeom>
        </p:spPr>
        <p:txBody>
          <a:bodyPr lIns="0" tIns="0" rIns="0" bIns="0" rtlCol="0" anchor="t">
            <a:spAutoFit/>
          </a:bodyPr>
          <a:lstStyle/>
          <a:p>
            <a:pPr algn="l">
              <a:lnSpc>
                <a:spcPts val="8730"/>
              </a:lnSpc>
            </a:pPr>
            <a:r>
              <a:rPr lang="en-US" sz="9000" b="1">
                <a:solidFill>
                  <a:srgbClr val="000000"/>
                </a:solidFill>
                <a:latin typeface="DM Sans Bold"/>
                <a:ea typeface="DM Sans Bold"/>
                <a:cs typeface="DM Sans Bold"/>
                <a:sym typeface="DM Sans Bold"/>
              </a:rPr>
              <a:t>Plan de travail </a:t>
            </a:r>
          </a:p>
        </p:txBody>
      </p:sp>
      <p:sp>
        <p:nvSpPr>
          <p:cNvPr id="7" name="Freeform 7"/>
          <p:cNvSpPr/>
          <p:nvPr/>
        </p:nvSpPr>
        <p:spPr>
          <a:xfrm>
            <a:off x="2319443" y="3215632"/>
            <a:ext cx="1829699" cy="1745076"/>
          </a:xfrm>
          <a:custGeom>
            <a:avLst/>
            <a:gdLst/>
            <a:ahLst/>
            <a:cxnLst/>
            <a:rect l="l" t="t" r="r" b="b"/>
            <a:pathLst>
              <a:path w="1829699" h="1745076">
                <a:moveTo>
                  <a:pt x="0" y="0"/>
                </a:moveTo>
                <a:lnTo>
                  <a:pt x="1829699" y="0"/>
                </a:lnTo>
                <a:lnTo>
                  <a:pt x="1829699" y="1745076"/>
                </a:lnTo>
                <a:lnTo>
                  <a:pt x="0" y="174507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a:off x="2607516" y="6913380"/>
            <a:ext cx="1541626" cy="2055501"/>
          </a:xfrm>
          <a:custGeom>
            <a:avLst/>
            <a:gdLst/>
            <a:ahLst/>
            <a:cxnLst/>
            <a:rect l="l" t="t" r="r" b="b"/>
            <a:pathLst>
              <a:path w="1541626" h="2055501">
                <a:moveTo>
                  <a:pt x="0" y="0"/>
                </a:moveTo>
                <a:lnTo>
                  <a:pt x="1541626" y="0"/>
                </a:lnTo>
                <a:lnTo>
                  <a:pt x="1541626" y="2055502"/>
                </a:lnTo>
                <a:lnTo>
                  <a:pt x="0" y="205550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9" name="TextBox 9"/>
          <p:cNvSpPr txBox="1"/>
          <p:nvPr/>
        </p:nvSpPr>
        <p:spPr>
          <a:xfrm>
            <a:off x="4747623" y="2823202"/>
            <a:ext cx="7848753" cy="39243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1. Introduction </a:t>
            </a:r>
          </a:p>
        </p:txBody>
      </p:sp>
      <p:sp>
        <p:nvSpPr>
          <p:cNvPr id="10" name="TextBox 10"/>
          <p:cNvSpPr txBox="1"/>
          <p:nvPr/>
        </p:nvSpPr>
        <p:spPr>
          <a:xfrm>
            <a:off x="4747623" y="9385358"/>
            <a:ext cx="7848753" cy="39243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7. Conclusion </a:t>
            </a:r>
          </a:p>
        </p:txBody>
      </p:sp>
      <p:sp>
        <p:nvSpPr>
          <p:cNvPr id="11" name="TextBox 11"/>
          <p:cNvSpPr txBox="1"/>
          <p:nvPr/>
        </p:nvSpPr>
        <p:spPr>
          <a:xfrm>
            <a:off x="4747623" y="3613208"/>
            <a:ext cx="7848753" cy="75438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2. Définition de la biotechnologie environnementale </a:t>
            </a:r>
          </a:p>
        </p:txBody>
      </p:sp>
      <p:sp>
        <p:nvSpPr>
          <p:cNvPr id="12" name="TextBox 12"/>
          <p:cNvSpPr txBox="1"/>
          <p:nvPr/>
        </p:nvSpPr>
        <p:spPr>
          <a:xfrm>
            <a:off x="4747623" y="4767638"/>
            <a:ext cx="7848753" cy="75438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3. L'objectif de la biotechnologie environnementale </a:t>
            </a:r>
          </a:p>
        </p:txBody>
      </p:sp>
      <p:sp>
        <p:nvSpPr>
          <p:cNvPr id="13" name="TextBox 13"/>
          <p:cNvSpPr txBox="1"/>
          <p:nvPr/>
        </p:nvSpPr>
        <p:spPr>
          <a:xfrm>
            <a:off x="4747623" y="5922068"/>
            <a:ext cx="7848753" cy="75438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4. Les applications de la biotechnologie environnementale </a:t>
            </a:r>
          </a:p>
        </p:txBody>
      </p:sp>
      <p:sp>
        <p:nvSpPr>
          <p:cNvPr id="14" name="TextBox 14"/>
          <p:cNvSpPr txBox="1"/>
          <p:nvPr/>
        </p:nvSpPr>
        <p:spPr>
          <a:xfrm>
            <a:off x="4747623" y="7076498"/>
            <a:ext cx="7848753" cy="75438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5. Les microorganismes utiliser dans la biotechnologie environnementale </a:t>
            </a:r>
          </a:p>
        </p:txBody>
      </p:sp>
      <p:sp>
        <p:nvSpPr>
          <p:cNvPr id="15" name="TextBox 15"/>
          <p:cNvSpPr txBox="1"/>
          <p:nvPr/>
        </p:nvSpPr>
        <p:spPr>
          <a:xfrm>
            <a:off x="4747623" y="11228850"/>
            <a:ext cx="7848753" cy="39243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3. Traitement des gaz à effet de serre</a:t>
            </a:r>
          </a:p>
        </p:txBody>
      </p:sp>
      <p:sp>
        <p:nvSpPr>
          <p:cNvPr id="16" name="TextBox 16"/>
          <p:cNvSpPr txBox="1"/>
          <p:nvPr/>
        </p:nvSpPr>
        <p:spPr>
          <a:xfrm>
            <a:off x="4747623" y="8230928"/>
            <a:ext cx="7848753" cy="75438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6. Les avantages et les inconvénients de la biotechnologie environnementale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Freeform 3"/>
          <p:cNvSpPr/>
          <p:nvPr/>
        </p:nvSpPr>
        <p:spPr>
          <a:xfrm>
            <a:off x="10994934" y="2091045"/>
            <a:ext cx="6264366" cy="6104909"/>
          </a:xfrm>
          <a:custGeom>
            <a:avLst/>
            <a:gdLst/>
            <a:ahLst/>
            <a:cxnLst/>
            <a:rect l="l" t="t" r="r" b="b"/>
            <a:pathLst>
              <a:path w="6264366" h="6104909">
                <a:moveTo>
                  <a:pt x="0" y="0"/>
                </a:moveTo>
                <a:lnTo>
                  <a:pt x="6264366" y="0"/>
                </a:lnTo>
                <a:lnTo>
                  <a:pt x="6264366" y="6104910"/>
                </a:lnTo>
                <a:lnTo>
                  <a:pt x="0" y="61049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1611736" y="2186462"/>
            <a:ext cx="7848753" cy="1177290"/>
          </a:xfrm>
          <a:prstGeom prst="rect">
            <a:avLst/>
          </a:prstGeom>
        </p:spPr>
        <p:txBody>
          <a:bodyPr lIns="0" tIns="0" rIns="0" bIns="0" rtlCol="0" anchor="t">
            <a:spAutoFit/>
          </a:bodyPr>
          <a:lstStyle/>
          <a:p>
            <a:pPr algn="l">
              <a:lnSpc>
                <a:spcPts val="8730"/>
              </a:lnSpc>
            </a:pPr>
            <a:r>
              <a:rPr lang="en-US" sz="9000" b="1">
                <a:solidFill>
                  <a:srgbClr val="000000"/>
                </a:solidFill>
                <a:latin typeface="DM Sans Bold"/>
                <a:ea typeface="DM Sans Bold"/>
                <a:cs typeface="DM Sans Bold"/>
                <a:sym typeface="DM Sans Bold"/>
              </a:rPr>
              <a:t>Introduction</a:t>
            </a:r>
            <a:r>
              <a:rPr lang="en-US" sz="9000">
                <a:solidFill>
                  <a:srgbClr val="000000"/>
                </a:solidFill>
                <a:latin typeface="DM Sans"/>
                <a:ea typeface="DM Sans"/>
                <a:cs typeface="DM Sans"/>
                <a:sym typeface="DM Sans"/>
              </a:rPr>
              <a:t> </a:t>
            </a:r>
          </a:p>
        </p:txBody>
      </p:sp>
      <p:sp>
        <p:nvSpPr>
          <p:cNvPr id="5" name="TextBox 5"/>
          <p:cNvSpPr txBox="1"/>
          <p:nvPr/>
        </p:nvSpPr>
        <p:spPr>
          <a:xfrm>
            <a:off x="1611736" y="3594756"/>
            <a:ext cx="9677185" cy="4945380"/>
          </a:xfrm>
          <a:prstGeom prst="rect">
            <a:avLst/>
          </a:prstGeom>
        </p:spPr>
        <p:txBody>
          <a:bodyPr lIns="0" tIns="0" rIns="0" bIns="0" rtlCol="0" anchor="t">
            <a:spAutoFit/>
          </a:bodyPr>
          <a:lstStyle/>
          <a:p>
            <a:pPr algn="l">
              <a:lnSpc>
                <a:spcPts val="3915"/>
              </a:lnSpc>
            </a:pPr>
            <a:endParaRPr/>
          </a:p>
          <a:p>
            <a:pPr algn="l">
              <a:lnSpc>
                <a:spcPts val="3915"/>
              </a:lnSpc>
            </a:pPr>
            <a:r>
              <a:rPr lang="en-US" sz="2900" spc="174">
                <a:solidFill>
                  <a:srgbClr val="000000"/>
                </a:solidFill>
                <a:latin typeface="DM Sans"/>
                <a:ea typeface="DM Sans"/>
                <a:cs typeface="DM Sans"/>
                <a:sym typeface="DM Sans"/>
              </a:rPr>
              <a:t>   -L'environnement est le milieu naturel dans lequel les êtres vivants évoluent . </a:t>
            </a:r>
          </a:p>
          <a:p>
            <a:pPr marL="0" lvl="0" indent="0" algn="l">
              <a:lnSpc>
                <a:spcPts val="3915"/>
              </a:lnSpc>
              <a:spcBef>
                <a:spcPct val="0"/>
              </a:spcBef>
            </a:pPr>
            <a:r>
              <a:rPr lang="en-US" sz="2900" spc="174">
                <a:solidFill>
                  <a:srgbClr val="000000"/>
                </a:solidFill>
                <a:latin typeface="DM Sans"/>
                <a:ea typeface="DM Sans"/>
                <a:cs typeface="DM Sans"/>
                <a:sym typeface="DM Sans"/>
              </a:rPr>
              <a:t>   -La gestion de l’environnement utilise depuis longtemps des procédés de biotechnologie au sens large du terme. Ainsi, en tant que programme de recherche et d’innovation, la vision du secteur émergent de la biotechnologie environnementale peut être considérée comme l’extension de celle de la biotechnologie.</a:t>
            </a:r>
          </a:p>
        </p:txBody>
      </p:sp>
      <p:sp>
        <p:nvSpPr>
          <p:cNvPr id="6" name="Freeform 6"/>
          <p:cNvSpPr/>
          <p:nvPr/>
        </p:nvSpPr>
        <p:spPr>
          <a:xfrm>
            <a:off x="15353489" y="8540136"/>
            <a:ext cx="4602314" cy="3618569"/>
          </a:xfrm>
          <a:custGeom>
            <a:avLst/>
            <a:gdLst/>
            <a:ahLst/>
            <a:cxnLst/>
            <a:rect l="l" t="t" r="r" b="b"/>
            <a:pathLst>
              <a:path w="4602314" h="3618569">
                <a:moveTo>
                  <a:pt x="0" y="0"/>
                </a:moveTo>
                <a:lnTo>
                  <a:pt x="4602314" y="0"/>
                </a:lnTo>
                <a:lnTo>
                  <a:pt x="4602314" y="3618570"/>
                </a:lnTo>
                <a:lnTo>
                  <a:pt x="0" y="3618570"/>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7" name="Freeform 7"/>
          <p:cNvSpPr/>
          <p:nvPr/>
        </p:nvSpPr>
        <p:spPr>
          <a:xfrm>
            <a:off x="-674156" y="-1072630"/>
            <a:ext cx="4899948" cy="3068592"/>
          </a:xfrm>
          <a:custGeom>
            <a:avLst/>
            <a:gdLst/>
            <a:ahLst/>
            <a:cxnLst/>
            <a:rect l="l" t="t" r="r" b="b"/>
            <a:pathLst>
              <a:path w="4899948" h="3068592">
                <a:moveTo>
                  <a:pt x="0" y="0"/>
                </a:moveTo>
                <a:lnTo>
                  <a:pt x="4899948" y="0"/>
                </a:lnTo>
                <a:lnTo>
                  <a:pt x="4899948" y="3068592"/>
                </a:lnTo>
                <a:lnTo>
                  <a:pt x="0" y="3068592"/>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8" name="Freeform 8"/>
          <p:cNvSpPr/>
          <p:nvPr/>
        </p:nvSpPr>
        <p:spPr>
          <a:xfrm>
            <a:off x="9144000" y="9258300"/>
            <a:ext cx="4076270" cy="2863579"/>
          </a:xfrm>
          <a:custGeom>
            <a:avLst/>
            <a:gdLst/>
            <a:ahLst/>
            <a:cxnLst/>
            <a:rect l="l" t="t" r="r" b="b"/>
            <a:pathLst>
              <a:path w="4076270" h="2863579">
                <a:moveTo>
                  <a:pt x="0" y="0"/>
                </a:moveTo>
                <a:lnTo>
                  <a:pt x="4076270" y="0"/>
                </a:lnTo>
                <a:lnTo>
                  <a:pt x="4076270" y="2863579"/>
                </a:lnTo>
                <a:lnTo>
                  <a:pt x="0" y="2863579"/>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
        <p:nvSpPr>
          <p:cNvPr id="9" name="Freeform 9"/>
          <p:cNvSpPr/>
          <p:nvPr/>
        </p:nvSpPr>
        <p:spPr>
          <a:xfrm>
            <a:off x="5003948" y="-1890601"/>
            <a:ext cx="2892762" cy="2919301"/>
          </a:xfrm>
          <a:custGeom>
            <a:avLst/>
            <a:gdLst/>
            <a:ahLst/>
            <a:cxnLst/>
            <a:rect l="l" t="t" r="r" b="b"/>
            <a:pathLst>
              <a:path w="2892762" h="2919301">
                <a:moveTo>
                  <a:pt x="0" y="0"/>
                </a:moveTo>
                <a:lnTo>
                  <a:pt x="2892762" y="0"/>
                </a:lnTo>
                <a:lnTo>
                  <a:pt x="2892762" y="2919301"/>
                </a:lnTo>
                <a:lnTo>
                  <a:pt x="0" y="2919301"/>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sp>
        <p:nvSpPr>
          <p:cNvPr id="10" name="Freeform 10"/>
          <p:cNvSpPr/>
          <p:nvPr/>
        </p:nvSpPr>
        <p:spPr>
          <a:xfrm rot="-5282649">
            <a:off x="16004285" y="265374"/>
            <a:ext cx="4017207" cy="1370872"/>
          </a:xfrm>
          <a:custGeom>
            <a:avLst/>
            <a:gdLst/>
            <a:ahLst/>
            <a:cxnLst/>
            <a:rect l="l" t="t" r="r" b="b"/>
            <a:pathLst>
              <a:path w="4017207" h="1370872">
                <a:moveTo>
                  <a:pt x="0" y="0"/>
                </a:moveTo>
                <a:lnTo>
                  <a:pt x="4017207" y="0"/>
                </a:lnTo>
                <a:lnTo>
                  <a:pt x="4017207" y="1370872"/>
                </a:lnTo>
                <a:lnTo>
                  <a:pt x="0" y="1370872"/>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Freeform 3"/>
          <p:cNvSpPr/>
          <p:nvPr/>
        </p:nvSpPr>
        <p:spPr>
          <a:xfrm>
            <a:off x="10829624" y="1281906"/>
            <a:ext cx="4180956" cy="4219314"/>
          </a:xfrm>
          <a:custGeom>
            <a:avLst/>
            <a:gdLst/>
            <a:ahLst/>
            <a:cxnLst/>
            <a:rect l="l" t="t" r="r" b="b"/>
            <a:pathLst>
              <a:path w="4180956" h="4219314">
                <a:moveTo>
                  <a:pt x="0" y="0"/>
                </a:moveTo>
                <a:lnTo>
                  <a:pt x="4180956" y="0"/>
                </a:lnTo>
                <a:lnTo>
                  <a:pt x="4180956" y="4219314"/>
                </a:lnTo>
                <a:lnTo>
                  <a:pt x="0" y="4219314"/>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4" name="Freeform 4"/>
          <p:cNvSpPr/>
          <p:nvPr/>
        </p:nvSpPr>
        <p:spPr>
          <a:xfrm>
            <a:off x="10829624" y="2886620"/>
            <a:ext cx="5956731" cy="6527925"/>
          </a:xfrm>
          <a:custGeom>
            <a:avLst/>
            <a:gdLst/>
            <a:ahLst/>
            <a:cxnLst/>
            <a:rect l="l" t="t" r="r" b="b"/>
            <a:pathLst>
              <a:path w="5956731" h="6527925">
                <a:moveTo>
                  <a:pt x="0" y="0"/>
                </a:moveTo>
                <a:lnTo>
                  <a:pt x="5956731" y="0"/>
                </a:lnTo>
                <a:lnTo>
                  <a:pt x="5956731" y="6527925"/>
                </a:lnTo>
                <a:lnTo>
                  <a:pt x="0" y="652792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1422562" y="1073168"/>
            <a:ext cx="15363793" cy="1909397"/>
          </a:xfrm>
          <a:prstGeom prst="rect">
            <a:avLst/>
          </a:prstGeom>
        </p:spPr>
        <p:txBody>
          <a:bodyPr lIns="0" tIns="0" rIns="0" bIns="0" rtlCol="0" anchor="t">
            <a:spAutoFit/>
          </a:bodyPr>
          <a:lstStyle/>
          <a:p>
            <a:pPr algn="l">
              <a:lnSpc>
                <a:spcPts val="7312"/>
              </a:lnSpc>
            </a:pPr>
            <a:r>
              <a:rPr lang="en-US" sz="7539" b="1">
                <a:solidFill>
                  <a:srgbClr val="000000"/>
                </a:solidFill>
                <a:latin typeface="DM Sans Bold"/>
                <a:ea typeface="DM Sans Bold"/>
                <a:cs typeface="DM Sans Bold"/>
                <a:sym typeface="DM Sans Bold"/>
              </a:rPr>
              <a:t>Définition de la biotechnologie environnementale </a:t>
            </a:r>
          </a:p>
        </p:txBody>
      </p:sp>
      <p:sp>
        <p:nvSpPr>
          <p:cNvPr id="6" name="TextBox 6"/>
          <p:cNvSpPr txBox="1"/>
          <p:nvPr/>
        </p:nvSpPr>
        <p:spPr>
          <a:xfrm>
            <a:off x="1422562" y="3343938"/>
            <a:ext cx="9407062" cy="3954780"/>
          </a:xfrm>
          <a:prstGeom prst="rect">
            <a:avLst/>
          </a:prstGeom>
        </p:spPr>
        <p:txBody>
          <a:bodyPr lIns="0" tIns="0" rIns="0" bIns="0" rtlCol="0" anchor="t">
            <a:spAutoFit/>
          </a:bodyPr>
          <a:lstStyle/>
          <a:p>
            <a:pPr marL="0" lvl="0" indent="0" algn="l">
              <a:lnSpc>
                <a:spcPts val="3915"/>
              </a:lnSpc>
              <a:spcBef>
                <a:spcPct val="0"/>
              </a:spcBef>
            </a:pPr>
            <a:r>
              <a:rPr lang="en-US" sz="2900" spc="174">
                <a:solidFill>
                  <a:srgbClr val="000000"/>
                </a:solidFill>
                <a:latin typeface="DM Sans"/>
                <a:ea typeface="DM Sans"/>
                <a:cs typeface="DM Sans"/>
                <a:sym typeface="DM Sans"/>
              </a:rPr>
              <a:t>Ou bien appelé la biotechnologie jaune , c'est une branche de la science et de l’ingénierie qui utilise des systèmes organiques et vivants pour résoudre des problèmes environnementaux. Elle vise à développer des solutions durables et respectueuses de l’environnement en utilisant des organismes vivants ou des parties de ceux-ci.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AutoShape 3"/>
          <p:cNvSpPr/>
          <p:nvPr/>
        </p:nvSpPr>
        <p:spPr>
          <a:xfrm>
            <a:off x="-886757" y="5074942"/>
            <a:ext cx="20061513" cy="0"/>
          </a:xfrm>
          <a:prstGeom prst="line">
            <a:avLst/>
          </a:prstGeom>
          <a:ln w="28575" cap="flat">
            <a:solidFill>
              <a:srgbClr val="000000"/>
            </a:solidFill>
            <a:prstDash val="solid"/>
            <a:headEnd type="none" w="sm" len="sm"/>
            <a:tailEnd type="none" w="sm" len="sm"/>
          </a:ln>
        </p:spPr>
      </p:sp>
      <p:grpSp>
        <p:nvGrpSpPr>
          <p:cNvPr id="4" name="Group 4"/>
          <p:cNvGrpSpPr/>
          <p:nvPr/>
        </p:nvGrpSpPr>
        <p:grpSpPr>
          <a:xfrm>
            <a:off x="5930165" y="4823914"/>
            <a:ext cx="502056" cy="50205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000000"/>
            </a:solidFill>
            <a:ln cap="sq">
              <a:noFill/>
              <a:prstDash val="solid"/>
              <a:miter/>
            </a:ln>
          </p:spPr>
        </p:sp>
        <p:sp>
          <p:nvSpPr>
            <p:cNvPr id="6" name="TextBox 6"/>
            <p:cNvSpPr txBox="1"/>
            <p:nvPr/>
          </p:nvSpPr>
          <p:spPr>
            <a:xfrm>
              <a:off x="190500" y="219075"/>
              <a:ext cx="431800" cy="403225"/>
            </a:xfrm>
            <a:prstGeom prst="rect">
              <a:avLst/>
            </a:prstGeom>
          </p:spPr>
          <p:txBody>
            <a:bodyPr lIns="50800" tIns="50800" rIns="50800" bIns="50800" rtlCol="0" anchor="ctr"/>
            <a:lstStyle/>
            <a:p>
              <a:pPr marL="0" lvl="0" indent="0" algn="ctr">
                <a:lnSpc>
                  <a:spcPts val="2266"/>
                </a:lnSpc>
                <a:spcBef>
                  <a:spcPct val="0"/>
                </a:spcBef>
              </a:pPr>
              <a:endParaRPr/>
            </a:p>
          </p:txBody>
        </p:sp>
      </p:grpSp>
      <p:grpSp>
        <p:nvGrpSpPr>
          <p:cNvPr id="7" name="Group 7"/>
          <p:cNvGrpSpPr/>
          <p:nvPr/>
        </p:nvGrpSpPr>
        <p:grpSpPr>
          <a:xfrm>
            <a:off x="2227066" y="4823914"/>
            <a:ext cx="502056" cy="502056"/>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000000"/>
            </a:solidFill>
          </p:spPr>
        </p:sp>
        <p:sp>
          <p:nvSpPr>
            <p:cNvPr id="9" name="TextBox 9"/>
            <p:cNvSpPr txBox="1"/>
            <p:nvPr/>
          </p:nvSpPr>
          <p:spPr>
            <a:xfrm>
              <a:off x="190500" y="219075"/>
              <a:ext cx="431800" cy="403225"/>
            </a:xfrm>
            <a:prstGeom prst="rect">
              <a:avLst/>
            </a:prstGeom>
          </p:spPr>
          <p:txBody>
            <a:bodyPr lIns="50800" tIns="50800" rIns="50800" bIns="50800" rtlCol="0" anchor="ctr"/>
            <a:lstStyle/>
            <a:p>
              <a:pPr algn="ctr">
                <a:lnSpc>
                  <a:spcPts val="2266"/>
                </a:lnSpc>
              </a:pPr>
              <a:endParaRPr/>
            </a:p>
          </p:txBody>
        </p:sp>
      </p:grpSp>
      <p:grpSp>
        <p:nvGrpSpPr>
          <p:cNvPr id="10" name="Group 10"/>
          <p:cNvGrpSpPr/>
          <p:nvPr/>
        </p:nvGrpSpPr>
        <p:grpSpPr>
          <a:xfrm>
            <a:off x="9653627" y="4823914"/>
            <a:ext cx="502056" cy="50205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000000"/>
            </a:solidFill>
            <a:ln cap="sq">
              <a:noFill/>
              <a:prstDash val="solid"/>
              <a:miter/>
            </a:ln>
          </p:spPr>
        </p:sp>
        <p:sp>
          <p:nvSpPr>
            <p:cNvPr id="12" name="TextBox 12"/>
            <p:cNvSpPr txBox="1"/>
            <p:nvPr/>
          </p:nvSpPr>
          <p:spPr>
            <a:xfrm>
              <a:off x="190500" y="219075"/>
              <a:ext cx="431800" cy="403225"/>
            </a:xfrm>
            <a:prstGeom prst="rect">
              <a:avLst/>
            </a:prstGeom>
          </p:spPr>
          <p:txBody>
            <a:bodyPr lIns="50800" tIns="50800" rIns="50800" bIns="50800" rtlCol="0" anchor="ctr"/>
            <a:lstStyle/>
            <a:p>
              <a:pPr marL="0" lvl="0" indent="0" algn="ctr">
                <a:lnSpc>
                  <a:spcPts val="2266"/>
                </a:lnSpc>
                <a:spcBef>
                  <a:spcPct val="0"/>
                </a:spcBef>
              </a:pPr>
              <a:endParaRPr/>
            </a:p>
          </p:txBody>
        </p:sp>
      </p:grpSp>
      <p:grpSp>
        <p:nvGrpSpPr>
          <p:cNvPr id="13" name="Group 13"/>
          <p:cNvGrpSpPr/>
          <p:nvPr/>
        </p:nvGrpSpPr>
        <p:grpSpPr>
          <a:xfrm>
            <a:off x="13396139" y="4823914"/>
            <a:ext cx="502056" cy="502056"/>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000000"/>
            </a:solidFill>
            <a:ln cap="sq">
              <a:noFill/>
              <a:prstDash val="solid"/>
              <a:miter/>
            </a:ln>
          </p:spPr>
        </p:sp>
        <p:sp>
          <p:nvSpPr>
            <p:cNvPr id="15" name="TextBox 15"/>
            <p:cNvSpPr txBox="1"/>
            <p:nvPr/>
          </p:nvSpPr>
          <p:spPr>
            <a:xfrm>
              <a:off x="190500" y="219075"/>
              <a:ext cx="431800" cy="403225"/>
            </a:xfrm>
            <a:prstGeom prst="rect">
              <a:avLst/>
            </a:prstGeom>
          </p:spPr>
          <p:txBody>
            <a:bodyPr lIns="50800" tIns="50800" rIns="50800" bIns="50800" rtlCol="0" anchor="ctr"/>
            <a:lstStyle/>
            <a:p>
              <a:pPr marL="0" lvl="0" indent="0" algn="ctr">
                <a:lnSpc>
                  <a:spcPts val="2266"/>
                </a:lnSpc>
                <a:spcBef>
                  <a:spcPct val="0"/>
                </a:spcBef>
              </a:pPr>
              <a:endParaRPr/>
            </a:p>
          </p:txBody>
        </p:sp>
      </p:grpSp>
      <p:sp>
        <p:nvSpPr>
          <p:cNvPr id="16" name="TextBox 16"/>
          <p:cNvSpPr txBox="1"/>
          <p:nvPr/>
        </p:nvSpPr>
        <p:spPr>
          <a:xfrm>
            <a:off x="723888" y="1907439"/>
            <a:ext cx="16840224" cy="2282190"/>
          </a:xfrm>
          <a:prstGeom prst="rect">
            <a:avLst/>
          </a:prstGeom>
        </p:spPr>
        <p:txBody>
          <a:bodyPr lIns="0" tIns="0" rIns="0" bIns="0" rtlCol="0" anchor="t">
            <a:spAutoFit/>
          </a:bodyPr>
          <a:lstStyle/>
          <a:p>
            <a:pPr marL="0" lvl="1" indent="0" algn="ctr">
              <a:lnSpc>
                <a:spcPts val="8730"/>
              </a:lnSpc>
              <a:spcBef>
                <a:spcPct val="0"/>
              </a:spcBef>
            </a:pPr>
            <a:r>
              <a:rPr lang="en-US" sz="9000" b="1">
                <a:solidFill>
                  <a:srgbClr val="000000"/>
                </a:solidFill>
                <a:latin typeface="DM Sans Bold"/>
                <a:ea typeface="DM Sans Bold"/>
                <a:cs typeface="DM Sans Bold"/>
                <a:sym typeface="DM Sans Bold"/>
              </a:rPr>
              <a:t>Objectifs de la biotechnologie environnementale </a:t>
            </a:r>
          </a:p>
        </p:txBody>
      </p:sp>
      <p:sp>
        <p:nvSpPr>
          <p:cNvPr id="17" name="TextBox 17"/>
          <p:cNvSpPr txBox="1"/>
          <p:nvPr/>
        </p:nvSpPr>
        <p:spPr>
          <a:xfrm>
            <a:off x="2227066" y="5616041"/>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DM Sans Bold"/>
                <a:ea typeface="DM Sans Bold"/>
                <a:cs typeface="DM Sans Bold"/>
                <a:sym typeface="DM Sans Bold"/>
              </a:rPr>
              <a:t>01</a:t>
            </a:r>
          </a:p>
        </p:txBody>
      </p:sp>
      <p:sp>
        <p:nvSpPr>
          <p:cNvPr id="18" name="TextBox 18"/>
          <p:cNvSpPr txBox="1"/>
          <p:nvPr/>
        </p:nvSpPr>
        <p:spPr>
          <a:xfrm>
            <a:off x="5948468" y="5616041"/>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DM Sans Bold"/>
                <a:ea typeface="DM Sans Bold"/>
                <a:cs typeface="DM Sans Bold"/>
                <a:sym typeface="DM Sans Bold"/>
              </a:rPr>
              <a:t>02</a:t>
            </a:r>
          </a:p>
        </p:txBody>
      </p:sp>
      <p:sp>
        <p:nvSpPr>
          <p:cNvPr id="19" name="TextBox 19"/>
          <p:cNvSpPr txBox="1"/>
          <p:nvPr/>
        </p:nvSpPr>
        <p:spPr>
          <a:xfrm>
            <a:off x="2227066" y="6447891"/>
            <a:ext cx="2730802" cy="1464945"/>
          </a:xfrm>
          <a:prstGeom prst="rect">
            <a:avLst/>
          </a:prstGeom>
        </p:spPr>
        <p:txBody>
          <a:bodyPr lIns="0" tIns="0" rIns="0" bIns="0" rtlCol="0" anchor="t">
            <a:spAutoFit/>
          </a:bodyPr>
          <a:lstStyle/>
          <a:p>
            <a:pPr algn="l">
              <a:lnSpc>
                <a:spcPts val="2340"/>
              </a:lnSpc>
            </a:pPr>
            <a:r>
              <a:rPr lang="en-US" sz="1500" b="1">
                <a:solidFill>
                  <a:srgbClr val="000000"/>
                </a:solidFill>
                <a:latin typeface="DM Sans Bold"/>
                <a:ea typeface="DM Sans Bold"/>
                <a:cs typeface="DM Sans Bold"/>
                <a:sym typeface="DM Sans Bold"/>
              </a:rPr>
              <a:t>Réduction de la pollution :</a:t>
            </a:r>
            <a:r>
              <a:rPr lang="en-US" sz="1500">
                <a:solidFill>
                  <a:srgbClr val="000000"/>
                </a:solidFill>
                <a:latin typeface="DM Sans"/>
                <a:ea typeface="DM Sans"/>
                <a:cs typeface="DM Sans"/>
                <a:sym typeface="DM Sans"/>
              </a:rPr>
              <a:t> Utiliser des micro-organismes pour décontaminer les sols, traiter les eaux usées et recycler les déchets.</a:t>
            </a:r>
          </a:p>
        </p:txBody>
      </p:sp>
      <p:sp>
        <p:nvSpPr>
          <p:cNvPr id="20" name="TextBox 20"/>
          <p:cNvSpPr txBox="1"/>
          <p:nvPr/>
        </p:nvSpPr>
        <p:spPr>
          <a:xfrm>
            <a:off x="5948468" y="6447891"/>
            <a:ext cx="2732862" cy="2350770"/>
          </a:xfrm>
          <a:prstGeom prst="rect">
            <a:avLst/>
          </a:prstGeom>
        </p:spPr>
        <p:txBody>
          <a:bodyPr lIns="0" tIns="0" rIns="0" bIns="0" rtlCol="0" anchor="t">
            <a:spAutoFit/>
          </a:bodyPr>
          <a:lstStyle/>
          <a:p>
            <a:pPr algn="l">
              <a:lnSpc>
                <a:spcPts val="2340"/>
              </a:lnSpc>
            </a:pPr>
            <a:r>
              <a:rPr lang="en-US" sz="1500" b="1">
                <a:solidFill>
                  <a:srgbClr val="000000"/>
                </a:solidFill>
                <a:latin typeface="DM Sans Bold"/>
                <a:ea typeface="DM Sans Bold"/>
                <a:cs typeface="DM Sans Bold"/>
                <a:sym typeface="DM Sans Bold"/>
              </a:rPr>
              <a:t>Durabilité agricole : </a:t>
            </a:r>
          </a:p>
          <a:p>
            <a:pPr algn="l">
              <a:lnSpc>
                <a:spcPts val="2340"/>
              </a:lnSpc>
            </a:pPr>
            <a:r>
              <a:rPr lang="en-US" sz="1500">
                <a:solidFill>
                  <a:srgbClr val="000000"/>
                </a:solidFill>
                <a:latin typeface="DM Sans"/>
                <a:ea typeface="DM Sans"/>
                <a:cs typeface="DM Sans"/>
                <a:sym typeface="DM Sans"/>
              </a:rPr>
              <a:t>Améliorer la productivité agricole de manière durable en développant des cultures résistantes aux maladies et aux parasites, réduisant ainsi l’utilisation de produits chimiques.</a:t>
            </a:r>
          </a:p>
        </p:txBody>
      </p:sp>
      <p:sp>
        <p:nvSpPr>
          <p:cNvPr id="21" name="TextBox 21"/>
          <p:cNvSpPr txBox="1"/>
          <p:nvPr/>
        </p:nvSpPr>
        <p:spPr>
          <a:xfrm>
            <a:off x="9671930" y="5616041"/>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DM Sans Bold"/>
                <a:ea typeface="DM Sans Bold"/>
                <a:cs typeface="DM Sans Bold"/>
                <a:sym typeface="DM Sans Bold"/>
              </a:rPr>
              <a:t>03</a:t>
            </a:r>
          </a:p>
        </p:txBody>
      </p:sp>
      <p:sp>
        <p:nvSpPr>
          <p:cNvPr id="22" name="TextBox 22"/>
          <p:cNvSpPr txBox="1"/>
          <p:nvPr/>
        </p:nvSpPr>
        <p:spPr>
          <a:xfrm>
            <a:off x="9671930" y="6447891"/>
            <a:ext cx="2747991" cy="2350770"/>
          </a:xfrm>
          <a:prstGeom prst="rect">
            <a:avLst/>
          </a:prstGeom>
        </p:spPr>
        <p:txBody>
          <a:bodyPr lIns="0" tIns="0" rIns="0" bIns="0" rtlCol="0" anchor="t">
            <a:spAutoFit/>
          </a:bodyPr>
          <a:lstStyle/>
          <a:p>
            <a:pPr algn="l">
              <a:lnSpc>
                <a:spcPts val="2340"/>
              </a:lnSpc>
            </a:pPr>
            <a:r>
              <a:rPr lang="en-US" sz="1500" b="1">
                <a:solidFill>
                  <a:srgbClr val="000000"/>
                </a:solidFill>
                <a:latin typeface="DM Sans Bold"/>
                <a:ea typeface="DM Sans Bold"/>
                <a:cs typeface="DM Sans Bold"/>
                <a:sym typeface="DM Sans Bold"/>
              </a:rPr>
              <a:t>Sécurité alimentaire :</a:t>
            </a:r>
            <a:r>
              <a:rPr lang="en-US" sz="1500">
                <a:solidFill>
                  <a:srgbClr val="000000"/>
                </a:solidFill>
                <a:latin typeface="DM Sans"/>
                <a:ea typeface="DM Sans"/>
                <a:cs typeface="DM Sans"/>
                <a:sym typeface="DM Sans"/>
              </a:rPr>
              <a:t> Augmenter la production alimentaire pour répondre aux besoins d’une population mondiale croissante tout en garantissant un approvisionnement sûr et suffisant.</a:t>
            </a:r>
          </a:p>
        </p:txBody>
      </p:sp>
      <p:sp>
        <p:nvSpPr>
          <p:cNvPr id="23" name="TextBox 23"/>
          <p:cNvSpPr txBox="1"/>
          <p:nvPr/>
        </p:nvSpPr>
        <p:spPr>
          <a:xfrm>
            <a:off x="13414442" y="5616041"/>
            <a:ext cx="2197323" cy="679451"/>
          </a:xfrm>
          <a:prstGeom prst="rect">
            <a:avLst/>
          </a:prstGeom>
        </p:spPr>
        <p:txBody>
          <a:bodyPr lIns="0" tIns="0" rIns="0" bIns="0" rtlCol="0" anchor="t">
            <a:spAutoFit/>
          </a:bodyPr>
          <a:lstStyle/>
          <a:p>
            <a:pPr algn="l">
              <a:lnSpc>
                <a:spcPts val="5150"/>
              </a:lnSpc>
            </a:pPr>
            <a:r>
              <a:rPr lang="en-US" sz="5000" b="1">
                <a:solidFill>
                  <a:srgbClr val="000000"/>
                </a:solidFill>
                <a:latin typeface="DM Sans Bold"/>
                <a:ea typeface="DM Sans Bold"/>
                <a:cs typeface="DM Sans Bold"/>
                <a:sym typeface="DM Sans Bold"/>
              </a:rPr>
              <a:t>04</a:t>
            </a:r>
          </a:p>
        </p:txBody>
      </p:sp>
      <p:sp>
        <p:nvSpPr>
          <p:cNvPr id="24" name="TextBox 24"/>
          <p:cNvSpPr txBox="1"/>
          <p:nvPr/>
        </p:nvSpPr>
        <p:spPr>
          <a:xfrm>
            <a:off x="13414442" y="6447891"/>
            <a:ext cx="2646492" cy="2350770"/>
          </a:xfrm>
          <a:prstGeom prst="rect">
            <a:avLst/>
          </a:prstGeom>
        </p:spPr>
        <p:txBody>
          <a:bodyPr lIns="0" tIns="0" rIns="0" bIns="0" rtlCol="0" anchor="t">
            <a:spAutoFit/>
          </a:bodyPr>
          <a:lstStyle/>
          <a:p>
            <a:pPr algn="l">
              <a:lnSpc>
                <a:spcPts val="2340"/>
              </a:lnSpc>
            </a:pPr>
            <a:r>
              <a:rPr lang="en-US" sz="1500" b="1">
                <a:solidFill>
                  <a:srgbClr val="000000"/>
                </a:solidFill>
                <a:latin typeface="DM Sans Bold"/>
                <a:ea typeface="DM Sans Bold"/>
                <a:cs typeface="DM Sans Bold"/>
                <a:sym typeface="DM Sans Bold"/>
              </a:rPr>
              <a:t>Gestion des ressources naturelles : </a:t>
            </a:r>
          </a:p>
          <a:p>
            <a:pPr algn="l">
              <a:lnSpc>
                <a:spcPts val="2340"/>
              </a:lnSpc>
            </a:pPr>
            <a:r>
              <a:rPr lang="en-US" sz="1500">
                <a:solidFill>
                  <a:srgbClr val="000000"/>
                </a:solidFill>
                <a:latin typeface="DM Sans"/>
                <a:ea typeface="DM Sans"/>
                <a:cs typeface="DM Sans"/>
                <a:sym typeface="DM Sans"/>
              </a:rPr>
              <a:t>Promouvoir des pratiques agricoles et industrielles qui préservent la fertilité du sol et réduisent l’impact négatif des activités humaines sur les écosystèmes.</a:t>
            </a:r>
          </a:p>
        </p:txBody>
      </p:sp>
      <p:sp>
        <p:nvSpPr>
          <p:cNvPr id="25" name="Freeform 25"/>
          <p:cNvSpPr/>
          <p:nvPr/>
        </p:nvSpPr>
        <p:spPr>
          <a:xfrm>
            <a:off x="-1573240" y="8893298"/>
            <a:ext cx="4051334" cy="2765036"/>
          </a:xfrm>
          <a:custGeom>
            <a:avLst/>
            <a:gdLst/>
            <a:ahLst/>
            <a:cxnLst/>
            <a:rect l="l" t="t" r="r" b="b"/>
            <a:pathLst>
              <a:path w="4051334" h="2765036">
                <a:moveTo>
                  <a:pt x="0" y="0"/>
                </a:moveTo>
                <a:lnTo>
                  <a:pt x="4051334" y="0"/>
                </a:lnTo>
                <a:lnTo>
                  <a:pt x="4051334" y="2765036"/>
                </a:lnTo>
                <a:lnTo>
                  <a:pt x="0" y="27650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6" name="Freeform 26"/>
          <p:cNvSpPr/>
          <p:nvPr/>
        </p:nvSpPr>
        <p:spPr>
          <a:xfrm>
            <a:off x="15262955" y="8864586"/>
            <a:ext cx="4602314" cy="3618569"/>
          </a:xfrm>
          <a:custGeom>
            <a:avLst/>
            <a:gdLst/>
            <a:ahLst/>
            <a:cxnLst/>
            <a:rect l="l" t="t" r="r" b="b"/>
            <a:pathLst>
              <a:path w="4602314" h="3618569">
                <a:moveTo>
                  <a:pt x="0" y="0"/>
                </a:moveTo>
                <a:lnTo>
                  <a:pt x="4602314" y="0"/>
                </a:lnTo>
                <a:lnTo>
                  <a:pt x="4602314" y="3618569"/>
                </a:lnTo>
                <a:lnTo>
                  <a:pt x="0" y="3618569"/>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27" name="Freeform 27"/>
          <p:cNvSpPr/>
          <p:nvPr/>
        </p:nvSpPr>
        <p:spPr>
          <a:xfrm>
            <a:off x="-674156" y="-1322787"/>
            <a:ext cx="4224468" cy="2645573"/>
          </a:xfrm>
          <a:custGeom>
            <a:avLst/>
            <a:gdLst/>
            <a:ahLst/>
            <a:cxnLst/>
            <a:rect l="l" t="t" r="r" b="b"/>
            <a:pathLst>
              <a:path w="4224468" h="2645573">
                <a:moveTo>
                  <a:pt x="0" y="0"/>
                </a:moveTo>
                <a:lnTo>
                  <a:pt x="4224468" y="0"/>
                </a:lnTo>
                <a:lnTo>
                  <a:pt x="4224468" y="2645574"/>
                </a:lnTo>
                <a:lnTo>
                  <a:pt x="0" y="2645574"/>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28" name="Freeform 28"/>
          <p:cNvSpPr/>
          <p:nvPr/>
        </p:nvSpPr>
        <p:spPr>
          <a:xfrm>
            <a:off x="11101574" y="9560661"/>
            <a:ext cx="3169280" cy="2226419"/>
          </a:xfrm>
          <a:custGeom>
            <a:avLst/>
            <a:gdLst/>
            <a:ahLst/>
            <a:cxnLst/>
            <a:rect l="l" t="t" r="r" b="b"/>
            <a:pathLst>
              <a:path w="3169280" h="2226419">
                <a:moveTo>
                  <a:pt x="0" y="0"/>
                </a:moveTo>
                <a:lnTo>
                  <a:pt x="3169280" y="0"/>
                </a:lnTo>
                <a:lnTo>
                  <a:pt x="3169280" y="2226419"/>
                </a:lnTo>
                <a:lnTo>
                  <a:pt x="0" y="2226419"/>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
        <p:nvSpPr>
          <p:cNvPr id="29" name="Freeform 29"/>
          <p:cNvSpPr/>
          <p:nvPr/>
        </p:nvSpPr>
        <p:spPr>
          <a:xfrm>
            <a:off x="9653627" y="-3037933"/>
            <a:ext cx="5493058" cy="4114800"/>
          </a:xfrm>
          <a:custGeom>
            <a:avLst/>
            <a:gdLst/>
            <a:ahLst/>
            <a:cxnLst/>
            <a:rect l="l" t="t" r="r" b="b"/>
            <a:pathLst>
              <a:path w="5493058" h="4114800">
                <a:moveTo>
                  <a:pt x="0" y="0"/>
                </a:moveTo>
                <a:lnTo>
                  <a:pt x="5493058" y="0"/>
                </a:lnTo>
                <a:lnTo>
                  <a:pt x="5493058"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sp>
        <p:nvSpPr>
          <p:cNvPr id="30" name="Freeform 30"/>
          <p:cNvSpPr/>
          <p:nvPr/>
        </p:nvSpPr>
        <p:spPr>
          <a:xfrm rot="-5400000">
            <a:off x="4745771" y="-1877331"/>
            <a:ext cx="2892762" cy="2919301"/>
          </a:xfrm>
          <a:custGeom>
            <a:avLst/>
            <a:gdLst/>
            <a:ahLst/>
            <a:cxnLst/>
            <a:rect l="l" t="t" r="r" b="b"/>
            <a:pathLst>
              <a:path w="2892762" h="2919301">
                <a:moveTo>
                  <a:pt x="0" y="0"/>
                </a:moveTo>
                <a:lnTo>
                  <a:pt x="2892761" y="0"/>
                </a:lnTo>
                <a:lnTo>
                  <a:pt x="2892761" y="2919301"/>
                </a:lnTo>
                <a:lnTo>
                  <a:pt x="0" y="2919301"/>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sp>
      <p:sp>
        <p:nvSpPr>
          <p:cNvPr id="31" name="Freeform 31"/>
          <p:cNvSpPr/>
          <p:nvPr/>
        </p:nvSpPr>
        <p:spPr>
          <a:xfrm>
            <a:off x="2932282" y="9271808"/>
            <a:ext cx="2587020" cy="2386526"/>
          </a:xfrm>
          <a:custGeom>
            <a:avLst/>
            <a:gdLst/>
            <a:ahLst/>
            <a:cxnLst/>
            <a:rect l="l" t="t" r="r" b="b"/>
            <a:pathLst>
              <a:path w="2587020" h="2386526">
                <a:moveTo>
                  <a:pt x="0" y="0"/>
                </a:moveTo>
                <a:lnTo>
                  <a:pt x="2587020" y="0"/>
                </a:lnTo>
                <a:lnTo>
                  <a:pt x="2587020" y="2386526"/>
                </a:lnTo>
                <a:lnTo>
                  <a:pt x="0" y="2386526"/>
                </a:lnTo>
                <a:lnTo>
                  <a:pt x="0" y="0"/>
                </a:lnTo>
                <a:close/>
              </a:path>
            </a:pathLst>
          </a:custGeom>
          <a:blipFill>
            <a:blip r:embed="rId15">
              <a:extLst>
                <a:ext uri="{96DAC541-7B7A-43D3-8B79-37D633B846F1}">
                  <asvg:svgBlip xmlns:asvg="http://schemas.microsoft.com/office/drawing/2016/SVG/main" r:embed="rId16"/>
                </a:ext>
              </a:extLst>
            </a:blip>
            <a:stretch>
              <a:fillRect/>
            </a:stretch>
          </a:blipFill>
          <a:ln cap="sq">
            <a:noFill/>
            <a:prstDash val="solid"/>
            <a:miter/>
          </a:ln>
        </p:spPr>
      </p:sp>
      <p:sp>
        <p:nvSpPr>
          <p:cNvPr id="32" name="Freeform 32"/>
          <p:cNvSpPr/>
          <p:nvPr/>
        </p:nvSpPr>
        <p:spPr>
          <a:xfrm>
            <a:off x="15262955" y="-1072630"/>
            <a:ext cx="1996345" cy="2149497"/>
          </a:xfrm>
          <a:custGeom>
            <a:avLst/>
            <a:gdLst/>
            <a:ahLst/>
            <a:cxnLst/>
            <a:rect l="l" t="t" r="r" b="b"/>
            <a:pathLst>
              <a:path w="1996345" h="2149497">
                <a:moveTo>
                  <a:pt x="0" y="0"/>
                </a:moveTo>
                <a:lnTo>
                  <a:pt x="1996345" y="0"/>
                </a:lnTo>
                <a:lnTo>
                  <a:pt x="1996345" y="2149497"/>
                </a:lnTo>
                <a:lnTo>
                  <a:pt x="0" y="2149497"/>
                </a:lnTo>
                <a:lnTo>
                  <a:pt x="0" y="0"/>
                </a:lnTo>
                <a:close/>
              </a:path>
            </a:pathLst>
          </a:custGeom>
          <a:blipFill>
            <a:blip r:embed="rId17">
              <a:extLst>
                <a:ext uri="{96DAC541-7B7A-43D3-8B79-37D633B846F1}">
                  <asvg:svgBlip xmlns:asvg="http://schemas.microsoft.com/office/drawing/2016/SVG/main" r:embed="rId18"/>
                </a:ext>
              </a:extLst>
            </a:blip>
            <a:stretch>
              <a:fillRect/>
            </a:stretch>
          </a:blipFill>
          <a:ln cap="sq">
            <a:noFill/>
            <a:prstDash val="solid"/>
            <a:miter/>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grpSp>
        <p:nvGrpSpPr>
          <p:cNvPr id="3" name="Group 3"/>
          <p:cNvGrpSpPr/>
          <p:nvPr/>
        </p:nvGrpSpPr>
        <p:grpSpPr>
          <a:xfrm>
            <a:off x="11672061" y="1025292"/>
            <a:ext cx="5587239" cy="2662922"/>
            <a:chOff x="0" y="0"/>
            <a:chExt cx="2065940" cy="984643"/>
          </a:xfrm>
        </p:grpSpPr>
        <p:sp>
          <p:nvSpPr>
            <p:cNvPr id="4" name="Freeform 4"/>
            <p:cNvSpPr/>
            <p:nvPr/>
          </p:nvSpPr>
          <p:spPr>
            <a:xfrm>
              <a:off x="0" y="0"/>
              <a:ext cx="2065940" cy="984643"/>
            </a:xfrm>
            <a:custGeom>
              <a:avLst/>
              <a:gdLst/>
              <a:ahLst/>
              <a:cxnLst/>
              <a:rect l="l" t="t" r="r" b="b"/>
              <a:pathLst>
                <a:path w="2065940" h="984643">
                  <a:moveTo>
                    <a:pt x="20785" y="0"/>
                  </a:moveTo>
                  <a:lnTo>
                    <a:pt x="2045156" y="0"/>
                  </a:lnTo>
                  <a:cubicBezTo>
                    <a:pt x="2056635" y="0"/>
                    <a:pt x="2065940" y="9306"/>
                    <a:pt x="2065940" y="20785"/>
                  </a:cubicBezTo>
                  <a:lnTo>
                    <a:pt x="2065940" y="963859"/>
                  </a:lnTo>
                  <a:cubicBezTo>
                    <a:pt x="2065940" y="975338"/>
                    <a:pt x="2056635" y="984643"/>
                    <a:pt x="2045156" y="984643"/>
                  </a:cubicBezTo>
                  <a:lnTo>
                    <a:pt x="20785" y="984643"/>
                  </a:lnTo>
                  <a:cubicBezTo>
                    <a:pt x="9306" y="984643"/>
                    <a:pt x="0" y="975338"/>
                    <a:pt x="0" y="963859"/>
                  </a:cubicBezTo>
                  <a:lnTo>
                    <a:pt x="0" y="20785"/>
                  </a:lnTo>
                  <a:cubicBezTo>
                    <a:pt x="0" y="9306"/>
                    <a:pt x="9306" y="0"/>
                    <a:pt x="20785" y="0"/>
                  </a:cubicBezTo>
                  <a:close/>
                </a:path>
              </a:pathLst>
            </a:custGeom>
            <a:solidFill>
              <a:srgbClr val="8AB7E2"/>
            </a:solidFill>
            <a:ln w="9525" cap="sq">
              <a:solidFill>
                <a:srgbClr val="000000"/>
              </a:solidFill>
              <a:prstDash val="solid"/>
              <a:miter/>
            </a:ln>
          </p:spPr>
        </p:sp>
        <p:sp>
          <p:nvSpPr>
            <p:cNvPr id="5" name="TextBox 5"/>
            <p:cNvSpPr txBox="1"/>
            <p:nvPr/>
          </p:nvSpPr>
          <p:spPr>
            <a:xfrm>
              <a:off x="0" y="-38100"/>
              <a:ext cx="2065940" cy="102274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6" name="Group 6"/>
          <p:cNvGrpSpPr/>
          <p:nvPr/>
        </p:nvGrpSpPr>
        <p:grpSpPr>
          <a:xfrm>
            <a:off x="11672061" y="3808631"/>
            <a:ext cx="5587239" cy="2662922"/>
            <a:chOff x="0" y="0"/>
            <a:chExt cx="2065940" cy="984643"/>
          </a:xfrm>
        </p:grpSpPr>
        <p:sp>
          <p:nvSpPr>
            <p:cNvPr id="7" name="Freeform 7"/>
            <p:cNvSpPr/>
            <p:nvPr/>
          </p:nvSpPr>
          <p:spPr>
            <a:xfrm>
              <a:off x="0" y="0"/>
              <a:ext cx="2065940" cy="984643"/>
            </a:xfrm>
            <a:custGeom>
              <a:avLst/>
              <a:gdLst/>
              <a:ahLst/>
              <a:cxnLst/>
              <a:rect l="l" t="t" r="r" b="b"/>
              <a:pathLst>
                <a:path w="2065940" h="984643">
                  <a:moveTo>
                    <a:pt x="20785" y="0"/>
                  </a:moveTo>
                  <a:lnTo>
                    <a:pt x="2045156" y="0"/>
                  </a:lnTo>
                  <a:cubicBezTo>
                    <a:pt x="2056635" y="0"/>
                    <a:pt x="2065940" y="9306"/>
                    <a:pt x="2065940" y="20785"/>
                  </a:cubicBezTo>
                  <a:lnTo>
                    <a:pt x="2065940" y="963859"/>
                  </a:lnTo>
                  <a:cubicBezTo>
                    <a:pt x="2065940" y="975338"/>
                    <a:pt x="2056635" y="984643"/>
                    <a:pt x="2045156" y="984643"/>
                  </a:cubicBezTo>
                  <a:lnTo>
                    <a:pt x="20785" y="984643"/>
                  </a:lnTo>
                  <a:cubicBezTo>
                    <a:pt x="9306" y="984643"/>
                    <a:pt x="0" y="975338"/>
                    <a:pt x="0" y="963859"/>
                  </a:cubicBezTo>
                  <a:lnTo>
                    <a:pt x="0" y="20785"/>
                  </a:lnTo>
                  <a:cubicBezTo>
                    <a:pt x="0" y="9306"/>
                    <a:pt x="9306" y="0"/>
                    <a:pt x="20785" y="0"/>
                  </a:cubicBezTo>
                  <a:close/>
                </a:path>
              </a:pathLst>
            </a:custGeom>
            <a:solidFill>
              <a:srgbClr val="8AB7E2"/>
            </a:solidFill>
            <a:ln w="9525" cap="sq">
              <a:solidFill>
                <a:srgbClr val="000000"/>
              </a:solidFill>
              <a:prstDash val="solid"/>
              <a:miter/>
            </a:ln>
          </p:spPr>
        </p:sp>
        <p:sp>
          <p:nvSpPr>
            <p:cNvPr id="8" name="TextBox 8"/>
            <p:cNvSpPr txBox="1"/>
            <p:nvPr/>
          </p:nvSpPr>
          <p:spPr>
            <a:xfrm>
              <a:off x="0" y="-38100"/>
              <a:ext cx="2065940" cy="102274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9" name="Group 9"/>
          <p:cNvGrpSpPr/>
          <p:nvPr/>
        </p:nvGrpSpPr>
        <p:grpSpPr>
          <a:xfrm>
            <a:off x="1028700" y="1028700"/>
            <a:ext cx="5587239" cy="2662922"/>
            <a:chOff x="0" y="0"/>
            <a:chExt cx="2065940" cy="984643"/>
          </a:xfrm>
        </p:grpSpPr>
        <p:sp>
          <p:nvSpPr>
            <p:cNvPr id="10" name="Freeform 10"/>
            <p:cNvSpPr/>
            <p:nvPr/>
          </p:nvSpPr>
          <p:spPr>
            <a:xfrm>
              <a:off x="0" y="0"/>
              <a:ext cx="2065940" cy="984643"/>
            </a:xfrm>
            <a:custGeom>
              <a:avLst/>
              <a:gdLst/>
              <a:ahLst/>
              <a:cxnLst/>
              <a:rect l="l" t="t" r="r" b="b"/>
              <a:pathLst>
                <a:path w="2065940" h="984643">
                  <a:moveTo>
                    <a:pt x="20785" y="0"/>
                  </a:moveTo>
                  <a:lnTo>
                    <a:pt x="2045156" y="0"/>
                  </a:lnTo>
                  <a:cubicBezTo>
                    <a:pt x="2056635" y="0"/>
                    <a:pt x="2065940" y="9306"/>
                    <a:pt x="2065940" y="20785"/>
                  </a:cubicBezTo>
                  <a:lnTo>
                    <a:pt x="2065940" y="963859"/>
                  </a:lnTo>
                  <a:cubicBezTo>
                    <a:pt x="2065940" y="975338"/>
                    <a:pt x="2056635" y="984643"/>
                    <a:pt x="2045156" y="984643"/>
                  </a:cubicBezTo>
                  <a:lnTo>
                    <a:pt x="20785" y="984643"/>
                  </a:lnTo>
                  <a:cubicBezTo>
                    <a:pt x="9306" y="984643"/>
                    <a:pt x="0" y="975338"/>
                    <a:pt x="0" y="963859"/>
                  </a:cubicBezTo>
                  <a:lnTo>
                    <a:pt x="0" y="20785"/>
                  </a:lnTo>
                  <a:cubicBezTo>
                    <a:pt x="0" y="9306"/>
                    <a:pt x="9306" y="0"/>
                    <a:pt x="20785" y="0"/>
                  </a:cubicBezTo>
                  <a:close/>
                </a:path>
              </a:pathLst>
            </a:custGeom>
            <a:solidFill>
              <a:srgbClr val="8AB7E2"/>
            </a:solidFill>
            <a:ln w="9525" cap="sq">
              <a:solidFill>
                <a:srgbClr val="000000"/>
              </a:solidFill>
              <a:prstDash val="solid"/>
              <a:miter/>
            </a:ln>
          </p:spPr>
        </p:sp>
        <p:sp>
          <p:nvSpPr>
            <p:cNvPr id="11" name="TextBox 11"/>
            <p:cNvSpPr txBox="1"/>
            <p:nvPr/>
          </p:nvSpPr>
          <p:spPr>
            <a:xfrm>
              <a:off x="0" y="-38100"/>
              <a:ext cx="2065940" cy="102274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2" name="Group 12"/>
          <p:cNvGrpSpPr/>
          <p:nvPr/>
        </p:nvGrpSpPr>
        <p:grpSpPr>
          <a:xfrm>
            <a:off x="1028700" y="3812039"/>
            <a:ext cx="5587239" cy="2662922"/>
            <a:chOff x="0" y="0"/>
            <a:chExt cx="2065940" cy="984643"/>
          </a:xfrm>
        </p:grpSpPr>
        <p:sp>
          <p:nvSpPr>
            <p:cNvPr id="13" name="Freeform 13"/>
            <p:cNvSpPr/>
            <p:nvPr/>
          </p:nvSpPr>
          <p:spPr>
            <a:xfrm>
              <a:off x="0" y="0"/>
              <a:ext cx="2065940" cy="984643"/>
            </a:xfrm>
            <a:custGeom>
              <a:avLst/>
              <a:gdLst/>
              <a:ahLst/>
              <a:cxnLst/>
              <a:rect l="l" t="t" r="r" b="b"/>
              <a:pathLst>
                <a:path w="2065940" h="984643">
                  <a:moveTo>
                    <a:pt x="20785" y="0"/>
                  </a:moveTo>
                  <a:lnTo>
                    <a:pt x="2045156" y="0"/>
                  </a:lnTo>
                  <a:cubicBezTo>
                    <a:pt x="2056635" y="0"/>
                    <a:pt x="2065940" y="9306"/>
                    <a:pt x="2065940" y="20785"/>
                  </a:cubicBezTo>
                  <a:lnTo>
                    <a:pt x="2065940" y="963859"/>
                  </a:lnTo>
                  <a:cubicBezTo>
                    <a:pt x="2065940" y="975338"/>
                    <a:pt x="2056635" y="984643"/>
                    <a:pt x="2045156" y="984643"/>
                  </a:cubicBezTo>
                  <a:lnTo>
                    <a:pt x="20785" y="984643"/>
                  </a:lnTo>
                  <a:cubicBezTo>
                    <a:pt x="9306" y="984643"/>
                    <a:pt x="0" y="975338"/>
                    <a:pt x="0" y="963859"/>
                  </a:cubicBezTo>
                  <a:lnTo>
                    <a:pt x="0" y="20785"/>
                  </a:lnTo>
                  <a:cubicBezTo>
                    <a:pt x="0" y="9306"/>
                    <a:pt x="9306" y="0"/>
                    <a:pt x="20785" y="0"/>
                  </a:cubicBezTo>
                  <a:close/>
                </a:path>
              </a:pathLst>
            </a:custGeom>
            <a:solidFill>
              <a:srgbClr val="8AB7E2"/>
            </a:solidFill>
            <a:ln w="9525" cap="sq">
              <a:solidFill>
                <a:srgbClr val="000000"/>
              </a:solidFill>
              <a:prstDash val="solid"/>
              <a:miter/>
            </a:ln>
          </p:spPr>
        </p:sp>
        <p:sp>
          <p:nvSpPr>
            <p:cNvPr id="14" name="TextBox 14"/>
            <p:cNvSpPr txBox="1"/>
            <p:nvPr/>
          </p:nvSpPr>
          <p:spPr>
            <a:xfrm>
              <a:off x="0" y="-38100"/>
              <a:ext cx="2065940" cy="1022743"/>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5" name="Group 15"/>
          <p:cNvGrpSpPr/>
          <p:nvPr/>
        </p:nvGrpSpPr>
        <p:grpSpPr>
          <a:xfrm>
            <a:off x="6429417" y="7008361"/>
            <a:ext cx="5587239" cy="2662922"/>
            <a:chOff x="0" y="0"/>
            <a:chExt cx="2065940" cy="984643"/>
          </a:xfrm>
        </p:grpSpPr>
        <p:sp>
          <p:nvSpPr>
            <p:cNvPr id="16" name="Freeform 16"/>
            <p:cNvSpPr/>
            <p:nvPr/>
          </p:nvSpPr>
          <p:spPr>
            <a:xfrm>
              <a:off x="0" y="0"/>
              <a:ext cx="2065940" cy="984643"/>
            </a:xfrm>
            <a:custGeom>
              <a:avLst/>
              <a:gdLst/>
              <a:ahLst/>
              <a:cxnLst/>
              <a:rect l="l" t="t" r="r" b="b"/>
              <a:pathLst>
                <a:path w="2065940" h="984643">
                  <a:moveTo>
                    <a:pt x="20785" y="0"/>
                  </a:moveTo>
                  <a:lnTo>
                    <a:pt x="2045156" y="0"/>
                  </a:lnTo>
                  <a:cubicBezTo>
                    <a:pt x="2056635" y="0"/>
                    <a:pt x="2065940" y="9306"/>
                    <a:pt x="2065940" y="20785"/>
                  </a:cubicBezTo>
                  <a:lnTo>
                    <a:pt x="2065940" y="963859"/>
                  </a:lnTo>
                  <a:cubicBezTo>
                    <a:pt x="2065940" y="975338"/>
                    <a:pt x="2056635" y="984643"/>
                    <a:pt x="2045156" y="984643"/>
                  </a:cubicBezTo>
                  <a:lnTo>
                    <a:pt x="20785" y="984643"/>
                  </a:lnTo>
                  <a:cubicBezTo>
                    <a:pt x="9306" y="984643"/>
                    <a:pt x="0" y="975338"/>
                    <a:pt x="0" y="963859"/>
                  </a:cubicBezTo>
                  <a:lnTo>
                    <a:pt x="0" y="20785"/>
                  </a:lnTo>
                  <a:cubicBezTo>
                    <a:pt x="0" y="9306"/>
                    <a:pt x="9306" y="0"/>
                    <a:pt x="20785" y="0"/>
                  </a:cubicBezTo>
                  <a:close/>
                </a:path>
              </a:pathLst>
            </a:custGeom>
            <a:solidFill>
              <a:srgbClr val="8AB7E2"/>
            </a:solidFill>
            <a:ln w="9525" cap="sq">
              <a:solidFill>
                <a:srgbClr val="000000"/>
              </a:solidFill>
              <a:prstDash val="solid"/>
              <a:miter/>
            </a:ln>
          </p:spPr>
        </p:sp>
        <p:sp>
          <p:nvSpPr>
            <p:cNvPr id="17" name="TextBox 17"/>
            <p:cNvSpPr txBox="1"/>
            <p:nvPr/>
          </p:nvSpPr>
          <p:spPr>
            <a:xfrm>
              <a:off x="0" y="-38100"/>
              <a:ext cx="2065940" cy="1022743"/>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8" name="Freeform 18"/>
          <p:cNvSpPr/>
          <p:nvPr/>
        </p:nvSpPr>
        <p:spPr>
          <a:xfrm rot="-7900054">
            <a:off x="6612452" y="1957090"/>
            <a:ext cx="1012981" cy="454921"/>
          </a:xfrm>
          <a:custGeom>
            <a:avLst/>
            <a:gdLst/>
            <a:ahLst/>
            <a:cxnLst/>
            <a:rect l="l" t="t" r="r" b="b"/>
            <a:pathLst>
              <a:path w="1012981" h="454921">
                <a:moveTo>
                  <a:pt x="0" y="0"/>
                </a:moveTo>
                <a:lnTo>
                  <a:pt x="1012982" y="0"/>
                </a:lnTo>
                <a:lnTo>
                  <a:pt x="1012982" y="454921"/>
                </a:lnTo>
                <a:lnTo>
                  <a:pt x="0" y="4549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Freeform 19"/>
          <p:cNvSpPr/>
          <p:nvPr/>
        </p:nvSpPr>
        <p:spPr>
          <a:xfrm rot="-2700000">
            <a:off x="10536101" y="2061487"/>
            <a:ext cx="1012981" cy="454921"/>
          </a:xfrm>
          <a:custGeom>
            <a:avLst/>
            <a:gdLst/>
            <a:ahLst/>
            <a:cxnLst/>
            <a:rect l="l" t="t" r="r" b="b"/>
            <a:pathLst>
              <a:path w="1012981" h="454921">
                <a:moveTo>
                  <a:pt x="0" y="0"/>
                </a:moveTo>
                <a:lnTo>
                  <a:pt x="1012981" y="0"/>
                </a:lnTo>
                <a:lnTo>
                  <a:pt x="1012981" y="454921"/>
                </a:lnTo>
                <a:lnTo>
                  <a:pt x="0" y="4549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Freeform 20"/>
          <p:cNvSpPr/>
          <p:nvPr/>
        </p:nvSpPr>
        <p:spPr>
          <a:xfrm rot="3209977">
            <a:off x="10536101" y="4588103"/>
            <a:ext cx="1012981" cy="454921"/>
          </a:xfrm>
          <a:custGeom>
            <a:avLst/>
            <a:gdLst/>
            <a:ahLst/>
            <a:cxnLst/>
            <a:rect l="l" t="t" r="r" b="b"/>
            <a:pathLst>
              <a:path w="1012981" h="454921">
                <a:moveTo>
                  <a:pt x="0" y="0"/>
                </a:moveTo>
                <a:lnTo>
                  <a:pt x="1012981" y="0"/>
                </a:lnTo>
                <a:lnTo>
                  <a:pt x="1012981" y="454921"/>
                </a:lnTo>
                <a:lnTo>
                  <a:pt x="0" y="4549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1" name="Freeform 21"/>
          <p:cNvSpPr/>
          <p:nvPr/>
        </p:nvSpPr>
        <p:spPr>
          <a:xfrm rot="5400000">
            <a:off x="8585534" y="5380463"/>
            <a:ext cx="1012981" cy="454921"/>
          </a:xfrm>
          <a:custGeom>
            <a:avLst/>
            <a:gdLst/>
            <a:ahLst/>
            <a:cxnLst/>
            <a:rect l="l" t="t" r="r" b="b"/>
            <a:pathLst>
              <a:path w="1012981" h="454921">
                <a:moveTo>
                  <a:pt x="0" y="0"/>
                </a:moveTo>
                <a:lnTo>
                  <a:pt x="1012982" y="0"/>
                </a:lnTo>
                <a:lnTo>
                  <a:pt x="1012982" y="454920"/>
                </a:lnTo>
                <a:lnTo>
                  <a:pt x="0" y="454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2" name="Freeform 22"/>
          <p:cNvSpPr/>
          <p:nvPr/>
        </p:nvSpPr>
        <p:spPr>
          <a:xfrm>
            <a:off x="1028700" y="1609763"/>
            <a:ext cx="1829699" cy="1745076"/>
          </a:xfrm>
          <a:custGeom>
            <a:avLst/>
            <a:gdLst/>
            <a:ahLst/>
            <a:cxnLst/>
            <a:rect l="l" t="t" r="r" b="b"/>
            <a:pathLst>
              <a:path w="1829699" h="1745076">
                <a:moveTo>
                  <a:pt x="0" y="0"/>
                </a:moveTo>
                <a:lnTo>
                  <a:pt x="1829699" y="0"/>
                </a:lnTo>
                <a:lnTo>
                  <a:pt x="1829699" y="1745076"/>
                </a:lnTo>
                <a:lnTo>
                  <a:pt x="0" y="17450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3" name="Freeform 23"/>
          <p:cNvSpPr/>
          <p:nvPr/>
        </p:nvSpPr>
        <p:spPr>
          <a:xfrm>
            <a:off x="1028700" y="4083604"/>
            <a:ext cx="1541626" cy="2055501"/>
          </a:xfrm>
          <a:custGeom>
            <a:avLst/>
            <a:gdLst/>
            <a:ahLst/>
            <a:cxnLst/>
            <a:rect l="l" t="t" r="r" b="b"/>
            <a:pathLst>
              <a:path w="1541626" h="2055501">
                <a:moveTo>
                  <a:pt x="0" y="0"/>
                </a:moveTo>
                <a:lnTo>
                  <a:pt x="1541626" y="0"/>
                </a:lnTo>
                <a:lnTo>
                  <a:pt x="1541626" y="2055502"/>
                </a:lnTo>
                <a:lnTo>
                  <a:pt x="0" y="20555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4" name="Freeform 24"/>
          <p:cNvSpPr/>
          <p:nvPr/>
        </p:nvSpPr>
        <p:spPr>
          <a:xfrm>
            <a:off x="6145576" y="7113136"/>
            <a:ext cx="1946733" cy="1700958"/>
          </a:xfrm>
          <a:custGeom>
            <a:avLst/>
            <a:gdLst/>
            <a:ahLst/>
            <a:cxnLst/>
            <a:rect l="l" t="t" r="r" b="b"/>
            <a:pathLst>
              <a:path w="1946733" h="1700958">
                <a:moveTo>
                  <a:pt x="0" y="0"/>
                </a:moveTo>
                <a:lnTo>
                  <a:pt x="1946733" y="0"/>
                </a:lnTo>
                <a:lnTo>
                  <a:pt x="1946733" y="1700958"/>
                </a:lnTo>
                <a:lnTo>
                  <a:pt x="0" y="170095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5" name="Freeform 25"/>
          <p:cNvSpPr/>
          <p:nvPr/>
        </p:nvSpPr>
        <p:spPr>
          <a:xfrm>
            <a:off x="11944417" y="1581424"/>
            <a:ext cx="1521152" cy="1697240"/>
          </a:xfrm>
          <a:custGeom>
            <a:avLst/>
            <a:gdLst/>
            <a:ahLst/>
            <a:cxnLst/>
            <a:rect l="l" t="t" r="r" b="b"/>
            <a:pathLst>
              <a:path w="1521152" h="1697240">
                <a:moveTo>
                  <a:pt x="0" y="0"/>
                </a:moveTo>
                <a:lnTo>
                  <a:pt x="1521152" y="0"/>
                </a:lnTo>
                <a:lnTo>
                  <a:pt x="1521152" y="1697240"/>
                </a:lnTo>
                <a:lnTo>
                  <a:pt x="0" y="16972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6" name="Freeform 26"/>
          <p:cNvSpPr/>
          <p:nvPr/>
        </p:nvSpPr>
        <p:spPr>
          <a:xfrm>
            <a:off x="12016656" y="4273120"/>
            <a:ext cx="1776392" cy="1676470"/>
          </a:xfrm>
          <a:custGeom>
            <a:avLst/>
            <a:gdLst/>
            <a:ahLst/>
            <a:cxnLst/>
            <a:rect l="l" t="t" r="r" b="b"/>
            <a:pathLst>
              <a:path w="1776392" h="1676470">
                <a:moveTo>
                  <a:pt x="0" y="0"/>
                </a:moveTo>
                <a:lnTo>
                  <a:pt x="1776392" y="0"/>
                </a:lnTo>
                <a:lnTo>
                  <a:pt x="1776392" y="1676470"/>
                </a:lnTo>
                <a:lnTo>
                  <a:pt x="0" y="167647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7" name="TextBox 27"/>
          <p:cNvSpPr txBox="1"/>
          <p:nvPr/>
        </p:nvSpPr>
        <p:spPr>
          <a:xfrm>
            <a:off x="13073136" y="1520343"/>
            <a:ext cx="4186164" cy="1724152"/>
          </a:xfrm>
          <a:prstGeom prst="rect">
            <a:avLst/>
          </a:prstGeom>
        </p:spPr>
        <p:txBody>
          <a:bodyPr lIns="0" tIns="0" rIns="0" bIns="0" rtlCol="0" anchor="t">
            <a:spAutoFit/>
          </a:bodyPr>
          <a:lstStyle/>
          <a:p>
            <a:pPr marL="0" lvl="0" indent="0" algn="l">
              <a:lnSpc>
                <a:spcPts val="4618"/>
              </a:lnSpc>
              <a:spcBef>
                <a:spcPct val="0"/>
              </a:spcBef>
            </a:pPr>
            <a:r>
              <a:rPr lang="en-US" sz="3099" b="1">
                <a:solidFill>
                  <a:srgbClr val="000000"/>
                </a:solidFill>
                <a:latin typeface="DM Sans Bold"/>
                <a:ea typeface="DM Sans Bold"/>
                <a:cs typeface="DM Sans Bold"/>
                <a:sym typeface="DM Sans Bold"/>
              </a:rPr>
              <a:t> Biotechnologie pour les déchets plastiques </a:t>
            </a:r>
          </a:p>
        </p:txBody>
      </p:sp>
      <p:sp>
        <p:nvSpPr>
          <p:cNvPr id="28" name="TextBox 28"/>
          <p:cNvSpPr txBox="1"/>
          <p:nvPr/>
        </p:nvSpPr>
        <p:spPr>
          <a:xfrm>
            <a:off x="14101836" y="4248277"/>
            <a:ext cx="2816627" cy="1661160"/>
          </a:xfrm>
          <a:prstGeom prst="rect">
            <a:avLst/>
          </a:prstGeom>
        </p:spPr>
        <p:txBody>
          <a:bodyPr lIns="0" tIns="0" rIns="0" bIns="0" rtlCol="0" anchor="t">
            <a:spAutoFit/>
          </a:bodyPr>
          <a:lstStyle/>
          <a:p>
            <a:pPr marL="0" lvl="0" indent="0" algn="l">
              <a:lnSpc>
                <a:spcPts val="4470"/>
              </a:lnSpc>
              <a:spcBef>
                <a:spcPct val="0"/>
              </a:spcBef>
            </a:pPr>
            <a:r>
              <a:rPr lang="en-US" sz="3000" b="1">
                <a:solidFill>
                  <a:srgbClr val="000000"/>
                </a:solidFill>
                <a:latin typeface="DM Sans Bold"/>
                <a:ea typeface="DM Sans Bold"/>
                <a:cs typeface="DM Sans Bold"/>
                <a:sym typeface="DM Sans Bold"/>
              </a:rPr>
              <a:t>Dégradation des polluants agricoles</a:t>
            </a:r>
          </a:p>
        </p:txBody>
      </p:sp>
      <p:sp>
        <p:nvSpPr>
          <p:cNvPr id="29" name="TextBox 29"/>
          <p:cNvSpPr txBox="1"/>
          <p:nvPr/>
        </p:nvSpPr>
        <p:spPr>
          <a:xfrm>
            <a:off x="2179458" y="2032848"/>
            <a:ext cx="4903273" cy="775081"/>
          </a:xfrm>
          <a:prstGeom prst="rect">
            <a:avLst/>
          </a:prstGeom>
        </p:spPr>
        <p:txBody>
          <a:bodyPr lIns="0" tIns="0" rIns="0" bIns="0" rtlCol="0" anchor="t">
            <a:spAutoFit/>
          </a:bodyPr>
          <a:lstStyle/>
          <a:p>
            <a:pPr marL="0" lvl="0" indent="0" algn="l">
              <a:lnSpc>
                <a:spcPts val="6406"/>
              </a:lnSpc>
            </a:pPr>
            <a:r>
              <a:rPr lang="en-US" sz="4299" b="1">
                <a:solidFill>
                  <a:srgbClr val="000000"/>
                </a:solidFill>
                <a:latin typeface="DM Sans Bold"/>
                <a:ea typeface="DM Sans Bold"/>
                <a:cs typeface="DM Sans Bold"/>
                <a:sym typeface="DM Sans Bold"/>
              </a:rPr>
              <a:t>Bioremédiation </a:t>
            </a:r>
          </a:p>
        </p:txBody>
      </p:sp>
      <p:sp>
        <p:nvSpPr>
          <p:cNvPr id="30" name="TextBox 30"/>
          <p:cNvSpPr txBox="1"/>
          <p:nvPr/>
        </p:nvSpPr>
        <p:spPr>
          <a:xfrm>
            <a:off x="2570326" y="4628896"/>
            <a:ext cx="3786933" cy="1359154"/>
          </a:xfrm>
          <a:prstGeom prst="rect">
            <a:avLst/>
          </a:prstGeom>
        </p:spPr>
        <p:txBody>
          <a:bodyPr lIns="0" tIns="0" rIns="0" bIns="0" rtlCol="0" anchor="t">
            <a:spAutoFit/>
          </a:bodyPr>
          <a:lstStyle/>
          <a:p>
            <a:pPr marL="0" lvl="0" indent="0" algn="l">
              <a:lnSpc>
                <a:spcPts val="5512"/>
              </a:lnSpc>
            </a:pPr>
            <a:r>
              <a:rPr lang="en-US" sz="3699" b="1">
                <a:solidFill>
                  <a:srgbClr val="000000"/>
                </a:solidFill>
                <a:latin typeface="DM Sans Bold"/>
                <a:ea typeface="DM Sans Bold"/>
                <a:cs typeface="DM Sans Bold"/>
                <a:sym typeface="DM Sans Bold"/>
              </a:rPr>
              <a:t>Traitement des eaux usées</a:t>
            </a:r>
          </a:p>
        </p:txBody>
      </p:sp>
      <p:sp>
        <p:nvSpPr>
          <p:cNvPr id="31" name="TextBox 31"/>
          <p:cNvSpPr txBox="1"/>
          <p:nvPr/>
        </p:nvSpPr>
        <p:spPr>
          <a:xfrm>
            <a:off x="7625578" y="7571739"/>
            <a:ext cx="4291318" cy="1290320"/>
          </a:xfrm>
          <a:prstGeom prst="rect">
            <a:avLst/>
          </a:prstGeom>
        </p:spPr>
        <p:txBody>
          <a:bodyPr lIns="0" tIns="0" rIns="0" bIns="0" rtlCol="0" anchor="t">
            <a:spAutoFit/>
          </a:bodyPr>
          <a:lstStyle/>
          <a:p>
            <a:pPr marL="0" lvl="0" indent="0" algn="l">
              <a:lnSpc>
                <a:spcPts val="5215"/>
              </a:lnSpc>
            </a:pPr>
            <a:r>
              <a:rPr lang="en-US" sz="3500" b="1">
                <a:solidFill>
                  <a:srgbClr val="000000"/>
                </a:solidFill>
                <a:latin typeface="DM Sans Bold"/>
                <a:ea typeface="DM Sans Bold"/>
                <a:cs typeface="DM Sans Bold"/>
                <a:sym typeface="DM Sans Bold"/>
              </a:rPr>
              <a:t>Traitement des gaz à effet de serre</a:t>
            </a:r>
          </a:p>
        </p:txBody>
      </p:sp>
      <p:sp>
        <p:nvSpPr>
          <p:cNvPr id="32" name="TextBox 32"/>
          <p:cNvSpPr txBox="1"/>
          <p:nvPr/>
        </p:nvSpPr>
        <p:spPr>
          <a:xfrm>
            <a:off x="5896740" y="2309621"/>
            <a:ext cx="6494520" cy="2024381"/>
          </a:xfrm>
          <a:prstGeom prst="rect">
            <a:avLst/>
          </a:prstGeom>
        </p:spPr>
        <p:txBody>
          <a:bodyPr lIns="0" tIns="0" rIns="0" bIns="0" rtlCol="0" anchor="t">
            <a:spAutoFit/>
          </a:bodyPr>
          <a:lstStyle/>
          <a:p>
            <a:pPr marL="0" lvl="1" indent="0" algn="ctr">
              <a:lnSpc>
                <a:spcPts val="7760"/>
              </a:lnSpc>
              <a:spcBef>
                <a:spcPct val="0"/>
              </a:spcBef>
            </a:pPr>
            <a:r>
              <a:rPr lang="en-US" sz="8000" b="1">
                <a:solidFill>
                  <a:srgbClr val="000000"/>
                </a:solidFill>
                <a:latin typeface="DM Sans Bold"/>
                <a:ea typeface="DM Sans Bold"/>
                <a:cs typeface="DM Sans Bold"/>
                <a:sym typeface="DM Sans Bold"/>
              </a:rPr>
              <a:t>Les Applications </a:t>
            </a:r>
          </a:p>
        </p:txBody>
      </p:sp>
      <p:sp>
        <p:nvSpPr>
          <p:cNvPr id="33" name="Freeform 33"/>
          <p:cNvSpPr/>
          <p:nvPr/>
        </p:nvSpPr>
        <p:spPr>
          <a:xfrm rot="7866361">
            <a:off x="6614703" y="4637724"/>
            <a:ext cx="1012981" cy="454921"/>
          </a:xfrm>
          <a:custGeom>
            <a:avLst/>
            <a:gdLst/>
            <a:ahLst/>
            <a:cxnLst/>
            <a:rect l="l" t="t" r="r" b="b"/>
            <a:pathLst>
              <a:path w="1012981" h="454921">
                <a:moveTo>
                  <a:pt x="0" y="0"/>
                </a:moveTo>
                <a:lnTo>
                  <a:pt x="1012981" y="0"/>
                </a:lnTo>
                <a:lnTo>
                  <a:pt x="1012981" y="454921"/>
                </a:lnTo>
                <a:lnTo>
                  <a:pt x="0" y="4549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TextBox 3"/>
          <p:cNvSpPr txBox="1"/>
          <p:nvPr/>
        </p:nvSpPr>
        <p:spPr>
          <a:xfrm>
            <a:off x="-2742831" y="2428180"/>
            <a:ext cx="10014901" cy="414401"/>
          </a:xfrm>
          <a:prstGeom prst="rect">
            <a:avLst/>
          </a:prstGeom>
        </p:spPr>
        <p:txBody>
          <a:bodyPr lIns="0" tIns="0" rIns="0" bIns="0" rtlCol="0" anchor="t">
            <a:spAutoFit/>
          </a:bodyPr>
          <a:lstStyle/>
          <a:p>
            <a:pPr algn="ctr">
              <a:lnSpc>
                <a:spcPts val="3006"/>
              </a:lnSpc>
            </a:pPr>
            <a:r>
              <a:rPr lang="en-US" sz="3099" b="1">
                <a:solidFill>
                  <a:srgbClr val="000000"/>
                </a:solidFill>
                <a:latin typeface="DM Sans Bold"/>
                <a:ea typeface="DM Sans Bold"/>
                <a:cs typeface="DM Sans Bold"/>
                <a:sym typeface="DM Sans Bold"/>
              </a:rPr>
              <a:t> 1. Bioremediation :</a:t>
            </a:r>
          </a:p>
        </p:txBody>
      </p:sp>
      <p:sp>
        <p:nvSpPr>
          <p:cNvPr id="4" name="TextBox 4"/>
          <p:cNvSpPr txBox="1"/>
          <p:nvPr/>
        </p:nvSpPr>
        <p:spPr>
          <a:xfrm>
            <a:off x="-412506" y="723839"/>
            <a:ext cx="19335122" cy="1647190"/>
          </a:xfrm>
          <a:prstGeom prst="rect">
            <a:avLst/>
          </a:prstGeom>
        </p:spPr>
        <p:txBody>
          <a:bodyPr lIns="0" tIns="0" rIns="0" bIns="0" rtlCol="0" anchor="t">
            <a:spAutoFit/>
          </a:bodyPr>
          <a:lstStyle/>
          <a:p>
            <a:pPr algn="ctr">
              <a:lnSpc>
                <a:spcPts val="6305"/>
              </a:lnSpc>
            </a:pPr>
            <a:r>
              <a:rPr lang="en-US" sz="6500" b="1">
                <a:solidFill>
                  <a:srgbClr val="000000"/>
                </a:solidFill>
                <a:latin typeface="DM Sans Bold"/>
                <a:ea typeface="DM Sans Bold"/>
                <a:cs typeface="DM Sans Bold"/>
                <a:sym typeface="DM Sans Bold"/>
              </a:rPr>
              <a:t>Application des microorganismes dans la biotechnologie environnementale</a:t>
            </a:r>
          </a:p>
        </p:txBody>
      </p:sp>
      <p:sp>
        <p:nvSpPr>
          <p:cNvPr id="5" name="Freeform 5"/>
          <p:cNvSpPr/>
          <p:nvPr/>
        </p:nvSpPr>
        <p:spPr>
          <a:xfrm>
            <a:off x="-2329398" y="9017983"/>
            <a:ext cx="4899948" cy="3344214"/>
          </a:xfrm>
          <a:custGeom>
            <a:avLst/>
            <a:gdLst/>
            <a:ahLst/>
            <a:cxnLst/>
            <a:rect l="l" t="t" r="r" b="b"/>
            <a:pathLst>
              <a:path w="4899948" h="3344214">
                <a:moveTo>
                  <a:pt x="0" y="0"/>
                </a:moveTo>
                <a:lnTo>
                  <a:pt x="4899947" y="0"/>
                </a:lnTo>
                <a:lnTo>
                  <a:pt x="4899947" y="3344214"/>
                </a:lnTo>
                <a:lnTo>
                  <a:pt x="0" y="33442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5847044" y="9882374"/>
            <a:ext cx="3296956" cy="809253"/>
          </a:xfrm>
          <a:custGeom>
            <a:avLst/>
            <a:gdLst/>
            <a:ahLst/>
            <a:cxnLst/>
            <a:rect l="l" t="t" r="r" b="b"/>
            <a:pathLst>
              <a:path w="3296956" h="809253">
                <a:moveTo>
                  <a:pt x="0" y="0"/>
                </a:moveTo>
                <a:lnTo>
                  <a:pt x="3296956" y="0"/>
                </a:lnTo>
                <a:lnTo>
                  <a:pt x="3296956" y="809252"/>
                </a:lnTo>
                <a:lnTo>
                  <a:pt x="0" y="8092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4494772" y="9017983"/>
            <a:ext cx="4427843" cy="3481392"/>
          </a:xfrm>
          <a:custGeom>
            <a:avLst/>
            <a:gdLst/>
            <a:ahLst/>
            <a:cxnLst/>
            <a:rect l="l" t="t" r="r" b="b"/>
            <a:pathLst>
              <a:path w="4427843" h="3481392">
                <a:moveTo>
                  <a:pt x="0" y="0"/>
                </a:moveTo>
                <a:lnTo>
                  <a:pt x="4427843" y="0"/>
                </a:lnTo>
                <a:lnTo>
                  <a:pt x="4427843" y="3481391"/>
                </a:lnTo>
                <a:lnTo>
                  <a:pt x="0" y="3481391"/>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8" name="Freeform 8"/>
          <p:cNvSpPr/>
          <p:nvPr/>
        </p:nvSpPr>
        <p:spPr>
          <a:xfrm>
            <a:off x="-763398" y="-1534296"/>
            <a:ext cx="4899948" cy="3068592"/>
          </a:xfrm>
          <a:custGeom>
            <a:avLst/>
            <a:gdLst/>
            <a:ahLst/>
            <a:cxnLst/>
            <a:rect l="l" t="t" r="r" b="b"/>
            <a:pathLst>
              <a:path w="4899948" h="3068592">
                <a:moveTo>
                  <a:pt x="0" y="0"/>
                </a:moveTo>
                <a:lnTo>
                  <a:pt x="4899947" y="0"/>
                </a:lnTo>
                <a:lnTo>
                  <a:pt x="4899947" y="3068592"/>
                </a:lnTo>
                <a:lnTo>
                  <a:pt x="0" y="3068592"/>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
        <p:nvSpPr>
          <p:cNvPr id="9" name="Freeform 9"/>
          <p:cNvSpPr/>
          <p:nvPr/>
        </p:nvSpPr>
        <p:spPr>
          <a:xfrm>
            <a:off x="12801533" y="-3053980"/>
            <a:ext cx="4292424" cy="3870986"/>
          </a:xfrm>
          <a:custGeom>
            <a:avLst/>
            <a:gdLst/>
            <a:ahLst/>
            <a:cxnLst/>
            <a:rect l="l" t="t" r="r" b="b"/>
            <a:pathLst>
              <a:path w="4292424" h="3870986">
                <a:moveTo>
                  <a:pt x="0" y="0"/>
                </a:moveTo>
                <a:lnTo>
                  <a:pt x="4292424" y="0"/>
                </a:lnTo>
                <a:lnTo>
                  <a:pt x="4292424" y="3870986"/>
                </a:lnTo>
                <a:lnTo>
                  <a:pt x="0" y="3870986"/>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sp>
        <p:nvSpPr>
          <p:cNvPr id="10" name="Freeform 10"/>
          <p:cNvSpPr/>
          <p:nvPr/>
        </p:nvSpPr>
        <p:spPr>
          <a:xfrm>
            <a:off x="10138935" y="9258300"/>
            <a:ext cx="4076270" cy="2863579"/>
          </a:xfrm>
          <a:custGeom>
            <a:avLst/>
            <a:gdLst/>
            <a:ahLst/>
            <a:cxnLst/>
            <a:rect l="l" t="t" r="r" b="b"/>
            <a:pathLst>
              <a:path w="4076270" h="2863579">
                <a:moveTo>
                  <a:pt x="0" y="0"/>
                </a:moveTo>
                <a:lnTo>
                  <a:pt x="4076270" y="0"/>
                </a:lnTo>
                <a:lnTo>
                  <a:pt x="4076270" y="2863579"/>
                </a:lnTo>
                <a:lnTo>
                  <a:pt x="0" y="2863579"/>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sp>
      <p:sp>
        <p:nvSpPr>
          <p:cNvPr id="11" name="Freeform 11"/>
          <p:cNvSpPr/>
          <p:nvPr/>
        </p:nvSpPr>
        <p:spPr>
          <a:xfrm>
            <a:off x="7495522" y="-3297794"/>
            <a:ext cx="5493058" cy="4114800"/>
          </a:xfrm>
          <a:custGeom>
            <a:avLst/>
            <a:gdLst/>
            <a:ahLst/>
            <a:cxnLst/>
            <a:rect l="l" t="t" r="r" b="b"/>
            <a:pathLst>
              <a:path w="5493058" h="4114800">
                <a:moveTo>
                  <a:pt x="0" y="0"/>
                </a:moveTo>
                <a:lnTo>
                  <a:pt x="5493058" y="0"/>
                </a:lnTo>
                <a:lnTo>
                  <a:pt x="5493058" y="4114800"/>
                </a:lnTo>
                <a:lnTo>
                  <a:pt x="0" y="4114800"/>
                </a:lnTo>
                <a:lnTo>
                  <a:pt x="0" y="0"/>
                </a:lnTo>
                <a:close/>
              </a:path>
            </a:pathLst>
          </a:custGeom>
          <a:blipFill>
            <a:blip r:embed="rId15">
              <a:extLst>
                <a:ext uri="{96DAC541-7B7A-43D3-8B79-37D633B846F1}">
                  <asvg:svgBlip xmlns:asvg="http://schemas.microsoft.com/office/drawing/2016/SVG/main" r:embed="rId16"/>
                </a:ext>
              </a:extLst>
            </a:blip>
            <a:stretch>
              <a:fillRect/>
            </a:stretch>
          </a:blipFill>
          <a:ln cap="sq">
            <a:noFill/>
            <a:prstDash val="solid"/>
            <a:miter/>
          </a:ln>
        </p:spPr>
      </p:sp>
      <p:sp>
        <p:nvSpPr>
          <p:cNvPr id="12" name="Freeform 12"/>
          <p:cNvSpPr/>
          <p:nvPr/>
        </p:nvSpPr>
        <p:spPr>
          <a:xfrm rot="4747568">
            <a:off x="-2972342" y="3665317"/>
            <a:ext cx="4896097" cy="2735694"/>
          </a:xfrm>
          <a:custGeom>
            <a:avLst/>
            <a:gdLst/>
            <a:ahLst/>
            <a:cxnLst/>
            <a:rect l="l" t="t" r="r" b="b"/>
            <a:pathLst>
              <a:path w="4896097" h="2735694">
                <a:moveTo>
                  <a:pt x="0" y="0"/>
                </a:moveTo>
                <a:lnTo>
                  <a:pt x="4896097" y="0"/>
                </a:lnTo>
                <a:lnTo>
                  <a:pt x="4896097" y="2735694"/>
                </a:lnTo>
                <a:lnTo>
                  <a:pt x="0" y="2735694"/>
                </a:lnTo>
                <a:lnTo>
                  <a:pt x="0" y="0"/>
                </a:lnTo>
                <a:close/>
              </a:path>
            </a:pathLst>
          </a:custGeom>
          <a:blipFill>
            <a:blip r:embed="rId17">
              <a:extLst>
                <a:ext uri="{96DAC541-7B7A-43D3-8B79-37D633B846F1}">
                  <asvg:svgBlip xmlns:asvg="http://schemas.microsoft.com/office/drawing/2016/SVG/main" r:embed="rId18"/>
                </a:ext>
              </a:extLst>
            </a:blip>
            <a:stretch>
              <a:fillRect/>
            </a:stretch>
          </a:blipFill>
          <a:ln cap="sq">
            <a:noFill/>
            <a:prstDash val="solid"/>
            <a:miter/>
          </a:ln>
        </p:spPr>
      </p:sp>
      <p:sp>
        <p:nvSpPr>
          <p:cNvPr id="13" name="Freeform 13"/>
          <p:cNvSpPr/>
          <p:nvPr/>
        </p:nvSpPr>
        <p:spPr>
          <a:xfrm>
            <a:off x="4861154" y="-2102294"/>
            <a:ext cx="2892762" cy="2919301"/>
          </a:xfrm>
          <a:custGeom>
            <a:avLst/>
            <a:gdLst/>
            <a:ahLst/>
            <a:cxnLst/>
            <a:rect l="l" t="t" r="r" b="b"/>
            <a:pathLst>
              <a:path w="2892762" h="2919301">
                <a:moveTo>
                  <a:pt x="0" y="0"/>
                </a:moveTo>
                <a:lnTo>
                  <a:pt x="2892761" y="0"/>
                </a:lnTo>
                <a:lnTo>
                  <a:pt x="2892761" y="2919300"/>
                </a:lnTo>
                <a:lnTo>
                  <a:pt x="0" y="2919300"/>
                </a:lnTo>
                <a:lnTo>
                  <a:pt x="0" y="0"/>
                </a:lnTo>
                <a:close/>
              </a:path>
            </a:pathLst>
          </a:custGeom>
          <a:blipFill>
            <a:blip r:embed="rId19">
              <a:extLst>
                <a:ext uri="{96DAC541-7B7A-43D3-8B79-37D633B846F1}">
                  <asvg:svgBlip xmlns:asvg="http://schemas.microsoft.com/office/drawing/2016/SVG/main" r:embed="rId20"/>
                </a:ext>
              </a:extLst>
            </a:blip>
            <a:stretch>
              <a:fillRect/>
            </a:stretch>
          </a:blipFill>
          <a:ln cap="sq">
            <a:noFill/>
            <a:prstDash val="solid"/>
            <a:miter/>
          </a:ln>
        </p:spPr>
      </p:sp>
      <p:sp>
        <p:nvSpPr>
          <p:cNvPr id="14" name="Freeform 14"/>
          <p:cNvSpPr/>
          <p:nvPr/>
        </p:nvSpPr>
        <p:spPr>
          <a:xfrm>
            <a:off x="17494810" y="2371030"/>
            <a:ext cx="3575541" cy="3575541"/>
          </a:xfrm>
          <a:custGeom>
            <a:avLst/>
            <a:gdLst/>
            <a:ahLst/>
            <a:cxnLst/>
            <a:rect l="l" t="t" r="r" b="b"/>
            <a:pathLst>
              <a:path w="3575541" h="3575541">
                <a:moveTo>
                  <a:pt x="0" y="0"/>
                </a:moveTo>
                <a:lnTo>
                  <a:pt x="3575541" y="0"/>
                </a:lnTo>
                <a:lnTo>
                  <a:pt x="3575541" y="3575541"/>
                </a:lnTo>
                <a:lnTo>
                  <a:pt x="0" y="3575541"/>
                </a:lnTo>
                <a:lnTo>
                  <a:pt x="0" y="0"/>
                </a:lnTo>
                <a:close/>
              </a:path>
            </a:pathLst>
          </a:custGeom>
          <a:blipFill>
            <a:blip r:embed="rId21">
              <a:extLst>
                <a:ext uri="{96DAC541-7B7A-43D3-8B79-37D633B846F1}">
                  <asvg:svgBlip xmlns:asvg="http://schemas.microsoft.com/office/drawing/2016/SVG/main" r:embed="rId22"/>
                </a:ext>
              </a:extLst>
            </a:blip>
            <a:stretch>
              <a:fillRect/>
            </a:stretch>
          </a:blipFill>
          <a:ln cap="sq">
            <a:noFill/>
            <a:prstDash val="solid"/>
            <a:miter/>
          </a:ln>
        </p:spPr>
      </p:sp>
      <p:sp>
        <p:nvSpPr>
          <p:cNvPr id="15" name="Freeform 15"/>
          <p:cNvSpPr/>
          <p:nvPr/>
        </p:nvSpPr>
        <p:spPr>
          <a:xfrm>
            <a:off x="2570549" y="9496827"/>
            <a:ext cx="2587020" cy="2386526"/>
          </a:xfrm>
          <a:custGeom>
            <a:avLst/>
            <a:gdLst/>
            <a:ahLst/>
            <a:cxnLst/>
            <a:rect l="l" t="t" r="r" b="b"/>
            <a:pathLst>
              <a:path w="2587020" h="2386526">
                <a:moveTo>
                  <a:pt x="0" y="0"/>
                </a:moveTo>
                <a:lnTo>
                  <a:pt x="2587020" y="0"/>
                </a:lnTo>
                <a:lnTo>
                  <a:pt x="2587020" y="2386526"/>
                </a:lnTo>
                <a:lnTo>
                  <a:pt x="0" y="2386526"/>
                </a:lnTo>
                <a:lnTo>
                  <a:pt x="0" y="0"/>
                </a:lnTo>
                <a:close/>
              </a:path>
            </a:pathLst>
          </a:custGeom>
          <a:blipFill>
            <a:blip r:embed="rId23">
              <a:extLst>
                <a:ext uri="{96DAC541-7B7A-43D3-8B79-37D633B846F1}">
                  <asvg:svgBlip xmlns:asvg="http://schemas.microsoft.com/office/drawing/2016/SVG/main" r:embed="rId24"/>
                </a:ext>
              </a:extLst>
            </a:blip>
            <a:stretch>
              <a:fillRect/>
            </a:stretch>
          </a:blipFill>
          <a:ln cap="sq">
            <a:noFill/>
            <a:prstDash val="solid"/>
            <a:miter/>
          </a:ln>
        </p:spPr>
      </p:sp>
      <p:sp>
        <p:nvSpPr>
          <p:cNvPr id="16" name="Freeform 16"/>
          <p:cNvSpPr/>
          <p:nvPr/>
        </p:nvSpPr>
        <p:spPr>
          <a:xfrm rot="-5282649">
            <a:off x="16596506" y="6970869"/>
            <a:ext cx="3382987" cy="1154444"/>
          </a:xfrm>
          <a:custGeom>
            <a:avLst/>
            <a:gdLst/>
            <a:ahLst/>
            <a:cxnLst/>
            <a:rect l="l" t="t" r="r" b="b"/>
            <a:pathLst>
              <a:path w="3382987" h="1154444">
                <a:moveTo>
                  <a:pt x="0" y="0"/>
                </a:moveTo>
                <a:lnTo>
                  <a:pt x="3382988" y="0"/>
                </a:lnTo>
                <a:lnTo>
                  <a:pt x="3382988" y="1154445"/>
                </a:lnTo>
                <a:lnTo>
                  <a:pt x="0" y="1154445"/>
                </a:lnTo>
                <a:lnTo>
                  <a:pt x="0" y="0"/>
                </a:lnTo>
                <a:close/>
              </a:path>
            </a:pathLst>
          </a:custGeom>
          <a:blipFill>
            <a:blip r:embed="rId25">
              <a:extLst>
                <a:ext uri="{96DAC541-7B7A-43D3-8B79-37D633B846F1}">
                  <asvg:svgBlip xmlns:asvg="http://schemas.microsoft.com/office/drawing/2016/SVG/main" r:embed="rId26"/>
                </a:ext>
              </a:extLst>
            </a:blip>
            <a:stretch>
              <a:fillRect/>
            </a:stretch>
          </a:blipFill>
          <a:ln cap="sq">
            <a:noFill/>
            <a:prstDash val="solid"/>
            <a:miter/>
          </a:ln>
        </p:spPr>
      </p:sp>
      <p:sp>
        <p:nvSpPr>
          <p:cNvPr id="17" name="Freeform 17"/>
          <p:cNvSpPr/>
          <p:nvPr/>
        </p:nvSpPr>
        <p:spPr>
          <a:xfrm>
            <a:off x="17259300" y="-971659"/>
            <a:ext cx="3104522" cy="3342688"/>
          </a:xfrm>
          <a:custGeom>
            <a:avLst/>
            <a:gdLst/>
            <a:ahLst/>
            <a:cxnLst/>
            <a:rect l="l" t="t" r="r" b="b"/>
            <a:pathLst>
              <a:path w="3104522" h="3342688">
                <a:moveTo>
                  <a:pt x="0" y="0"/>
                </a:moveTo>
                <a:lnTo>
                  <a:pt x="3104522" y="0"/>
                </a:lnTo>
                <a:lnTo>
                  <a:pt x="3104522" y="3342689"/>
                </a:lnTo>
                <a:lnTo>
                  <a:pt x="0" y="3342689"/>
                </a:lnTo>
                <a:lnTo>
                  <a:pt x="0" y="0"/>
                </a:lnTo>
                <a:close/>
              </a:path>
            </a:pathLst>
          </a:custGeom>
          <a:blipFill>
            <a:blip r:embed="rId27">
              <a:extLst>
                <a:ext uri="{96DAC541-7B7A-43D3-8B79-37D633B846F1}">
                  <asvg:svgBlip xmlns:asvg="http://schemas.microsoft.com/office/drawing/2016/SVG/main" r:embed="rId28"/>
                </a:ext>
              </a:extLst>
            </a:blip>
            <a:stretch>
              <a:fillRect/>
            </a:stretch>
          </a:blipFill>
          <a:ln cap="sq">
            <a:noFill/>
            <a:prstDash val="solid"/>
            <a:miter/>
          </a:ln>
        </p:spPr>
      </p:sp>
      <p:sp>
        <p:nvSpPr>
          <p:cNvPr id="18" name="Freeform 18"/>
          <p:cNvSpPr/>
          <p:nvPr/>
        </p:nvSpPr>
        <p:spPr>
          <a:xfrm>
            <a:off x="5847044" y="2539967"/>
            <a:ext cx="4881896" cy="3912999"/>
          </a:xfrm>
          <a:custGeom>
            <a:avLst/>
            <a:gdLst/>
            <a:ahLst/>
            <a:cxnLst/>
            <a:rect l="l" t="t" r="r" b="b"/>
            <a:pathLst>
              <a:path w="4881896" h="3912999">
                <a:moveTo>
                  <a:pt x="0" y="0"/>
                </a:moveTo>
                <a:lnTo>
                  <a:pt x="4881895" y="0"/>
                </a:lnTo>
                <a:lnTo>
                  <a:pt x="4881895" y="3912999"/>
                </a:lnTo>
                <a:lnTo>
                  <a:pt x="0" y="3912999"/>
                </a:lnTo>
                <a:lnTo>
                  <a:pt x="0" y="0"/>
                </a:lnTo>
                <a:close/>
              </a:path>
            </a:pathLst>
          </a:custGeom>
          <a:blipFill>
            <a:blip r:embed="rId29"/>
            <a:stretch>
              <a:fillRect t="-2243" b="-2243"/>
            </a:stretch>
          </a:blipFill>
        </p:spPr>
      </p:sp>
      <p:sp>
        <p:nvSpPr>
          <p:cNvPr id="19" name="Freeform 19"/>
          <p:cNvSpPr/>
          <p:nvPr/>
        </p:nvSpPr>
        <p:spPr>
          <a:xfrm>
            <a:off x="7953284" y="6286750"/>
            <a:ext cx="4577534" cy="3677224"/>
          </a:xfrm>
          <a:custGeom>
            <a:avLst/>
            <a:gdLst/>
            <a:ahLst/>
            <a:cxnLst/>
            <a:rect l="l" t="t" r="r" b="b"/>
            <a:pathLst>
              <a:path w="4577534" h="3677224">
                <a:moveTo>
                  <a:pt x="0" y="0"/>
                </a:moveTo>
                <a:lnTo>
                  <a:pt x="4577534" y="0"/>
                </a:lnTo>
                <a:lnTo>
                  <a:pt x="4577534" y="3677224"/>
                </a:lnTo>
                <a:lnTo>
                  <a:pt x="0" y="3677224"/>
                </a:lnTo>
                <a:lnTo>
                  <a:pt x="0" y="0"/>
                </a:lnTo>
                <a:close/>
              </a:path>
            </a:pathLst>
          </a:custGeom>
          <a:blipFill>
            <a:blip r:embed="rId30"/>
            <a:stretch>
              <a:fillRect t="-7602" b="-16880"/>
            </a:stretch>
          </a:blipFill>
        </p:spPr>
      </p:sp>
      <p:sp>
        <p:nvSpPr>
          <p:cNvPr id="20" name="TextBox 20"/>
          <p:cNvSpPr txBox="1"/>
          <p:nvPr/>
        </p:nvSpPr>
        <p:spPr>
          <a:xfrm>
            <a:off x="622785" y="3112067"/>
            <a:ext cx="5930098" cy="6311265"/>
          </a:xfrm>
          <a:prstGeom prst="rect">
            <a:avLst/>
          </a:prstGeom>
        </p:spPr>
        <p:txBody>
          <a:bodyPr lIns="0" tIns="0" rIns="0" bIns="0" rtlCol="0" anchor="t">
            <a:spAutoFit/>
          </a:bodyPr>
          <a:lstStyle/>
          <a:p>
            <a:pPr algn="ctr">
              <a:lnSpc>
                <a:spcPts val="2969"/>
              </a:lnSpc>
            </a:pPr>
            <a:r>
              <a:rPr lang="en-US" sz="2199" spc="131">
                <a:solidFill>
                  <a:srgbClr val="000000"/>
                </a:solidFill>
                <a:latin typeface="DM Sans"/>
                <a:ea typeface="DM Sans"/>
                <a:cs typeface="DM Sans"/>
                <a:sym typeface="DM Sans"/>
              </a:rPr>
              <a:t>La bioremédiation consiste à utiliser des micro-organismes (bactéries, champignons, algues) pour décomposer les polluants organiques dans les sols, les eaux et les sédiments. Par exemple, certaines bactéries peuvent dégrader des hydrocarbures, comme ceux présents dans les marées noires ou dans les déchets industriels.</a:t>
            </a:r>
          </a:p>
          <a:p>
            <a:pPr marL="0" lvl="0" indent="0" algn="ctr">
              <a:lnSpc>
                <a:spcPts val="2969"/>
              </a:lnSpc>
              <a:spcBef>
                <a:spcPct val="0"/>
              </a:spcBef>
            </a:pPr>
            <a:r>
              <a:rPr lang="en-US" sz="2199" spc="131">
                <a:solidFill>
                  <a:srgbClr val="000000"/>
                </a:solidFill>
                <a:latin typeface="DM Sans"/>
                <a:ea typeface="DM Sans"/>
                <a:cs typeface="DM Sans"/>
                <a:sym typeface="DM Sans"/>
              </a:rPr>
              <a:t>Bioremédiation des métaux lourds : Des micro-organismes et des plantes peuvent être utilisés pour détoxifier les sols contaminés par des métaux lourds comme le plomb, le mercure, et l'arsenic. Ce processus est connu sous le nom de phytoremédiation  microbiorémédiation.</a:t>
            </a:r>
          </a:p>
        </p:txBody>
      </p:sp>
      <p:sp>
        <p:nvSpPr>
          <p:cNvPr id="21" name="TextBox 21"/>
          <p:cNvSpPr txBox="1"/>
          <p:nvPr/>
        </p:nvSpPr>
        <p:spPr>
          <a:xfrm>
            <a:off x="9487321" y="2597117"/>
            <a:ext cx="10014901" cy="414401"/>
          </a:xfrm>
          <a:prstGeom prst="rect">
            <a:avLst/>
          </a:prstGeom>
        </p:spPr>
        <p:txBody>
          <a:bodyPr lIns="0" tIns="0" rIns="0" bIns="0" rtlCol="0" anchor="t">
            <a:spAutoFit/>
          </a:bodyPr>
          <a:lstStyle/>
          <a:p>
            <a:pPr algn="ctr">
              <a:lnSpc>
                <a:spcPts val="3006"/>
              </a:lnSpc>
            </a:pPr>
            <a:r>
              <a:rPr lang="en-US" sz="3099" b="1">
                <a:solidFill>
                  <a:srgbClr val="000000"/>
                </a:solidFill>
                <a:latin typeface="DM Sans Bold"/>
                <a:ea typeface="DM Sans Bold"/>
                <a:cs typeface="DM Sans Bold"/>
                <a:sym typeface="DM Sans Bold"/>
              </a:rPr>
              <a:t>2. Traitements des eaux usées :</a:t>
            </a:r>
          </a:p>
        </p:txBody>
      </p:sp>
      <p:sp>
        <p:nvSpPr>
          <p:cNvPr id="22" name="TextBox 22"/>
          <p:cNvSpPr txBox="1"/>
          <p:nvPr/>
        </p:nvSpPr>
        <p:spPr>
          <a:xfrm>
            <a:off x="12177070" y="3154491"/>
            <a:ext cx="5567536" cy="4970871"/>
          </a:xfrm>
          <a:prstGeom prst="rect">
            <a:avLst/>
          </a:prstGeom>
        </p:spPr>
        <p:txBody>
          <a:bodyPr lIns="0" tIns="0" rIns="0" bIns="0" rtlCol="0" anchor="t">
            <a:spAutoFit/>
          </a:bodyPr>
          <a:lstStyle/>
          <a:p>
            <a:pPr marL="0" lvl="0" indent="0" algn="ctr">
              <a:lnSpc>
                <a:spcPts val="3622"/>
              </a:lnSpc>
              <a:spcBef>
                <a:spcPct val="0"/>
              </a:spcBef>
            </a:pPr>
            <a:r>
              <a:rPr lang="en-US" sz="2683" spc="160">
                <a:solidFill>
                  <a:srgbClr val="000000"/>
                </a:solidFill>
                <a:latin typeface="DM Sans"/>
                <a:ea typeface="DM Sans"/>
                <a:cs typeface="DM Sans"/>
                <a:sym typeface="DM Sans"/>
              </a:rPr>
              <a:t> Filtration biologique : Les micro-organismes sont utilisés dans les stations de traitement des eaux usées pour décomposer les matières organiques, les nutriments et les contaminants. Par exemple, les bactéries peuvent transformer l'ammoniaque en nitrites et nitrates, contribuant ainsi à purifier les eaux.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Freeform 3"/>
          <p:cNvSpPr/>
          <p:nvPr/>
        </p:nvSpPr>
        <p:spPr>
          <a:xfrm rot="-5282649">
            <a:off x="-129542" y="3540234"/>
            <a:ext cx="7499197" cy="2559101"/>
          </a:xfrm>
          <a:custGeom>
            <a:avLst/>
            <a:gdLst/>
            <a:ahLst/>
            <a:cxnLst/>
            <a:rect l="l" t="t" r="r" b="b"/>
            <a:pathLst>
              <a:path w="7499197" h="2559101">
                <a:moveTo>
                  <a:pt x="0" y="0"/>
                </a:moveTo>
                <a:lnTo>
                  <a:pt x="7499197" y="0"/>
                </a:lnTo>
                <a:lnTo>
                  <a:pt x="7499197" y="2559101"/>
                </a:lnTo>
                <a:lnTo>
                  <a:pt x="0" y="2559101"/>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4" name="Freeform 4"/>
          <p:cNvSpPr/>
          <p:nvPr/>
        </p:nvSpPr>
        <p:spPr>
          <a:xfrm>
            <a:off x="565316" y="3474720"/>
            <a:ext cx="5513037" cy="6211873"/>
          </a:xfrm>
          <a:custGeom>
            <a:avLst/>
            <a:gdLst/>
            <a:ahLst/>
            <a:cxnLst/>
            <a:rect l="l" t="t" r="r" b="b"/>
            <a:pathLst>
              <a:path w="5513037" h="6211873">
                <a:moveTo>
                  <a:pt x="0" y="0"/>
                </a:moveTo>
                <a:lnTo>
                  <a:pt x="5513037" y="0"/>
                </a:lnTo>
                <a:lnTo>
                  <a:pt x="5513037" y="6211873"/>
                </a:lnTo>
                <a:lnTo>
                  <a:pt x="0" y="62118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4142938" y="4029308"/>
            <a:ext cx="3697818" cy="3321368"/>
          </a:xfrm>
          <a:custGeom>
            <a:avLst/>
            <a:gdLst/>
            <a:ahLst/>
            <a:cxnLst/>
            <a:rect l="l" t="t" r="r" b="b"/>
            <a:pathLst>
              <a:path w="3697818" h="3321368">
                <a:moveTo>
                  <a:pt x="0" y="0"/>
                </a:moveTo>
                <a:lnTo>
                  <a:pt x="3697818" y="0"/>
                </a:lnTo>
                <a:lnTo>
                  <a:pt x="3697818" y="3321367"/>
                </a:lnTo>
                <a:lnTo>
                  <a:pt x="0" y="3321367"/>
                </a:lnTo>
                <a:lnTo>
                  <a:pt x="0" y="0"/>
                </a:lnTo>
                <a:close/>
              </a:path>
            </a:pathLst>
          </a:custGeom>
          <a:blipFill>
            <a:blip r:embed="rId7"/>
            <a:stretch>
              <a:fillRect l="-16195" r="-22879"/>
            </a:stretch>
          </a:blipFill>
        </p:spPr>
      </p:sp>
      <p:sp>
        <p:nvSpPr>
          <p:cNvPr id="6" name="TextBox 6"/>
          <p:cNvSpPr txBox="1"/>
          <p:nvPr/>
        </p:nvSpPr>
        <p:spPr>
          <a:xfrm>
            <a:off x="2671899" y="636270"/>
            <a:ext cx="7848753" cy="39243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3. Traitement des gaz à effet de serre</a:t>
            </a:r>
          </a:p>
        </p:txBody>
      </p:sp>
      <p:sp>
        <p:nvSpPr>
          <p:cNvPr id="7" name="TextBox 7"/>
          <p:cNvSpPr txBox="1"/>
          <p:nvPr/>
        </p:nvSpPr>
        <p:spPr>
          <a:xfrm>
            <a:off x="3244249" y="1329923"/>
            <a:ext cx="11799502" cy="2474595"/>
          </a:xfrm>
          <a:prstGeom prst="rect">
            <a:avLst/>
          </a:prstGeom>
        </p:spPr>
        <p:txBody>
          <a:bodyPr lIns="0" tIns="0" rIns="0" bIns="0" rtlCol="0" anchor="t">
            <a:spAutoFit/>
          </a:bodyPr>
          <a:lstStyle/>
          <a:p>
            <a:pPr algn="l">
              <a:lnSpc>
                <a:spcPts val="2699"/>
              </a:lnSpc>
            </a:pPr>
            <a:r>
              <a:rPr lang="en-US" sz="1999" spc="119">
                <a:solidFill>
                  <a:srgbClr val="000000"/>
                </a:solidFill>
                <a:latin typeface="DM Sans"/>
                <a:ea typeface="DM Sans"/>
                <a:cs typeface="DM Sans"/>
                <a:sym typeface="DM Sans"/>
              </a:rPr>
              <a:t> Réduction du CO2 : Certaines bactéries et algues sont capables d'absorber le dioxyde de carbone (CO2) et de le convertir en biomasse ou en produits chimiques utiles, contribuant ainsi à la réduction des émissions de CO2.</a:t>
            </a:r>
          </a:p>
          <a:p>
            <a:pPr marL="0" lvl="0" indent="0" algn="l">
              <a:lnSpc>
                <a:spcPts val="2969"/>
              </a:lnSpc>
              <a:spcBef>
                <a:spcPct val="0"/>
              </a:spcBef>
            </a:pPr>
            <a:r>
              <a:rPr lang="en-US" sz="2199" spc="131">
                <a:solidFill>
                  <a:srgbClr val="000000"/>
                </a:solidFill>
                <a:latin typeface="DM Sans"/>
                <a:ea typeface="DM Sans"/>
                <a:cs typeface="DM Sans"/>
                <a:sym typeface="DM Sans"/>
              </a:rPr>
              <a:t>    Détruire les gaz polluants : Des micro-organismes peuvent aussi être utilisés pour décomposer d'autres gaz polluants comme le méthane, les oxydes d'azote (NOx) et les composés organiques volatils (COV) qui contribuent à la pollution de l'air.</a:t>
            </a:r>
          </a:p>
        </p:txBody>
      </p:sp>
      <p:sp>
        <p:nvSpPr>
          <p:cNvPr id="8" name="TextBox 8"/>
          <p:cNvSpPr txBox="1"/>
          <p:nvPr/>
        </p:nvSpPr>
        <p:spPr>
          <a:xfrm>
            <a:off x="4618963" y="3861668"/>
            <a:ext cx="9166962" cy="39243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4. Biotechnologie pour les déchets plastiques </a:t>
            </a:r>
          </a:p>
        </p:txBody>
      </p:sp>
      <p:sp>
        <p:nvSpPr>
          <p:cNvPr id="9" name="TextBox 9"/>
          <p:cNvSpPr txBox="1"/>
          <p:nvPr/>
        </p:nvSpPr>
        <p:spPr>
          <a:xfrm>
            <a:off x="6078353" y="4382685"/>
            <a:ext cx="8064584" cy="2967990"/>
          </a:xfrm>
          <a:prstGeom prst="rect">
            <a:avLst/>
          </a:prstGeom>
        </p:spPr>
        <p:txBody>
          <a:bodyPr lIns="0" tIns="0" rIns="0" bIns="0" rtlCol="0" anchor="t">
            <a:spAutoFit/>
          </a:bodyPr>
          <a:lstStyle/>
          <a:p>
            <a:pPr algn="l">
              <a:lnSpc>
                <a:spcPts val="2969"/>
              </a:lnSpc>
            </a:pPr>
            <a:r>
              <a:rPr lang="en-US" sz="2199" spc="131">
                <a:solidFill>
                  <a:srgbClr val="000000"/>
                </a:solidFill>
                <a:latin typeface="DM Sans"/>
                <a:ea typeface="DM Sans"/>
                <a:cs typeface="DM Sans"/>
                <a:sym typeface="DM Sans"/>
              </a:rPr>
              <a:t>Biorémédiation des plastiques : Les scientifiques ont découvert des micro-organismes capables de décomposer certains types de plastiques, comme le PET (polytéréphtalate d'éthylène), en utilisant des enzymes spécifiques. Cela pourrait être une solution viable à la pollution plastique qui s'accumule dans les océans et les sols.</a:t>
            </a:r>
          </a:p>
          <a:p>
            <a:pPr marL="0" lvl="0" indent="0" algn="l">
              <a:lnSpc>
                <a:spcPts val="2969"/>
              </a:lnSpc>
              <a:spcBef>
                <a:spcPct val="0"/>
              </a:spcBef>
            </a:pPr>
            <a:r>
              <a:rPr lang="en-US" sz="2199" spc="131">
                <a:solidFill>
                  <a:srgbClr val="000000"/>
                </a:solidFill>
                <a:latin typeface="DM Sans"/>
                <a:ea typeface="DM Sans"/>
                <a:cs typeface="DM Sans"/>
                <a:sym typeface="DM Sans"/>
              </a:rPr>
              <a:t>    </a:t>
            </a:r>
          </a:p>
        </p:txBody>
      </p:sp>
      <p:sp>
        <p:nvSpPr>
          <p:cNvPr id="10" name="TextBox 10"/>
          <p:cNvSpPr txBox="1"/>
          <p:nvPr/>
        </p:nvSpPr>
        <p:spPr>
          <a:xfrm>
            <a:off x="4618963" y="7574513"/>
            <a:ext cx="9166962" cy="754380"/>
          </a:xfrm>
          <a:prstGeom prst="rect">
            <a:avLst/>
          </a:prstGeom>
        </p:spPr>
        <p:txBody>
          <a:bodyPr lIns="0" tIns="0" rIns="0" bIns="0" rtlCol="0" anchor="t">
            <a:spAutoFit/>
          </a:bodyPr>
          <a:lstStyle/>
          <a:p>
            <a:pPr algn="l">
              <a:lnSpc>
                <a:spcPts val="2910"/>
              </a:lnSpc>
            </a:pPr>
            <a:r>
              <a:rPr lang="en-US" sz="3000" b="1">
                <a:solidFill>
                  <a:srgbClr val="000000"/>
                </a:solidFill>
                <a:latin typeface="DM Sans Bold"/>
                <a:ea typeface="DM Sans Bold"/>
                <a:cs typeface="DM Sans Bold"/>
                <a:sym typeface="DM Sans Bold"/>
              </a:rPr>
              <a:t>5. Dégradation des polluants agricoles </a:t>
            </a:r>
          </a:p>
          <a:p>
            <a:pPr algn="l">
              <a:lnSpc>
                <a:spcPts val="2910"/>
              </a:lnSpc>
            </a:pPr>
            <a:endParaRPr lang="en-US" sz="3000" b="1">
              <a:solidFill>
                <a:srgbClr val="000000"/>
              </a:solidFill>
              <a:latin typeface="DM Sans Bold"/>
              <a:ea typeface="DM Sans Bold"/>
              <a:cs typeface="DM Sans Bold"/>
              <a:sym typeface="DM Sans Bold"/>
            </a:endParaRPr>
          </a:p>
        </p:txBody>
      </p:sp>
      <p:sp>
        <p:nvSpPr>
          <p:cNvPr id="11" name="TextBox 11"/>
          <p:cNvSpPr txBox="1"/>
          <p:nvPr/>
        </p:nvSpPr>
        <p:spPr>
          <a:xfrm>
            <a:off x="5170156" y="8109818"/>
            <a:ext cx="10700993" cy="1853565"/>
          </a:xfrm>
          <a:prstGeom prst="rect">
            <a:avLst/>
          </a:prstGeom>
        </p:spPr>
        <p:txBody>
          <a:bodyPr lIns="0" tIns="0" rIns="0" bIns="0" rtlCol="0" anchor="t">
            <a:spAutoFit/>
          </a:bodyPr>
          <a:lstStyle/>
          <a:p>
            <a:pPr marL="0" lvl="0" indent="0" algn="l">
              <a:lnSpc>
                <a:spcPts val="2969"/>
              </a:lnSpc>
              <a:spcBef>
                <a:spcPct val="0"/>
              </a:spcBef>
            </a:pPr>
            <a:r>
              <a:rPr lang="en-US" sz="2199" spc="131">
                <a:solidFill>
                  <a:srgbClr val="000000"/>
                </a:solidFill>
                <a:latin typeface="DM Sans"/>
                <a:ea typeface="DM Sans"/>
                <a:cs typeface="DM Sans"/>
                <a:sym typeface="DM Sans"/>
              </a:rPr>
              <a:t>  Pesticides et herbicides : Certaines bactéries et champignons peuvent décomposer ou transformer des produits chimiques toxiques utilisés dans l'agriculture, comme les pesticides et les herbicides, en substances moins nuisibles. Cela réduit leur impact sur l'environnement et la biodiversité.</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71867" t="-3631" r="-74156" b="-2747"/>
            </a:stretch>
          </a:blipFill>
        </p:spPr>
      </p:sp>
      <p:sp>
        <p:nvSpPr>
          <p:cNvPr id="3" name="TextBox 3"/>
          <p:cNvSpPr txBox="1"/>
          <p:nvPr/>
        </p:nvSpPr>
        <p:spPr>
          <a:xfrm>
            <a:off x="1366740" y="579525"/>
            <a:ext cx="16632952" cy="2031659"/>
          </a:xfrm>
          <a:prstGeom prst="rect">
            <a:avLst/>
          </a:prstGeom>
        </p:spPr>
        <p:txBody>
          <a:bodyPr lIns="0" tIns="0" rIns="0" bIns="0" rtlCol="0" anchor="t">
            <a:spAutoFit/>
          </a:bodyPr>
          <a:lstStyle/>
          <a:p>
            <a:pPr algn="l">
              <a:lnSpc>
                <a:spcPts val="7778"/>
              </a:lnSpc>
            </a:pPr>
            <a:r>
              <a:rPr lang="en-US" sz="8018" b="1">
                <a:solidFill>
                  <a:srgbClr val="000000"/>
                </a:solidFill>
                <a:latin typeface="DM Sans Bold"/>
                <a:ea typeface="DM Sans Bold"/>
                <a:cs typeface="DM Sans Bold"/>
                <a:sym typeface="DM Sans Bold"/>
              </a:rPr>
              <a:t>Les microorganismes utiliser dans la biotechnologie Jaune : </a:t>
            </a:r>
          </a:p>
        </p:txBody>
      </p:sp>
      <p:grpSp>
        <p:nvGrpSpPr>
          <p:cNvPr id="4" name="Group 4"/>
          <p:cNvGrpSpPr/>
          <p:nvPr/>
        </p:nvGrpSpPr>
        <p:grpSpPr>
          <a:xfrm>
            <a:off x="1271966" y="3131916"/>
            <a:ext cx="11755119" cy="3336599"/>
            <a:chOff x="0" y="0"/>
            <a:chExt cx="3935123" cy="1116954"/>
          </a:xfrm>
        </p:grpSpPr>
        <p:sp>
          <p:nvSpPr>
            <p:cNvPr id="5" name="Freeform 5"/>
            <p:cNvSpPr/>
            <p:nvPr/>
          </p:nvSpPr>
          <p:spPr>
            <a:xfrm>
              <a:off x="0" y="0"/>
              <a:ext cx="3935123" cy="1116954"/>
            </a:xfrm>
            <a:custGeom>
              <a:avLst/>
              <a:gdLst/>
              <a:ahLst/>
              <a:cxnLst/>
              <a:rect l="l" t="t" r="r" b="b"/>
              <a:pathLst>
                <a:path w="3935123" h="1116954">
                  <a:moveTo>
                    <a:pt x="9879" y="0"/>
                  </a:moveTo>
                  <a:lnTo>
                    <a:pt x="3925244" y="0"/>
                  </a:lnTo>
                  <a:cubicBezTo>
                    <a:pt x="3930700" y="0"/>
                    <a:pt x="3935123" y="4423"/>
                    <a:pt x="3935123" y="9879"/>
                  </a:cubicBezTo>
                  <a:lnTo>
                    <a:pt x="3935123" y="1107075"/>
                  </a:lnTo>
                  <a:cubicBezTo>
                    <a:pt x="3935123" y="1112531"/>
                    <a:pt x="3930700" y="1116954"/>
                    <a:pt x="3925244" y="1116954"/>
                  </a:cubicBezTo>
                  <a:lnTo>
                    <a:pt x="9879" y="1116954"/>
                  </a:lnTo>
                  <a:cubicBezTo>
                    <a:pt x="4423" y="1116954"/>
                    <a:pt x="0" y="1112531"/>
                    <a:pt x="0" y="1107075"/>
                  </a:cubicBezTo>
                  <a:lnTo>
                    <a:pt x="0" y="9879"/>
                  </a:lnTo>
                  <a:cubicBezTo>
                    <a:pt x="0" y="4423"/>
                    <a:pt x="4423" y="0"/>
                    <a:pt x="9879" y="0"/>
                  </a:cubicBezTo>
                  <a:close/>
                </a:path>
              </a:pathLst>
            </a:custGeom>
            <a:solidFill>
              <a:srgbClr val="8AB7E2"/>
            </a:solidFill>
          </p:spPr>
        </p:sp>
        <p:sp>
          <p:nvSpPr>
            <p:cNvPr id="6" name="TextBox 6"/>
            <p:cNvSpPr txBox="1"/>
            <p:nvPr/>
          </p:nvSpPr>
          <p:spPr>
            <a:xfrm>
              <a:off x="0" y="85725"/>
              <a:ext cx="3935123" cy="1031229"/>
            </a:xfrm>
            <a:prstGeom prst="rect">
              <a:avLst/>
            </a:prstGeom>
          </p:spPr>
          <p:txBody>
            <a:bodyPr lIns="50800" tIns="50800" rIns="50800" bIns="50800" rtlCol="0" anchor="ctr"/>
            <a:lstStyle/>
            <a:p>
              <a:pPr algn="ctr">
                <a:lnSpc>
                  <a:spcPts val="1925"/>
                </a:lnSpc>
              </a:pPr>
              <a:endParaRPr/>
            </a:p>
          </p:txBody>
        </p:sp>
      </p:grpSp>
      <p:grpSp>
        <p:nvGrpSpPr>
          <p:cNvPr id="7" name="Group 7"/>
          <p:cNvGrpSpPr/>
          <p:nvPr/>
        </p:nvGrpSpPr>
        <p:grpSpPr>
          <a:xfrm>
            <a:off x="1271966" y="6726782"/>
            <a:ext cx="11755119" cy="2889830"/>
            <a:chOff x="0" y="0"/>
            <a:chExt cx="3935123" cy="967394"/>
          </a:xfrm>
        </p:grpSpPr>
        <p:sp>
          <p:nvSpPr>
            <p:cNvPr id="8" name="Freeform 8"/>
            <p:cNvSpPr/>
            <p:nvPr/>
          </p:nvSpPr>
          <p:spPr>
            <a:xfrm>
              <a:off x="0" y="0"/>
              <a:ext cx="3935123" cy="967394"/>
            </a:xfrm>
            <a:custGeom>
              <a:avLst/>
              <a:gdLst/>
              <a:ahLst/>
              <a:cxnLst/>
              <a:rect l="l" t="t" r="r" b="b"/>
              <a:pathLst>
                <a:path w="3935123" h="967394">
                  <a:moveTo>
                    <a:pt x="9879" y="0"/>
                  </a:moveTo>
                  <a:lnTo>
                    <a:pt x="3925244" y="0"/>
                  </a:lnTo>
                  <a:cubicBezTo>
                    <a:pt x="3930700" y="0"/>
                    <a:pt x="3935123" y="4423"/>
                    <a:pt x="3935123" y="9879"/>
                  </a:cubicBezTo>
                  <a:lnTo>
                    <a:pt x="3935123" y="957515"/>
                  </a:lnTo>
                  <a:cubicBezTo>
                    <a:pt x="3935123" y="962971"/>
                    <a:pt x="3930700" y="967394"/>
                    <a:pt x="3925244" y="967394"/>
                  </a:cubicBezTo>
                  <a:lnTo>
                    <a:pt x="9879" y="967394"/>
                  </a:lnTo>
                  <a:cubicBezTo>
                    <a:pt x="4423" y="967394"/>
                    <a:pt x="0" y="962971"/>
                    <a:pt x="0" y="957515"/>
                  </a:cubicBezTo>
                  <a:lnTo>
                    <a:pt x="0" y="9879"/>
                  </a:lnTo>
                  <a:cubicBezTo>
                    <a:pt x="0" y="4423"/>
                    <a:pt x="4423" y="0"/>
                    <a:pt x="9879" y="0"/>
                  </a:cubicBezTo>
                  <a:close/>
                </a:path>
              </a:pathLst>
            </a:custGeom>
            <a:solidFill>
              <a:srgbClr val="8AB7E2"/>
            </a:solidFill>
          </p:spPr>
        </p:sp>
        <p:sp>
          <p:nvSpPr>
            <p:cNvPr id="9" name="TextBox 9"/>
            <p:cNvSpPr txBox="1"/>
            <p:nvPr/>
          </p:nvSpPr>
          <p:spPr>
            <a:xfrm>
              <a:off x="0" y="85725"/>
              <a:ext cx="3935123" cy="881669"/>
            </a:xfrm>
            <a:prstGeom prst="rect">
              <a:avLst/>
            </a:prstGeom>
          </p:spPr>
          <p:txBody>
            <a:bodyPr lIns="50800" tIns="50800" rIns="50800" bIns="50800" rtlCol="0" anchor="ctr"/>
            <a:lstStyle/>
            <a:p>
              <a:pPr algn="ctr">
                <a:lnSpc>
                  <a:spcPts val="1925"/>
                </a:lnSpc>
              </a:pPr>
              <a:endParaRPr/>
            </a:p>
          </p:txBody>
        </p:sp>
      </p:grpSp>
      <p:sp>
        <p:nvSpPr>
          <p:cNvPr id="10" name="TextBox 10"/>
          <p:cNvSpPr txBox="1"/>
          <p:nvPr/>
        </p:nvSpPr>
        <p:spPr>
          <a:xfrm>
            <a:off x="1443423" y="6907757"/>
            <a:ext cx="1578952" cy="1034423"/>
          </a:xfrm>
          <a:prstGeom prst="rect">
            <a:avLst/>
          </a:prstGeom>
        </p:spPr>
        <p:txBody>
          <a:bodyPr lIns="0" tIns="0" rIns="0" bIns="0" rtlCol="0" anchor="t">
            <a:spAutoFit/>
          </a:bodyPr>
          <a:lstStyle/>
          <a:p>
            <a:pPr algn="l">
              <a:lnSpc>
                <a:spcPts val="7680"/>
              </a:lnSpc>
            </a:pPr>
            <a:r>
              <a:rPr lang="en-US" sz="8000" spc="-656">
                <a:solidFill>
                  <a:srgbClr val="000000"/>
                </a:solidFill>
                <a:latin typeface="DM Sans"/>
                <a:ea typeface="DM Sans"/>
                <a:cs typeface="DM Sans"/>
                <a:sym typeface="DM Sans"/>
              </a:rPr>
              <a:t>02.</a:t>
            </a:r>
          </a:p>
        </p:txBody>
      </p:sp>
      <p:sp>
        <p:nvSpPr>
          <p:cNvPr id="11" name="TextBox 11"/>
          <p:cNvSpPr txBox="1"/>
          <p:nvPr/>
        </p:nvSpPr>
        <p:spPr>
          <a:xfrm>
            <a:off x="1741455" y="7478164"/>
            <a:ext cx="10443854" cy="1853565"/>
          </a:xfrm>
          <a:prstGeom prst="rect">
            <a:avLst/>
          </a:prstGeom>
        </p:spPr>
        <p:txBody>
          <a:bodyPr lIns="0" tIns="0" rIns="0" bIns="0" rtlCol="0" anchor="t">
            <a:spAutoFit/>
          </a:bodyPr>
          <a:lstStyle/>
          <a:p>
            <a:pPr algn="just">
              <a:lnSpc>
                <a:spcPts val="2969"/>
              </a:lnSpc>
            </a:pPr>
            <a:endParaRPr/>
          </a:p>
          <a:p>
            <a:pPr algn="just">
              <a:lnSpc>
                <a:spcPts val="2969"/>
              </a:lnSpc>
            </a:pPr>
            <a:r>
              <a:rPr lang="en-US" sz="2199" b="1" spc="35">
                <a:solidFill>
                  <a:srgbClr val="000000"/>
                </a:solidFill>
                <a:latin typeface="DM Sans Bold"/>
                <a:ea typeface="DM Sans Bold"/>
                <a:cs typeface="DM Sans Bold"/>
                <a:sym typeface="DM Sans Bold"/>
              </a:rPr>
              <a:t>_Trichoderma :</a:t>
            </a:r>
            <a:r>
              <a:rPr lang="en-US" sz="2199" spc="35">
                <a:solidFill>
                  <a:srgbClr val="000000"/>
                </a:solidFill>
                <a:latin typeface="DM Sans"/>
                <a:ea typeface="DM Sans"/>
                <a:cs typeface="DM Sans"/>
                <a:sym typeface="DM Sans"/>
              </a:rPr>
              <a:t> Utilisé pour la dégradation de la cellulose et d’autres matières organiques.</a:t>
            </a:r>
          </a:p>
          <a:p>
            <a:pPr marL="0" lvl="0" indent="0" algn="just">
              <a:lnSpc>
                <a:spcPts val="2969"/>
              </a:lnSpc>
              <a:spcBef>
                <a:spcPct val="0"/>
              </a:spcBef>
            </a:pPr>
            <a:r>
              <a:rPr lang="en-US" sz="2199" b="1" spc="35">
                <a:solidFill>
                  <a:srgbClr val="000000"/>
                </a:solidFill>
                <a:latin typeface="DM Sans Bold"/>
                <a:ea typeface="DM Sans Bold"/>
                <a:cs typeface="DM Sans Bold"/>
                <a:sym typeface="DM Sans Bold"/>
              </a:rPr>
              <a:t>_Phanerochaete chrysosporium :</a:t>
            </a:r>
            <a:r>
              <a:rPr lang="en-US" sz="2199" spc="35">
                <a:solidFill>
                  <a:srgbClr val="000000"/>
                </a:solidFill>
                <a:latin typeface="DM Sans"/>
                <a:ea typeface="DM Sans"/>
                <a:cs typeface="DM Sans"/>
                <a:sym typeface="DM Sans"/>
              </a:rPr>
              <a:t> Connu pour sa capacité à décomposer les polluants organiques complexes comme les lignines.</a:t>
            </a:r>
          </a:p>
        </p:txBody>
      </p:sp>
      <p:sp>
        <p:nvSpPr>
          <p:cNvPr id="12" name="Freeform 12"/>
          <p:cNvSpPr/>
          <p:nvPr/>
        </p:nvSpPr>
        <p:spPr>
          <a:xfrm>
            <a:off x="-848571" y="8919661"/>
            <a:ext cx="3870946" cy="950141"/>
          </a:xfrm>
          <a:custGeom>
            <a:avLst/>
            <a:gdLst/>
            <a:ahLst/>
            <a:cxnLst/>
            <a:rect l="l" t="t" r="r" b="b"/>
            <a:pathLst>
              <a:path w="3870946" h="950141">
                <a:moveTo>
                  <a:pt x="0" y="0"/>
                </a:moveTo>
                <a:lnTo>
                  <a:pt x="3870946" y="0"/>
                </a:lnTo>
                <a:lnTo>
                  <a:pt x="3870946" y="950141"/>
                </a:lnTo>
                <a:lnTo>
                  <a:pt x="0" y="9501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a:off x="4472906" y="-2364815"/>
            <a:ext cx="4980952" cy="3731186"/>
          </a:xfrm>
          <a:custGeom>
            <a:avLst/>
            <a:gdLst/>
            <a:ahLst/>
            <a:cxnLst/>
            <a:rect l="l" t="t" r="r" b="b"/>
            <a:pathLst>
              <a:path w="4980952" h="3731186">
                <a:moveTo>
                  <a:pt x="0" y="0"/>
                </a:moveTo>
                <a:lnTo>
                  <a:pt x="4980951" y="0"/>
                </a:lnTo>
                <a:lnTo>
                  <a:pt x="4980951" y="3731186"/>
                </a:lnTo>
                <a:lnTo>
                  <a:pt x="0" y="3731186"/>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14" name="Freeform 14"/>
          <p:cNvSpPr/>
          <p:nvPr/>
        </p:nvSpPr>
        <p:spPr>
          <a:xfrm>
            <a:off x="3431074" y="8919661"/>
            <a:ext cx="2587020" cy="2386526"/>
          </a:xfrm>
          <a:custGeom>
            <a:avLst/>
            <a:gdLst/>
            <a:ahLst/>
            <a:cxnLst/>
            <a:rect l="l" t="t" r="r" b="b"/>
            <a:pathLst>
              <a:path w="2587020" h="2386526">
                <a:moveTo>
                  <a:pt x="0" y="0"/>
                </a:moveTo>
                <a:lnTo>
                  <a:pt x="2587019" y="0"/>
                </a:lnTo>
                <a:lnTo>
                  <a:pt x="2587019" y="2386525"/>
                </a:lnTo>
                <a:lnTo>
                  <a:pt x="0" y="2386525"/>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15" name="Freeform 15"/>
          <p:cNvSpPr/>
          <p:nvPr/>
        </p:nvSpPr>
        <p:spPr>
          <a:xfrm>
            <a:off x="-848571" y="-744412"/>
            <a:ext cx="2597326" cy="2796583"/>
          </a:xfrm>
          <a:custGeom>
            <a:avLst/>
            <a:gdLst/>
            <a:ahLst/>
            <a:cxnLst/>
            <a:rect l="l" t="t" r="r" b="b"/>
            <a:pathLst>
              <a:path w="2597326" h="2796583">
                <a:moveTo>
                  <a:pt x="0" y="0"/>
                </a:moveTo>
                <a:lnTo>
                  <a:pt x="2597327" y="0"/>
                </a:lnTo>
                <a:lnTo>
                  <a:pt x="2597327" y="2796583"/>
                </a:lnTo>
                <a:lnTo>
                  <a:pt x="0" y="2796583"/>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sp>
        <p:nvSpPr>
          <p:cNvPr id="16" name="Freeform 16"/>
          <p:cNvSpPr/>
          <p:nvPr/>
        </p:nvSpPr>
        <p:spPr>
          <a:xfrm>
            <a:off x="13234620" y="6726782"/>
            <a:ext cx="4181162" cy="2889830"/>
          </a:xfrm>
          <a:custGeom>
            <a:avLst/>
            <a:gdLst/>
            <a:ahLst/>
            <a:cxnLst/>
            <a:rect l="l" t="t" r="r" b="b"/>
            <a:pathLst>
              <a:path w="4181162" h="2889830">
                <a:moveTo>
                  <a:pt x="0" y="0"/>
                </a:moveTo>
                <a:lnTo>
                  <a:pt x="4181162" y="0"/>
                </a:lnTo>
                <a:lnTo>
                  <a:pt x="4181162" y="2889830"/>
                </a:lnTo>
                <a:lnTo>
                  <a:pt x="0" y="2889830"/>
                </a:lnTo>
                <a:lnTo>
                  <a:pt x="0" y="0"/>
                </a:lnTo>
                <a:close/>
              </a:path>
            </a:pathLst>
          </a:custGeom>
          <a:blipFill>
            <a:blip r:embed="rId11"/>
            <a:stretch>
              <a:fillRect t="-30035"/>
            </a:stretch>
          </a:blipFill>
        </p:spPr>
      </p:sp>
      <p:sp>
        <p:nvSpPr>
          <p:cNvPr id="17" name="Freeform 17"/>
          <p:cNvSpPr/>
          <p:nvPr/>
        </p:nvSpPr>
        <p:spPr>
          <a:xfrm>
            <a:off x="13234620" y="3131916"/>
            <a:ext cx="4181162" cy="3336599"/>
          </a:xfrm>
          <a:custGeom>
            <a:avLst/>
            <a:gdLst/>
            <a:ahLst/>
            <a:cxnLst/>
            <a:rect l="l" t="t" r="r" b="b"/>
            <a:pathLst>
              <a:path w="4181162" h="3336599">
                <a:moveTo>
                  <a:pt x="0" y="0"/>
                </a:moveTo>
                <a:lnTo>
                  <a:pt x="4181162" y="0"/>
                </a:lnTo>
                <a:lnTo>
                  <a:pt x="4181162" y="3336598"/>
                </a:lnTo>
                <a:lnTo>
                  <a:pt x="0" y="3336598"/>
                </a:lnTo>
                <a:lnTo>
                  <a:pt x="0" y="0"/>
                </a:lnTo>
                <a:close/>
              </a:path>
            </a:pathLst>
          </a:custGeom>
          <a:blipFill>
            <a:blip r:embed="rId12"/>
            <a:stretch>
              <a:fillRect l="-13006" t="-26964" r="-11885"/>
            </a:stretch>
          </a:blipFill>
        </p:spPr>
      </p:sp>
      <p:sp>
        <p:nvSpPr>
          <p:cNvPr id="18" name="TextBox 18"/>
          <p:cNvSpPr txBox="1"/>
          <p:nvPr/>
        </p:nvSpPr>
        <p:spPr>
          <a:xfrm>
            <a:off x="1443423" y="3230968"/>
            <a:ext cx="1578952" cy="1034423"/>
          </a:xfrm>
          <a:prstGeom prst="rect">
            <a:avLst/>
          </a:prstGeom>
        </p:spPr>
        <p:txBody>
          <a:bodyPr lIns="0" tIns="0" rIns="0" bIns="0" rtlCol="0" anchor="t">
            <a:spAutoFit/>
          </a:bodyPr>
          <a:lstStyle/>
          <a:p>
            <a:pPr algn="l">
              <a:lnSpc>
                <a:spcPts val="7680"/>
              </a:lnSpc>
            </a:pPr>
            <a:r>
              <a:rPr lang="en-US" sz="8000" spc="-656">
                <a:solidFill>
                  <a:srgbClr val="000000"/>
                </a:solidFill>
                <a:latin typeface="DM Sans"/>
                <a:ea typeface="DM Sans"/>
                <a:cs typeface="DM Sans"/>
                <a:sym typeface="DM Sans"/>
              </a:rPr>
              <a:t>01.</a:t>
            </a:r>
          </a:p>
        </p:txBody>
      </p:sp>
      <p:sp>
        <p:nvSpPr>
          <p:cNvPr id="19" name="TextBox 19"/>
          <p:cNvSpPr txBox="1"/>
          <p:nvPr/>
        </p:nvSpPr>
        <p:spPr>
          <a:xfrm>
            <a:off x="1748756" y="3610067"/>
            <a:ext cx="10225010" cy="2723197"/>
          </a:xfrm>
          <a:prstGeom prst="rect">
            <a:avLst/>
          </a:prstGeom>
        </p:spPr>
        <p:txBody>
          <a:bodyPr lIns="0" tIns="0" rIns="0" bIns="0" rtlCol="0" anchor="t">
            <a:spAutoFit/>
          </a:bodyPr>
          <a:lstStyle/>
          <a:p>
            <a:pPr algn="just">
              <a:lnSpc>
                <a:spcPts val="3915"/>
              </a:lnSpc>
            </a:pPr>
            <a:endParaRPr/>
          </a:p>
          <a:p>
            <a:pPr algn="just">
              <a:lnSpc>
                <a:spcPts val="2969"/>
              </a:lnSpc>
            </a:pPr>
            <a:r>
              <a:rPr lang="en-US" sz="2199" b="1" spc="35">
                <a:solidFill>
                  <a:srgbClr val="000000"/>
                </a:solidFill>
                <a:latin typeface="DM Sans Bold"/>
                <a:ea typeface="DM Sans Bold"/>
                <a:cs typeface="DM Sans Bold"/>
                <a:sym typeface="DM Sans Bold"/>
              </a:rPr>
              <a:t>_Pseudomonas :</a:t>
            </a:r>
            <a:r>
              <a:rPr lang="en-US" sz="2199" spc="35">
                <a:solidFill>
                  <a:srgbClr val="000000"/>
                </a:solidFill>
                <a:latin typeface="DM Sans"/>
                <a:ea typeface="DM Sans"/>
                <a:cs typeface="DM Sans"/>
                <a:sym typeface="DM Sans"/>
              </a:rPr>
              <a:t> Utilisées pour la dégradation des hydrocarbures et des pesticides.</a:t>
            </a:r>
          </a:p>
          <a:p>
            <a:pPr algn="just">
              <a:lnSpc>
                <a:spcPts val="2969"/>
              </a:lnSpc>
            </a:pPr>
            <a:r>
              <a:rPr lang="en-US" sz="2199" b="1" spc="35">
                <a:solidFill>
                  <a:srgbClr val="000000"/>
                </a:solidFill>
                <a:latin typeface="DM Sans Bold"/>
                <a:ea typeface="DM Sans Bold"/>
                <a:cs typeface="DM Sans Bold"/>
                <a:sym typeface="DM Sans Bold"/>
              </a:rPr>
              <a:t>_Bacillus : </a:t>
            </a:r>
            <a:r>
              <a:rPr lang="en-US" sz="2199" spc="35">
                <a:solidFill>
                  <a:srgbClr val="000000"/>
                </a:solidFill>
                <a:latin typeface="DM Sans"/>
                <a:ea typeface="DM Sans"/>
                <a:cs typeface="DM Sans"/>
                <a:sym typeface="DM Sans"/>
              </a:rPr>
              <a:t>Employées dans le traitement des eaux usées et la biodégradation des polluants organiques.</a:t>
            </a:r>
          </a:p>
          <a:p>
            <a:pPr marL="0" lvl="0" indent="0" algn="just">
              <a:lnSpc>
                <a:spcPts val="2969"/>
              </a:lnSpc>
              <a:spcBef>
                <a:spcPct val="0"/>
              </a:spcBef>
            </a:pPr>
            <a:r>
              <a:rPr lang="en-US" sz="2199" b="1" spc="35">
                <a:solidFill>
                  <a:srgbClr val="000000"/>
                </a:solidFill>
                <a:latin typeface="DM Sans Bold"/>
                <a:ea typeface="DM Sans Bold"/>
                <a:cs typeface="DM Sans Bold"/>
                <a:sym typeface="DM Sans Bold"/>
              </a:rPr>
              <a:t>_Nitrosomonas et Nitrobacter :</a:t>
            </a:r>
            <a:r>
              <a:rPr lang="en-US" sz="2199" spc="35">
                <a:solidFill>
                  <a:srgbClr val="000000"/>
                </a:solidFill>
                <a:latin typeface="DM Sans"/>
                <a:ea typeface="DM Sans"/>
                <a:cs typeface="DM Sans"/>
                <a:sym typeface="DM Sans"/>
              </a:rPr>
              <a:t> Importantes pour le processus de nitrification dans les systèmes de traitement des eaux.</a:t>
            </a:r>
          </a:p>
        </p:txBody>
      </p:sp>
      <p:sp>
        <p:nvSpPr>
          <p:cNvPr id="20" name="TextBox 20"/>
          <p:cNvSpPr txBox="1"/>
          <p:nvPr/>
        </p:nvSpPr>
        <p:spPr>
          <a:xfrm>
            <a:off x="2802352" y="3384642"/>
            <a:ext cx="6431482" cy="650875"/>
          </a:xfrm>
          <a:prstGeom prst="rect">
            <a:avLst/>
          </a:prstGeom>
        </p:spPr>
        <p:txBody>
          <a:bodyPr lIns="0" tIns="0" rIns="0" bIns="0" rtlCol="0" anchor="t">
            <a:spAutoFit/>
          </a:bodyPr>
          <a:lstStyle/>
          <a:p>
            <a:pPr algn="l">
              <a:lnSpc>
                <a:spcPts val="4850"/>
              </a:lnSpc>
            </a:pPr>
            <a:r>
              <a:rPr lang="en-US" sz="5000" b="1">
                <a:solidFill>
                  <a:srgbClr val="000000"/>
                </a:solidFill>
                <a:latin typeface="DM Sans Bold"/>
                <a:ea typeface="DM Sans Bold"/>
                <a:cs typeface="DM Sans Bold"/>
                <a:sym typeface="DM Sans Bold"/>
              </a:rPr>
              <a:t>Bactéries :</a:t>
            </a:r>
          </a:p>
        </p:txBody>
      </p:sp>
      <p:sp>
        <p:nvSpPr>
          <p:cNvPr id="21" name="TextBox 21"/>
          <p:cNvSpPr txBox="1"/>
          <p:nvPr/>
        </p:nvSpPr>
        <p:spPr>
          <a:xfrm>
            <a:off x="3022375" y="7070773"/>
            <a:ext cx="6431482" cy="650875"/>
          </a:xfrm>
          <a:prstGeom prst="rect">
            <a:avLst/>
          </a:prstGeom>
        </p:spPr>
        <p:txBody>
          <a:bodyPr lIns="0" tIns="0" rIns="0" bIns="0" rtlCol="0" anchor="t">
            <a:spAutoFit/>
          </a:bodyPr>
          <a:lstStyle/>
          <a:p>
            <a:pPr algn="l">
              <a:lnSpc>
                <a:spcPts val="4850"/>
              </a:lnSpc>
            </a:pPr>
            <a:r>
              <a:rPr lang="en-US" sz="5000" b="1">
                <a:solidFill>
                  <a:srgbClr val="000000"/>
                </a:solidFill>
                <a:latin typeface="DM Sans Bold"/>
                <a:ea typeface="DM Sans Bold"/>
                <a:cs typeface="DM Sans Bold"/>
                <a:sym typeface="DM Sans Bold"/>
              </a:rPr>
              <a:t>Champignons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1370</Words>
  <Application>Microsoft Office PowerPoint</Application>
  <PresentationFormat>Personnalisé</PresentationFormat>
  <Paragraphs>99</Paragraphs>
  <Slides>15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15</vt:i4>
      </vt:variant>
    </vt:vector>
  </HeadingPairs>
  <TitlesOfParts>
    <vt:vector size="20" baseType="lpstr">
      <vt:lpstr>Arial</vt:lpstr>
      <vt:lpstr>Calibri</vt:lpstr>
      <vt:lpstr>DM Sans</vt:lpstr>
      <vt:lpstr>DM Sans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Doodle Project Presentation</dc:title>
  <dc:creator>user</dc:creator>
  <cp:lastModifiedBy>user</cp:lastModifiedBy>
  <cp:revision>1</cp:revision>
  <dcterms:created xsi:type="dcterms:W3CDTF">2006-08-16T00:00:00Z</dcterms:created>
  <dcterms:modified xsi:type="dcterms:W3CDTF">2024-12-11T11:27:16Z</dcterms:modified>
  <dc:identifier>DAGYWYUrF7U</dc:identifier>
</cp:coreProperties>
</file>