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43" r:id="rId2"/>
    <p:sldId id="344" r:id="rId3"/>
    <p:sldId id="345" r:id="rId4"/>
    <p:sldId id="348" r:id="rId5"/>
    <p:sldId id="347" r:id="rId6"/>
  </p:sldIdLst>
  <p:sldSz cx="9144000" cy="6858000" type="screen4x3"/>
  <p:notesSz cx="6742113" cy="98726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b="1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CC"/>
    <a:srgbClr val="FFFF99"/>
    <a:srgbClr val="FF9933"/>
    <a:srgbClr val="837021"/>
    <a:srgbClr val="FFFF00"/>
    <a:srgbClr val="00CC66"/>
    <a:srgbClr val="FF6600"/>
    <a:srgbClr val="0033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7" autoAdjust="0"/>
    <p:restoredTop sz="99112" autoAdjust="0"/>
  </p:normalViewPr>
  <p:slideViewPr>
    <p:cSldViewPr>
      <p:cViewPr varScale="1">
        <p:scale>
          <a:sx n="133" d="100"/>
          <a:sy n="133" d="100"/>
        </p:scale>
        <p:origin x="9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7895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1"/>
            </a:lvl1pPr>
          </a:lstStyle>
          <a:p>
            <a:pPr>
              <a:defRPr/>
            </a:pPr>
            <a:fld id="{507E8E8E-CF8B-4E3E-8383-68FC1937A4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891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9475"/>
            <a:ext cx="4945063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1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7895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1"/>
            </a:lvl1pPr>
          </a:lstStyle>
          <a:p>
            <a:pPr>
              <a:defRPr/>
            </a:pPr>
            <a:fld id="{38F2CD9D-93F7-43F7-900C-99BCBBF1D22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294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0086A-25A4-4098-91E6-23A1EF7E95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27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430CD-8B13-4840-B2F4-90BC467339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42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719B-2147-4CDB-8E56-16448DB380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471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81B7D-4D2E-45ED-9AE8-E5BAA6CA27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62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931FF-7B16-4FE8-8896-D5B6DF1DAD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50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8DB84-2738-4381-B490-A48D28553B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99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2636C-2795-4723-BA2F-39DAA512FE0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11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8B692-FC2D-4CB4-B3C6-AE91BF65A90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39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0D9DD-A371-47C0-B282-243A1EB263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69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6605D-5B6B-414D-B17D-C6FF98E3C4A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5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BD310-1637-403A-ADB3-F4C36C6FE9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6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32006-84B4-46E2-839F-B6B9357882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73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9"/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400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r>
              <a:rPr lang="fr-FR"/>
              <a:t>Cours de matériaux de construction , Pr. K. LAHLOU</a:t>
            </a:r>
          </a:p>
        </p:txBody>
      </p:sp>
      <p:sp>
        <p:nvSpPr>
          <p:cNvPr id="1027" name="Line 8"/>
          <p:cNvSpPr>
            <a:spLocks noChangeShapeType="1"/>
          </p:cNvSpPr>
          <p:nvPr/>
        </p:nvSpPr>
        <p:spPr bwMode="auto">
          <a:xfrm>
            <a:off x="228600" y="6400800"/>
            <a:ext cx="8686800" cy="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8" name="Text Box 10"/>
          <p:cNvSpPr txBox="1">
            <a:spLocks noChangeArrowheads="1"/>
          </p:cNvSpPr>
          <p:nvPr/>
        </p:nvSpPr>
        <p:spPr bwMode="auto">
          <a:xfrm>
            <a:off x="7848600" y="649128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 b="0" i="1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1"/>
            </a:lvl1pPr>
          </a:lstStyle>
          <a:p>
            <a:pPr>
              <a:defRPr/>
            </a:pPr>
            <a:fld id="{7BB98DB0-5F10-43D1-9BC4-42024087A6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251520" y="1484784"/>
            <a:ext cx="8655708" cy="535531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</p:txBody>
      </p:sp>
      <p:sp>
        <p:nvSpPr>
          <p:cNvPr id="11266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228600" y="6500813"/>
            <a:ext cx="47244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fr-FR" altLang="en-US" b="0" dirty="0"/>
              <a:t>Cours Béton armé, Mr. A. Guettiche</a:t>
            </a:r>
          </a:p>
        </p:txBody>
      </p:sp>
      <p:sp>
        <p:nvSpPr>
          <p:cNvPr id="11267" name="Espace réservé du numéro de diapositive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BA7C63E1-D618-4791-AEBE-83F3085EFBB6}" type="slidenum">
              <a:rPr lang="fr-FR" altLang="en-US" b="0" smtClean="0"/>
              <a:pPr eaLnBrk="1" hangingPunct="1"/>
              <a:t>1</a:t>
            </a:fld>
            <a:endParaRPr lang="fr-FR" altLang="en-US" b="0"/>
          </a:p>
        </p:txBody>
      </p:sp>
      <p:sp>
        <p:nvSpPr>
          <p:cNvPr id="8" name="Rectangle 43"/>
          <p:cNvSpPr>
            <a:spLocks noChangeArrowheads="1"/>
          </p:cNvSpPr>
          <p:nvPr/>
        </p:nvSpPr>
        <p:spPr bwMode="auto">
          <a:xfrm>
            <a:off x="357187" y="1412776"/>
            <a:ext cx="8448675" cy="5427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2413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819150" indent="-28575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2382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573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64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36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480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052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marL="0" indent="0" algn="just">
              <a:spcAft>
                <a:spcPts val="1200"/>
              </a:spcAft>
              <a:tabLst>
                <a:tab pos="0" algn="l"/>
              </a:tabLst>
            </a:pPr>
            <a:r>
              <a:rPr lang="fr-FR" altLang="en-US" sz="2000" u="sng" dirty="0">
                <a:solidFill>
                  <a:srgbClr val="FFFF00"/>
                </a:solidFill>
              </a:rPr>
              <a:t> </a:t>
            </a:r>
            <a:r>
              <a:rPr lang="fr-FR" altLang="en-US" sz="2000" u="sng" dirty="0" err="1">
                <a:solidFill>
                  <a:srgbClr val="FFFF00"/>
                </a:solidFill>
              </a:rPr>
              <a:t>Definition</a:t>
            </a:r>
            <a:endParaRPr lang="fr-FR" sz="2000" b="0" dirty="0"/>
          </a:p>
          <a:p>
            <a:pPr marL="0" indent="0" algn="just">
              <a:tabLst/>
            </a:pPr>
            <a:r>
              <a:rPr lang="en-US" sz="2000" b="0" dirty="0"/>
              <a:t>If it is a normal tensile force N+, it is referred to as </a:t>
            </a:r>
            <a:r>
              <a:rPr lang="en-US" sz="2000" b="0" dirty="0">
                <a:solidFill>
                  <a:srgbClr val="FF0000"/>
                </a:solidFill>
              </a:rPr>
              <a:t>tension</a:t>
            </a:r>
            <a:r>
              <a:rPr lang="en-US" sz="2000" b="0" dirty="0"/>
              <a:t>; this is the case for tie rods. N: the normal force</a:t>
            </a:r>
            <a:r>
              <a:rPr lang="fr-FR" sz="2000" dirty="0"/>
              <a:t>   </a:t>
            </a:r>
            <a:r>
              <a:rPr lang="fr-FR" sz="2000" dirty="0">
                <a:solidFill>
                  <a:srgbClr val="FF0000"/>
                </a:solidFill>
              </a:rPr>
              <a:t>T</a:t>
            </a:r>
            <a:r>
              <a:rPr lang="fr-FR" sz="2000" dirty="0"/>
              <a:t> </a:t>
            </a:r>
            <a:r>
              <a:rPr lang="fr-FR" sz="2000" b="0" dirty="0"/>
              <a:t>: l’effort tranchant et </a:t>
            </a:r>
            <a:r>
              <a:rPr lang="fr-FR" sz="2000" dirty="0">
                <a:solidFill>
                  <a:srgbClr val="FF0000"/>
                </a:solidFill>
              </a:rPr>
              <a:t>M</a:t>
            </a:r>
            <a:r>
              <a:rPr lang="fr-FR" sz="2000" dirty="0"/>
              <a:t> </a:t>
            </a:r>
            <a:r>
              <a:rPr lang="fr-FR" sz="2000" b="0" dirty="0"/>
              <a:t>: le moment fléchissant</a:t>
            </a:r>
          </a:p>
          <a:p>
            <a:pPr marL="0" indent="0" algn="just">
              <a:lnSpc>
                <a:spcPct val="150000"/>
              </a:lnSpc>
              <a:tabLst/>
            </a:pPr>
            <a:r>
              <a:rPr lang="fr-FR" sz="2000" dirty="0"/>
              <a:t>                                                                   </a:t>
            </a:r>
          </a:p>
          <a:p>
            <a:pPr marL="0" indent="0" algn="just">
              <a:lnSpc>
                <a:spcPct val="150000"/>
              </a:lnSpc>
              <a:tabLst/>
            </a:pPr>
            <a:endParaRPr lang="fr-FR" sz="2000" dirty="0"/>
          </a:p>
          <a:p>
            <a:pPr marL="0" indent="0" algn="just">
              <a:lnSpc>
                <a:spcPct val="150000"/>
              </a:lnSpc>
              <a:tabLst/>
            </a:pPr>
            <a:r>
              <a:rPr lang="fr-FR" sz="2000" dirty="0"/>
              <a:t>                                                             </a:t>
            </a:r>
            <a:endParaRPr lang="fr-FR" sz="2000" b="0" dirty="0">
              <a:solidFill>
                <a:srgbClr val="FF0000"/>
              </a:solidFill>
            </a:endParaRPr>
          </a:p>
          <a:p>
            <a:pPr marL="0" indent="0" algn="just">
              <a:tabLst/>
            </a:pPr>
            <a:endParaRPr lang="fr-FR" sz="2000" b="0" dirty="0">
              <a:solidFill>
                <a:srgbClr val="FF0000"/>
              </a:solidFill>
            </a:endParaRPr>
          </a:p>
          <a:p>
            <a:pPr marL="0" indent="0" algn="just">
              <a:tabLst/>
            </a:pPr>
            <a:r>
              <a:rPr lang="fr-FR" sz="1400" dirty="0"/>
              <a:t>                                              Pièce soumise à la traction</a:t>
            </a:r>
          </a:p>
          <a:p>
            <a:pPr marL="0" indent="0" algn="just">
              <a:lnSpc>
                <a:spcPct val="150000"/>
              </a:lnSpc>
              <a:tabLst/>
            </a:pPr>
            <a:r>
              <a:rPr lang="en-US" b="0" dirty="0"/>
              <a:t>Reinforced concrete elements subjected to simple tension are rare; they are generally found in truss frames, dome rings, water pipelines, reservoirs, and tie rods in arched structures.</a:t>
            </a:r>
            <a:endParaRPr lang="fr-FR" b="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72916"/>
            <a:ext cx="115408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56517" y="166926"/>
            <a:ext cx="8655708" cy="1200329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fr-FR" altLang="en-US" b="0" dirty="0"/>
              <a:t>Centre universitaire de Mila</a:t>
            </a:r>
          </a:p>
          <a:p>
            <a:pPr eaLnBrk="1" hangingPunct="1"/>
            <a:r>
              <a:rPr lang="fr-FR" altLang="en-US" b="0" i="1" u="sng" dirty="0"/>
              <a:t>Cours</a:t>
            </a:r>
            <a:r>
              <a:rPr lang="fr-FR" altLang="en-US" b="0" dirty="0"/>
              <a:t> : </a:t>
            </a:r>
            <a:r>
              <a:rPr lang="fr-FR" altLang="en-US" dirty="0"/>
              <a:t>béton armé</a:t>
            </a:r>
            <a:endParaRPr lang="fr-FR" altLang="en-US" b="0" i="1" dirty="0">
              <a:sym typeface="Symbol" pitchFamily="18" charset="2"/>
            </a:endParaRPr>
          </a:p>
          <a:p>
            <a:pPr algn="just" eaLnBrk="1" hangingPunct="1"/>
            <a:r>
              <a:rPr lang="fr-FR" altLang="en-US" b="0" i="1" u="sng" dirty="0">
                <a:sym typeface="Symbol" pitchFamily="18" charset="2"/>
              </a:rPr>
              <a:t>Chapitre 05</a:t>
            </a:r>
            <a:r>
              <a:rPr lang="fr-FR" altLang="en-US" b="0" i="1" dirty="0">
                <a:sym typeface="Symbol" pitchFamily="18" charset="2"/>
              </a:rPr>
              <a:t>: </a:t>
            </a:r>
            <a:r>
              <a:rPr lang="en-US" altLang="en-US" dirty="0">
                <a:solidFill>
                  <a:srgbClr val="FFFF00"/>
                </a:solidFill>
              </a:rPr>
              <a:t>Design of sections subjected to centered forces:</a:t>
            </a:r>
          </a:p>
          <a:p>
            <a:pPr algn="ctr" eaLnBrk="1" hangingPunct="1"/>
            <a:r>
              <a:rPr lang="en-US" altLang="en-US" dirty="0">
                <a:solidFill>
                  <a:srgbClr val="FFFF00"/>
                </a:solidFill>
              </a:rPr>
              <a:t>Simple tension</a:t>
            </a:r>
            <a:endParaRPr lang="fr-FR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07504" y="44624"/>
            <a:ext cx="9036496" cy="6740307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  <a:p>
            <a:pPr eaLnBrk="1" hangingPunct="1"/>
            <a:endParaRPr lang="fr-FR" altLang="en-US" dirty="0">
              <a:solidFill>
                <a:srgbClr val="FFFF00"/>
              </a:solidFill>
            </a:endParaRPr>
          </a:p>
        </p:txBody>
      </p:sp>
      <p:sp>
        <p:nvSpPr>
          <p:cNvPr id="11266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228600" y="6500813"/>
            <a:ext cx="47244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fr-FR" altLang="en-US" b="0" dirty="0"/>
              <a:t>Cours Béton armé, Mr. A. Guettiche</a:t>
            </a:r>
          </a:p>
        </p:txBody>
      </p:sp>
      <p:sp>
        <p:nvSpPr>
          <p:cNvPr id="11267" name="Espace réservé du numéro de diapositive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BA7C63E1-D618-4791-AEBE-83F3085EFBB6}" type="slidenum">
              <a:rPr lang="fr-FR" altLang="en-US" b="0" smtClean="0"/>
              <a:pPr eaLnBrk="1" hangingPunct="1"/>
              <a:t>2</a:t>
            </a:fld>
            <a:endParaRPr lang="fr-FR" altLang="en-US" b="0"/>
          </a:p>
        </p:txBody>
      </p:sp>
      <p:sp>
        <p:nvSpPr>
          <p:cNvPr id="8" name="Rectangle 43"/>
          <p:cNvSpPr>
            <a:spLocks noChangeArrowheads="1"/>
          </p:cNvSpPr>
          <p:nvPr/>
        </p:nvSpPr>
        <p:spPr bwMode="auto">
          <a:xfrm>
            <a:off x="107504" y="116632"/>
            <a:ext cx="9036496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2413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819150" indent="-28575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2382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573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64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36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480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052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marL="0" indent="0" algn="just">
              <a:spcAft>
                <a:spcPts val="1200"/>
              </a:spcAft>
              <a:tabLst>
                <a:tab pos="0" algn="l"/>
              </a:tabLst>
            </a:pPr>
            <a:r>
              <a:rPr lang="fr-FR" sz="2000" b="0" u="sng" dirty="0">
                <a:solidFill>
                  <a:srgbClr val="FFFF00"/>
                </a:solidFill>
              </a:rPr>
              <a:t>II. Calculation Assumptions</a:t>
            </a:r>
          </a:p>
          <a:p>
            <a:pPr marL="0" lvl="0" indent="0" rtl="0">
              <a:spcBef>
                <a:spcPts val="180"/>
              </a:spcBef>
              <a:spcAft>
                <a:spcPts val="180"/>
              </a:spcAft>
            </a:pPr>
            <a:r>
              <a:rPr lang="en-US" sz="1800" b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Symbol" panose="05050102010706020507" pitchFamily="18" charset="2"/>
              </a:rPr>
              <a:t>The tensile strength of concrete is not taken into account;</a:t>
            </a: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en-US" sz="1800" b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Symbol" panose="05050102010706020507" pitchFamily="18" charset="2"/>
              </a:rPr>
              <a:t>The entire tensile force is balanced by the steel;</a:t>
            </a: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en-US" sz="1800" b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Symbol" panose="05050102010706020507" pitchFamily="18" charset="2"/>
              </a:rPr>
              <a:t>The reinforcement and the concrete section share the same centroid;</a:t>
            </a: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en-US" sz="1800" b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Symbol" panose="05050102010706020507" pitchFamily="18" charset="2"/>
              </a:rPr>
              <a:t>For Ultimate Limit State (ULS) verification, the steel undergoes an elongation of εₛₜ = 10 ‰ (pivot A);</a:t>
            </a: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en-US" sz="1800" b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Symbol" panose="05050102010706020507" pitchFamily="18" charset="2"/>
              </a:rPr>
              <a:t>For Serviceability Limit State (SLS) verification, the stress in the steel is limited by cracking conditions</a:t>
            </a:r>
            <a:r>
              <a:rPr lang="en-US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Symbol" panose="05050102010706020507" pitchFamily="18" charset="2"/>
              </a:rPr>
              <a:t>.</a:t>
            </a:r>
          </a:p>
          <a:p>
            <a:pPr marL="0" indent="0" algn="just">
              <a:lnSpc>
                <a:spcPct val="150000"/>
              </a:lnSpc>
              <a:tabLst/>
            </a:pPr>
            <a:r>
              <a:rPr lang="en-US" sz="2000" b="0" u="sng" dirty="0">
                <a:solidFill>
                  <a:srgbClr val="FFFF00"/>
                </a:solidFill>
              </a:rPr>
              <a:t>III. Determination of Longitudinal Reinforcement: </a:t>
            </a:r>
          </a:p>
          <a:p>
            <a:pPr marL="0" indent="0" algn="just">
              <a:lnSpc>
                <a:spcPct val="150000"/>
              </a:lnSpc>
              <a:tabLst/>
            </a:pPr>
            <a:r>
              <a:rPr lang="en-US" sz="2000" b="0" dirty="0"/>
              <a:t>Since the tensile strength of the concrete is considered null, the tensile force is entirely balanced by the reinforcement.</a:t>
            </a:r>
          </a:p>
          <a:p>
            <a:pPr marL="0" indent="0" algn="just">
              <a:lnSpc>
                <a:spcPct val="150000"/>
              </a:lnSpc>
              <a:tabLst/>
            </a:pPr>
            <a:r>
              <a:rPr lang="en-US" sz="2000" b="0" u="sng" dirty="0">
                <a:solidFill>
                  <a:srgbClr val="FFC000"/>
                </a:solidFill>
              </a:rPr>
              <a:t>III.1. Case of Slightly Detrimental Cracking</a:t>
            </a:r>
            <a:r>
              <a:rPr lang="fr-FR" sz="2000" b="0" dirty="0">
                <a:solidFill>
                  <a:srgbClr val="FFC000"/>
                </a:solidFill>
              </a:rPr>
              <a:t> </a:t>
            </a:r>
            <a:r>
              <a:rPr lang="en-US" sz="2000" b="0" dirty="0"/>
              <a:t>In this case, the dimensions are based solely on the ultimate limit state</a:t>
            </a:r>
            <a:r>
              <a:rPr lang="fr-FR" sz="2000" b="0" dirty="0"/>
              <a:t>:</a:t>
            </a:r>
          </a:p>
          <a:p>
            <a:pPr marL="0" indent="0" algn="just">
              <a:lnSpc>
                <a:spcPct val="150000"/>
              </a:lnSpc>
              <a:tabLst/>
            </a:pPr>
            <a:r>
              <a:rPr lang="fr-FR" sz="2000" b="0" dirty="0" err="1"/>
              <a:t>with</a:t>
            </a:r>
            <a:r>
              <a:rPr lang="fr-FR" sz="2000" b="0" dirty="0"/>
              <a:t> :</a:t>
            </a:r>
          </a:p>
          <a:p>
            <a:pPr marL="0" indent="0" algn="just">
              <a:lnSpc>
                <a:spcPct val="150000"/>
              </a:lnSpc>
              <a:tabLst/>
            </a:pPr>
            <a:r>
              <a:rPr lang="en-US" sz="2000" b="0" dirty="0"/>
              <a:t>Amin: minimum section, obtained from the non-brittleness condition</a:t>
            </a:r>
          </a:p>
          <a:p>
            <a:pPr marL="0" indent="0" algn="just">
              <a:lnSpc>
                <a:spcPct val="150000"/>
              </a:lnSpc>
              <a:tabLst/>
            </a:pPr>
            <a:r>
              <a:rPr lang="en-US" sz="2000" b="0" dirty="0"/>
              <a:t>Nu: normal tensile force at ULS</a:t>
            </a:r>
          </a:p>
          <a:p>
            <a:pPr marL="0" indent="0" algn="just">
              <a:tabLst/>
            </a:pPr>
            <a:endParaRPr lang="fr-FR" sz="2000" b="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671468"/>
            <a:ext cx="24574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085184"/>
            <a:ext cx="1872208" cy="595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9250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7"/>
              <p:cNvSpPr txBox="1">
                <a:spLocks noChangeArrowheads="1"/>
              </p:cNvSpPr>
              <p:nvPr/>
            </p:nvSpPr>
            <p:spPr bwMode="auto">
              <a:xfrm>
                <a:off x="251519" y="44624"/>
                <a:ext cx="8736707" cy="6093976"/>
              </a:xfrm>
              <a:prstGeom prst="rect">
                <a:avLst/>
              </a:prstGeom>
              <a:noFill/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b="0" u="sng" dirty="0">
                    <a:solidFill>
                      <a:srgbClr val="FFC000"/>
                    </a:solidFill>
                  </a:rPr>
                  <a:t>III.2. Case of Detrimental and Highly Detrimental Cracking: </a:t>
                </a:r>
                <a:r>
                  <a:rPr lang="en-US" b="0" dirty="0"/>
                  <a:t>The design is based solely on the Serviceability Limit State (SLS). The following should be considered:</a:t>
                </a:r>
                <a:endParaRPr lang="fr-FR" b="0" dirty="0"/>
              </a:p>
              <a:p>
                <a:pPr>
                  <a:lnSpc>
                    <a:spcPct val="200000"/>
                  </a:lnSpc>
                </a:pPr>
                <a:r>
                  <a:rPr lang="fr-FR" b="0" u="sng" dirty="0" err="1">
                    <a:solidFill>
                      <a:srgbClr val="FFC000"/>
                    </a:solidFill>
                  </a:rPr>
                  <a:t>Detrimental</a:t>
                </a:r>
                <a:r>
                  <a:rPr lang="fr-FR" b="0" u="sng" dirty="0">
                    <a:solidFill>
                      <a:srgbClr val="FFC000"/>
                    </a:solidFill>
                  </a:rPr>
                  <a:t> cracking:</a:t>
                </a:r>
                <a:r>
                  <a:rPr lang="fr-FR" b="0" dirty="0">
                    <a:solidFill>
                      <a:srgbClr val="FFC000"/>
                    </a:solidFill>
                  </a:rPr>
                  <a:t>                                                 </a:t>
                </a:r>
                <a:r>
                  <a:rPr lang="fr-FR" b="0" dirty="0"/>
                  <a:t> </a:t>
                </a:r>
                <a:r>
                  <a:rPr lang="fr-FR" b="0" dirty="0" err="1"/>
                  <a:t>with</a:t>
                </a:r>
                <a:r>
                  <a:rPr lang="fr-FR" b="0" dirty="0"/>
                  <a:t>                                    ; Ø ≥ 6mm</a:t>
                </a:r>
                <a:endParaRPr lang="fr-FR" b="0" u="sng" dirty="0">
                  <a:solidFill>
                    <a:srgbClr val="FFC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fr-FR" b="0" u="sng" dirty="0" err="1">
                    <a:solidFill>
                      <a:srgbClr val="FFC000"/>
                    </a:solidFill>
                  </a:rPr>
                  <a:t>Highly</a:t>
                </a:r>
                <a:r>
                  <a:rPr lang="fr-FR" b="0" u="sng" dirty="0">
                    <a:solidFill>
                      <a:srgbClr val="FFC000"/>
                    </a:solidFill>
                  </a:rPr>
                  <a:t> </a:t>
                </a:r>
                <a:r>
                  <a:rPr lang="fr-FR" b="0" u="sng" dirty="0" err="1">
                    <a:solidFill>
                      <a:srgbClr val="FFC000"/>
                    </a:solidFill>
                  </a:rPr>
                  <a:t>detrimental</a:t>
                </a:r>
                <a:r>
                  <a:rPr lang="fr-FR" b="0" u="sng" dirty="0">
                    <a:solidFill>
                      <a:srgbClr val="FFC000"/>
                    </a:solidFill>
                  </a:rPr>
                  <a:t> cracking</a:t>
                </a:r>
                <a:r>
                  <a:rPr lang="fr-FR" b="0" dirty="0">
                    <a:solidFill>
                      <a:srgbClr val="FFC000"/>
                    </a:solidFill>
                  </a:rPr>
                  <a:t>:                                         </a:t>
                </a:r>
                <a:r>
                  <a:rPr lang="fr-FR" b="0" dirty="0" err="1"/>
                  <a:t>with</a:t>
                </a:r>
                <a:r>
                  <a:rPr lang="fr-FR" b="0" dirty="0"/>
                  <a:t>                                    ; Ø ≥ 8mm</a:t>
                </a:r>
                <a:endParaRPr lang="fr-FR" dirty="0"/>
              </a:p>
              <a:p>
                <a:pPr>
                  <a:spcBef>
                    <a:spcPts val="1200"/>
                  </a:spcBef>
                </a:pPr>
                <a:r>
                  <a:rPr lang="fr-FR" sz="2000" b="0" dirty="0" err="1"/>
                  <a:t>Nser</a:t>
                </a:r>
                <a:r>
                  <a:rPr lang="fr-FR" sz="2000" b="0" dirty="0"/>
                  <a:t>: normal tensile force at SLS</a:t>
                </a:r>
                <a:endParaRPr lang="fr-FR" sz="2000" i="1" dirty="0">
                  <a:latin typeface="Cambria Math" panose="02040503050406030204" pitchFamily="18" charset="0"/>
                </a:endParaRPr>
              </a:p>
              <a:p>
                <a:pPr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̄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ₛ: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stress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limit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crack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opening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see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Chapter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Section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 panose="02040503050406030204" pitchFamily="18" charset="0"/>
                        </a:rPr>
                        <m:t>VIII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0" dirty="0"/>
              </a:p>
              <a:p>
                <a:pPr>
                  <a:spcBef>
                    <a:spcPts val="1200"/>
                  </a:spcBef>
                </a:pPr>
                <a:r>
                  <a:rPr lang="en-US" sz="2000" b="0" dirty="0"/>
                  <a:t>Amin: minimum section obtained from the non-brittleness condition</a:t>
                </a:r>
              </a:p>
              <a:p>
                <a:pPr>
                  <a:spcBef>
                    <a:spcPts val="1200"/>
                  </a:spcBef>
                </a:pPr>
                <a:r>
                  <a:rPr lang="fr-FR" sz="2000" b="0" u="sng" dirty="0">
                    <a:solidFill>
                      <a:srgbClr val="FFC000"/>
                    </a:solidFill>
                  </a:rPr>
                  <a:t>III.3 Non-</a:t>
                </a:r>
                <a:r>
                  <a:rPr lang="fr-FR" sz="2000" b="0" u="sng" dirty="0" err="1">
                    <a:solidFill>
                      <a:srgbClr val="FFC000"/>
                    </a:solidFill>
                  </a:rPr>
                  <a:t>Brittleness</a:t>
                </a:r>
                <a:r>
                  <a:rPr lang="fr-FR" sz="2000" b="0" u="sng" dirty="0">
                    <a:solidFill>
                      <a:srgbClr val="FFC000"/>
                    </a:solidFill>
                  </a:rPr>
                  <a:t> Condition (BAEL A.4.2):</a:t>
                </a:r>
                <a:r>
                  <a:rPr lang="en-US" sz="2000" b="0" dirty="0"/>
                  <a:t>The failure of an element subjected to simple tension occurs when the stress in the reinforcement reaches the yield strength at the location of a widely opened crack.</a:t>
                </a:r>
              </a:p>
              <a:p>
                <a:pPr>
                  <a:spcBef>
                    <a:spcPts val="1200"/>
                  </a:spcBef>
                </a:pPr>
                <a:r>
                  <a:rPr lang="fr-FR" sz="2000" b="0" dirty="0" err="1"/>
                  <a:t>with</a:t>
                </a:r>
                <a:r>
                  <a:rPr lang="fr-FR" sz="2000" b="0" dirty="0"/>
                  <a:t> :</a:t>
                </a:r>
                <a:r>
                  <a:rPr lang="fr-FR" sz="2000" b="0" dirty="0">
                    <a:solidFill>
                      <a:srgbClr val="FF0000"/>
                    </a:solidFill>
                  </a:rPr>
                  <a:t>B</a:t>
                </a:r>
                <a:r>
                  <a:rPr lang="fr-FR" sz="2000" b="0" dirty="0"/>
                  <a:t> : total section of </a:t>
                </a:r>
                <a:r>
                  <a:rPr lang="fr-FR" sz="2000" b="0" dirty="0" err="1"/>
                  <a:t>tensile</a:t>
                </a:r>
                <a:r>
                  <a:rPr lang="fr-FR" sz="2000" b="0" dirty="0"/>
                  <a:t> </a:t>
                </a:r>
                <a:r>
                  <a:rPr lang="fr-FR" sz="2000" b="0" dirty="0" err="1"/>
                  <a:t>concrete</a:t>
                </a:r>
                <a:r>
                  <a:rPr lang="fr-FR" sz="2000" b="0" dirty="0"/>
                  <a:t>.</a:t>
                </a:r>
              </a:p>
              <a:p>
                <a:pPr algn="just">
                  <a:spcAft>
                    <a:spcPts val="1200"/>
                  </a:spcAft>
                </a:pPr>
                <a:r>
                  <a:rPr lang="fr-FR" b="0" dirty="0">
                    <a:solidFill>
                      <a:srgbClr val="FF0000"/>
                    </a:solidFill>
                  </a:rPr>
                  <a:t>f</a:t>
                </a:r>
                <a:r>
                  <a:rPr lang="fr-FR" sz="1200" b="0" dirty="0">
                    <a:solidFill>
                      <a:srgbClr val="FF0000"/>
                    </a:solidFill>
                  </a:rPr>
                  <a:t>t28</a:t>
                </a:r>
                <a:r>
                  <a:rPr lang="fr-FR" b="0" dirty="0">
                    <a:solidFill>
                      <a:srgbClr val="FF0000"/>
                    </a:solidFill>
                  </a:rPr>
                  <a:t> </a:t>
                </a:r>
                <a:r>
                  <a:rPr lang="fr-FR" sz="2000" b="0" dirty="0"/>
                  <a:t>: </a:t>
                </a:r>
                <a:r>
                  <a:rPr lang="en-US" sz="2000" b="0" dirty="0"/>
                  <a:t>characteristic tensile strength of the concrete at 28 days</a:t>
                </a:r>
                <a:r>
                  <a:rPr lang="fr-FR" sz="2000" b="0" dirty="0"/>
                  <a:t>.</a:t>
                </a:r>
              </a:p>
              <a:p>
                <a:r>
                  <a:rPr lang="fr-FR" sz="2000" b="0" u="sng" dirty="0">
                    <a:solidFill>
                      <a:srgbClr val="FFC000"/>
                    </a:solidFill>
                  </a:rPr>
                  <a:t>III.4 </a:t>
                </a:r>
                <a:r>
                  <a:rPr lang="en-US" sz="2000" b="0" u="sng" dirty="0">
                    <a:solidFill>
                      <a:srgbClr val="FFC000"/>
                    </a:solidFill>
                  </a:rPr>
                  <a:t>Theoretical Section to Be Retained:</a:t>
                </a:r>
              </a:p>
              <a:p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19" y="44624"/>
                <a:ext cx="8736707" cy="6093976"/>
              </a:xfrm>
              <a:prstGeom prst="rect">
                <a:avLst/>
              </a:prstGeom>
              <a:blipFill>
                <a:blip r:embed="rId2"/>
                <a:stretch>
                  <a:fillRect l="-55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6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228600" y="6500813"/>
            <a:ext cx="47244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fr-FR" altLang="en-US" b="0" dirty="0"/>
              <a:t>Cours Béton armé, Mr. A. Guettiche</a:t>
            </a:r>
          </a:p>
        </p:txBody>
      </p:sp>
      <p:sp>
        <p:nvSpPr>
          <p:cNvPr id="11267" name="Espace réservé du numéro de diapositive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BA7C63E1-D618-4791-AEBE-83F3085EFBB6}" type="slidenum">
              <a:rPr lang="fr-FR" altLang="en-US" b="0" smtClean="0"/>
              <a:pPr eaLnBrk="1" hangingPunct="1"/>
              <a:t>3</a:t>
            </a:fld>
            <a:endParaRPr lang="fr-FR" altLang="en-US" b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421" y="5602098"/>
            <a:ext cx="3295650" cy="432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16" y="4437333"/>
            <a:ext cx="1303387" cy="731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779" y="1054783"/>
            <a:ext cx="228328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033801"/>
            <a:ext cx="1728192" cy="45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600610"/>
            <a:ext cx="228328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600610"/>
            <a:ext cx="1728192" cy="45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493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 Box 7"/>
              <p:cNvSpPr txBox="1">
                <a:spLocks noChangeArrowheads="1"/>
              </p:cNvSpPr>
              <p:nvPr/>
            </p:nvSpPr>
            <p:spPr bwMode="auto">
              <a:xfrm>
                <a:off x="107504" y="92992"/>
                <a:ext cx="9144000" cy="6842322"/>
              </a:xfrm>
              <a:prstGeom prst="rect">
                <a:avLst/>
              </a:prstGeom>
              <a:noFill/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fr-FR" b="0" u="sng" dirty="0">
                    <a:solidFill>
                      <a:srgbClr val="FFC000"/>
                    </a:solidFill>
                  </a:rPr>
                  <a:t>IV. Transverse </a:t>
                </a:r>
                <a:r>
                  <a:rPr lang="fr-FR" b="0" u="sng" dirty="0" err="1">
                    <a:solidFill>
                      <a:srgbClr val="FFC000"/>
                    </a:solidFill>
                  </a:rPr>
                  <a:t>Reinforcement</a:t>
                </a:r>
                <a:r>
                  <a:rPr lang="fr-FR" b="0" u="sng" dirty="0">
                    <a:solidFill>
                      <a:srgbClr val="FFC000"/>
                    </a:solidFill>
                  </a:rPr>
                  <a:t> of Tie </a:t>
                </a:r>
                <a:r>
                  <a:rPr lang="fr-FR" b="0" u="sng" dirty="0" err="1">
                    <a:solidFill>
                      <a:srgbClr val="FFC000"/>
                    </a:solidFill>
                  </a:rPr>
                  <a:t>Rods</a:t>
                </a:r>
                <a:r>
                  <a:rPr lang="fr-FR" b="0" u="sng" dirty="0">
                    <a:solidFill>
                      <a:srgbClr val="FFC000"/>
                    </a:solidFill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b="0" dirty="0">
                    <a:solidFill>
                      <a:srgbClr val="FFC000"/>
                    </a:solidFill>
                  </a:rPr>
                  <a:t>a)</a:t>
                </a:r>
                <a:r>
                  <a:rPr lang="fr-FR" b="0" dirty="0" err="1">
                    <a:solidFill>
                      <a:srgbClr val="FFC000"/>
                    </a:solidFill>
                  </a:rPr>
                  <a:t>Diameter</a:t>
                </a:r>
                <a:r>
                  <a:rPr lang="fr-FR" b="0" dirty="0">
                    <a:solidFill>
                      <a:srgbClr val="FFC000"/>
                    </a:solidFill>
                  </a:rPr>
                  <a:t> </a:t>
                </a:r>
                <a:r>
                  <a:rPr lang="fr-FR" b="0" dirty="0" err="1">
                    <a:solidFill>
                      <a:srgbClr val="FFC000"/>
                    </a:solidFill>
                  </a:rPr>
                  <a:t>Øt</a:t>
                </a:r>
                <a:r>
                  <a:rPr lang="fr-FR" b="0" dirty="0">
                    <a:solidFill>
                      <a:srgbClr val="FFC000"/>
                    </a:solidFill>
                  </a:rPr>
                  <a:t>: </a:t>
                </a:r>
                <a:r>
                  <a:rPr lang="en-US" b="0" dirty="0"/>
                  <a:t>If these transverse reinforcements are: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b="0" dirty="0"/>
                  <a:t>Plain round bars or high-adherence bars (HA)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b="0" dirty="0">
                    <a:solidFill>
                      <a:srgbClr val="FFC000"/>
                    </a:solidFill>
                  </a:rPr>
                  <a:t>b) </a:t>
                </a:r>
                <a:r>
                  <a:rPr lang="fr-FR" b="0" dirty="0" err="1">
                    <a:solidFill>
                      <a:srgbClr val="FFC000"/>
                    </a:solidFill>
                  </a:rPr>
                  <a:t>Spacing</a:t>
                </a:r>
                <a:r>
                  <a:rPr lang="fr-FR" b="0" dirty="0">
                    <a:solidFill>
                      <a:srgbClr val="FFC000"/>
                    </a:solidFill>
                  </a:rPr>
                  <a:t> st:</a:t>
                </a:r>
              </a:p>
              <a:p>
                <a:pPr marL="342900" lvl="0" indent="-342900" rtl="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In the regular zone:</a:t>
                </a:r>
                <a:b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</a:br>
                <a14:m>
                  <m:oMath xmlns:m="http://schemas.openxmlformats.org/officeDocument/2006/math"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𝑠𝑡</m:t>
                    </m:r>
                    <m:r>
                      <a:rPr lang="en-US" sz="1800" b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≤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𝑎</m:t>
                    </m:r>
                  </m:oMath>
                </a14:m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, where </a:t>
                </a:r>
                <a:r>
                  <a:rPr lang="en-US" sz="1800" b="0" i="1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a</a:t>
                </a:r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 is the shorter side of the section</a:t>
                </a: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In the overlap zone: stitching reinforcements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b="0" dirty="0">
                    <a:solidFill>
                      <a:srgbClr val="FFC000"/>
                    </a:solidFill>
                  </a:rPr>
                  <a:t>- </a:t>
                </a:r>
                <a:r>
                  <a:rPr lang="fr-FR" b="0" dirty="0" err="1">
                    <a:solidFill>
                      <a:srgbClr val="FFC000"/>
                    </a:solidFill>
                  </a:rPr>
                  <a:t>Overlap</a:t>
                </a:r>
                <a:r>
                  <a:rPr lang="fr-FR" b="0" dirty="0">
                    <a:solidFill>
                      <a:srgbClr val="FFC000"/>
                    </a:solidFill>
                  </a:rPr>
                  <a:t> </a:t>
                </a:r>
                <a:r>
                  <a:rPr lang="fr-FR" b="0" dirty="0" err="1">
                    <a:solidFill>
                      <a:srgbClr val="FFC000"/>
                    </a:solidFill>
                  </a:rPr>
                  <a:t>Length</a:t>
                </a:r>
                <a:endParaRPr lang="fr-FR" b="0" dirty="0">
                  <a:solidFill>
                    <a:srgbClr val="FFC000"/>
                  </a:solidFill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fr-FR" b="0" dirty="0">
                  <a:solidFill>
                    <a:srgbClr val="FFC000"/>
                  </a:solidFill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fr-FR" b="0" dirty="0">
                  <a:solidFill>
                    <a:srgbClr val="FFC000"/>
                  </a:solidFill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fr-FR" b="0" dirty="0">
                  <a:solidFill>
                    <a:srgbClr val="FFC000"/>
                  </a:solidFill>
                </a:endParaRPr>
              </a:p>
              <a:p>
                <a:pPr>
                  <a:spcBef>
                    <a:spcPts val="900"/>
                  </a:spcBef>
                  <a:spcAft>
                    <a:spcPts val="900"/>
                  </a:spcAft>
                </a:pP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∑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 </m:t>
                    </m:r>
                    <m:r>
                      <a:rPr lang="en-US" i="1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𝑤𝑖𝑡</m:t>
                    </m:r>
                    <m:r>
                      <a:rPr lang="en-US" i="1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  <a:ea typeface="Aptos" panose="020B0004020202020204" pitchFamily="34" charset="0"/>
                        <a:cs typeface="Arial" panose="020B0604020202020204" pitchFamily="34" charset="0"/>
                      </a:rPr>
                      <m:t>:</m:t>
                    </m:r>
                  </m:oMath>
                </a14:m>
                <a:r>
                  <a:rPr lang="en-US" dirty="0">
                    <a:ea typeface="Aptos" panose="020B0004020202020204" pitchFamily="34" charset="0"/>
                    <a:cs typeface="Arial" panose="020B0604020202020204" pitchFamily="34" charset="0"/>
                  </a:rPr>
                  <a:t>cross-section of one strand</a:t>
                </a: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b="0" dirty="0">
                    <a:ea typeface="Aptos" panose="020B0004020202020204" pitchFamily="34" charset="0"/>
                    <a:cs typeface="Symbol" panose="05050102010706020507" pitchFamily="18" charset="2"/>
                  </a:rPr>
                  <a:t>A: cross-section of longitudinal steel</a:t>
                </a: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b="0" dirty="0" err="1">
                    <a:ea typeface="Aptos" panose="020B0004020202020204" pitchFamily="34" charset="0"/>
                    <a:cs typeface="Symbol" panose="05050102010706020507" pitchFamily="18" charset="2"/>
                  </a:rPr>
                  <a:t>fe</a:t>
                </a:r>
                <a:r>
                  <a:rPr lang="en-US" b="0" dirty="0">
                    <a:ea typeface="Aptos" panose="020B0004020202020204" pitchFamily="34" charset="0"/>
                    <a:cs typeface="Symbol" panose="05050102010706020507" pitchFamily="18" charset="2"/>
                  </a:rPr>
                  <a:t>: grade of longitudinal steel</a:t>
                </a: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b="0" dirty="0" err="1">
                    <a:ea typeface="Aptos" panose="020B0004020202020204" pitchFamily="34" charset="0"/>
                    <a:cs typeface="Symbol" panose="05050102010706020507" pitchFamily="18" charset="2"/>
                  </a:rPr>
                  <a:t>fet</a:t>
                </a:r>
                <a:r>
                  <a:rPr lang="en-US" b="0" dirty="0">
                    <a:ea typeface="Aptos" panose="020B0004020202020204" pitchFamily="34" charset="0"/>
                    <a:cs typeface="Symbol" panose="05050102010706020507" pitchFamily="18" charset="2"/>
                  </a:rPr>
                  <a:t>: grade of transverse steel</a:t>
                </a:r>
              </a:p>
              <a:p>
                <a:pPr>
                  <a:spcBef>
                    <a:spcPts val="900"/>
                  </a:spcBef>
                  <a:spcAft>
                    <a:spcPts val="9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Arial" panose="020B0604020202020204" pitchFamily="34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fr-FR" b="0" dirty="0">
                  <a:solidFill>
                    <a:srgbClr val="FFC000"/>
                  </a:solidFill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fr-FR" b="0" dirty="0">
                  <a:solidFill>
                    <a:srgbClr val="FFC000"/>
                  </a:solidFill>
                </a:endParaRPr>
              </a:p>
            </p:txBody>
          </p:sp>
        </mc:Choice>
        <mc:Fallback>
          <p:sp>
            <p:nvSpPr>
              <p:cNvPr id="3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92992"/>
                <a:ext cx="9144000" cy="6842322"/>
              </a:xfrm>
              <a:prstGeom prst="rect">
                <a:avLst/>
              </a:prstGeom>
              <a:blipFill>
                <a:blip r:embed="rId2"/>
                <a:stretch>
                  <a:fillRect l="-46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6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228600" y="6500813"/>
            <a:ext cx="47244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fr-FR" altLang="en-US" b="0" dirty="0"/>
              <a:t>Cours Béton armé, Mr. A. Guettiche</a:t>
            </a:r>
          </a:p>
        </p:txBody>
      </p:sp>
      <p:sp>
        <p:nvSpPr>
          <p:cNvPr id="11267" name="Espace réservé du numéro de diapositive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BA7C63E1-D618-4791-AEBE-83F3085EFBB6}" type="slidenum">
              <a:rPr lang="fr-FR" altLang="en-US" b="0" smtClean="0"/>
              <a:pPr eaLnBrk="1" hangingPunct="1"/>
              <a:t>4</a:t>
            </a:fld>
            <a:endParaRPr lang="fr-FR" altLang="en-US" b="0"/>
          </a:p>
        </p:txBody>
      </p:sp>
      <p:sp>
        <p:nvSpPr>
          <p:cNvPr id="8" name="Rectangle 43"/>
          <p:cNvSpPr>
            <a:spLocks noChangeArrowheads="1"/>
          </p:cNvSpPr>
          <p:nvPr/>
        </p:nvSpPr>
        <p:spPr bwMode="auto">
          <a:xfrm>
            <a:off x="1403648" y="1523383"/>
            <a:ext cx="8448675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2413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819150" indent="-28575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2382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573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64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36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480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052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marL="0" indent="0" algn="just">
              <a:spcAft>
                <a:spcPts val="1200"/>
              </a:spcAft>
              <a:tabLst/>
            </a:pPr>
            <a:endParaRPr lang="fr-FR" sz="2000" b="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575105"/>
            <a:ext cx="1888084" cy="466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736563"/>
            <a:ext cx="5646577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718" y="5069850"/>
            <a:ext cx="1041847" cy="1160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269" y="5025455"/>
            <a:ext cx="1161371" cy="1178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10" y="3896287"/>
            <a:ext cx="1666875" cy="48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99" y="3111615"/>
            <a:ext cx="22955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2312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7"/>
              <p:cNvSpPr txBox="1">
                <a:spLocks noChangeArrowheads="1"/>
              </p:cNvSpPr>
              <p:nvPr/>
            </p:nvSpPr>
            <p:spPr bwMode="auto">
              <a:xfrm>
                <a:off x="251519" y="200387"/>
                <a:ext cx="8736707" cy="6630020"/>
              </a:xfrm>
              <a:prstGeom prst="rect">
                <a:avLst/>
              </a:prstGeom>
              <a:noFill/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endParaRPr lang="fr-FR" dirty="0"/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fr-FR" sz="2000" b="0" u="sng" dirty="0">
                    <a:solidFill>
                      <a:srgbClr val="FFC000"/>
                    </a:solidFill>
                  </a:rPr>
                  <a:t>Steel Cover Conditions:</a:t>
                </a:r>
              </a:p>
              <a:p>
                <a:r>
                  <a:rPr lang="en-US" b="0" dirty="0"/>
                  <a:t>The cover c of any reinforcement must be at least:</a:t>
                </a:r>
              </a:p>
              <a:p>
                <a:r>
                  <a:rPr lang="en-US" b="0" dirty="0"/>
                  <a:t>•5 cm: for structures exposed to sea conditions</a:t>
                </a:r>
              </a:p>
              <a:p>
                <a:r>
                  <a:rPr lang="en-US" b="0" dirty="0"/>
                  <a:t>•3 cm: in environments exposed to aggressive actions</a:t>
                </a:r>
              </a:p>
              <a:p>
                <a:r>
                  <a:rPr lang="en-US" b="0" dirty="0"/>
                  <a:t>•3 cm: in environments exposed to weather, liquids, or condensation</a:t>
                </a:r>
              </a:p>
              <a:p>
                <a:pPr>
                  <a:spcBef>
                    <a:spcPts val="800"/>
                  </a:spcBef>
                  <a:spcAft>
                    <a:spcPts val="400"/>
                  </a:spcAft>
                </a:pPr>
                <a:r>
                  <a:rPr lang="en-US" sz="2000" b="0" u="sng" dirty="0">
                    <a:solidFill>
                      <a:srgbClr val="FFC000"/>
                    </a:solidFill>
                  </a:rPr>
                  <a:t>▪ Possibilities for Proper Concreting:</a:t>
                </a: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𝜑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𝑡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≤</m:t>
                    </m:r>
                    <m:r>
                      <m:rPr>
                        <m:sty m:val="p"/>
                      </m:rPr>
                      <a:rPr lang="en-US" sz="18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min</m:t>
                    </m:r>
                    <m:d>
                      <m:d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h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/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35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;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 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𝜑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;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 </m:t>
                        </m:r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  <m:t>𝑏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  <m:t>0</m:t>
                            </m:r>
                          </m:sub>
                        </m:s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/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10</m:t>
                        </m:r>
                      </m:e>
                    </m:d>
                  </m:oMath>
                </a14:m>
                <a:endParaRPr lang="en-US" sz="18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  <a:cs typeface="Symbol" panose="05050102010706020507" pitchFamily="18" charset="2"/>
                </a:endParaRP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𝑒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𝑣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≥</m:t>
                    </m:r>
                    <m:r>
                      <m:rPr>
                        <m:sty m:val="p"/>
                      </m:rPr>
                      <a:rPr lang="en-US" sz="18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max</m:t>
                    </m:r>
                    <m:d>
                      <m:d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  <m:t>𝑔</m:t>
                            </m:r>
                          </m:sub>
                        </m:s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;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 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𝜑</m:t>
                        </m:r>
                      </m:e>
                    </m:d>
                  </m:oMath>
                </a14:m>
                <a:endParaRPr lang="en-US" sz="18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  <a:cs typeface="Symbol" panose="05050102010706020507" pitchFamily="18" charset="2"/>
                </a:endParaRP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𝑒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h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≥</m:t>
                    </m:r>
                    <m:r>
                      <m:rPr>
                        <m:sty m:val="p"/>
                      </m:rPr>
                      <a:rPr lang="en-US" sz="18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max</m:t>
                    </m:r>
                    <m:d>
                      <m:d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1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.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5</m:t>
                        </m:r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Symbol" panose="05050102010706020507" pitchFamily="18" charset="2"/>
                              </a:rPr>
                              <m:t>𝑔</m:t>
                            </m:r>
                          </m:sub>
                        </m:s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;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 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𝜑</m:t>
                        </m:r>
                      </m:e>
                    </m:d>
                  </m:oMath>
                </a14:m>
                <a:endParaRPr lang="en-US" sz="18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  <a:cs typeface="Symbol" panose="05050102010706020507" pitchFamily="18" charset="2"/>
                </a:endParaRP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𝐶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𝑡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≥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𝜑</m:t>
                    </m:r>
                  </m:oMath>
                </a14:m>
                <a:endParaRPr lang="en-US" sz="18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  <a:cs typeface="Symbol" panose="05050102010706020507" pitchFamily="18" charset="2"/>
                </a:endParaRPr>
              </a:p>
              <a:p>
                <a:pPr>
                  <a:spcBef>
                    <a:spcPts val="800"/>
                  </a:spcBef>
                  <a:spcAft>
                    <a:spcPts val="400"/>
                  </a:spcAft>
                </a:pPr>
                <a:r>
                  <a:rPr lang="en-US" sz="2000" b="0" u="sng" dirty="0">
                    <a:solidFill>
                      <a:srgbClr val="FFC000"/>
                    </a:solidFill>
                  </a:rPr>
                  <a:t>Diameters and Spacings</a:t>
                </a: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</a:pPr>
                <a:r>
                  <a:rPr lang="en-US" sz="2000" b="0" u="sng" dirty="0">
                    <a:solidFill>
                      <a:srgbClr val="FFC000"/>
                    </a:solidFill>
                  </a:rPr>
                  <a:t>Case of Detrimental Cracking:</a:t>
                </a:r>
              </a:p>
              <a:p>
                <a:pPr marL="342900" lvl="0" indent="-342900" rtl="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Tensioned longitudinal bars: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𝜑</m:t>
                    </m:r>
                    <m:r>
                      <a:rPr lang="en-US" sz="1800" b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≥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6</m:t>
                    </m:r>
                  </m:oMath>
                </a14:m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 mm</a:t>
                </a:r>
              </a:p>
              <a:p>
                <a:pPr marL="342900" lvl="0" indent="-342900" rtl="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Spacing between bars: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800" b="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𝑒</m:t>
                        </m:r>
                      </m:e>
                      <m:sub>
                        <m:r>
                          <a:rPr lang="en-US" sz="1800" b="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h</m:t>
                        </m:r>
                      </m:sub>
                    </m:sSub>
                    <m:r>
                      <a:rPr lang="en-US" sz="1800" b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≤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4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𝜑</m:t>
                    </m:r>
                  </m:oMath>
                </a14:m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 if </a:t>
                </a:r>
                <a14:m>
                  <m:oMath xmlns:m="http://schemas.openxmlformats.org/officeDocument/2006/math"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𝜑</m:t>
                    </m:r>
                    <m:r>
                      <a:rPr lang="en-US" sz="1800" b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≥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20</m:t>
                    </m:r>
                  </m:oMath>
                </a14:m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 mm</a:t>
                </a: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</a:pPr>
                <a:r>
                  <a:rPr lang="en-US" sz="2000" b="0" u="sng" dirty="0">
                    <a:solidFill>
                      <a:srgbClr val="FFC000"/>
                    </a:solidFill>
                  </a:rPr>
                  <a:t>Case of Highly Detrimental Cracking:</a:t>
                </a: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Tensioned bars: </a:t>
                </a:r>
                <a14:m>
                  <m:oMath xmlns:m="http://schemas.openxmlformats.org/officeDocument/2006/math"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𝜑</m:t>
                    </m:r>
                    <m:r>
                      <a:rPr lang="en-US" sz="1800" b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≥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8</m:t>
                    </m:r>
                  </m:oMath>
                </a14:m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 mm</a:t>
                </a:r>
              </a:p>
              <a:p>
                <a:pPr marL="342900" lvl="0" indent="-342900">
                  <a:spcBef>
                    <a:spcPts val="180"/>
                  </a:spcBef>
                  <a:spcAft>
                    <a:spcPts val="180"/>
                  </a:spcAft>
                  <a:buFont typeface="Symbol" panose="05050102010706020507" pitchFamily="18" charset="2"/>
                  <a:buChar char=""/>
                </a:pPr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Spacing between bars: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800" b="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𝑒</m:t>
                        </m:r>
                      </m:e>
                      <m:sub>
                        <m:r>
                          <a:rPr lang="en-US" sz="1800" b="0" i="1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Symbol" panose="05050102010706020507" pitchFamily="18" charset="2"/>
                          </a:rPr>
                          <m:t>h</m:t>
                        </m:r>
                      </m:sub>
                    </m:sSub>
                    <m:r>
                      <a:rPr lang="en-US" sz="1800" b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≤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3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𝜑</m:t>
                    </m:r>
                  </m:oMath>
                </a14:m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 if </a:t>
                </a:r>
                <a14:m>
                  <m:oMath xmlns:m="http://schemas.openxmlformats.org/officeDocument/2006/math"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𝜑</m:t>
                    </m:r>
                    <m:r>
                      <a:rPr lang="en-US" sz="1800" b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≥</m:t>
                    </m:r>
                    <m:r>
                      <a:rPr lang="en-US" sz="1800" b="0" i="1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Symbol" panose="05050102010706020507" pitchFamily="18" charset="2"/>
                      </a:rPr>
                      <m:t>20</m:t>
                    </m:r>
                  </m:oMath>
                </a14:m>
                <a:r>
                  <a:rPr lang="en-US" sz="1800" b="0" dirty="0">
                    <a:effectLst/>
                    <a:ea typeface="Aptos" panose="020B0004020202020204" pitchFamily="34" charset="0"/>
                    <a:cs typeface="Symbol" panose="05050102010706020507" pitchFamily="18" charset="2"/>
                  </a:rPr>
                  <a:t> mm</a:t>
                </a:r>
              </a:p>
              <a:p>
                <a:pPr lvl="0">
                  <a:spcBef>
                    <a:spcPts val="180"/>
                  </a:spcBef>
                  <a:spcAft>
                    <a:spcPts val="180"/>
                  </a:spcAft>
                </a:pPr>
                <a:endParaRPr lang="en-US" dirty="0">
                  <a:ea typeface="Aptos" panose="020B0004020202020204" pitchFamily="34" charset="0"/>
                  <a:cs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19" y="200387"/>
                <a:ext cx="8736707" cy="6630020"/>
              </a:xfrm>
              <a:prstGeom prst="rect">
                <a:avLst/>
              </a:prstGeom>
              <a:blipFill>
                <a:blip r:embed="rId2"/>
                <a:stretch>
                  <a:fillRect l="-55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6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228600" y="6500813"/>
            <a:ext cx="47244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fr-FR" altLang="en-US" b="0" dirty="0"/>
              <a:t>Cours Béton armé, Mr. A. Guettiche</a:t>
            </a:r>
          </a:p>
        </p:txBody>
      </p:sp>
      <p:sp>
        <p:nvSpPr>
          <p:cNvPr id="11267" name="Espace réservé du numéro de diapositive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BA7C63E1-D618-4791-AEBE-83F3085EFBB6}" type="slidenum">
              <a:rPr lang="fr-FR" altLang="en-US" b="0" smtClean="0"/>
              <a:pPr eaLnBrk="1" hangingPunct="1"/>
              <a:t>5</a:t>
            </a:fld>
            <a:endParaRPr lang="fr-FR" altLang="en-US" b="0"/>
          </a:p>
        </p:txBody>
      </p:sp>
      <p:sp>
        <p:nvSpPr>
          <p:cNvPr id="8" name="Rectangle 43"/>
          <p:cNvSpPr>
            <a:spLocks noChangeArrowheads="1"/>
          </p:cNvSpPr>
          <p:nvPr/>
        </p:nvSpPr>
        <p:spPr bwMode="auto">
          <a:xfrm>
            <a:off x="251520" y="205736"/>
            <a:ext cx="8448675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2413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819150" indent="-28575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2382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573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76450" indent="-228600" defTabSz="765175" eaLnBrk="0" hangingPunct="0"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336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908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480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905250" indent="-228600" defTabSz="765175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marL="0" indent="0" algn="just">
              <a:spcAft>
                <a:spcPts val="0"/>
              </a:spcAft>
              <a:tabLst/>
            </a:pPr>
            <a:r>
              <a:rPr lang="fr-FR" sz="2000" u="sng" dirty="0">
                <a:solidFill>
                  <a:srgbClr val="FFFF00"/>
                </a:solidFill>
              </a:rPr>
              <a:t>IV. Minimum </a:t>
            </a:r>
            <a:r>
              <a:rPr lang="fr-FR" sz="2000" u="sng" dirty="0" err="1">
                <a:solidFill>
                  <a:srgbClr val="FFFF00"/>
                </a:solidFill>
              </a:rPr>
              <a:t>Regulatory</a:t>
            </a:r>
            <a:r>
              <a:rPr lang="fr-FR" sz="2000" u="sng" dirty="0">
                <a:solidFill>
                  <a:srgbClr val="FFFF00"/>
                </a:solidFill>
              </a:rPr>
              <a:t> Provisions:</a:t>
            </a:r>
            <a:endParaRPr lang="fr-FR" sz="2000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679721"/>
            <a:ext cx="2260923" cy="2461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920" y="3212977"/>
            <a:ext cx="2260923" cy="1944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295521"/>
            <a:ext cx="303570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820789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13300</TotalTime>
  <Words>686</Words>
  <Application>Microsoft Office PowerPoint</Application>
  <PresentationFormat>Affichage à l'écran (4:3)</PresentationFormat>
  <Paragraphs>117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Aptos</vt:lpstr>
      <vt:lpstr>Cambria Math</vt:lpstr>
      <vt:lpstr>Symbol</vt:lpstr>
      <vt:lpstr>Times New Roman</vt:lpstr>
      <vt:lpstr>Wingdings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abdelheq</dc:creator>
  <cp:lastModifiedBy>guettiche abdelheq</cp:lastModifiedBy>
  <cp:revision>457</cp:revision>
  <cp:lastPrinted>2014-12-13T20:24:29Z</cp:lastPrinted>
  <dcterms:created xsi:type="dcterms:W3CDTF">2004-09-12T12:45:10Z</dcterms:created>
  <dcterms:modified xsi:type="dcterms:W3CDTF">2025-04-04T19:08:17Z</dcterms:modified>
</cp:coreProperties>
</file>