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72" r:id="rId2"/>
    <p:sldId id="375" r:id="rId3"/>
    <p:sldId id="378" r:id="rId4"/>
    <p:sldId id="379" r:id="rId5"/>
    <p:sldId id="374" r:id="rId6"/>
    <p:sldId id="380" r:id="rId7"/>
    <p:sldId id="381" r:id="rId8"/>
    <p:sldId id="383" r:id="rId9"/>
    <p:sldId id="384" r:id="rId10"/>
    <p:sldId id="385" r:id="rId11"/>
    <p:sldId id="386" r:id="rId12"/>
    <p:sldId id="376" r:id="rId13"/>
    <p:sldId id="387" r:id="rId14"/>
  </p:sldIdLst>
  <p:sldSz cx="9144000" cy="6858000" type="screen4x3"/>
  <p:notesSz cx="6742113" cy="9872663"/>
  <p:defaultTextStyle>
    <a:defPPr>
      <a:defRPr lang="fr-FR"/>
    </a:defPPr>
    <a:lvl1pPr algn="l" rtl="0" fontAlgn="base">
      <a:spcBef>
        <a:spcPct val="0"/>
      </a:spcBef>
      <a:spcAft>
        <a:spcPct val="0"/>
      </a:spcAft>
      <a:defRPr b="1" kern="1200">
        <a:solidFill>
          <a:schemeClr val="bg1"/>
        </a:solidFill>
        <a:latin typeface="Times New Roman" pitchFamily="18" charset="0"/>
        <a:ea typeface="+mn-ea"/>
        <a:cs typeface="Times New Roman" pitchFamily="18" charset="0"/>
      </a:defRPr>
    </a:lvl1pPr>
    <a:lvl2pPr marL="457200" algn="l" rtl="0" fontAlgn="base">
      <a:spcBef>
        <a:spcPct val="0"/>
      </a:spcBef>
      <a:spcAft>
        <a:spcPct val="0"/>
      </a:spcAft>
      <a:defRPr b="1" kern="1200">
        <a:solidFill>
          <a:schemeClr val="bg1"/>
        </a:solidFill>
        <a:latin typeface="Times New Roman" pitchFamily="18" charset="0"/>
        <a:ea typeface="+mn-ea"/>
        <a:cs typeface="Times New Roman" pitchFamily="18" charset="0"/>
      </a:defRPr>
    </a:lvl2pPr>
    <a:lvl3pPr marL="914400" algn="l" rtl="0" fontAlgn="base">
      <a:spcBef>
        <a:spcPct val="0"/>
      </a:spcBef>
      <a:spcAft>
        <a:spcPct val="0"/>
      </a:spcAft>
      <a:defRPr b="1" kern="1200">
        <a:solidFill>
          <a:schemeClr val="bg1"/>
        </a:solidFill>
        <a:latin typeface="Times New Roman" pitchFamily="18" charset="0"/>
        <a:ea typeface="+mn-ea"/>
        <a:cs typeface="Times New Roman" pitchFamily="18" charset="0"/>
      </a:defRPr>
    </a:lvl3pPr>
    <a:lvl4pPr marL="1371600" algn="l" rtl="0" fontAlgn="base">
      <a:spcBef>
        <a:spcPct val="0"/>
      </a:spcBef>
      <a:spcAft>
        <a:spcPct val="0"/>
      </a:spcAft>
      <a:defRPr b="1" kern="1200">
        <a:solidFill>
          <a:schemeClr val="bg1"/>
        </a:solidFill>
        <a:latin typeface="Times New Roman" pitchFamily="18" charset="0"/>
        <a:ea typeface="+mn-ea"/>
        <a:cs typeface="Times New Roman" pitchFamily="18" charset="0"/>
      </a:defRPr>
    </a:lvl4pPr>
    <a:lvl5pPr marL="1828800" algn="l" rtl="0" fontAlgn="base">
      <a:spcBef>
        <a:spcPct val="0"/>
      </a:spcBef>
      <a:spcAft>
        <a:spcPct val="0"/>
      </a:spcAft>
      <a:defRPr b="1" kern="1200">
        <a:solidFill>
          <a:schemeClr val="bg1"/>
        </a:solidFill>
        <a:latin typeface="Times New Roman" pitchFamily="18" charset="0"/>
        <a:ea typeface="+mn-ea"/>
        <a:cs typeface="Times New Roman" pitchFamily="18" charset="0"/>
      </a:defRPr>
    </a:lvl5pPr>
    <a:lvl6pPr marL="2286000" algn="l" defTabSz="914400" rtl="0" eaLnBrk="1" latinLnBrk="0" hangingPunct="1">
      <a:defRPr b="1" kern="1200">
        <a:solidFill>
          <a:schemeClr val="bg1"/>
        </a:solidFill>
        <a:latin typeface="Times New Roman" pitchFamily="18" charset="0"/>
        <a:ea typeface="+mn-ea"/>
        <a:cs typeface="Times New Roman" pitchFamily="18" charset="0"/>
      </a:defRPr>
    </a:lvl6pPr>
    <a:lvl7pPr marL="2743200" algn="l" defTabSz="914400" rtl="0" eaLnBrk="1" latinLnBrk="0" hangingPunct="1">
      <a:defRPr b="1" kern="1200">
        <a:solidFill>
          <a:schemeClr val="bg1"/>
        </a:solidFill>
        <a:latin typeface="Times New Roman" pitchFamily="18" charset="0"/>
        <a:ea typeface="+mn-ea"/>
        <a:cs typeface="Times New Roman" pitchFamily="18" charset="0"/>
      </a:defRPr>
    </a:lvl7pPr>
    <a:lvl8pPr marL="3200400" algn="l" defTabSz="914400" rtl="0" eaLnBrk="1" latinLnBrk="0" hangingPunct="1">
      <a:defRPr b="1" kern="1200">
        <a:solidFill>
          <a:schemeClr val="bg1"/>
        </a:solidFill>
        <a:latin typeface="Times New Roman" pitchFamily="18" charset="0"/>
        <a:ea typeface="+mn-ea"/>
        <a:cs typeface="Times New Roman" pitchFamily="18" charset="0"/>
      </a:defRPr>
    </a:lvl8pPr>
    <a:lvl9pPr marL="3657600" algn="l" defTabSz="914400" rtl="0" eaLnBrk="1" latinLnBrk="0" hangingPunct="1">
      <a:defRPr b="1" kern="1200">
        <a:solidFill>
          <a:schemeClr val="bg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66"/>
    <a:srgbClr val="FFFF00"/>
    <a:srgbClr val="837021"/>
    <a:srgbClr val="FF9933"/>
    <a:srgbClr val="FF6600"/>
    <a:srgbClr val="0033CC"/>
    <a:srgbClr val="3399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0" autoAdjust="0"/>
    <p:restoredTop sz="99112" autoAdjust="0"/>
  </p:normalViewPr>
  <p:slideViewPr>
    <p:cSldViewPr>
      <p:cViewPr varScale="1">
        <p:scale>
          <a:sx n="133" d="100"/>
          <a:sy n="133" d="100"/>
        </p:scale>
        <p:origin x="1596" y="114"/>
      </p:cViewPr>
      <p:guideLst>
        <p:guide orient="horz" pos="2160"/>
        <p:guide pos="2880"/>
      </p:guideLst>
    </p:cSldViewPr>
  </p:slideViewPr>
  <p:outlineViewPr>
    <p:cViewPr>
      <p:scale>
        <a:sx n="33" d="100"/>
        <a:sy n="33" d="100"/>
      </p:scale>
      <p:origin x="0" y="3354"/>
    </p:cViewPr>
  </p:outlineViewPr>
  <p:notesTextViewPr>
    <p:cViewPr>
      <p:scale>
        <a:sx n="100" d="100"/>
        <a:sy n="100" d="100"/>
      </p:scale>
      <p:origin x="0" y="0"/>
    </p:cViewPr>
  </p:notesTextViewPr>
  <p:sorterViewPr>
    <p:cViewPr>
      <p:scale>
        <a:sx n="66" d="100"/>
        <a:sy n="66"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7651" name="Rectangle 3"/>
          <p:cNvSpPr>
            <a:spLocks noGrp="1" noChangeArrowheads="1"/>
          </p:cNvSpPr>
          <p:nvPr>
            <p:ph type="dt" sz="quarter"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27652" name="Rectangle 4"/>
          <p:cNvSpPr>
            <a:spLocks noGrp="1" noChangeArrowheads="1"/>
          </p:cNvSpPr>
          <p:nvPr>
            <p:ph type="ftr" sz="quarter" idx="2"/>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7653" name="Rectangle 5"/>
          <p:cNvSpPr>
            <a:spLocks noGrp="1" noChangeArrowheads="1"/>
          </p:cNvSpPr>
          <p:nvPr>
            <p:ph type="sldNum" sz="quarter" idx="3"/>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507E8E8E-CF8B-4E3E-8383-68FC1937A484}" type="slidenum">
              <a:rPr lang="fr-FR"/>
              <a:pPr>
                <a:defRPr/>
              </a:pPr>
              <a:t>‹N°›</a:t>
            </a:fld>
            <a:endParaRPr lang="fr-FR"/>
          </a:p>
        </p:txBody>
      </p:sp>
    </p:spTree>
    <p:extLst>
      <p:ext uri="{BB962C8B-B14F-4D97-AF65-F5344CB8AC3E}">
        <p14:creationId xmlns:p14="http://schemas.microsoft.com/office/powerpoint/2010/main" val="742891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6627" name="Rectangle 3"/>
          <p:cNvSpPr>
            <a:spLocks noGrp="1" noChangeArrowheads="1"/>
          </p:cNvSpPr>
          <p:nvPr>
            <p:ph type="dt"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898525" y="4689475"/>
            <a:ext cx="49450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26630" name="Rectangle 6"/>
          <p:cNvSpPr>
            <a:spLocks noGrp="1" noChangeArrowheads="1"/>
          </p:cNvSpPr>
          <p:nvPr>
            <p:ph type="ftr" sz="quarter" idx="4"/>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6631" name="Rectangle 7"/>
          <p:cNvSpPr>
            <a:spLocks noGrp="1" noChangeArrowheads="1"/>
          </p:cNvSpPr>
          <p:nvPr>
            <p:ph type="sldNum" sz="quarter" idx="5"/>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38F2CD9D-93F7-43F7-900C-99BCBBF1D220}" type="slidenum">
              <a:rPr lang="fr-FR"/>
              <a:pPr>
                <a:defRPr/>
              </a:pPr>
              <a:t>‹N°›</a:t>
            </a:fld>
            <a:endParaRPr lang="fr-FR"/>
          </a:p>
        </p:txBody>
      </p:sp>
    </p:spTree>
    <p:extLst>
      <p:ext uri="{BB962C8B-B14F-4D97-AF65-F5344CB8AC3E}">
        <p14:creationId xmlns:p14="http://schemas.microsoft.com/office/powerpoint/2010/main" val="3019294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pPr>
              <a:defRPr/>
            </a:pPr>
            <a:fld id="{38F2CD9D-93F7-43F7-900C-99BCBBF1D220}" type="slidenum">
              <a:rPr lang="fr-FR" smtClean="0"/>
              <a:pPr>
                <a:defRPr/>
              </a:pPr>
              <a:t>1</a:t>
            </a:fld>
            <a:endParaRPr lang="fr-FR"/>
          </a:p>
        </p:txBody>
      </p:sp>
    </p:spTree>
    <p:extLst>
      <p:ext uri="{BB962C8B-B14F-4D97-AF65-F5344CB8AC3E}">
        <p14:creationId xmlns:p14="http://schemas.microsoft.com/office/powerpoint/2010/main" val="4143029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pPr>
              <a:defRPr/>
            </a:pPr>
            <a:fld id="{38F2CD9D-93F7-43F7-900C-99BCBBF1D220}" type="slidenum">
              <a:rPr lang="fr-FR" smtClean="0"/>
              <a:pPr>
                <a:defRPr/>
              </a:pPr>
              <a:t>10</a:t>
            </a:fld>
            <a:endParaRPr lang="fr-FR"/>
          </a:p>
        </p:txBody>
      </p:sp>
    </p:spTree>
    <p:extLst>
      <p:ext uri="{BB962C8B-B14F-4D97-AF65-F5344CB8AC3E}">
        <p14:creationId xmlns:p14="http://schemas.microsoft.com/office/powerpoint/2010/main" val="3314222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13A0086A-25A4-4098-91E6-23A1EF7E95DB}" type="slidenum">
              <a:rPr lang="fr-FR"/>
              <a:pPr>
                <a:defRPr/>
              </a:pPr>
              <a:t>‹N°›</a:t>
            </a:fld>
            <a:endParaRPr lang="fr-FR"/>
          </a:p>
        </p:txBody>
      </p:sp>
    </p:spTree>
    <p:extLst>
      <p:ext uri="{BB962C8B-B14F-4D97-AF65-F5344CB8AC3E}">
        <p14:creationId xmlns:p14="http://schemas.microsoft.com/office/powerpoint/2010/main" val="362527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627430CD-8B13-4840-B2F4-90BC46733940}" type="slidenum">
              <a:rPr lang="fr-FR"/>
              <a:pPr>
                <a:defRPr/>
              </a:pPr>
              <a:t>‹N°›</a:t>
            </a:fld>
            <a:endParaRPr lang="fr-FR"/>
          </a:p>
        </p:txBody>
      </p:sp>
    </p:spTree>
    <p:extLst>
      <p:ext uri="{BB962C8B-B14F-4D97-AF65-F5344CB8AC3E}">
        <p14:creationId xmlns:p14="http://schemas.microsoft.com/office/powerpoint/2010/main" val="233842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4059719B-2147-4CDB-8E56-16448DB38062}" type="slidenum">
              <a:rPr lang="fr-FR"/>
              <a:pPr>
                <a:defRPr/>
              </a:pPr>
              <a:t>‹N°›</a:t>
            </a:fld>
            <a:endParaRPr lang="fr-FR"/>
          </a:p>
        </p:txBody>
      </p:sp>
    </p:spTree>
    <p:extLst>
      <p:ext uri="{BB962C8B-B14F-4D97-AF65-F5344CB8AC3E}">
        <p14:creationId xmlns:p14="http://schemas.microsoft.com/office/powerpoint/2010/main" val="300547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ableau 2"/>
          <p:cNvSpPr>
            <a:spLocks noGrp="1"/>
          </p:cNvSpPr>
          <p:nvPr>
            <p:ph type="tbl" idx="1"/>
          </p:nvPr>
        </p:nvSpPr>
        <p:spPr>
          <a:xfrm>
            <a:off x="457200" y="1600200"/>
            <a:ext cx="8229600" cy="4525963"/>
          </a:xfrm>
          <a:prstGeom prst="rect">
            <a:avLst/>
          </a:prstGeom>
        </p:spPr>
        <p:txBody>
          <a:bodyPr/>
          <a:lstStyle/>
          <a:p>
            <a:pPr lvl="0"/>
            <a:endParaRPr lang="fr-FR" noProof="0"/>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2EB81B7D-4D2E-45ED-9AE8-E5BAA6CA2708}" type="slidenum">
              <a:rPr lang="fr-FR"/>
              <a:pPr>
                <a:defRPr/>
              </a:pPr>
              <a:t>‹N°›</a:t>
            </a:fld>
            <a:endParaRPr lang="fr-FR"/>
          </a:p>
        </p:txBody>
      </p:sp>
    </p:spTree>
    <p:extLst>
      <p:ext uri="{BB962C8B-B14F-4D97-AF65-F5344CB8AC3E}">
        <p14:creationId xmlns:p14="http://schemas.microsoft.com/office/powerpoint/2010/main" val="116362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B76931FF-7B16-4FE8-8896-D5B6DF1DAD0B}" type="slidenum">
              <a:rPr lang="fr-FR"/>
              <a:pPr>
                <a:defRPr/>
              </a:pPr>
              <a:t>‹N°›</a:t>
            </a:fld>
            <a:endParaRPr lang="fr-FR"/>
          </a:p>
        </p:txBody>
      </p:sp>
    </p:spTree>
    <p:extLst>
      <p:ext uri="{BB962C8B-B14F-4D97-AF65-F5344CB8AC3E}">
        <p14:creationId xmlns:p14="http://schemas.microsoft.com/office/powerpoint/2010/main" val="182150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5888DB84-2738-4381-B490-A48D28553BE7}" type="slidenum">
              <a:rPr lang="fr-FR"/>
              <a:pPr>
                <a:defRPr/>
              </a:pPr>
              <a:t>‹N°›</a:t>
            </a:fld>
            <a:endParaRPr lang="fr-FR"/>
          </a:p>
        </p:txBody>
      </p:sp>
    </p:spTree>
    <p:extLst>
      <p:ext uri="{BB962C8B-B14F-4D97-AF65-F5344CB8AC3E}">
        <p14:creationId xmlns:p14="http://schemas.microsoft.com/office/powerpoint/2010/main" val="428599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2822636C-2795-4723-BA2F-39DAA512FE02}" type="slidenum">
              <a:rPr lang="fr-FR"/>
              <a:pPr>
                <a:defRPr/>
              </a:pPr>
              <a:t>‹N°›</a:t>
            </a:fld>
            <a:endParaRPr lang="fr-FR"/>
          </a:p>
        </p:txBody>
      </p:sp>
    </p:spTree>
    <p:extLst>
      <p:ext uri="{BB962C8B-B14F-4D97-AF65-F5344CB8AC3E}">
        <p14:creationId xmlns:p14="http://schemas.microsoft.com/office/powerpoint/2010/main" val="188411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8" name="Rectangle 11"/>
          <p:cNvSpPr>
            <a:spLocks noGrp="1" noChangeArrowheads="1"/>
          </p:cNvSpPr>
          <p:nvPr>
            <p:ph type="sldNum" sz="quarter" idx="11"/>
          </p:nvPr>
        </p:nvSpPr>
        <p:spPr>
          <a:ln/>
        </p:spPr>
        <p:txBody>
          <a:bodyPr/>
          <a:lstStyle>
            <a:lvl1pPr>
              <a:defRPr/>
            </a:lvl1pPr>
          </a:lstStyle>
          <a:p>
            <a:pPr>
              <a:defRPr/>
            </a:pPr>
            <a:fld id="{FBC8B692-FC2D-4CB4-B3C6-AE91BF65A900}" type="slidenum">
              <a:rPr lang="fr-FR"/>
              <a:pPr>
                <a:defRPr/>
              </a:pPr>
              <a:t>‹N°›</a:t>
            </a:fld>
            <a:endParaRPr lang="fr-FR"/>
          </a:p>
        </p:txBody>
      </p:sp>
    </p:spTree>
    <p:extLst>
      <p:ext uri="{BB962C8B-B14F-4D97-AF65-F5344CB8AC3E}">
        <p14:creationId xmlns:p14="http://schemas.microsoft.com/office/powerpoint/2010/main" val="339039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4" name="Rectangle 11"/>
          <p:cNvSpPr>
            <a:spLocks noGrp="1" noChangeArrowheads="1"/>
          </p:cNvSpPr>
          <p:nvPr>
            <p:ph type="sldNum" sz="quarter" idx="11"/>
          </p:nvPr>
        </p:nvSpPr>
        <p:spPr>
          <a:ln/>
        </p:spPr>
        <p:txBody>
          <a:bodyPr/>
          <a:lstStyle>
            <a:lvl1pPr>
              <a:defRPr/>
            </a:lvl1pPr>
          </a:lstStyle>
          <a:p>
            <a:pPr>
              <a:defRPr/>
            </a:pPr>
            <a:fld id="{D680D9DD-A371-47C0-B282-243A1EB263B1}" type="slidenum">
              <a:rPr lang="fr-FR"/>
              <a:pPr>
                <a:defRPr/>
              </a:pPr>
              <a:t>‹N°›</a:t>
            </a:fld>
            <a:endParaRPr lang="fr-FR"/>
          </a:p>
        </p:txBody>
      </p:sp>
    </p:spTree>
    <p:extLst>
      <p:ext uri="{BB962C8B-B14F-4D97-AF65-F5344CB8AC3E}">
        <p14:creationId xmlns:p14="http://schemas.microsoft.com/office/powerpoint/2010/main" val="70069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3" name="Rectangle 11"/>
          <p:cNvSpPr>
            <a:spLocks noGrp="1" noChangeArrowheads="1"/>
          </p:cNvSpPr>
          <p:nvPr>
            <p:ph type="sldNum" sz="quarter" idx="11"/>
          </p:nvPr>
        </p:nvSpPr>
        <p:spPr>
          <a:ln/>
        </p:spPr>
        <p:txBody>
          <a:bodyPr/>
          <a:lstStyle>
            <a:lvl1pPr>
              <a:defRPr/>
            </a:lvl1pPr>
          </a:lstStyle>
          <a:p>
            <a:pPr>
              <a:defRPr/>
            </a:pPr>
            <a:fld id="{AC76605D-5B6B-414D-B17D-C6FF98E3C4A4}" type="slidenum">
              <a:rPr lang="fr-FR"/>
              <a:pPr>
                <a:defRPr/>
              </a:pPr>
              <a:t>‹N°›</a:t>
            </a:fld>
            <a:endParaRPr lang="fr-FR"/>
          </a:p>
        </p:txBody>
      </p:sp>
    </p:spTree>
    <p:extLst>
      <p:ext uri="{BB962C8B-B14F-4D97-AF65-F5344CB8AC3E}">
        <p14:creationId xmlns:p14="http://schemas.microsoft.com/office/powerpoint/2010/main" val="11985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720BD310-1637-403A-ADB3-F4C36C6FE927}" type="slidenum">
              <a:rPr lang="fr-FR"/>
              <a:pPr>
                <a:defRPr/>
              </a:pPr>
              <a:t>‹N°›</a:t>
            </a:fld>
            <a:endParaRPr lang="fr-FR"/>
          </a:p>
        </p:txBody>
      </p:sp>
    </p:spTree>
    <p:extLst>
      <p:ext uri="{BB962C8B-B14F-4D97-AF65-F5344CB8AC3E}">
        <p14:creationId xmlns:p14="http://schemas.microsoft.com/office/powerpoint/2010/main" val="35326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98F32006-84B4-46E2-839F-B6B935788215}" type="slidenum">
              <a:rPr lang="fr-FR"/>
              <a:pPr>
                <a:defRPr/>
              </a:pPr>
              <a:t>‹N°›</a:t>
            </a:fld>
            <a:endParaRPr lang="fr-FR"/>
          </a:p>
        </p:txBody>
      </p:sp>
    </p:spTree>
    <p:extLst>
      <p:ext uri="{BB962C8B-B14F-4D97-AF65-F5344CB8AC3E}">
        <p14:creationId xmlns:p14="http://schemas.microsoft.com/office/powerpoint/2010/main" val="328773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66"/>
            </a:gs>
          </a:gsLst>
          <a:lin ang="5400000" scaled="1"/>
        </a:gra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228600" y="6400800"/>
            <a:ext cx="4724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r>
              <a:rPr lang="fr-FR"/>
              <a:t>Cours de matériaux de construction , Pr. K. LAHLOU</a:t>
            </a:r>
          </a:p>
        </p:txBody>
      </p:sp>
      <p:sp>
        <p:nvSpPr>
          <p:cNvPr id="1027" name="Line 8"/>
          <p:cNvSpPr>
            <a:spLocks noChangeShapeType="1"/>
          </p:cNvSpPr>
          <p:nvPr/>
        </p:nvSpPr>
        <p:spPr bwMode="auto">
          <a:xfrm>
            <a:off x="228600" y="6400800"/>
            <a:ext cx="8686800" cy="0"/>
          </a:xfrm>
          <a:prstGeom prst="line">
            <a:avLst/>
          </a:prstGeom>
          <a:noFill/>
          <a:ln w="76200" cmpd="tri">
            <a:solidFill>
              <a:schemeClr val="bg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 name="Text Box 10"/>
          <p:cNvSpPr txBox="1">
            <a:spLocks noChangeArrowheads="1"/>
          </p:cNvSpPr>
          <p:nvPr/>
        </p:nvSpPr>
        <p:spPr bwMode="auto">
          <a:xfrm>
            <a:off x="7848600" y="6491288"/>
            <a:ext cx="990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spcBef>
                <a:spcPct val="50000"/>
              </a:spcBef>
              <a:defRPr/>
            </a:pPr>
            <a:endParaRPr lang="en-US" altLang="en-US" b="0" i="1"/>
          </a:p>
        </p:txBody>
      </p:sp>
      <p:sp>
        <p:nvSpPr>
          <p:cNvPr id="1035" name="Rectangle 11"/>
          <p:cNvSpPr>
            <a:spLocks noGrp="1" noChangeArrowheads="1"/>
          </p:cNvSpPr>
          <p:nvPr>
            <p:ph type="sldNum" sz="quarter" idx="4"/>
          </p:nvPr>
        </p:nvSpPr>
        <p:spPr bwMode="auto">
          <a:xfrm>
            <a:off x="8382000" y="64008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1"/>
            </a:lvl1pPr>
          </a:lstStyle>
          <a:p>
            <a:pPr>
              <a:defRPr/>
            </a:pPr>
            <a:fld id="{7BB98DB0-5F10-43D1-9BC4-42024087A68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a:t>
            </a:fld>
            <a:endParaRPr lang="fr-FR" altLang="en-US" b="0"/>
          </a:p>
        </p:txBody>
      </p:sp>
      <p:sp>
        <p:nvSpPr>
          <p:cNvPr id="2052" name="Text Box 8"/>
          <p:cNvSpPr txBox="1">
            <a:spLocks noChangeArrowheads="1"/>
          </p:cNvSpPr>
          <p:nvPr/>
        </p:nvSpPr>
        <p:spPr bwMode="auto">
          <a:xfrm>
            <a:off x="246063" y="116632"/>
            <a:ext cx="8661400" cy="6346417"/>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i="1" dirty="0"/>
              <a:t>	</a:t>
            </a:r>
            <a:endParaRPr lang="fr-FR" altLang="en-US" sz="2000" b="0" dirty="0"/>
          </a:p>
          <a:p>
            <a:pPr algn="just">
              <a:defRPr/>
            </a:pPr>
            <a:r>
              <a:rPr lang="en-US" altLang="en-US" sz="2000" b="0" dirty="0"/>
              <a:t>In the concrete + steel association, the concrete resists compression forces, and the steel resists tensile forces and possibly compression forces if the concrete is not sufficient to take all the existing compression forces.</a:t>
            </a:r>
            <a:endParaRPr lang="ar-DZ" altLang="en-US" sz="2000" b="0" dirty="0"/>
          </a:p>
          <a:p>
            <a:pPr algn="just">
              <a:defRPr/>
            </a:pPr>
            <a:endParaRPr lang="fr-FR" altLang="en-US" sz="2000" b="0" dirty="0"/>
          </a:p>
          <a:p>
            <a:pPr>
              <a:defRPr/>
            </a:pPr>
            <a:r>
              <a:rPr lang="fr-FR" altLang="en-US" sz="2000" b="0" dirty="0" err="1"/>
              <a:t>Concrete</a:t>
            </a:r>
            <a:r>
              <a:rPr lang="fr-FR" altLang="en-US" sz="2000" b="0" dirty="0"/>
              <a:t>             Compression (</a:t>
            </a:r>
            <a:r>
              <a:rPr lang="fr-FR" altLang="en-US" sz="2000" b="0" dirty="0" err="1"/>
              <a:t>Strength</a:t>
            </a:r>
            <a:r>
              <a:rPr lang="fr-FR" altLang="en-US" sz="2000" b="0" dirty="0"/>
              <a:t> :20 MPa to 40MPa)</a:t>
            </a:r>
          </a:p>
          <a:p>
            <a:pPr>
              <a:defRPr/>
            </a:pPr>
            <a:r>
              <a:rPr lang="fr-FR" altLang="en-US" sz="2000" b="0" dirty="0"/>
              <a:t>                              (</a:t>
            </a:r>
            <a:r>
              <a:rPr lang="fr-FR" altLang="en-US" sz="2000" b="0" dirty="0" err="1"/>
              <a:t>Tensile</a:t>
            </a:r>
            <a:r>
              <a:rPr lang="fr-FR" altLang="en-US" sz="2000" b="0" dirty="0"/>
              <a:t> </a:t>
            </a:r>
            <a:r>
              <a:rPr lang="fr-FR" altLang="en-US" sz="2000" b="0" dirty="0" err="1"/>
              <a:t>Strength</a:t>
            </a:r>
            <a:r>
              <a:rPr lang="fr-FR" altLang="en-US" sz="2000" b="0" dirty="0"/>
              <a:t>: 2 MPa à 4MPa)</a:t>
            </a:r>
          </a:p>
          <a:p>
            <a:pPr>
              <a:defRPr/>
            </a:pPr>
            <a:r>
              <a:rPr lang="fr-FR" altLang="en-US" sz="2000" b="0" dirty="0"/>
              <a:t>Steel               Tension or compression (200 MPa to 500 MPa) ·</a:t>
            </a:r>
          </a:p>
          <a:p>
            <a:pPr>
              <a:defRPr/>
            </a:pPr>
            <a:endParaRPr lang="fr-FR" altLang="en-US" sz="2000" b="0" dirty="0"/>
          </a:p>
          <a:p>
            <a:pPr>
              <a:defRPr/>
            </a:pPr>
            <a:endParaRPr lang="fr-FR" altLang="en-US" sz="2000" b="0" dirty="0"/>
          </a:p>
          <a:p>
            <a:pPr>
              <a:defRPr/>
            </a:pPr>
            <a:endParaRPr lang="fr-FR" altLang="en-US" sz="2000" b="0" dirty="0"/>
          </a:p>
          <a:p>
            <a:pPr>
              <a:defRPr/>
            </a:pPr>
            <a:endParaRPr lang="fr-FR" altLang="en-US" sz="2000" b="0" dirty="0"/>
          </a:p>
          <a:p>
            <a:pPr>
              <a:defRPr/>
            </a:pPr>
            <a:endParaRPr lang="fr-FR" altLang="en-US" sz="2000" b="0" dirty="0"/>
          </a:p>
          <a:p>
            <a:pPr marL="342900" indent="-342900">
              <a:lnSpc>
                <a:spcPct val="150000"/>
              </a:lnSpc>
              <a:buFontTx/>
              <a:buChar char="-"/>
              <a:defRPr/>
            </a:pPr>
            <a:r>
              <a:rPr lang="en-US" altLang="en-US" sz="2000" b="0" dirty="0"/>
              <a:t>A construction is called reinforced concrete if both materials contribute to the overall resistance.</a:t>
            </a:r>
          </a:p>
          <a:p>
            <a:pPr marL="342900" indent="-342900">
              <a:lnSpc>
                <a:spcPct val="150000"/>
              </a:lnSpc>
              <a:buFontTx/>
              <a:buChar char="-"/>
              <a:defRPr/>
            </a:pPr>
            <a:r>
              <a:rPr lang="en-US" altLang="en-US" sz="2000" b="0" dirty="0"/>
              <a:t>There is no chemical reaction between steel and concrete, and additionally, concrete protects steel from corrosion.</a:t>
            </a:r>
          </a:p>
          <a:p>
            <a:pPr marL="342900" indent="-342900">
              <a:lnSpc>
                <a:spcPct val="150000"/>
              </a:lnSpc>
              <a:buFontTx/>
              <a:buChar char="-"/>
              <a:defRPr/>
            </a:pPr>
            <a:r>
              <a:rPr lang="en-US" altLang="en-US" sz="2000" b="0" dirty="0"/>
              <a:t>The expansion coefficient of both materials is practically the same.</a:t>
            </a:r>
            <a:endParaRPr lang="fr-FR" altLang="en-US" sz="2000" b="0" dirty="0"/>
          </a:p>
        </p:txBody>
      </p:sp>
      <p:sp>
        <p:nvSpPr>
          <p:cNvPr id="5125" name="Text Box 10"/>
          <p:cNvSpPr txBox="1">
            <a:spLocks noChangeArrowheads="1"/>
          </p:cNvSpPr>
          <p:nvPr/>
        </p:nvSpPr>
        <p:spPr bwMode="auto">
          <a:xfrm>
            <a:off x="467544" y="116632"/>
            <a:ext cx="63262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r>
              <a:rPr lang="fr-FR" altLang="en-US" sz="2000" dirty="0" err="1">
                <a:solidFill>
                  <a:srgbClr val="FFFF00"/>
                </a:solidFill>
              </a:rPr>
              <a:t>Chapter</a:t>
            </a:r>
            <a:r>
              <a:rPr lang="fr-FR" altLang="en-US" sz="2000" dirty="0">
                <a:solidFill>
                  <a:srgbClr val="FFFF00"/>
                </a:solidFill>
              </a:rPr>
              <a:t> 03: Steel-</a:t>
            </a:r>
            <a:r>
              <a:rPr lang="fr-FR" altLang="en-US" sz="2000" dirty="0" err="1">
                <a:solidFill>
                  <a:srgbClr val="FFFF00"/>
                </a:solidFill>
              </a:rPr>
              <a:t>Concrete</a:t>
            </a:r>
            <a:r>
              <a:rPr lang="fr-FR" altLang="en-US" sz="2000" dirty="0">
                <a:solidFill>
                  <a:srgbClr val="FFFF00"/>
                </a:solidFill>
              </a:rPr>
              <a:t> Bond: 1. </a:t>
            </a:r>
            <a:r>
              <a:rPr lang="fr-FR" altLang="en-US" sz="2000" dirty="0" err="1">
                <a:solidFill>
                  <a:srgbClr val="FFFF00"/>
                </a:solidFill>
              </a:rPr>
              <a:t>Generalities</a:t>
            </a:r>
            <a:r>
              <a:rPr lang="fr-FR" altLang="en-US" sz="2000" dirty="0">
                <a:solidFill>
                  <a:srgbClr val="FFFF00"/>
                </a:solidFill>
              </a:rPr>
              <a:t>:</a:t>
            </a:r>
          </a:p>
        </p:txBody>
      </p:sp>
      <p:sp>
        <p:nvSpPr>
          <p:cNvPr id="2" name="Flèche droite 1"/>
          <p:cNvSpPr/>
          <p:nvPr/>
        </p:nvSpPr>
        <p:spPr bwMode="auto">
          <a:xfrm>
            <a:off x="1402433" y="1700808"/>
            <a:ext cx="649287" cy="287338"/>
          </a:xfrm>
          <a:prstGeom prst="rightArrow">
            <a:avLst/>
          </a:prstGeom>
          <a:solidFill>
            <a:srgbClr val="FF0000"/>
          </a:solidFill>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endParaRPr lang="en-US">
              <a:solidFill>
                <a:schemeClr val="bg1"/>
              </a:solidFill>
              <a:cs typeface="Times New Roman" pitchFamily="18" charset="0"/>
            </a:endParaRPr>
          </a:p>
        </p:txBody>
      </p:sp>
      <p:sp>
        <p:nvSpPr>
          <p:cNvPr id="9" name="Flèche droite 8"/>
          <p:cNvSpPr/>
          <p:nvPr/>
        </p:nvSpPr>
        <p:spPr bwMode="auto">
          <a:xfrm>
            <a:off x="1087358" y="2354703"/>
            <a:ext cx="649288" cy="252413"/>
          </a:xfrm>
          <a:prstGeom prst="rightArrow">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endParaRPr lang="en-US">
              <a:solidFill>
                <a:schemeClr val="bg1"/>
              </a:solidFill>
              <a:cs typeface="Times New Roman" pitchFamily="18" charset="0"/>
            </a:endParaRPr>
          </a:p>
        </p:txBody>
      </p:sp>
      <p:grpSp>
        <p:nvGrpSpPr>
          <p:cNvPr id="5" name="Group 4"/>
          <p:cNvGrpSpPr/>
          <p:nvPr/>
        </p:nvGrpSpPr>
        <p:grpSpPr>
          <a:xfrm>
            <a:off x="332657" y="3100032"/>
            <a:ext cx="2476026" cy="1133049"/>
            <a:chOff x="394174" y="3304063"/>
            <a:chExt cx="2476026" cy="1133049"/>
          </a:xfrm>
        </p:grpSpPr>
        <p:grpSp>
          <p:nvGrpSpPr>
            <p:cNvPr id="10" name="Group 58"/>
            <p:cNvGrpSpPr>
              <a:grpSpLocks/>
            </p:cNvGrpSpPr>
            <p:nvPr/>
          </p:nvGrpSpPr>
          <p:grpSpPr bwMode="auto">
            <a:xfrm>
              <a:off x="394174" y="3304063"/>
              <a:ext cx="2476026" cy="1133049"/>
              <a:chOff x="262" y="2114"/>
              <a:chExt cx="2090" cy="1052"/>
            </a:xfrm>
          </p:grpSpPr>
          <p:grpSp>
            <p:nvGrpSpPr>
              <p:cNvPr id="5140" name="Group 25"/>
              <p:cNvGrpSpPr>
                <a:grpSpLocks/>
              </p:cNvGrpSpPr>
              <p:nvPr/>
            </p:nvGrpSpPr>
            <p:grpSpPr bwMode="auto">
              <a:xfrm>
                <a:off x="1296" y="2114"/>
                <a:ext cx="1009" cy="432"/>
                <a:chOff x="3744" y="2592"/>
                <a:chExt cx="1865" cy="765"/>
              </a:xfrm>
            </p:grpSpPr>
            <p:sp>
              <p:nvSpPr>
                <p:cNvPr id="5146" name="AutoShape 26"/>
                <p:cNvSpPr>
                  <a:spLocks noChangeArrowheads="1"/>
                </p:cNvSpPr>
                <p:nvPr/>
              </p:nvSpPr>
              <p:spPr bwMode="auto">
                <a:xfrm>
                  <a:off x="3744" y="2880"/>
                  <a:ext cx="615" cy="306"/>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7" name="AutoShape 27"/>
                <p:cNvSpPr>
                  <a:spLocks noChangeArrowheads="1"/>
                </p:cNvSpPr>
                <p:nvPr/>
              </p:nvSpPr>
              <p:spPr bwMode="auto">
                <a:xfrm>
                  <a:off x="4320" y="2592"/>
                  <a:ext cx="765" cy="76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8" name="AutoShape 28"/>
                <p:cNvSpPr>
                  <a:spLocks noChangeArrowheads="1"/>
                </p:cNvSpPr>
                <p:nvPr/>
              </p:nvSpPr>
              <p:spPr bwMode="auto">
                <a:xfrm>
                  <a:off x="4994" y="2882"/>
                  <a:ext cx="615" cy="306"/>
                </a:xfrm>
                <a:prstGeom prst="lef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grpSp>
            <p:nvGrpSpPr>
              <p:cNvPr id="5141" name="Group 31"/>
              <p:cNvGrpSpPr>
                <a:grpSpLocks/>
              </p:cNvGrpSpPr>
              <p:nvPr/>
            </p:nvGrpSpPr>
            <p:grpSpPr bwMode="auto">
              <a:xfrm>
                <a:off x="1200" y="2734"/>
                <a:ext cx="1152" cy="432"/>
                <a:chOff x="2016" y="2640"/>
                <a:chExt cx="1815" cy="765"/>
              </a:xfrm>
            </p:grpSpPr>
            <p:sp>
              <p:nvSpPr>
                <p:cNvPr id="5143" name="AutoShape 32"/>
                <p:cNvSpPr>
                  <a:spLocks noChangeArrowheads="1"/>
                </p:cNvSpPr>
                <p:nvPr/>
              </p:nvSpPr>
              <p:spPr bwMode="auto">
                <a:xfrm>
                  <a:off x="2016" y="2928"/>
                  <a:ext cx="615" cy="306"/>
                </a:xfrm>
                <a:prstGeom prst="left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4" name="AutoShape 33"/>
                <p:cNvSpPr>
                  <a:spLocks noChangeArrowheads="1"/>
                </p:cNvSpPr>
                <p:nvPr/>
              </p:nvSpPr>
              <p:spPr bwMode="auto">
                <a:xfrm>
                  <a:off x="2544" y="2640"/>
                  <a:ext cx="765" cy="765"/>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5" name="AutoShape 34"/>
                <p:cNvSpPr>
                  <a:spLocks noChangeArrowheads="1"/>
                </p:cNvSpPr>
                <p:nvPr/>
              </p:nvSpPr>
              <p:spPr bwMode="auto">
                <a:xfrm>
                  <a:off x="3216" y="2928"/>
                  <a:ext cx="615" cy="306"/>
                </a:xfrm>
                <a:prstGeom prst="right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sp>
            <p:nvSpPr>
              <p:cNvPr id="5142" name="AutoShape 52"/>
              <p:cNvSpPr>
                <a:spLocks noChangeArrowheads="1"/>
              </p:cNvSpPr>
              <p:nvPr/>
            </p:nvSpPr>
            <p:spPr bwMode="auto">
              <a:xfrm>
                <a:off x="262" y="2486"/>
                <a:ext cx="1283" cy="384"/>
              </a:xfrm>
              <a:prstGeom prst="roundRect">
                <a:avLst>
                  <a:gd name="adj" fmla="val 16667"/>
                </a:avLst>
              </a:prstGeom>
              <a:solidFill>
                <a:srgbClr val="FFC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r>
                  <a:rPr lang="fr-FR" altLang="en-US" sz="2000" dirty="0" err="1">
                    <a:latin typeface="Arial" pitchFamily="34" charset="0"/>
                  </a:rPr>
                  <a:t>Conctrete</a:t>
                </a:r>
                <a:endParaRPr lang="fr-FR" altLang="en-US" sz="2000" dirty="0">
                  <a:latin typeface="Arial" pitchFamily="34" charset="0"/>
                </a:endParaRPr>
              </a:p>
            </p:txBody>
          </p:sp>
        </p:grpSp>
        <p:sp>
          <p:nvSpPr>
            <p:cNvPr id="3" name="Smiley Face 2"/>
            <p:cNvSpPr/>
            <p:nvPr/>
          </p:nvSpPr>
          <p:spPr bwMode="auto">
            <a:xfrm>
              <a:off x="2051720" y="3463547"/>
              <a:ext cx="231222" cy="293198"/>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a:ln>
                  <a:noFill/>
                </a:ln>
                <a:solidFill>
                  <a:schemeClr val="bg1"/>
                </a:solidFill>
                <a:effectLst/>
                <a:latin typeface="Times New Roman" pitchFamily="18" charset="0"/>
                <a:cs typeface="Times New Roman" pitchFamily="18" charset="0"/>
              </a:endParaRPr>
            </a:p>
          </p:txBody>
        </p:sp>
        <p:sp>
          <p:nvSpPr>
            <p:cNvPr id="30" name="Smiley Face 29"/>
            <p:cNvSpPr/>
            <p:nvPr/>
          </p:nvSpPr>
          <p:spPr bwMode="auto">
            <a:xfrm>
              <a:off x="1967869" y="4071906"/>
              <a:ext cx="326383" cy="293198"/>
            </a:xfrm>
            <a:prstGeom prst="smileyFace">
              <a:avLst>
                <a:gd name="adj" fmla="val -4653"/>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a:ln>
                  <a:noFill/>
                </a:ln>
                <a:solidFill>
                  <a:schemeClr val="bg1"/>
                </a:solidFill>
                <a:effectLst/>
                <a:latin typeface="Times New Roman" pitchFamily="18" charset="0"/>
                <a:cs typeface="Times New Roman" pitchFamily="18" charset="0"/>
              </a:endParaRPr>
            </a:p>
          </p:txBody>
        </p:sp>
      </p:grpSp>
      <p:grpSp>
        <p:nvGrpSpPr>
          <p:cNvPr id="4" name="Group 3"/>
          <p:cNvGrpSpPr/>
          <p:nvPr/>
        </p:nvGrpSpPr>
        <p:grpSpPr>
          <a:xfrm>
            <a:off x="2837274" y="2769635"/>
            <a:ext cx="5325011" cy="1512168"/>
            <a:chOff x="2837274" y="2769635"/>
            <a:chExt cx="5325011" cy="1512168"/>
          </a:xfrm>
        </p:grpSpPr>
        <p:grpSp>
          <p:nvGrpSpPr>
            <p:cNvPr id="25" name="Group 56"/>
            <p:cNvGrpSpPr>
              <a:grpSpLocks/>
            </p:cNvGrpSpPr>
            <p:nvPr/>
          </p:nvGrpSpPr>
          <p:grpSpPr bwMode="auto">
            <a:xfrm>
              <a:off x="2837274" y="2769635"/>
              <a:ext cx="5325011" cy="1512168"/>
              <a:chOff x="2448" y="2016"/>
              <a:chExt cx="2477" cy="1296"/>
            </a:xfrm>
          </p:grpSpPr>
          <p:grpSp>
            <p:nvGrpSpPr>
              <p:cNvPr id="5130" name="Group 50"/>
              <p:cNvGrpSpPr>
                <a:grpSpLocks/>
              </p:cNvGrpSpPr>
              <p:nvPr/>
            </p:nvGrpSpPr>
            <p:grpSpPr bwMode="auto">
              <a:xfrm>
                <a:off x="2544" y="2862"/>
                <a:ext cx="1581" cy="233"/>
                <a:chOff x="2736" y="3524"/>
                <a:chExt cx="1581" cy="233"/>
              </a:xfrm>
            </p:grpSpPr>
            <p:sp>
              <p:nvSpPr>
                <p:cNvPr id="5137" name="AutoShape 44"/>
                <p:cNvSpPr>
                  <a:spLocks noChangeArrowheads="1"/>
                </p:cNvSpPr>
                <p:nvPr/>
              </p:nvSpPr>
              <p:spPr bwMode="auto">
                <a:xfrm>
                  <a:off x="2736" y="3552"/>
                  <a:ext cx="275" cy="156"/>
                </a:xfrm>
                <a:prstGeom prst="leftArrow">
                  <a:avLst>
                    <a:gd name="adj1" fmla="val 50000"/>
                    <a:gd name="adj2" fmla="val 5668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8" name="AutoShape 45"/>
                <p:cNvSpPr>
                  <a:spLocks noChangeArrowheads="1"/>
                </p:cNvSpPr>
                <p:nvPr/>
              </p:nvSpPr>
              <p:spPr bwMode="auto">
                <a:xfrm>
                  <a:off x="3065" y="3524"/>
                  <a:ext cx="965" cy="233"/>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9" name="AutoShape 46"/>
                <p:cNvSpPr>
                  <a:spLocks noChangeArrowheads="1"/>
                </p:cNvSpPr>
                <p:nvPr/>
              </p:nvSpPr>
              <p:spPr bwMode="auto">
                <a:xfrm>
                  <a:off x="4030" y="3524"/>
                  <a:ext cx="287" cy="184"/>
                </a:xfrm>
                <a:prstGeom prst="rightArrow">
                  <a:avLst>
                    <a:gd name="adj1" fmla="val 50000"/>
                    <a:gd name="adj2" fmla="val 5668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grpSp>
            <p:nvGrpSpPr>
              <p:cNvPr id="5131" name="Group 51"/>
              <p:cNvGrpSpPr>
                <a:grpSpLocks/>
              </p:cNvGrpSpPr>
              <p:nvPr/>
            </p:nvGrpSpPr>
            <p:grpSpPr bwMode="auto">
              <a:xfrm>
                <a:off x="2544" y="2311"/>
                <a:ext cx="1627" cy="249"/>
                <a:chOff x="2784" y="3337"/>
                <a:chExt cx="1627" cy="249"/>
              </a:xfrm>
            </p:grpSpPr>
            <p:sp>
              <p:nvSpPr>
                <p:cNvPr id="5134" name="AutoShape 38"/>
                <p:cNvSpPr>
                  <a:spLocks noChangeArrowheads="1"/>
                </p:cNvSpPr>
                <p:nvPr/>
              </p:nvSpPr>
              <p:spPr bwMode="auto">
                <a:xfrm>
                  <a:off x="2784" y="3414"/>
                  <a:ext cx="237" cy="172"/>
                </a:xfrm>
                <a:prstGeom prst="rightArrow">
                  <a:avLst>
                    <a:gd name="adj1" fmla="val 50000"/>
                    <a:gd name="adj2" fmla="val 48401"/>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5" name="AutoShape 49"/>
                <p:cNvSpPr>
                  <a:spLocks noChangeArrowheads="1"/>
                </p:cNvSpPr>
                <p:nvPr/>
              </p:nvSpPr>
              <p:spPr bwMode="auto">
                <a:xfrm>
                  <a:off x="3059" y="3337"/>
                  <a:ext cx="1019" cy="249"/>
                </a:xfrm>
                <a:prstGeom prst="cube">
                  <a:avLst>
                    <a:gd name="adj" fmla="val 25000"/>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6" name="AutoShape 40"/>
                <p:cNvSpPr>
                  <a:spLocks noChangeArrowheads="1"/>
                </p:cNvSpPr>
                <p:nvPr/>
              </p:nvSpPr>
              <p:spPr bwMode="auto">
                <a:xfrm>
                  <a:off x="4078" y="3373"/>
                  <a:ext cx="333" cy="172"/>
                </a:xfrm>
                <a:prstGeom prst="leftArrow">
                  <a:avLst>
                    <a:gd name="adj1" fmla="val 50000"/>
                    <a:gd name="adj2" fmla="val 48401"/>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sp>
            <p:nvSpPr>
              <p:cNvPr id="5132" name="AutoShape 54"/>
              <p:cNvSpPr>
                <a:spLocks noChangeArrowheads="1"/>
              </p:cNvSpPr>
              <p:nvPr/>
            </p:nvSpPr>
            <p:spPr bwMode="auto">
              <a:xfrm>
                <a:off x="4157" y="2476"/>
                <a:ext cx="768" cy="384"/>
              </a:xfrm>
              <a:prstGeom prst="roundRect">
                <a:avLst>
                  <a:gd name="adj" fmla="val 16667"/>
                </a:avLst>
              </a:prstGeom>
              <a:solidFill>
                <a:srgbClr val="7030A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r>
                  <a:rPr lang="fr-FR" altLang="en-US" sz="2800" dirty="0">
                    <a:latin typeface="Arial" pitchFamily="34" charset="0"/>
                  </a:rPr>
                  <a:t>Steel</a:t>
                </a:r>
                <a:endParaRPr lang="fr-FR" altLang="en-US" dirty="0">
                  <a:latin typeface="Arial" pitchFamily="34" charset="0"/>
                </a:endParaRPr>
              </a:p>
            </p:txBody>
          </p:sp>
          <p:sp>
            <p:nvSpPr>
              <p:cNvPr id="5133" name="Line 55"/>
              <p:cNvSpPr>
                <a:spLocks noChangeShapeType="1"/>
              </p:cNvSpPr>
              <p:nvPr/>
            </p:nvSpPr>
            <p:spPr bwMode="auto">
              <a:xfrm flipV="1">
                <a:off x="2448" y="2016"/>
                <a:ext cx="0" cy="12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1" name="Smiley Face 30"/>
            <p:cNvSpPr/>
            <p:nvPr/>
          </p:nvSpPr>
          <p:spPr bwMode="auto">
            <a:xfrm>
              <a:off x="4512773" y="3153850"/>
              <a:ext cx="275427" cy="242694"/>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a:ln>
                  <a:noFill/>
                </a:ln>
                <a:solidFill>
                  <a:schemeClr val="bg1"/>
                </a:solidFill>
                <a:effectLst/>
                <a:latin typeface="Times New Roman" pitchFamily="18" charset="0"/>
                <a:cs typeface="Times New Roman" pitchFamily="18" charset="0"/>
              </a:endParaRPr>
            </a:p>
          </p:txBody>
        </p:sp>
        <p:sp>
          <p:nvSpPr>
            <p:cNvPr id="32" name="Smiley Face 31"/>
            <p:cNvSpPr/>
            <p:nvPr/>
          </p:nvSpPr>
          <p:spPr bwMode="auto">
            <a:xfrm>
              <a:off x="4461151" y="3762545"/>
              <a:ext cx="269005" cy="266063"/>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10</a:t>
            </a:fld>
            <a:endParaRPr lang="fr-FR" altLang="en-US" b="0"/>
          </a:p>
        </p:txBody>
      </p:sp>
      <p:sp>
        <p:nvSpPr>
          <p:cNvPr id="2052" name="Text Box 8"/>
          <p:cNvSpPr txBox="1">
            <a:spLocks noChangeArrowheads="1"/>
          </p:cNvSpPr>
          <p:nvPr/>
        </p:nvSpPr>
        <p:spPr bwMode="auto">
          <a:xfrm>
            <a:off x="215008" y="53729"/>
            <a:ext cx="8928992" cy="6247864"/>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r>
              <a:rPr lang="fr-FR" sz="2000" dirty="0">
                <a:solidFill>
                  <a:srgbClr val="FFC000"/>
                </a:solidFill>
              </a:rPr>
              <a:t>4.1.</a:t>
            </a:r>
            <a:r>
              <a:rPr lang="fr-FR" sz="2000" dirty="0"/>
              <a:t> </a:t>
            </a:r>
            <a:r>
              <a:rPr lang="fr-FR" sz="2000" dirty="0">
                <a:solidFill>
                  <a:srgbClr val="FFC000"/>
                </a:solidFill>
              </a:rPr>
              <a:t>Straight Bars </a:t>
            </a:r>
            <a:r>
              <a:rPr lang="fr-FR" sz="2000" dirty="0" err="1">
                <a:solidFill>
                  <a:srgbClr val="FFC000"/>
                </a:solidFill>
              </a:rPr>
              <a:t>Without</a:t>
            </a:r>
            <a:r>
              <a:rPr lang="fr-FR" sz="2000" dirty="0">
                <a:solidFill>
                  <a:srgbClr val="FFC000"/>
                </a:solidFill>
              </a:rPr>
              <a:t> </a:t>
            </a:r>
            <a:r>
              <a:rPr lang="fr-FR" sz="2000" dirty="0" err="1">
                <a:solidFill>
                  <a:srgbClr val="FFC000"/>
                </a:solidFill>
              </a:rPr>
              <a:t>Hooks</a:t>
            </a:r>
            <a:r>
              <a:rPr lang="fr-FR" sz="2000" dirty="0">
                <a:solidFill>
                  <a:srgbClr val="FFC000"/>
                </a:solidFill>
              </a:rPr>
              <a:t>:</a:t>
            </a:r>
          </a:p>
          <a:p>
            <a:pPr>
              <a:lnSpc>
                <a:spcPct val="150000"/>
              </a:lnSpc>
            </a:pPr>
            <a:r>
              <a:rPr lang="fr-FR" sz="2000" i="1" u="sng" dirty="0">
                <a:solidFill>
                  <a:srgbClr val="00CC66"/>
                </a:solidFill>
              </a:rPr>
              <a:t>4.1.1  </a:t>
            </a:r>
            <a:r>
              <a:rPr lang="fr-FR" sz="2000" i="1" u="sng" dirty="0" err="1">
                <a:solidFill>
                  <a:srgbClr val="00CC66"/>
                </a:solidFill>
              </a:rPr>
              <a:t>Tensioned</a:t>
            </a:r>
            <a:r>
              <a:rPr lang="fr-FR" sz="2000" i="1" u="sng" dirty="0">
                <a:solidFill>
                  <a:srgbClr val="00CC66"/>
                </a:solidFill>
              </a:rPr>
              <a:t> Bars:</a:t>
            </a:r>
          </a:p>
          <a:p>
            <a:pPr marL="457200" indent="-457200">
              <a:lnSpc>
                <a:spcPct val="150000"/>
              </a:lnSpc>
              <a:buAutoNum type="alphaLcPeriod"/>
            </a:pPr>
            <a:r>
              <a:rPr lang="fr-FR" sz="2000" dirty="0" err="1">
                <a:solidFill>
                  <a:srgbClr val="FF0000"/>
                </a:solidFill>
              </a:rPr>
              <a:t>Continuity</a:t>
            </a:r>
            <a:r>
              <a:rPr lang="fr-FR" sz="2000" dirty="0">
                <a:solidFill>
                  <a:srgbClr val="FF0000"/>
                </a:solidFill>
              </a:rPr>
              <a:t> by Simple </a:t>
            </a:r>
            <a:r>
              <a:rPr lang="fr-FR" sz="2000" dirty="0" err="1">
                <a:solidFill>
                  <a:srgbClr val="FF0000"/>
                </a:solidFill>
              </a:rPr>
              <a:t>Overlapping</a:t>
            </a:r>
            <a:r>
              <a:rPr lang="fr-FR" sz="2000" dirty="0">
                <a:solidFill>
                  <a:srgbClr val="FF0000"/>
                </a:solidFill>
              </a:rPr>
              <a:t>:</a:t>
            </a:r>
          </a:p>
          <a:p>
            <a:pPr>
              <a:lnSpc>
                <a:spcPct val="150000"/>
              </a:lnSpc>
            </a:pPr>
            <a:r>
              <a:rPr lang="fr-FR" sz="2000" b="0" dirty="0"/>
              <a:t>if : c ≤ 5</a:t>
            </a:r>
            <a:r>
              <a:rPr lang="el-GR" sz="2000" b="0" dirty="0"/>
              <a:t>ϕ</a:t>
            </a:r>
            <a:r>
              <a:rPr lang="fr-FR" sz="2000" b="0" dirty="0"/>
              <a:t>       </a:t>
            </a:r>
            <a:r>
              <a:rPr lang="it-IT" altLang="en-US" sz="2000" b="0" dirty="0"/>
              <a:t> =&gt; </a:t>
            </a:r>
            <a:r>
              <a:rPr lang="fr-FR" sz="2000" b="0" dirty="0"/>
              <a:t>    </a:t>
            </a:r>
            <a:r>
              <a:rPr lang="fr-FR" sz="2000" b="0" dirty="0" err="1"/>
              <a:t>lr</a:t>
            </a:r>
            <a:r>
              <a:rPr lang="fr-FR" sz="2000" b="0" dirty="0"/>
              <a:t> = </a:t>
            </a:r>
            <a:r>
              <a:rPr lang="fr-FR" sz="2000" b="0" dirty="0" err="1"/>
              <a:t>ls</a:t>
            </a:r>
            <a:r>
              <a:rPr lang="fr-FR" sz="2000" b="0" dirty="0"/>
              <a:t>.</a:t>
            </a:r>
          </a:p>
          <a:p>
            <a:pPr>
              <a:lnSpc>
                <a:spcPct val="150000"/>
              </a:lnSpc>
            </a:pPr>
            <a:r>
              <a:rPr lang="it-IT" altLang="en-US" sz="2000" b="0" dirty="0"/>
              <a:t>if : c &gt; 5Ø       =&gt;     lr = ls + c</a:t>
            </a:r>
            <a:endParaRPr lang="pt-BR" altLang="en-US" sz="2000" b="0" dirty="0"/>
          </a:p>
          <a:p>
            <a:pPr>
              <a:lnSpc>
                <a:spcPct val="150000"/>
              </a:lnSpc>
            </a:pPr>
            <a:r>
              <a:rPr lang="fr-FR" sz="2000" b="0" dirty="0" err="1"/>
              <a:t>with</a:t>
            </a:r>
            <a:r>
              <a:rPr lang="fr-FR" sz="2000" b="0" dirty="0"/>
              <a:t> :</a:t>
            </a:r>
          </a:p>
          <a:p>
            <a:pPr>
              <a:lnSpc>
                <a:spcPct val="150000"/>
              </a:lnSpc>
            </a:pPr>
            <a:r>
              <a:rPr lang="fr-FR" sz="2000" dirty="0"/>
              <a:t>c </a:t>
            </a:r>
            <a:r>
              <a:rPr lang="fr-FR" sz="2000" b="0" dirty="0"/>
              <a:t>: </a:t>
            </a:r>
            <a:r>
              <a:rPr lang="en-US" sz="2000" b="0" dirty="0"/>
              <a:t>Distance between the axes of the two bars</a:t>
            </a:r>
          </a:p>
          <a:p>
            <a:pPr>
              <a:lnSpc>
                <a:spcPct val="150000"/>
              </a:lnSpc>
            </a:pPr>
            <a:r>
              <a:rPr lang="fr-FR" sz="2000" dirty="0"/>
              <a:t>ls </a:t>
            </a:r>
            <a:r>
              <a:rPr lang="fr-FR" sz="2000" b="0" dirty="0"/>
              <a:t>: Anchorage </a:t>
            </a:r>
            <a:r>
              <a:rPr lang="fr-FR" sz="2000" b="0" dirty="0" err="1"/>
              <a:t>length</a:t>
            </a:r>
            <a:endParaRPr lang="fr-FR" sz="2000" b="0" dirty="0"/>
          </a:p>
          <a:p>
            <a:pPr>
              <a:lnSpc>
                <a:spcPct val="150000"/>
              </a:lnSpc>
            </a:pPr>
            <a:r>
              <a:rPr lang="en-US" sz="2000" dirty="0">
                <a:solidFill>
                  <a:srgbClr val="FF0000"/>
                </a:solidFill>
              </a:rPr>
              <a:t>b. Overlapping with Cover Joint:</a:t>
            </a:r>
            <a:endParaRPr lang="fr-FR" sz="2000" dirty="0">
              <a:solidFill>
                <a:srgbClr val="FFC000"/>
              </a:solidFill>
            </a:endParaRPr>
          </a:p>
          <a:p>
            <a:r>
              <a:rPr lang="fr-FR" sz="2000" b="0" dirty="0" err="1"/>
              <a:t>lr</a:t>
            </a:r>
            <a:r>
              <a:rPr lang="fr-FR" sz="2000" b="0" dirty="0"/>
              <a:t> = 2 </a:t>
            </a:r>
            <a:r>
              <a:rPr lang="fr-FR" sz="2000" b="0" dirty="0" err="1"/>
              <a:t>ls</a:t>
            </a:r>
            <a:endParaRPr lang="fr-FR" sz="2000" b="0" dirty="0"/>
          </a:p>
          <a:p>
            <a:endParaRPr lang="fr-FR" sz="2000" dirty="0">
              <a:solidFill>
                <a:srgbClr val="FFC000"/>
              </a:solidFill>
            </a:endParaRPr>
          </a:p>
          <a:p>
            <a:pPr>
              <a:lnSpc>
                <a:spcPct val="150000"/>
              </a:lnSpc>
            </a:pPr>
            <a:r>
              <a:rPr lang="fr-FR" sz="2000" i="1" u="sng" dirty="0">
                <a:solidFill>
                  <a:srgbClr val="00CC66"/>
                </a:solidFill>
              </a:rPr>
              <a:t>4.1.2. Compressed Bars</a:t>
            </a:r>
          </a:p>
          <a:p>
            <a:pPr>
              <a:lnSpc>
                <a:spcPct val="150000"/>
              </a:lnSpc>
            </a:pPr>
            <a:r>
              <a:rPr lang="fr-FR" sz="2000" b="0" dirty="0" err="1">
                <a:solidFill>
                  <a:srgbClr val="FF0000"/>
                </a:solidFill>
              </a:rPr>
              <a:t>Continuity</a:t>
            </a:r>
            <a:r>
              <a:rPr lang="fr-FR" sz="2000" b="0" dirty="0">
                <a:solidFill>
                  <a:srgbClr val="FF0000"/>
                </a:solidFill>
              </a:rPr>
              <a:t> by Simple </a:t>
            </a:r>
            <a:r>
              <a:rPr lang="fr-FR" sz="2000" b="0" dirty="0" err="1">
                <a:solidFill>
                  <a:srgbClr val="FF0000"/>
                </a:solidFill>
              </a:rPr>
              <a:t>Overlapping</a:t>
            </a:r>
            <a:r>
              <a:rPr lang="fr-FR" sz="2000" b="0" dirty="0">
                <a:solidFill>
                  <a:srgbClr val="FF0000"/>
                </a:solidFill>
              </a:rPr>
              <a:t>:</a:t>
            </a:r>
            <a:endParaRPr lang="fr-FR" sz="2000" i="1" u="sng" dirty="0">
              <a:solidFill>
                <a:srgbClr val="FFC000"/>
              </a:solidFill>
            </a:endParaRPr>
          </a:p>
          <a:p>
            <a:endParaRPr lang="fr-FR" sz="2000" i="1" u="sng" dirty="0">
              <a:solidFill>
                <a:srgbClr val="FFC000"/>
              </a:solidFill>
            </a:endParaRPr>
          </a:p>
          <a:p>
            <a:endParaRPr lang="fr-FR" sz="2000" i="1" u="sng" dirty="0">
              <a:solidFill>
                <a:srgbClr val="FFC000"/>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2730" y="1504181"/>
            <a:ext cx="3096344" cy="850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4149080"/>
            <a:ext cx="3081863" cy="792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t="24234" b="11223"/>
          <a:stretch/>
        </p:blipFill>
        <p:spPr bwMode="auto">
          <a:xfrm>
            <a:off x="2843808" y="5784354"/>
            <a:ext cx="2602508" cy="524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776394"/>
            <a:ext cx="1209675" cy="419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3370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11</a:t>
            </a:fld>
            <a:endParaRPr lang="fr-FR" altLang="en-US" b="0"/>
          </a:p>
        </p:txBody>
      </p:sp>
      <p:sp>
        <p:nvSpPr>
          <p:cNvPr id="2052" name="Text Box 8"/>
          <p:cNvSpPr txBox="1">
            <a:spLocks noChangeArrowheads="1"/>
          </p:cNvSpPr>
          <p:nvPr/>
        </p:nvSpPr>
        <p:spPr bwMode="auto">
          <a:xfrm>
            <a:off x="96035" y="-169719"/>
            <a:ext cx="9036496" cy="7017306"/>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r>
              <a:rPr lang="fr-FR" sz="2000" dirty="0">
                <a:solidFill>
                  <a:srgbClr val="00CC66"/>
                </a:solidFill>
              </a:rPr>
              <a:t>4.1.3 </a:t>
            </a:r>
            <a:r>
              <a:rPr lang="fr-FR" sz="2000" i="1" dirty="0" err="1">
                <a:solidFill>
                  <a:srgbClr val="00CC66"/>
                </a:solidFill>
              </a:rPr>
              <a:t>Stitching</a:t>
            </a:r>
            <a:r>
              <a:rPr lang="fr-FR" sz="2000" i="1" dirty="0">
                <a:solidFill>
                  <a:srgbClr val="00CC66"/>
                </a:solidFill>
              </a:rPr>
              <a:t> of Joints: </a:t>
            </a:r>
            <a:r>
              <a:rPr lang="en-US" sz="2000" b="0" dirty="0"/>
              <a:t>In the case of an overlap joint between two parallel bars, the resistance of the stitching reinforcement (frames, stirrups) must be at least equal to the resistance of each of the bars to be anchored.</a:t>
            </a:r>
          </a:p>
          <a:p>
            <a:pPr algn="just">
              <a:lnSpc>
                <a:spcPct val="150000"/>
              </a:lnSpc>
            </a:pPr>
            <a:r>
              <a:rPr lang="en-US" sz="2000" b="0" dirty="0"/>
              <a:t>The diameter of the stitching reinforcement must be chosen small</a:t>
            </a:r>
          </a:p>
          <a:p>
            <a:pPr algn="just">
              <a:lnSpc>
                <a:spcPct val="150000"/>
              </a:lnSpc>
            </a:pPr>
            <a:r>
              <a:rPr lang="en-US" sz="2000" b="0" dirty="0"/>
              <a:t> enough to ensure good distribution along the joint.</a:t>
            </a:r>
          </a:p>
          <a:p>
            <a:pPr algn="just">
              <a:lnSpc>
                <a:spcPct val="150000"/>
              </a:lnSpc>
            </a:pPr>
            <a:r>
              <a:rPr lang="fr-FR" sz="2000" dirty="0">
                <a:solidFill>
                  <a:srgbClr val="FFC000"/>
                </a:solidFill>
              </a:rPr>
              <a:t>4.2 </a:t>
            </a:r>
            <a:r>
              <a:rPr lang="en-US" sz="2000" dirty="0">
                <a:solidFill>
                  <a:srgbClr val="FFC000"/>
                </a:solidFill>
              </a:rPr>
              <a:t>Straight Bars with Standard Hooks</a:t>
            </a:r>
            <a:r>
              <a:rPr lang="fr-FR" sz="2000" dirty="0">
                <a:solidFill>
                  <a:srgbClr val="FFC000"/>
                </a:solidFill>
              </a:rPr>
              <a:t>: </a:t>
            </a:r>
            <a:r>
              <a:rPr lang="en-US" sz="2000" b="0" dirty="0"/>
              <a:t>The shaping of the standard hook is done according to the model shown in the figure.</a:t>
            </a:r>
            <a:endParaRPr lang="fr-FR" sz="2000" b="0" dirty="0"/>
          </a:p>
          <a:p>
            <a:r>
              <a:rPr lang="fr-FR" sz="2000" dirty="0">
                <a:solidFill>
                  <a:srgbClr val="FFC000"/>
                </a:solidFill>
              </a:rPr>
              <a:t>a. </a:t>
            </a:r>
            <a:r>
              <a:rPr lang="fr-FR" sz="2000" dirty="0" err="1">
                <a:solidFill>
                  <a:srgbClr val="FFC000"/>
                </a:solidFill>
              </a:rPr>
              <a:t>Smooth</a:t>
            </a:r>
            <a:r>
              <a:rPr lang="fr-FR" sz="2000" dirty="0">
                <a:solidFill>
                  <a:srgbClr val="FFC000"/>
                </a:solidFill>
              </a:rPr>
              <a:t> Round Bars</a:t>
            </a:r>
          </a:p>
          <a:p>
            <a:r>
              <a:rPr lang="fr-FR" sz="2000" dirty="0">
                <a:solidFill>
                  <a:srgbClr val="FFC000"/>
                </a:solidFill>
              </a:rPr>
              <a:t> </a:t>
            </a:r>
            <a:r>
              <a:rPr lang="fr-FR" sz="2000" b="0" dirty="0" err="1"/>
              <a:t>lr</a:t>
            </a:r>
            <a:r>
              <a:rPr lang="fr-FR" sz="2000" b="0" dirty="0"/>
              <a:t>= 0.6 </a:t>
            </a:r>
            <a:r>
              <a:rPr lang="fr-FR" sz="2000" b="0" dirty="0" err="1"/>
              <a:t>ls</a:t>
            </a:r>
            <a:r>
              <a:rPr lang="fr-FR" sz="2000" b="0" dirty="0"/>
              <a:t>= 30 Ø</a:t>
            </a:r>
          </a:p>
          <a:p>
            <a:r>
              <a:rPr lang="fr-FR" sz="2000" dirty="0">
                <a:solidFill>
                  <a:srgbClr val="FFC000"/>
                </a:solidFill>
              </a:rPr>
              <a:t>b. High-</a:t>
            </a:r>
            <a:r>
              <a:rPr lang="fr-FR" sz="2000" dirty="0" err="1">
                <a:solidFill>
                  <a:srgbClr val="FFC000"/>
                </a:solidFill>
              </a:rPr>
              <a:t>Adherence</a:t>
            </a:r>
            <a:r>
              <a:rPr lang="fr-FR" sz="2000" dirty="0">
                <a:solidFill>
                  <a:srgbClr val="FFC000"/>
                </a:solidFill>
              </a:rPr>
              <a:t> Steel (HA)</a:t>
            </a:r>
          </a:p>
          <a:p>
            <a:r>
              <a:rPr lang="fr-FR" sz="2000" b="0" dirty="0" err="1"/>
              <a:t>Lr</a:t>
            </a:r>
            <a:r>
              <a:rPr lang="fr-FR" sz="2000" b="0" dirty="0"/>
              <a:t> = 0.4 ls  </a:t>
            </a:r>
            <a:r>
              <a:rPr lang="fr-FR" sz="2000" b="0" dirty="0" err="1"/>
              <a:t>with</a:t>
            </a:r>
            <a:r>
              <a:rPr lang="fr-FR" sz="2000" b="0" dirty="0"/>
              <a:t> : - FeE400 ⇒ </a:t>
            </a:r>
            <a:r>
              <a:rPr lang="fr-FR" sz="2000" b="0" dirty="0" err="1"/>
              <a:t>lr</a:t>
            </a:r>
            <a:r>
              <a:rPr lang="fr-FR" sz="2000" b="0" dirty="0"/>
              <a:t> = 16 Ø  et - FeE500 ⇒ </a:t>
            </a:r>
            <a:r>
              <a:rPr lang="fr-FR" sz="2000" b="0" dirty="0" err="1"/>
              <a:t>lr</a:t>
            </a:r>
            <a:r>
              <a:rPr lang="fr-FR" sz="2000" b="0" dirty="0"/>
              <a:t> = 20 Ø</a:t>
            </a:r>
          </a:p>
          <a:p>
            <a:pPr>
              <a:lnSpc>
                <a:spcPct val="150000"/>
              </a:lnSpc>
            </a:pPr>
            <a:r>
              <a:rPr lang="en-US" sz="2000" b="0" dirty="0"/>
              <a:t>(In cases where overlapping bars are terminated with standard hooks.)</a:t>
            </a:r>
          </a:p>
          <a:p>
            <a:pPr>
              <a:lnSpc>
                <a:spcPct val="150000"/>
              </a:lnSpc>
            </a:pPr>
            <a:r>
              <a:rPr lang="fr-FR" sz="2000" b="0" dirty="0"/>
              <a:t>If  c ≤ 5 </a:t>
            </a:r>
            <a:r>
              <a:rPr lang="el-GR" sz="2000" b="0" dirty="0"/>
              <a:t>ϕ</a:t>
            </a:r>
            <a:r>
              <a:rPr lang="fr-FR" sz="2000" b="0" dirty="0"/>
              <a:t> :</a:t>
            </a:r>
            <a:r>
              <a:rPr lang="fr-FR" sz="2000" b="0" dirty="0" err="1"/>
              <a:t>Lr</a:t>
            </a:r>
            <a:r>
              <a:rPr lang="fr-FR" sz="2000" b="0" dirty="0"/>
              <a:t> = 0.6 </a:t>
            </a:r>
            <a:r>
              <a:rPr lang="fr-FR" sz="2000" b="0" dirty="0" err="1"/>
              <a:t>ls</a:t>
            </a:r>
            <a:r>
              <a:rPr lang="fr-FR" sz="2000" b="0" dirty="0"/>
              <a:t> ou </a:t>
            </a:r>
            <a:r>
              <a:rPr lang="fr-FR" sz="2000" b="0" dirty="0" err="1"/>
              <a:t>lr</a:t>
            </a:r>
            <a:r>
              <a:rPr lang="fr-FR" sz="2000" b="0" dirty="0"/>
              <a:t> = 0.4 </a:t>
            </a:r>
            <a:r>
              <a:rPr lang="fr-FR" sz="2000" b="0" dirty="0" err="1"/>
              <a:t>ls</a:t>
            </a:r>
            <a:endParaRPr lang="fr-FR" sz="2000" i="1" u="sng" dirty="0">
              <a:solidFill>
                <a:srgbClr val="FFC000"/>
              </a:solidFill>
            </a:endParaRPr>
          </a:p>
          <a:p>
            <a:pPr>
              <a:lnSpc>
                <a:spcPct val="150000"/>
              </a:lnSpc>
            </a:pPr>
            <a:r>
              <a:rPr lang="fr-FR" sz="2000" b="0" dirty="0"/>
              <a:t> if  c &gt;5 </a:t>
            </a:r>
            <a:r>
              <a:rPr lang="el-GR" sz="2000" b="0" dirty="0"/>
              <a:t>ϕ</a:t>
            </a:r>
            <a:r>
              <a:rPr lang="fr-FR" sz="2000" b="0" dirty="0"/>
              <a:t> :</a:t>
            </a:r>
            <a:r>
              <a:rPr lang="fr-FR" sz="2000" b="0" dirty="0" err="1"/>
              <a:t>lr</a:t>
            </a:r>
            <a:r>
              <a:rPr lang="fr-FR" sz="2000" b="0" dirty="0"/>
              <a:t>= 0.6 </a:t>
            </a:r>
            <a:r>
              <a:rPr lang="fr-FR" sz="2000" b="0" dirty="0" err="1"/>
              <a:t>ls</a:t>
            </a:r>
            <a:r>
              <a:rPr lang="fr-FR" sz="2000" b="0" dirty="0"/>
              <a:t> + c ou </a:t>
            </a:r>
            <a:r>
              <a:rPr lang="fr-FR" sz="2000" b="0" dirty="0" err="1"/>
              <a:t>lr</a:t>
            </a:r>
            <a:r>
              <a:rPr lang="fr-FR" sz="2000" b="0" dirty="0"/>
              <a:t> = 0.4 </a:t>
            </a:r>
            <a:r>
              <a:rPr lang="fr-FR" sz="2000" b="0" dirty="0" err="1"/>
              <a:t>ls</a:t>
            </a:r>
            <a:r>
              <a:rPr lang="fr-FR" sz="2000" b="0" dirty="0"/>
              <a:t> + c</a:t>
            </a:r>
            <a:endParaRPr lang="fr-FR" sz="2000" i="1" u="sng" dirty="0">
              <a:solidFill>
                <a:srgbClr val="FFC000"/>
              </a:solidFill>
            </a:endParaRPr>
          </a:p>
          <a:p>
            <a:pPr>
              <a:lnSpc>
                <a:spcPct val="150000"/>
              </a:lnSpc>
            </a:pPr>
            <a:r>
              <a:rPr lang="fr-FR" sz="2000" dirty="0" err="1"/>
              <a:t>Stitching</a:t>
            </a:r>
            <a:r>
              <a:rPr lang="fr-FR" sz="2000" dirty="0"/>
              <a:t> of Joints</a:t>
            </a:r>
            <a:r>
              <a:rPr lang="fr-FR" sz="2000" b="0" dirty="0"/>
              <a:t>: </a:t>
            </a:r>
          </a:p>
          <a:p>
            <a:endParaRPr lang="fr-FR" sz="2000" b="0" i="1" u="sng" dirty="0">
              <a:solidFill>
                <a:srgbClr val="FFC000"/>
              </a:solidFill>
            </a:endParaRPr>
          </a:p>
          <a:p>
            <a:endParaRPr lang="fr-FR" sz="2000" i="1" u="sng" dirty="0">
              <a:solidFill>
                <a:srgbClr val="FFC00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600595"/>
            <a:ext cx="2016224" cy="53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836712"/>
            <a:ext cx="2016224" cy="670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8768" y="2652239"/>
            <a:ext cx="3637119"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0051" y="5877272"/>
            <a:ext cx="1813597" cy="457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4283" y="4797153"/>
            <a:ext cx="2025485" cy="9696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7857" y="4797153"/>
            <a:ext cx="2158030" cy="9696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8107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921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E77B3450-8DAA-414D-AB9C-B7C95C31FD4D}" type="slidenum">
              <a:rPr lang="fr-FR" altLang="en-US" b="0" smtClean="0"/>
              <a:pPr eaLnBrk="1" hangingPunct="1"/>
              <a:t>12</a:t>
            </a:fld>
            <a:endParaRPr lang="fr-FR" altLang="en-US" b="0"/>
          </a:p>
        </p:txBody>
      </p:sp>
      <p:sp>
        <p:nvSpPr>
          <p:cNvPr id="5124" name="Text Box 8"/>
          <p:cNvSpPr txBox="1">
            <a:spLocks noChangeArrowheads="1"/>
          </p:cNvSpPr>
          <p:nvPr/>
        </p:nvSpPr>
        <p:spPr bwMode="auto">
          <a:xfrm>
            <a:off x="188913" y="19884"/>
            <a:ext cx="8661400" cy="6709529"/>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defRPr/>
            </a:pPr>
            <a:r>
              <a:rPr lang="en-US" sz="2000" dirty="0">
                <a:solidFill>
                  <a:srgbClr val="FFFF00"/>
                </a:solidFill>
              </a:rPr>
              <a:t>5- General Construction Provisions:</a:t>
            </a:r>
          </a:p>
          <a:p>
            <a:pPr>
              <a:lnSpc>
                <a:spcPct val="150000"/>
              </a:lnSpc>
              <a:defRPr/>
            </a:pPr>
            <a:r>
              <a:rPr lang="fr-FR" sz="2000" b="0" dirty="0">
                <a:solidFill>
                  <a:srgbClr val="FFC000"/>
                </a:solidFill>
              </a:rPr>
              <a:t>5.1- </a:t>
            </a:r>
            <a:r>
              <a:rPr lang="fr-FR" sz="2000" b="0" dirty="0" err="1">
                <a:solidFill>
                  <a:srgbClr val="FFC000"/>
                </a:solidFill>
              </a:rPr>
              <a:t>Reinforcement</a:t>
            </a:r>
            <a:r>
              <a:rPr lang="fr-FR" sz="2000" b="0" dirty="0">
                <a:solidFill>
                  <a:srgbClr val="FFC000"/>
                </a:solidFill>
              </a:rPr>
              <a:t> Protection:</a:t>
            </a:r>
            <a:r>
              <a:rPr lang="en-US" sz="2000" b="0" dirty="0"/>
              <a:t>his protection is called "cover" (c). The cover of any reinforcement must be at least 5 cm for marine structures or structures exposed to highly aggressive environments.</a:t>
            </a:r>
          </a:p>
          <a:p>
            <a:pPr algn="just">
              <a:defRPr/>
            </a:pPr>
            <a:r>
              <a:rPr lang="en-US" sz="2000" dirty="0">
                <a:solidFill>
                  <a:srgbClr val="FF0000"/>
                </a:solidFill>
              </a:rPr>
              <a:t>5 cm: </a:t>
            </a:r>
            <a:r>
              <a:rPr lang="en-US" sz="2000" b="0" dirty="0"/>
              <a:t>For structures subjected to aggressive actions (e.g., aggressive soils) and structures exposed to weather conditions (rain, snow) or in contact with liquids (e.g., bridges).</a:t>
            </a:r>
          </a:p>
          <a:p>
            <a:pPr>
              <a:defRPr/>
            </a:pPr>
            <a:r>
              <a:rPr lang="fr-FR" sz="2000" dirty="0">
                <a:solidFill>
                  <a:srgbClr val="FF0000"/>
                </a:solidFill>
              </a:rPr>
              <a:t>3 cm : </a:t>
            </a:r>
            <a:r>
              <a:rPr lang="fr-FR" sz="2000" b="0" dirty="0"/>
              <a:t>For superstructures.</a:t>
            </a:r>
          </a:p>
          <a:p>
            <a:pPr>
              <a:defRPr/>
            </a:pPr>
            <a:r>
              <a:rPr lang="en-US" sz="2000" b="0" dirty="0">
                <a:solidFill>
                  <a:srgbClr val="FFFF00"/>
                </a:solidFill>
              </a:rPr>
              <a:t>b- Distance Between Bars:</a:t>
            </a:r>
          </a:p>
          <a:p>
            <a:pPr>
              <a:defRPr/>
            </a:pPr>
            <a:r>
              <a:rPr lang="en-US" sz="2000" b="0" dirty="0"/>
              <a:t>         -Isolated bars:                         - grouped des bars :  </a:t>
            </a:r>
            <a:endParaRPr lang="fr-FR" sz="2000" b="0" dirty="0"/>
          </a:p>
          <a:p>
            <a:pPr>
              <a:defRPr/>
            </a:pPr>
            <a:endParaRPr lang="fr-FR" sz="2000" b="0" dirty="0"/>
          </a:p>
          <a:p>
            <a:pPr>
              <a:defRPr/>
            </a:pPr>
            <a:endParaRPr lang="fr-FR" sz="2000" b="0" dirty="0"/>
          </a:p>
          <a:p>
            <a:pPr>
              <a:defRPr/>
            </a:pPr>
            <a:endParaRPr lang="fr-FR" sz="2000" b="0" dirty="0"/>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b="0" dirty="0"/>
          </a:p>
        </p:txBody>
      </p:sp>
      <p:pic>
        <p:nvPicPr>
          <p:cNvPr id="922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9675" y="3789039"/>
            <a:ext cx="2560638" cy="1494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789039"/>
            <a:ext cx="2089150" cy="1548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3"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3764433"/>
            <a:ext cx="2236788" cy="1494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4"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5375275"/>
            <a:ext cx="2089150" cy="922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5"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5896" y="5356847"/>
            <a:ext cx="2236788" cy="982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26" name="ZoneTexte 1"/>
          <p:cNvSpPr txBox="1">
            <a:spLocks noChangeArrowheads="1"/>
          </p:cNvSpPr>
          <p:nvPr/>
        </p:nvSpPr>
        <p:spPr bwMode="auto">
          <a:xfrm>
            <a:off x="6147321" y="5651500"/>
            <a:ext cx="260139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Cg : Maximum </a:t>
            </a:r>
            <a:r>
              <a:rPr lang="fr-FR" altLang="en-US" b="0" dirty="0" err="1"/>
              <a:t>aggregate</a:t>
            </a:r>
            <a:r>
              <a:rPr lang="fr-FR" altLang="en-US" b="0" dirty="0"/>
              <a:t> </a:t>
            </a:r>
            <a:r>
              <a:rPr lang="fr-FR" altLang="en-US" b="0" dirty="0" err="1"/>
              <a:t>diameter</a:t>
            </a:r>
            <a:r>
              <a:rPr lang="fr-FR" altLang="en-US" b="0" dirty="0"/>
              <a:t>.</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921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E77B3450-8DAA-414D-AB9C-B7C95C31FD4D}" type="slidenum">
              <a:rPr lang="fr-FR" altLang="en-US" b="0" smtClean="0"/>
              <a:pPr eaLnBrk="1" hangingPunct="1"/>
              <a:t>13</a:t>
            </a:fld>
            <a:endParaRPr lang="fr-FR" altLang="en-US" b="0"/>
          </a:p>
        </p:txBody>
      </p:sp>
      <p:sp>
        <p:nvSpPr>
          <p:cNvPr id="5124" name="Text Box 8"/>
          <p:cNvSpPr txBox="1">
            <a:spLocks noChangeArrowheads="1"/>
          </p:cNvSpPr>
          <p:nvPr/>
        </p:nvSpPr>
        <p:spPr bwMode="auto">
          <a:xfrm>
            <a:off x="228600" y="267614"/>
            <a:ext cx="8661400"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r>
              <a:rPr lang="fr-FR" sz="2000" b="0" dirty="0">
                <a:solidFill>
                  <a:srgbClr val="FFFF00"/>
                </a:solidFill>
              </a:rPr>
              <a:t>Exercise :</a:t>
            </a:r>
          </a:p>
          <a:p>
            <a:r>
              <a:rPr lang="en-US" sz="2000" b="0" dirty="0"/>
              <a:t>Determine the straight anchorage length of a bar with diameter Ø in </a:t>
            </a:r>
            <a:r>
              <a:rPr lang="en-US" sz="2000" b="0" dirty="0" err="1"/>
              <a:t>FeE</a:t>
            </a:r>
            <a:r>
              <a:rPr lang="en-US" sz="2000" b="0" dirty="0"/>
              <a:t> 215, 235, 400, and 500 steel for concrete with a compressive strength : </a:t>
            </a:r>
          </a:p>
          <a:p>
            <a:r>
              <a:rPr lang="fr-FR" sz="2000" b="0" i="1" dirty="0"/>
              <a:t>f</a:t>
            </a:r>
            <a:r>
              <a:rPr lang="fr-FR" sz="2000" b="0" dirty="0"/>
              <a:t>c28 = 20, 25, 30 et 40 </a:t>
            </a:r>
            <a:r>
              <a:rPr lang="fr-FR" sz="2000" b="0" dirty="0" err="1"/>
              <a:t>Mpa</a:t>
            </a: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defRPr/>
            </a:pPr>
            <a:endParaRPr lang="fr-FR" sz="2000" b="0" dirty="0"/>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dirty="0">
              <a:solidFill>
                <a:srgbClr val="FFC000"/>
              </a:solidFill>
            </a:endParaRPr>
          </a:p>
          <a:p>
            <a:pPr algn="just">
              <a:defRPr/>
            </a:pPr>
            <a:endParaRPr lang="fr-FR" sz="2000" b="0" dirty="0"/>
          </a:p>
        </p:txBody>
      </p:sp>
    </p:spTree>
    <p:extLst>
      <p:ext uri="{BB962C8B-B14F-4D97-AF65-F5344CB8AC3E}">
        <p14:creationId xmlns:p14="http://schemas.microsoft.com/office/powerpoint/2010/main" val="2156017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Cours Béton armé, Mr. A. Guettiche</a:t>
            </a:r>
          </a:p>
        </p:txBody>
      </p:sp>
      <p:sp>
        <p:nvSpPr>
          <p:cNvPr id="8195"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F425B954-618C-443D-9CC3-38867D97C1C3}" type="slidenum">
              <a:rPr lang="fr-FR" altLang="en-US" b="0" smtClean="0"/>
              <a:pPr eaLnBrk="1" hangingPunct="1"/>
              <a:t>2</a:t>
            </a:fld>
            <a:endParaRPr lang="fr-FR" altLang="en-US" b="0"/>
          </a:p>
        </p:txBody>
      </p:sp>
      <p:sp>
        <p:nvSpPr>
          <p:cNvPr id="6148" name="Text Box 8"/>
          <p:cNvSpPr txBox="1">
            <a:spLocks noChangeArrowheads="1"/>
          </p:cNvSpPr>
          <p:nvPr/>
        </p:nvSpPr>
        <p:spPr bwMode="auto">
          <a:xfrm>
            <a:off x="107950" y="31839"/>
            <a:ext cx="8856538" cy="6863417"/>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altLang="en-US" sz="2000" dirty="0">
                <a:solidFill>
                  <a:srgbClr val="FFC000"/>
                </a:solidFill>
              </a:rPr>
              <a:t>1.1- Longitudinal </a:t>
            </a:r>
            <a:r>
              <a:rPr lang="fr-FR" altLang="en-US" sz="2000" dirty="0" err="1">
                <a:solidFill>
                  <a:srgbClr val="FFC000"/>
                </a:solidFill>
              </a:rPr>
              <a:t>Reinforcements</a:t>
            </a:r>
            <a:r>
              <a:rPr lang="fr-FR" altLang="en-US" sz="2000" dirty="0">
                <a:solidFill>
                  <a:srgbClr val="FFC000"/>
                </a:solidFill>
              </a:rPr>
              <a:t>: </a:t>
            </a:r>
            <a:r>
              <a:rPr lang="en-US" altLang="en-US" sz="2000" b="0" dirty="0"/>
              <a:t>High-adherence reinforcement with diameters ≥12 mm is generally used in the tensioned part of the beam to withstand tensile forces (main reinforcements). In the compressed part, mounting bars can potentially take on part of the compressive forces when the concrete alone is insufficient.</a:t>
            </a:r>
          </a:p>
          <a:p>
            <a:pPr algn="just">
              <a:lnSpc>
                <a:spcPct val="150000"/>
              </a:lnSpc>
              <a:defRPr/>
            </a:pPr>
            <a:r>
              <a:rPr lang="fr-FR" altLang="en-US" sz="2000" dirty="0">
                <a:solidFill>
                  <a:srgbClr val="FFC000"/>
                </a:solidFill>
              </a:rPr>
              <a:t>1.2.-  Transverse </a:t>
            </a:r>
            <a:r>
              <a:rPr lang="fr-FR" altLang="en-US" sz="2000" dirty="0" err="1">
                <a:solidFill>
                  <a:srgbClr val="FFC000"/>
                </a:solidFill>
              </a:rPr>
              <a:t>Reinforcements</a:t>
            </a:r>
            <a:r>
              <a:rPr lang="fr-FR" altLang="en-US" sz="2000" dirty="0">
                <a:solidFill>
                  <a:srgbClr val="FFC000"/>
                </a:solidFill>
              </a:rPr>
              <a:t>:</a:t>
            </a:r>
            <a:r>
              <a:rPr lang="en-US" altLang="en-US" sz="2000" b="0" dirty="0"/>
              <a:t>They have a diameter of less than 10 mm. There are three types of transverse reinforcements:</a:t>
            </a:r>
          </a:p>
          <a:p>
            <a:pPr algn="just">
              <a:lnSpc>
                <a:spcPct val="150000"/>
              </a:lnSpc>
              <a:defRPr/>
            </a:pPr>
            <a:r>
              <a:rPr lang="en-US" altLang="en-US" sz="2000" b="0" dirty="0"/>
              <a:t>• Transverse reinforcements are placed along the beam and are very closely spaced near the supports because the shear force is at its maximum.</a:t>
            </a:r>
          </a:p>
          <a:p>
            <a:pPr algn="just">
              <a:lnSpc>
                <a:spcPct val="150000"/>
              </a:lnSpc>
              <a:defRPr/>
            </a:pPr>
            <a:r>
              <a:rPr lang="en-US" altLang="en-US" sz="2000" b="0" dirty="0"/>
              <a:t>• Transverse reinforcements are attached to the longitudinal bars to maintain their spacing.</a:t>
            </a:r>
            <a:endParaRPr lang="fr-FR" altLang="en-US" sz="2000" b="0" dirty="0"/>
          </a:p>
          <a:p>
            <a:pPr algn="just">
              <a:defRPr/>
            </a:pPr>
            <a:endParaRPr lang="fr-FR" altLang="en-US" sz="2000" b="0" dirty="0"/>
          </a:p>
          <a:p>
            <a:pPr algn="just">
              <a:defRPr/>
            </a:pPr>
            <a:endParaRPr lang="fr-FR" altLang="en-US" sz="2000" b="0" dirty="0"/>
          </a:p>
          <a:p>
            <a:pPr algn="just">
              <a:defRPr/>
            </a:pPr>
            <a:endParaRPr lang="fr-FR" altLang="en-US" sz="2000" b="0" dirty="0"/>
          </a:p>
          <a:p>
            <a:pPr algn="just">
              <a:defRPr/>
            </a:pPr>
            <a:endParaRPr lang="fr-FR" altLang="en-US" sz="2000" b="0" dirty="0"/>
          </a:p>
          <a:p>
            <a:pPr algn="just">
              <a:defRPr/>
            </a:pPr>
            <a:endParaRPr lang="fr-FR" altLang="en-US" sz="2000" b="0" dirty="0"/>
          </a:p>
          <a:p>
            <a:pPr algn="just">
              <a:defRPr/>
            </a:pPr>
            <a:endParaRPr lang="fr-FR" altLang="en-US" sz="2000" b="0" dirty="0"/>
          </a:p>
          <a:p>
            <a:pPr algn="just">
              <a:defRPr/>
            </a:pPr>
            <a:endParaRPr lang="fr-FR" altLang="en-US" sz="2000" b="0" dirty="0"/>
          </a:p>
        </p:txBody>
      </p:sp>
      <p:pic>
        <p:nvPicPr>
          <p:cNvPr id="8197" name="Picture 9"/>
          <p:cNvPicPr>
            <a:picLocks noChangeAspect="1" noChangeArrowheads="1"/>
          </p:cNvPicPr>
          <p:nvPr/>
        </p:nvPicPr>
        <p:blipFill rotWithShape="1">
          <a:blip r:embed="rId2">
            <a:extLst>
              <a:ext uri="{28A0092B-C50C-407E-A947-70E740481C1C}">
                <a14:useLocalDpi xmlns:a14="http://schemas.microsoft.com/office/drawing/2010/main" val="0"/>
              </a:ext>
            </a:extLst>
          </a:blip>
          <a:srcRect t="12727"/>
          <a:stretch/>
        </p:blipFill>
        <p:spPr bwMode="auto">
          <a:xfrm>
            <a:off x="2075086" y="4653135"/>
            <a:ext cx="6573614" cy="16849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5" name="Groupe 4">
            <a:extLst>
              <a:ext uri="{FF2B5EF4-FFF2-40B4-BE49-F238E27FC236}">
                <a16:creationId xmlns:a16="http://schemas.microsoft.com/office/drawing/2014/main" id="{606AF973-6486-BA64-92AE-D5B03AFF79F9}"/>
              </a:ext>
            </a:extLst>
          </p:cNvPr>
          <p:cNvGrpSpPr/>
          <p:nvPr/>
        </p:nvGrpSpPr>
        <p:grpSpPr>
          <a:xfrm>
            <a:off x="2435226" y="4219074"/>
            <a:ext cx="6522366" cy="417879"/>
            <a:chOff x="2435226" y="4219074"/>
            <a:chExt cx="6522366" cy="417879"/>
          </a:xfrm>
        </p:grpSpPr>
        <p:sp>
          <p:nvSpPr>
            <p:cNvPr id="2" name="ZoneTexte 1">
              <a:extLst>
                <a:ext uri="{FF2B5EF4-FFF2-40B4-BE49-F238E27FC236}">
                  <a16:creationId xmlns:a16="http://schemas.microsoft.com/office/drawing/2014/main" id="{B64230BF-3883-2EF9-48CD-CD61A229E8C4}"/>
                </a:ext>
              </a:extLst>
            </p:cNvPr>
            <p:cNvSpPr txBox="1"/>
            <p:nvPr/>
          </p:nvSpPr>
          <p:spPr>
            <a:xfrm>
              <a:off x="2435226" y="4219074"/>
              <a:ext cx="1584176" cy="369332"/>
            </a:xfrm>
            <a:prstGeom prst="rect">
              <a:avLst/>
            </a:prstGeom>
            <a:noFill/>
          </p:spPr>
          <p:txBody>
            <a:bodyPr wrap="square" rtlCol="0">
              <a:spAutoFit/>
            </a:bodyPr>
            <a:lstStyle/>
            <a:p>
              <a:r>
                <a:rPr lang="en-US" b="1" dirty="0">
                  <a:solidFill>
                    <a:srgbClr val="FF0000"/>
                  </a:solidFill>
                </a:rPr>
                <a:t>stirrup cage</a:t>
              </a:r>
              <a:endParaRPr lang="en-US" dirty="0">
                <a:solidFill>
                  <a:srgbClr val="FF0000"/>
                </a:solidFill>
              </a:endParaRPr>
            </a:p>
          </p:txBody>
        </p:sp>
        <p:sp>
          <p:nvSpPr>
            <p:cNvPr id="3" name="ZoneTexte 2">
              <a:extLst>
                <a:ext uri="{FF2B5EF4-FFF2-40B4-BE49-F238E27FC236}">
                  <a16:creationId xmlns:a16="http://schemas.microsoft.com/office/drawing/2014/main" id="{23F6859B-40D8-F516-7B65-3BAD8E1505F4}"/>
                </a:ext>
              </a:extLst>
            </p:cNvPr>
            <p:cNvSpPr txBox="1"/>
            <p:nvPr/>
          </p:nvSpPr>
          <p:spPr>
            <a:xfrm>
              <a:off x="5124600" y="4251439"/>
              <a:ext cx="1584176" cy="369332"/>
            </a:xfrm>
            <a:prstGeom prst="rect">
              <a:avLst/>
            </a:prstGeom>
            <a:noFill/>
          </p:spPr>
          <p:txBody>
            <a:bodyPr wrap="square" rtlCol="0">
              <a:spAutoFit/>
            </a:bodyPr>
            <a:lstStyle/>
            <a:p>
              <a:r>
                <a:rPr lang="en-US" b="1" dirty="0">
                  <a:solidFill>
                    <a:srgbClr val="FF0000"/>
                  </a:solidFill>
                </a:rPr>
                <a:t>stirrup</a:t>
              </a:r>
              <a:endParaRPr lang="en-US" dirty="0">
                <a:solidFill>
                  <a:srgbClr val="FF0000"/>
                </a:solidFill>
              </a:endParaRPr>
            </a:p>
          </p:txBody>
        </p:sp>
        <p:sp>
          <p:nvSpPr>
            <p:cNvPr id="4" name="ZoneTexte 3">
              <a:extLst>
                <a:ext uri="{FF2B5EF4-FFF2-40B4-BE49-F238E27FC236}">
                  <a16:creationId xmlns:a16="http://schemas.microsoft.com/office/drawing/2014/main" id="{E6FCCC26-0DF5-021F-0362-0D435956A7EF}"/>
                </a:ext>
              </a:extLst>
            </p:cNvPr>
            <p:cNvSpPr txBox="1"/>
            <p:nvPr/>
          </p:nvSpPr>
          <p:spPr>
            <a:xfrm>
              <a:off x="6869806" y="4267621"/>
              <a:ext cx="2087786" cy="369332"/>
            </a:xfrm>
            <a:prstGeom prst="rect">
              <a:avLst/>
            </a:prstGeom>
            <a:noFill/>
          </p:spPr>
          <p:txBody>
            <a:bodyPr wrap="square" rtlCol="0">
              <a:spAutoFit/>
            </a:bodyPr>
            <a:lstStyle/>
            <a:p>
              <a:r>
                <a:rPr lang="en-US" b="1" dirty="0">
                  <a:solidFill>
                    <a:srgbClr val="FF0000"/>
                  </a:solidFill>
                </a:rPr>
                <a:t>U-bar(hairpin bar)</a:t>
              </a:r>
              <a:endParaRPr lang="en-US" dirty="0">
                <a:solidFill>
                  <a:srgbClr val="FF0000"/>
                </a:solidFil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en-US" altLang="en-US" b="0" dirty="0"/>
              <a:t>Reinforced Concrete Course, Dr. A. Guettiche</a:t>
            </a:r>
            <a:endParaRPr lang="fr-FR" altLang="en-US" b="0" dirty="0"/>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3</a:t>
            </a:fld>
            <a:endParaRPr lang="fr-FR" altLang="en-US" b="0"/>
          </a:p>
        </p:txBody>
      </p:sp>
      <mc:AlternateContent xmlns:mc="http://schemas.openxmlformats.org/markup-compatibility/2006" xmlns:a14="http://schemas.microsoft.com/office/drawing/2010/main">
        <mc:Choice Requires="a14">
          <p:sp>
            <p:nvSpPr>
              <p:cNvPr id="2052" name="Text Box 8"/>
              <p:cNvSpPr txBox="1">
                <a:spLocks noChangeArrowheads="1"/>
              </p:cNvSpPr>
              <p:nvPr/>
            </p:nvSpPr>
            <p:spPr bwMode="auto">
              <a:xfrm>
                <a:off x="29922" y="163438"/>
                <a:ext cx="9114078" cy="6605078"/>
              </a:xfrm>
              <a:prstGeom prst="rect">
                <a:avLst/>
              </a:prstGeom>
              <a:noFill/>
              <a:ln w="22225">
                <a:solidFill>
                  <a:srgbClr val="FFFF99"/>
                </a:solidFill>
                <a:miter lim="800000"/>
                <a:headEnd/>
                <a:tailEnd/>
              </a:ln>
              <a:extLst>
                <a:ext uri="{909E8E84-426E-40DD-AFC4-6F175D3DCCD1}">
                  <a14:hiddenFill>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altLang="en-US" sz="2000" dirty="0">
                    <a:solidFill>
                      <a:srgbClr val="FFFF00"/>
                    </a:solidFill>
                  </a:rPr>
                  <a:t>2. Steel-</a:t>
                </a:r>
                <a:r>
                  <a:rPr lang="fr-FR" altLang="en-US" sz="2000" dirty="0" err="1">
                    <a:solidFill>
                      <a:srgbClr val="FFFF00"/>
                    </a:solidFill>
                  </a:rPr>
                  <a:t>Concrete</a:t>
                </a:r>
                <a:r>
                  <a:rPr lang="fr-FR" altLang="en-US" sz="2000" dirty="0">
                    <a:solidFill>
                      <a:srgbClr val="FFFF00"/>
                    </a:solidFill>
                  </a:rPr>
                  <a:t> Bond: </a:t>
                </a:r>
                <a:r>
                  <a:rPr lang="en-US" sz="2000" b="0" dirty="0"/>
                  <a:t>The term bond refers to the interfacial forces that prevent the slippage of reinforcement bars relative to the surrounding concrete. This bond is crucial in ensuring one of the fundamental assumptions in reinforced concrete design, which states that there is no relative displacement between steel bars and concrete (</a:t>
                </a:r>
                <a:r>
                  <a:rPr lang="en-US" sz="2000" b="0" dirty="0" err="1"/>
                  <a:t>ξb</a:t>
                </a:r>
                <a:r>
                  <a:rPr lang="en-US" sz="2000" b="0" dirty="0"/>
                  <a:t> = </a:t>
                </a:r>
                <a:r>
                  <a:rPr lang="en-US" sz="2000" b="0" dirty="0" err="1"/>
                  <a:t>ξs</a:t>
                </a:r>
                <a:r>
                  <a:rPr lang="en-US" sz="2000" b="0" dirty="0"/>
                  <a:t>).</a:t>
                </a:r>
              </a:p>
              <a:p>
                <a:pPr algn="just">
                  <a:lnSpc>
                    <a:spcPct val="150000"/>
                  </a:lnSpc>
                  <a:defRPr/>
                </a:pPr>
                <a:r>
                  <a:rPr lang="en-US" sz="2000" b="0" dirty="0"/>
                  <a:t>This property allows for the transfer of stresses from the concrete to the reinforcement bars, ensuring structural integrity. The bond between reinforcement and concrete is quantified by the bond stress (</a:t>
                </a:r>
                <a:r>
                  <a:rPr lang="en-US" sz="2000" b="0" dirty="0" err="1"/>
                  <a:t>τs</a:t>
                </a:r>
                <a:r>
                  <a:rPr lang="en-US" sz="2000" b="0" dirty="0"/>
                  <a:t>).</a:t>
                </a:r>
              </a:p>
              <a:p>
                <a:pPr algn="just">
                  <a:lnSpc>
                    <a:spcPct val="150000"/>
                  </a:lnSpc>
                  <a:defRPr/>
                </a:pPr>
                <a14:m>
                  <m:oMath xmlns:m="http://schemas.openxmlformats.org/officeDocument/2006/math">
                    <m:f>
                      <m:fPr>
                        <m:ctrlPr>
                          <a:rPr lang="fr-FR" sz="2000" b="0" i="1" smtClean="0">
                            <a:latin typeface="Cambria Math" panose="02040503050406030204" pitchFamily="18" charset="0"/>
                          </a:rPr>
                        </m:ctrlPr>
                      </m:fPr>
                      <m:num>
                        <m:r>
                          <a:rPr lang="fr-FR" sz="2000" b="0" i="1" smtClean="0">
                            <a:latin typeface="Cambria Math"/>
                          </a:rPr>
                          <m:t>𝑑𝐹</m:t>
                        </m:r>
                      </m:num>
                      <m:den>
                        <m:r>
                          <a:rPr lang="fr-FR" sz="2000" b="0" i="1" smtClean="0">
                            <a:latin typeface="Cambria Math"/>
                          </a:rPr>
                          <m:t>𝑑𝑥</m:t>
                        </m:r>
                      </m:den>
                    </m:f>
                  </m:oMath>
                </a14:m>
                <a:r>
                  <a:rPr lang="fr-FR" sz="2000" b="0" dirty="0"/>
                  <a:t> : </a:t>
                </a:r>
                <a:r>
                  <a:rPr lang="en-US" sz="2000" b="0" dirty="0"/>
                  <a:t>is the variation per unit length of the axial force exerted on the reinforcement. U: the effective perimeter of the reinforcement.</a:t>
                </a:r>
              </a:p>
              <a:p>
                <a:pPr algn="just">
                  <a:lnSpc>
                    <a:spcPct val="150000"/>
                  </a:lnSpc>
                  <a:defRPr/>
                </a:pPr>
                <a:r>
                  <a:rPr lang="en-US" sz="2000" b="0" dirty="0"/>
                  <a:t>The efficiency of a bar in terms of bond is characterized by its anchorage coefficient 𝜓ψ, which is taken as unity for smooth round bars as-rolled and as the value specified in the identification sheet for other types of reinforcement.</a:t>
                </a:r>
                <a:endParaRPr lang="fr-FR" sz="2000" b="0" dirty="0"/>
              </a:p>
              <a:p>
                <a:pPr algn="just">
                  <a:lnSpc>
                    <a:spcPct val="150000"/>
                  </a:lnSpc>
                </a:pPr>
                <a:endParaRPr lang="fr-FR" sz="2000" b="0" dirty="0"/>
              </a:p>
              <a:p>
                <a:pPr algn="just"/>
                <a:endParaRPr lang="fr-FR" sz="2000" b="0" dirty="0"/>
              </a:p>
            </p:txBody>
          </p:sp>
        </mc:Choice>
        <mc:Fallback xmlns="">
          <p:sp>
            <p:nvSpPr>
              <p:cNvPr id="2052" name="Text Box 8"/>
              <p:cNvSpPr txBox="1">
                <a:spLocks noRot="1" noChangeAspect="1" noMove="1" noResize="1" noEditPoints="1" noAdjustHandles="1" noChangeArrowheads="1" noChangeShapeType="1" noTextEdit="1"/>
              </p:cNvSpPr>
              <p:nvPr/>
            </p:nvSpPr>
            <p:spPr bwMode="auto">
              <a:xfrm>
                <a:off x="29922" y="163438"/>
                <a:ext cx="9114078" cy="6605078"/>
              </a:xfrm>
              <a:prstGeom prst="rect">
                <a:avLst/>
              </a:prstGeom>
              <a:blipFill>
                <a:blip r:embed="rId2"/>
                <a:stretch>
                  <a:fillRect l="-600" r="-534"/>
                </a:stretch>
              </a:blip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a:noFill/>
                  </a:rPr>
                  <a:t> </a:t>
                </a:r>
              </a:p>
            </p:txBody>
          </p:sp>
        </mc:Fallback>
      </mc:AlternateContent>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14383" y="3056669"/>
            <a:ext cx="2952328" cy="7160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42859" y="2000427"/>
            <a:ext cx="1384548" cy="4003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6890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4</a:t>
            </a:fld>
            <a:endParaRPr lang="fr-FR" altLang="en-US" b="0"/>
          </a:p>
        </p:txBody>
      </p:sp>
      <p:sp>
        <p:nvSpPr>
          <p:cNvPr id="2052" name="Text Box 8"/>
          <p:cNvSpPr txBox="1">
            <a:spLocks noChangeArrowheads="1"/>
          </p:cNvSpPr>
          <p:nvPr/>
        </p:nvSpPr>
        <p:spPr bwMode="auto">
          <a:xfrm>
            <a:off x="228600" y="9375"/>
            <a:ext cx="8661400" cy="7325082"/>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en-US" sz="2000" b="0" dirty="0"/>
              <a:t>The steel-concrete bond is influenced by several factors, namely:</a:t>
            </a:r>
          </a:p>
          <a:p>
            <a:pPr marL="342900" indent="-342900" algn="just">
              <a:lnSpc>
                <a:spcPct val="150000"/>
              </a:lnSpc>
              <a:buFont typeface="Wingdings" panose="05000000000000000000" pitchFamily="2" charset="2"/>
              <a:buChar char="§"/>
              <a:defRPr/>
            </a:pPr>
            <a:r>
              <a:rPr lang="en-US" sz="2000" b="0" dirty="0"/>
              <a:t>Surface condition of the bars (smooth surface, rough surface).</a:t>
            </a:r>
          </a:p>
          <a:p>
            <a:pPr marL="342900" indent="-342900" algn="just">
              <a:lnSpc>
                <a:spcPct val="150000"/>
              </a:lnSpc>
              <a:buFont typeface="Wingdings" panose="05000000000000000000" pitchFamily="2" charset="2"/>
              <a:buChar char="§"/>
              <a:defRPr/>
            </a:pPr>
            <a:r>
              <a:rPr lang="en-US" sz="2000" b="0" dirty="0"/>
              <a:t>Shape of the bars.</a:t>
            </a:r>
          </a:p>
          <a:p>
            <a:pPr marL="342900" indent="-342900" algn="just">
              <a:lnSpc>
                <a:spcPct val="150000"/>
              </a:lnSpc>
              <a:buFont typeface="Wingdings" panose="05000000000000000000" pitchFamily="2" charset="2"/>
              <a:buChar char="§"/>
              <a:defRPr/>
            </a:pPr>
            <a:r>
              <a:rPr lang="en-US" sz="2000" b="0" dirty="0"/>
              <a:t>Grouping of reinforcements.</a:t>
            </a:r>
          </a:p>
          <a:p>
            <a:pPr marL="342900" indent="-342900" algn="just">
              <a:lnSpc>
                <a:spcPct val="150000"/>
              </a:lnSpc>
              <a:buFont typeface="Wingdings" panose="05000000000000000000" pitchFamily="2" charset="2"/>
              <a:buChar char="§"/>
              <a:defRPr/>
            </a:pPr>
            <a:r>
              <a:rPr lang="en-US" sz="2000" b="0" dirty="0"/>
              <a:t>Concrete strength.</a:t>
            </a:r>
          </a:p>
          <a:p>
            <a:pPr marL="342900" indent="-342900" algn="just">
              <a:lnSpc>
                <a:spcPct val="150000"/>
              </a:lnSpc>
              <a:buFont typeface="Wingdings" panose="05000000000000000000" pitchFamily="2" charset="2"/>
              <a:buChar char="§"/>
              <a:defRPr/>
            </a:pPr>
            <a:r>
              <a:rPr lang="en-US" sz="2000" b="0" dirty="0"/>
              <a:t>Transverse compression (clamping).</a:t>
            </a:r>
          </a:p>
          <a:p>
            <a:pPr marL="342900" indent="-342900" algn="just">
              <a:lnSpc>
                <a:spcPct val="150000"/>
              </a:lnSpc>
              <a:buFont typeface="Wingdings" panose="05000000000000000000" pitchFamily="2" charset="2"/>
              <a:buChar char="§"/>
              <a:defRPr/>
            </a:pPr>
            <a:r>
              <a:rPr lang="en-US" sz="2000" b="0" dirty="0"/>
              <a:t>Concrete thickness.</a:t>
            </a:r>
          </a:p>
          <a:p>
            <a:pPr algn="just">
              <a:lnSpc>
                <a:spcPct val="150000"/>
              </a:lnSpc>
              <a:defRPr/>
            </a:pPr>
            <a:r>
              <a:rPr lang="fr-FR" sz="2000" u="sng" dirty="0">
                <a:solidFill>
                  <a:srgbClr val="FFC000"/>
                </a:solidFill>
              </a:rPr>
              <a:t>2.1. Bond </a:t>
            </a:r>
            <a:r>
              <a:rPr lang="fr-FR" sz="2000" u="sng" dirty="0" err="1">
                <a:solidFill>
                  <a:srgbClr val="FFC000"/>
                </a:solidFill>
              </a:rPr>
              <a:t>Strength</a:t>
            </a:r>
            <a:r>
              <a:rPr lang="fr-FR" sz="2000" u="sng" dirty="0">
                <a:solidFill>
                  <a:srgbClr val="FFC000"/>
                </a:solidFill>
              </a:rPr>
              <a:t> Limit: </a:t>
            </a:r>
            <a:r>
              <a:rPr lang="en-US" sz="2000" b="0" dirty="0"/>
              <a:t>To ensure proper anchorage, meaning to prevent the slippage of reinforcement within the concrete shear the surrounding it, the bond stress must be limited to the value:</a:t>
            </a:r>
          </a:p>
          <a:p>
            <a:pPr algn="just">
              <a:lnSpc>
                <a:spcPct val="150000"/>
              </a:lnSpc>
              <a:defRPr/>
            </a:pPr>
            <a:r>
              <a:rPr lang="fr-FR" sz="2000" b="0" dirty="0" err="1"/>
              <a:t>f</a:t>
            </a:r>
            <a:r>
              <a:rPr lang="fr-FR" sz="1400" b="0" dirty="0" err="1"/>
              <a:t>tj</a:t>
            </a:r>
            <a:r>
              <a:rPr lang="fr-FR" sz="2000" b="0" dirty="0"/>
              <a:t> </a:t>
            </a:r>
            <a:r>
              <a:rPr lang="fr-FR" sz="2000" b="0" dirty="0" err="1"/>
              <a:t>is</a:t>
            </a:r>
            <a:r>
              <a:rPr lang="fr-FR" sz="2000" b="0" dirty="0"/>
              <a:t> </a:t>
            </a:r>
            <a:r>
              <a:rPr lang="fr-FR" sz="2000" b="0" dirty="0" err="1"/>
              <a:t>expressed</a:t>
            </a:r>
            <a:r>
              <a:rPr lang="fr-FR" sz="2000" b="0" dirty="0"/>
              <a:t> in MPa.;</a:t>
            </a:r>
            <a:r>
              <a:rPr lang="el-GR" sz="2000" dirty="0"/>
              <a:t> ψ</a:t>
            </a:r>
            <a:r>
              <a:rPr lang="fr-FR" sz="2000" dirty="0"/>
              <a:t>s : </a:t>
            </a:r>
            <a:r>
              <a:rPr lang="en-US" sz="2000" b="0" dirty="0"/>
              <a:t>is the anchorage coefficient relative to the steel, depending on whether it is smooth or high-adherence (HA) steel.</a:t>
            </a:r>
            <a:r>
              <a:rPr lang="el-GR" sz="2000" dirty="0"/>
              <a:t> ψ </a:t>
            </a:r>
            <a:r>
              <a:rPr lang="fr-FR" sz="2000" dirty="0"/>
              <a:t>s</a:t>
            </a:r>
            <a:r>
              <a:rPr lang="fr-FR" sz="2000" b="0" dirty="0"/>
              <a:t>= 1 for </a:t>
            </a:r>
            <a:r>
              <a:rPr lang="fr-FR" sz="2000" b="0" dirty="0" err="1"/>
              <a:t>smooth</a:t>
            </a:r>
            <a:r>
              <a:rPr lang="fr-FR" sz="2000" b="0" dirty="0"/>
              <a:t> </a:t>
            </a:r>
            <a:r>
              <a:rPr lang="fr-FR" sz="2000" b="0" dirty="0" err="1"/>
              <a:t>steel</a:t>
            </a:r>
            <a:r>
              <a:rPr lang="fr-FR" sz="2000" b="0" dirty="0"/>
              <a:t> bars.</a:t>
            </a:r>
            <a:r>
              <a:rPr lang="el-GR" sz="2000" dirty="0"/>
              <a:t> ψ</a:t>
            </a:r>
            <a:r>
              <a:rPr lang="fr-FR" sz="2000" dirty="0"/>
              <a:t>s </a:t>
            </a:r>
            <a:r>
              <a:rPr lang="fr-FR" sz="2000" b="0" dirty="0"/>
              <a:t>= 1,5 for high-</a:t>
            </a:r>
            <a:r>
              <a:rPr lang="fr-FR" sz="2000" b="0" dirty="0" err="1"/>
              <a:t>adherence</a:t>
            </a:r>
            <a:r>
              <a:rPr lang="fr-FR" sz="2000" b="0" dirty="0"/>
              <a:t> (HA) </a:t>
            </a:r>
            <a:r>
              <a:rPr lang="fr-FR" sz="2000" b="0" dirty="0" err="1"/>
              <a:t>steel</a:t>
            </a:r>
            <a:r>
              <a:rPr lang="fr-FR" sz="2000" b="0" dirty="0"/>
              <a:t>.</a:t>
            </a:r>
            <a:endParaRPr lang="fr-FR" altLang="en-US" sz="2000" b="0" dirty="0"/>
          </a:p>
          <a:p>
            <a:pPr algn="just">
              <a:lnSpc>
                <a:spcPct val="150000"/>
              </a:lnSpc>
              <a:defRPr/>
            </a:pPr>
            <a:endParaRPr lang="fr-FR" altLang="en-US" sz="2000" b="0" dirty="0"/>
          </a:p>
          <a:p>
            <a:pPr algn="just">
              <a:lnSpc>
                <a:spcPct val="150000"/>
              </a:lnSpc>
              <a:defRPr/>
            </a:pPr>
            <a:endParaRPr lang="fr-FR" sz="2000" b="0" dirty="0"/>
          </a:p>
          <a:p>
            <a:pPr algn="just">
              <a:defRPr/>
            </a:pPr>
            <a:endParaRPr lang="fr-FR" altLang="en-US" sz="2000" b="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6102" y="4149080"/>
            <a:ext cx="1690291" cy="448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7444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en-US" altLang="en-US" b="0" dirty="0"/>
              <a:t>Reinforced Concrete Course, Dr. A. Guettiche</a:t>
            </a:r>
            <a:endParaRPr lang="fr-FR" altLang="en-US" b="0" dirty="0"/>
          </a:p>
        </p:txBody>
      </p:sp>
      <p:sp>
        <p:nvSpPr>
          <p:cNvPr id="7171"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DFE7EE0-0863-4653-9F9E-5915BD509295}" type="slidenum">
              <a:rPr lang="fr-FR" altLang="en-US" b="0" smtClean="0"/>
              <a:pPr eaLnBrk="1" hangingPunct="1"/>
              <a:t>5</a:t>
            </a:fld>
            <a:endParaRPr lang="fr-FR" altLang="en-US" b="0"/>
          </a:p>
        </p:txBody>
      </p:sp>
      <p:sp>
        <p:nvSpPr>
          <p:cNvPr id="5124" name="Text Box 8"/>
          <p:cNvSpPr txBox="1">
            <a:spLocks noChangeArrowheads="1"/>
          </p:cNvSpPr>
          <p:nvPr/>
        </p:nvSpPr>
        <p:spPr bwMode="auto">
          <a:xfrm>
            <a:off x="107504" y="188913"/>
            <a:ext cx="8928992"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sz="2000" dirty="0">
                <a:solidFill>
                  <a:srgbClr val="FFC000"/>
                </a:solidFill>
              </a:rPr>
              <a:t>2.2Factors </a:t>
            </a:r>
            <a:r>
              <a:rPr lang="fr-FR" sz="2000" dirty="0" err="1">
                <a:solidFill>
                  <a:srgbClr val="FFC000"/>
                </a:solidFill>
              </a:rPr>
              <a:t>Affecting</a:t>
            </a:r>
            <a:r>
              <a:rPr lang="fr-FR" sz="2000" dirty="0">
                <a:solidFill>
                  <a:srgbClr val="FFC000"/>
                </a:solidFill>
              </a:rPr>
              <a:t> Bond </a:t>
            </a:r>
            <a:r>
              <a:rPr lang="fr-FR" sz="2000" dirty="0" err="1">
                <a:solidFill>
                  <a:srgbClr val="FFC000"/>
                </a:solidFill>
              </a:rPr>
              <a:t>Strength</a:t>
            </a:r>
            <a:r>
              <a:rPr lang="fr-FR" sz="2000" dirty="0">
                <a:solidFill>
                  <a:srgbClr val="FFC000"/>
                </a:solidFill>
              </a:rPr>
              <a:t>:</a:t>
            </a:r>
          </a:p>
          <a:p>
            <a:pPr marL="457200" indent="-457200" algn="just">
              <a:lnSpc>
                <a:spcPct val="150000"/>
              </a:lnSpc>
              <a:buAutoNum type="alphaLcPeriod"/>
              <a:defRPr/>
            </a:pPr>
            <a:r>
              <a:rPr lang="en-US" sz="2000" b="0" dirty="0">
                <a:solidFill>
                  <a:srgbClr val="00CC66"/>
                </a:solidFill>
              </a:rPr>
              <a:t>Surface condition of the bars: </a:t>
            </a:r>
            <a:r>
              <a:rPr lang="en-US" sz="2000" b="0" dirty="0"/>
              <a:t>Rough surfaces increase friction between concrete and steel, thereby enhancing the bond.</a:t>
            </a:r>
          </a:p>
          <a:p>
            <a:pPr algn="just">
              <a:defRPr/>
            </a:pPr>
            <a:r>
              <a:rPr lang="fr-FR" sz="2000" b="0" dirty="0">
                <a:solidFill>
                  <a:srgbClr val="00CC66"/>
                </a:solidFill>
              </a:rPr>
              <a:t>b. Shape of the bars : </a:t>
            </a:r>
            <a:r>
              <a:rPr lang="en-US" sz="2000" b="0" dirty="0"/>
              <a:t>Circular (round) reinforcement provides better adhesion compared to bars with other shapes.</a:t>
            </a:r>
          </a:p>
          <a:p>
            <a:pPr algn="just">
              <a:defRPr/>
            </a:pPr>
            <a:r>
              <a:rPr lang="en-US" sz="2000" b="0" dirty="0">
                <a:solidFill>
                  <a:srgbClr val="00CC66"/>
                </a:solidFill>
              </a:rPr>
              <a:t>c. Grouping of reinforcements:</a:t>
            </a:r>
          </a:p>
          <a:p>
            <a:pPr algn="just">
              <a:defRPr/>
            </a:pPr>
            <a:r>
              <a:rPr lang="en-US" sz="2000" b="0" dirty="0"/>
              <a:t>The bond strength of an individual bar is greater than that of two grouped bars.</a:t>
            </a:r>
          </a:p>
          <a:p>
            <a:pPr algn="just">
              <a:defRPr/>
            </a:pPr>
            <a:r>
              <a:rPr lang="en-US" sz="2000" b="0" dirty="0"/>
              <a:t>The bond strength of two vertically grouped bars is greater than that of two horizontally grouped bars.</a:t>
            </a:r>
            <a:r>
              <a:rPr lang="fr-FR" sz="2000" b="0" dirty="0"/>
              <a:t>.</a:t>
            </a:r>
          </a:p>
          <a:p>
            <a:pPr algn="just">
              <a:lnSpc>
                <a:spcPct val="150000"/>
              </a:lnSpc>
              <a:defRPr/>
            </a:pPr>
            <a:r>
              <a:rPr lang="fr-FR" sz="2000" b="0" dirty="0">
                <a:solidFill>
                  <a:srgbClr val="00CC66"/>
                </a:solidFill>
              </a:rPr>
              <a:t>d. </a:t>
            </a:r>
            <a:r>
              <a:rPr lang="fr-FR" sz="2000" b="0" dirty="0" err="1">
                <a:solidFill>
                  <a:srgbClr val="00CC66"/>
                </a:solidFill>
              </a:rPr>
              <a:t>Concrete</a:t>
            </a:r>
            <a:r>
              <a:rPr lang="fr-FR" sz="2000" b="0" dirty="0">
                <a:solidFill>
                  <a:srgbClr val="00CC66"/>
                </a:solidFill>
              </a:rPr>
              <a:t> </a:t>
            </a:r>
            <a:r>
              <a:rPr lang="fr-FR" sz="2000" b="0" dirty="0" err="1">
                <a:solidFill>
                  <a:srgbClr val="00CC66"/>
                </a:solidFill>
              </a:rPr>
              <a:t>strength</a:t>
            </a:r>
            <a:r>
              <a:rPr lang="fr-FR" sz="2000" b="0" dirty="0">
                <a:solidFill>
                  <a:srgbClr val="00CC66"/>
                </a:solidFill>
              </a:rPr>
              <a:t>:</a:t>
            </a:r>
            <a:r>
              <a:rPr lang="en-US" sz="2000" b="0" dirty="0"/>
              <a:t>Bond strength increases with the increase in the compressive strength of concrete.</a:t>
            </a:r>
            <a:r>
              <a:rPr lang="fr-FR" sz="2000" b="0" dirty="0"/>
              <a:t> </a:t>
            </a:r>
          </a:p>
          <a:p>
            <a:pPr algn="just">
              <a:lnSpc>
                <a:spcPct val="150000"/>
              </a:lnSpc>
              <a:defRPr/>
            </a:pPr>
            <a:r>
              <a:rPr lang="fr-FR" sz="2000" b="0" dirty="0">
                <a:solidFill>
                  <a:srgbClr val="00CC66"/>
                </a:solidFill>
              </a:rPr>
              <a:t>e. </a:t>
            </a:r>
            <a:r>
              <a:rPr lang="fr-FR" sz="2000" b="0" dirty="0" err="1">
                <a:solidFill>
                  <a:srgbClr val="00CC66"/>
                </a:solidFill>
              </a:rPr>
              <a:t>Concrete</a:t>
            </a:r>
            <a:r>
              <a:rPr lang="fr-FR" sz="2000" b="0" dirty="0">
                <a:solidFill>
                  <a:srgbClr val="00CC66"/>
                </a:solidFill>
              </a:rPr>
              <a:t> </a:t>
            </a:r>
            <a:r>
              <a:rPr lang="fr-FR" sz="2000" b="0" dirty="0" err="1">
                <a:solidFill>
                  <a:srgbClr val="00CC66"/>
                </a:solidFill>
              </a:rPr>
              <a:t>thickness</a:t>
            </a:r>
            <a:r>
              <a:rPr lang="fr-FR" sz="2000" b="0" dirty="0">
                <a:solidFill>
                  <a:srgbClr val="00CC66"/>
                </a:solidFill>
              </a:rPr>
              <a:t>: </a:t>
            </a:r>
            <a:r>
              <a:rPr lang="en-US" sz="2000" b="0" dirty="0"/>
              <a:t>The thicker the element, the better the bond, as the concrete thickness prevents cracking and splitting.</a:t>
            </a:r>
            <a:endParaRPr lang="fr-FR" sz="2000" b="0" dirty="0"/>
          </a:p>
          <a:p>
            <a:pPr algn="just">
              <a:defRPr/>
            </a:pPr>
            <a:endParaRPr lang="fr-FR" sz="2000" b="0" dirty="0"/>
          </a:p>
          <a:p>
            <a:pPr algn="just">
              <a:defRPr/>
            </a:pPr>
            <a:endParaRPr lang="fr-FR" sz="2000" b="0" dirty="0"/>
          </a:p>
          <a:p>
            <a:pPr algn="just">
              <a:defRPr/>
            </a:pPr>
            <a:endParaRPr lang="fr-FR" sz="2000" b="0" dirty="0"/>
          </a:p>
          <a:p>
            <a:pPr algn="just">
              <a:defRPr/>
            </a:pPr>
            <a:endParaRPr lang="fr-FR" sz="2000" b="0" dirty="0"/>
          </a:p>
          <a:p>
            <a:pPr algn="just">
              <a:defRPr/>
            </a:pPr>
            <a:endParaRPr lang="fr-FR" sz="2000" b="0" dirty="0"/>
          </a:p>
        </p:txBody>
      </p:sp>
      <p:pic>
        <p:nvPicPr>
          <p:cNvPr id="7173"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4243" y="5107385"/>
            <a:ext cx="1386979" cy="11649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5094277"/>
            <a:ext cx="1944216" cy="1191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5077035"/>
            <a:ext cx="1728192" cy="11430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6</a:t>
            </a:fld>
            <a:endParaRPr lang="fr-FR" altLang="en-US" b="0"/>
          </a:p>
        </p:txBody>
      </p:sp>
      <p:sp>
        <p:nvSpPr>
          <p:cNvPr id="2052" name="Text Box 8"/>
          <p:cNvSpPr txBox="1">
            <a:spLocks noChangeArrowheads="1"/>
          </p:cNvSpPr>
          <p:nvPr/>
        </p:nvSpPr>
        <p:spPr bwMode="auto">
          <a:xfrm>
            <a:off x="143508" y="182801"/>
            <a:ext cx="8856984" cy="6654194"/>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sz="2000" dirty="0">
                <a:solidFill>
                  <a:srgbClr val="FFFF00"/>
                </a:solidFill>
              </a:rPr>
              <a:t>3. </a:t>
            </a:r>
            <a:r>
              <a:rPr lang="fr-FR" sz="2000" dirty="0" err="1">
                <a:solidFill>
                  <a:srgbClr val="FFFF00"/>
                </a:solidFill>
              </a:rPr>
              <a:t>Reinforcement</a:t>
            </a:r>
            <a:r>
              <a:rPr lang="fr-FR" sz="2000" dirty="0">
                <a:solidFill>
                  <a:srgbClr val="FFFF00"/>
                </a:solidFill>
              </a:rPr>
              <a:t> Anchorage:  </a:t>
            </a:r>
          </a:p>
          <a:p>
            <a:pPr algn="just">
              <a:lnSpc>
                <a:spcPct val="150000"/>
              </a:lnSpc>
            </a:pPr>
            <a:r>
              <a:rPr lang="fr-FR" sz="2000" dirty="0">
                <a:solidFill>
                  <a:srgbClr val="FFC000"/>
                </a:solidFill>
              </a:rPr>
              <a:t>3.1. Straight Anchorage: </a:t>
            </a:r>
            <a:r>
              <a:rPr lang="en-US" sz="2000" b="0" dirty="0"/>
              <a:t>A reinforcement bar is well anchored when the tensile force exerted on it is fully balanced by the adhesion between steel and concrete within the anchorage zone.</a:t>
            </a:r>
          </a:p>
          <a:p>
            <a:pPr algn="just">
              <a:lnSpc>
                <a:spcPct val="150000"/>
              </a:lnSpc>
            </a:pPr>
            <a:r>
              <a:rPr lang="en-US" sz="2000" b="0" dirty="0"/>
              <a:t>The straight anchorage length </a:t>
            </a:r>
            <a:r>
              <a:rPr lang="en-US" sz="2000" b="0" dirty="0">
                <a:solidFill>
                  <a:srgbClr val="FF0000"/>
                </a:solidFill>
              </a:rPr>
              <a:t>𝑙𝑠</a:t>
            </a:r>
            <a:r>
              <a:rPr lang="en-US" sz="2000" b="0" dirty="0"/>
              <a:t> s​  is defined as the length of a bar of diameter capable of balancing, with a bond stress </a:t>
            </a:r>
            <a:r>
              <a:rPr lang="en-US" sz="2000" b="0" dirty="0">
                <a:solidFill>
                  <a:srgbClr val="FF0000"/>
                </a:solidFill>
              </a:rPr>
              <a:t>𝜏𝑠u​ </a:t>
            </a:r>
            <a:r>
              <a:rPr lang="en-US" sz="2000" b="0" dirty="0"/>
              <a:t>, the force causing a tensile stress in this bar equal to the steel's yield strength 𝑓𝑒.Therefore:</a:t>
            </a:r>
          </a:p>
          <a:p>
            <a:pPr algn="just">
              <a:lnSpc>
                <a:spcPct val="150000"/>
              </a:lnSpc>
            </a:pPr>
            <a:r>
              <a:rPr lang="en-US" sz="2000" b="0" dirty="0"/>
              <a:t> Tensile Force = Bond Force</a:t>
            </a:r>
            <a:endParaRPr lang="fr-FR" sz="2000" b="0" dirty="0"/>
          </a:p>
          <a:p>
            <a:endParaRPr lang="fr-FR" sz="2000" b="0" dirty="0"/>
          </a:p>
          <a:p>
            <a:endParaRPr lang="fr-FR" sz="2000" b="0" dirty="0"/>
          </a:p>
          <a:p>
            <a:endParaRPr lang="fr-FR" sz="2000" b="0" dirty="0"/>
          </a:p>
          <a:p>
            <a:r>
              <a:rPr lang="en-US" sz="2000" b="0" dirty="0"/>
              <a:t>In the absence of a precise calculation, the following standard values are adopted:</a:t>
            </a:r>
          </a:p>
          <a:p>
            <a:pPr marL="342900" indent="-342900">
              <a:buFont typeface="Wingdings" panose="05000000000000000000" pitchFamily="2" charset="2"/>
              <a:buChar char="§"/>
            </a:pPr>
            <a:r>
              <a:rPr lang="fr-FR" sz="2000" dirty="0">
                <a:solidFill>
                  <a:srgbClr val="FF0000"/>
                </a:solidFill>
              </a:rPr>
              <a:t>40 </a:t>
            </a:r>
            <a:r>
              <a:rPr lang="el-GR" sz="2000" dirty="0">
                <a:solidFill>
                  <a:srgbClr val="FF0000"/>
                </a:solidFill>
              </a:rPr>
              <a:t>φ</a:t>
            </a:r>
            <a:r>
              <a:rPr lang="fr-FR" sz="2000" dirty="0">
                <a:solidFill>
                  <a:srgbClr val="FF0000"/>
                </a:solidFill>
              </a:rPr>
              <a:t> </a:t>
            </a:r>
            <a:r>
              <a:rPr lang="en-US" sz="2000" b="0" dirty="0"/>
              <a:t>for </a:t>
            </a:r>
            <a:r>
              <a:rPr lang="en-US" sz="2000" b="0" dirty="0" err="1"/>
              <a:t>FeE</a:t>
            </a:r>
            <a:r>
              <a:rPr lang="en-US" sz="2000" b="0" dirty="0"/>
              <a:t> 400 steel (</a:t>
            </a:r>
            <a:r>
              <a:rPr lang="en-US" sz="2000" b="0" dirty="0" err="1"/>
              <a:t>ψs</a:t>
            </a:r>
            <a:r>
              <a:rPr lang="en-US" sz="2000" b="0" dirty="0"/>
              <a:t> ≥ 1.5).</a:t>
            </a:r>
          </a:p>
          <a:p>
            <a:pPr marL="342900" indent="-342900">
              <a:lnSpc>
                <a:spcPct val="150000"/>
              </a:lnSpc>
              <a:buFont typeface="Wingdings" panose="05000000000000000000" pitchFamily="2" charset="2"/>
              <a:buChar char="§"/>
            </a:pPr>
            <a:r>
              <a:rPr lang="fr-FR" sz="2000" dirty="0">
                <a:solidFill>
                  <a:srgbClr val="FF0000"/>
                </a:solidFill>
              </a:rPr>
              <a:t>50 </a:t>
            </a:r>
            <a:r>
              <a:rPr lang="el-GR" sz="2000" dirty="0">
                <a:solidFill>
                  <a:srgbClr val="FF0000"/>
                </a:solidFill>
              </a:rPr>
              <a:t>φ</a:t>
            </a:r>
            <a:r>
              <a:rPr lang="fr-FR" sz="2000" dirty="0">
                <a:solidFill>
                  <a:srgbClr val="FF0000"/>
                </a:solidFill>
              </a:rPr>
              <a:t> </a:t>
            </a:r>
            <a:r>
              <a:rPr lang="en-US" sz="2000" b="0" dirty="0"/>
              <a:t> for </a:t>
            </a:r>
            <a:r>
              <a:rPr lang="en-US" sz="2000" b="0" dirty="0" err="1"/>
              <a:t>FeE</a:t>
            </a:r>
            <a:r>
              <a:rPr lang="en-US" sz="2000" b="0" dirty="0"/>
              <a:t> 500 steel (</a:t>
            </a:r>
            <a:r>
              <a:rPr lang="en-US" sz="2000" b="0" dirty="0" err="1"/>
              <a:t>ψs</a:t>
            </a:r>
            <a:r>
              <a:rPr lang="en-US" sz="2000" b="0" dirty="0"/>
              <a:t> ≥ 1.5).</a:t>
            </a:r>
          </a:p>
          <a:p>
            <a:pPr marL="342900" indent="-342900">
              <a:lnSpc>
                <a:spcPct val="150000"/>
              </a:lnSpc>
              <a:buFont typeface="Wingdings" panose="05000000000000000000" pitchFamily="2" charset="2"/>
              <a:buChar char="§"/>
            </a:pPr>
            <a:r>
              <a:rPr lang="en-US" sz="2000" b="0" dirty="0"/>
              <a:t>For smooth steel bars (</a:t>
            </a:r>
            <a:r>
              <a:rPr lang="en-US" sz="2000" b="0" dirty="0" err="1"/>
              <a:t>FeE</a:t>
            </a:r>
            <a:r>
              <a:rPr lang="en-US" sz="2000" b="0" dirty="0"/>
              <a:t> 215 and </a:t>
            </a:r>
            <a:r>
              <a:rPr lang="en-US" sz="2000" b="0" dirty="0" err="1"/>
              <a:t>FeE</a:t>
            </a:r>
            <a:r>
              <a:rPr lang="en-US" sz="2000" b="0" dirty="0"/>
              <a:t> 235): </a:t>
            </a:r>
            <a:r>
              <a:rPr lang="el-GR" sz="2000" b="0" dirty="0"/>
              <a:t>ψ</a:t>
            </a:r>
            <a:r>
              <a:rPr lang="fr-FR" sz="2000" b="0" dirty="0"/>
              <a:t>s</a:t>
            </a:r>
            <a:r>
              <a:rPr lang="en-US" sz="2000" b="0" dirty="0"/>
              <a:t> = 1.</a:t>
            </a:r>
          </a:p>
          <a:p>
            <a:pPr marL="342900" indent="-342900">
              <a:lnSpc>
                <a:spcPct val="150000"/>
              </a:lnSpc>
              <a:buFont typeface="Wingdings" panose="05000000000000000000" pitchFamily="2" charset="2"/>
              <a:buChar char="§"/>
            </a:pPr>
            <a:endParaRPr lang="en-US" sz="2000" b="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3704055"/>
            <a:ext cx="1152128" cy="755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3356992"/>
            <a:ext cx="2615636" cy="1305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5402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7</a:t>
            </a:fld>
            <a:endParaRPr lang="fr-FR" altLang="en-US" b="0"/>
          </a:p>
        </p:txBody>
      </p:sp>
      <p:sp>
        <p:nvSpPr>
          <p:cNvPr id="2052" name="Text Box 8"/>
          <p:cNvSpPr txBox="1">
            <a:spLocks noChangeArrowheads="1"/>
          </p:cNvSpPr>
          <p:nvPr/>
        </p:nvSpPr>
        <p:spPr bwMode="auto">
          <a:xfrm>
            <a:off x="146098" y="74235"/>
            <a:ext cx="8928992" cy="6863417"/>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r>
              <a:rPr lang="fr-FR" sz="2000" dirty="0">
                <a:solidFill>
                  <a:srgbClr val="FFC000"/>
                </a:solidFill>
              </a:rPr>
              <a:t>3.2.</a:t>
            </a:r>
            <a:r>
              <a:rPr lang="fr-FR" sz="2000" dirty="0"/>
              <a:t> </a:t>
            </a:r>
            <a:r>
              <a:rPr lang="en-US" sz="2000" dirty="0">
                <a:solidFill>
                  <a:srgbClr val="FFC000"/>
                </a:solidFill>
              </a:rPr>
              <a:t>Straight Anchorage Length for a Bundle of Bars</a:t>
            </a:r>
            <a:r>
              <a:rPr lang="fr-FR" sz="2000" dirty="0">
                <a:solidFill>
                  <a:srgbClr val="FFC000"/>
                </a:solidFill>
              </a:rPr>
              <a:t>: </a:t>
            </a:r>
            <a:r>
              <a:rPr lang="en-US" sz="2000" b="0" dirty="0"/>
              <a:t>A bar must always be anchored individually.</a:t>
            </a:r>
            <a:endParaRPr lang="fr-FR" sz="2000" b="0" dirty="0"/>
          </a:p>
          <a:p>
            <a:pPr algn="just">
              <a:lnSpc>
                <a:spcPct val="150000"/>
              </a:lnSpc>
            </a:pPr>
            <a:r>
              <a:rPr lang="fr-FR" sz="2000" dirty="0">
                <a:solidFill>
                  <a:srgbClr val="FFC000"/>
                </a:solidFill>
              </a:rPr>
              <a:t>3.3 </a:t>
            </a:r>
            <a:r>
              <a:rPr lang="fr-FR" sz="2000" dirty="0" err="1">
                <a:solidFill>
                  <a:srgbClr val="FFC000"/>
                </a:solidFill>
              </a:rPr>
              <a:t>Curved</a:t>
            </a:r>
            <a:r>
              <a:rPr lang="fr-FR" sz="2000" dirty="0">
                <a:solidFill>
                  <a:srgbClr val="FFC000"/>
                </a:solidFill>
              </a:rPr>
              <a:t> Anchorage: </a:t>
            </a:r>
            <a:r>
              <a:rPr lang="en-US" sz="2000" b="0" dirty="0"/>
              <a:t>When the dimensions</a:t>
            </a:r>
          </a:p>
          <a:p>
            <a:pPr algn="just">
              <a:lnSpc>
                <a:spcPct val="150000"/>
              </a:lnSpc>
            </a:pPr>
            <a:r>
              <a:rPr lang="en-US" sz="2000" b="0" dirty="0"/>
              <a:t> of the element are insufficient to allow a straight</a:t>
            </a:r>
          </a:p>
          <a:p>
            <a:pPr algn="just">
              <a:lnSpc>
                <a:spcPct val="150000"/>
              </a:lnSpc>
            </a:pPr>
            <a:r>
              <a:rPr lang="en-US" sz="2000" b="0" dirty="0"/>
              <a:t> anchorage of length 𝑙𝑠 , we use curved</a:t>
            </a:r>
          </a:p>
          <a:p>
            <a:pPr algn="just">
              <a:lnSpc>
                <a:spcPct val="150000"/>
              </a:lnSpc>
            </a:pPr>
            <a:r>
              <a:rPr lang="en-US" sz="2000" b="0" dirty="0"/>
              <a:t> anchorage (Extreme support of beams).</a:t>
            </a:r>
          </a:p>
          <a:p>
            <a:pPr algn="just">
              <a:lnSpc>
                <a:spcPct val="150000"/>
              </a:lnSpc>
            </a:pPr>
            <a:r>
              <a:rPr lang="fr-FR" sz="2000" dirty="0">
                <a:solidFill>
                  <a:srgbClr val="00CC66"/>
                </a:solidFill>
              </a:rPr>
              <a:t>3.3.1 Minimum </a:t>
            </a:r>
            <a:r>
              <a:rPr lang="fr-FR" sz="2000" dirty="0" err="1">
                <a:solidFill>
                  <a:srgbClr val="00CC66"/>
                </a:solidFill>
              </a:rPr>
              <a:t>Bending</a:t>
            </a:r>
            <a:r>
              <a:rPr lang="fr-FR" sz="2000" dirty="0">
                <a:solidFill>
                  <a:srgbClr val="00CC66"/>
                </a:solidFill>
              </a:rPr>
              <a:t> </a:t>
            </a:r>
            <a:r>
              <a:rPr lang="fr-FR" sz="2000" dirty="0" err="1">
                <a:solidFill>
                  <a:srgbClr val="00CC66"/>
                </a:solidFill>
              </a:rPr>
              <a:t>Radii</a:t>
            </a:r>
            <a:r>
              <a:rPr lang="fr-FR" sz="2000" dirty="0">
                <a:solidFill>
                  <a:srgbClr val="00CC66"/>
                </a:solidFill>
              </a:rPr>
              <a:t>:</a:t>
            </a:r>
          </a:p>
          <a:p>
            <a:pPr algn="just">
              <a:lnSpc>
                <a:spcPct val="150000"/>
              </a:lnSpc>
            </a:pPr>
            <a:r>
              <a:rPr lang="en-US" sz="2000" b="0" dirty="0"/>
              <a:t>According to BAEL, curved anchorages must be executed according to the following minimum radii:</a:t>
            </a:r>
          </a:p>
          <a:p>
            <a:pPr algn="just">
              <a:lnSpc>
                <a:spcPct val="150000"/>
              </a:lnSpc>
            </a:pPr>
            <a:r>
              <a:rPr lang="fr-FR" sz="2000" i="1" dirty="0" err="1">
                <a:solidFill>
                  <a:srgbClr val="FFC000"/>
                </a:solidFill>
              </a:rPr>
              <a:t>Smooth</a:t>
            </a:r>
            <a:r>
              <a:rPr lang="fr-FR" sz="2000" i="1" dirty="0">
                <a:solidFill>
                  <a:srgbClr val="FFC000"/>
                </a:solidFill>
              </a:rPr>
              <a:t> round </a:t>
            </a:r>
            <a:r>
              <a:rPr lang="fr-FR" sz="2000" i="1" dirty="0" err="1">
                <a:solidFill>
                  <a:srgbClr val="FFC000"/>
                </a:solidFill>
              </a:rPr>
              <a:t>steel</a:t>
            </a:r>
            <a:r>
              <a:rPr lang="fr-FR" sz="2000" i="1" dirty="0">
                <a:solidFill>
                  <a:srgbClr val="FFC000"/>
                </a:solidFill>
              </a:rPr>
              <a:t> bars:</a:t>
            </a:r>
            <a:r>
              <a:rPr lang="fr-FR" sz="2000" dirty="0"/>
              <a:t>:</a:t>
            </a:r>
            <a:r>
              <a:rPr lang="fr-FR" sz="2000" b="0" dirty="0"/>
              <a:t>- </a:t>
            </a:r>
            <a:r>
              <a:rPr lang="nl-NL" sz="2000" b="0" dirty="0" err="1"/>
              <a:t>Hook</a:t>
            </a:r>
            <a:r>
              <a:rPr lang="nl-NL" sz="2000" b="0" dirty="0"/>
              <a:t> </a:t>
            </a:r>
            <a:r>
              <a:rPr lang="nl-NL" sz="2000" b="0" dirty="0" err="1"/>
              <a:t>bending</a:t>
            </a:r>
            <a:r>
              <a:rPr lang="fr-FR" sz="2000" dirty="0"/>
              <a:t>: </a:t>
            </a:r>
            <a:r>
              <a:rPr lang="fr-FR" sz="2000" b="0" dirty="0"/>
              <a:t>r ≥ 3 </a:t>
            </a:r>
            <a:r>
              <a:rPr lang="el-GR" sz="2000" b="0" dirty="0"/>
              <a:t>ϕ</a:t>
            </a:r>
            <a:endParaRPr lang="fr-FR" sz="2000" b="0" dirty="0"/>
          </a:p>
          <a:p>
            <a:pPr marL="342900" indent="-342900">
              <a:lnSpc>
                <a:spcPct val="150000"/>
              </a:lnSpc>
              <a:buFontTx/>
              <a:buChar char="-"/>
            </a:pPr>
            <a:r>
              <a:rPr lang="fr-FR" sz="2000" b="0" dirty="0"/>
              <a:t>Frames, </a:t>
            </a:r>
            <a:r>
              <a:rPr lang="fr-FR" sz="2000" b="0" dirty="0" err="1"/>
              <a:t>stirrups</a:t>
            </a:r>
            <a:r>
              <a:rPr lang="fr-FR" sz="2000" b="0" dirty="0"/>
              <a:t>, U-bar(</a:t>
            </a:r>
            <a:r>
              <a:rPr lang="fr-FR" sz="2000" b="0" dirty="0" err="1"/>
              <a:t>hairpin</a:t>
            </a:r>
            <a:r>
              <a:rPr lang="fr-FR" sz="2000" b="0" dirty="0"/>
              <a:t> bar)</a:t>
            </a:r>
            <a:r>
              <a:rPr lang="fr-FR" sz="2000" dirty="0"/>
              <a:t> : </a:t>
            </a:r>
            <a:r>
              <a:rPr lang="fr-FR" sz="2000" b="0" dirty="0"/>
              <a:t>r ≥ 2 </a:t>
            </a:r>
            <a:r>
              <a:rPr lang="el-GR" sz="2000" b="0" dirty="0"/>
              <a:t>ϕ</a:t>
            </a:r>
            <a:endParaRPr lang="fr-FR" sz="2000" b="0" dirty="0"/>
          </a:p>
          <a:p>
            <a:pPr marL="342900" indent="-342900">
              <a:lnSpc>
                <a:spcPct val="150000"/>
              </a:lnSpc>
              <a:buFontTx/>
              <a:buChar char="-"/>
            </a:pPr>
            <a:r>
              <a:rPr lang="fr-FR" sz="2000" i="1" u="sng" dirty="0">
                <a:solidFill>
                  <a:srgbClr val="FFC000"/>
                </a:solidFill>
              </a:rPr>
              <a:t>High-</a:t>
            </a:r>
            <a:r>
              <a:rPr lang="fr-FR" sz="2000" i="1" u="sng" dirty="0" err="1">
                <a:solidFill>
                  <a:srgbClr val="FFC000"/>
                </a:solidFill>
              </a:rPr>
              <a:t>adherence</a:t>
            </a:r>
            <a:r>
              <a:rPr lang="fr-FR" sz="2000" i="1" u="sng" dirty="0">
                <a:solidFill>
                  <a:srgbClr val="FFC000"/>
                </a:solidFill>
              </a:rPr>
              <a:t> </a:t>
            </a:r>
            <a:r>
              <a:rPr lang="fr-FR" sz="2000" i="1" u="sng" dirty="0" err="1">
                <a:solidFill>
                  <a:srgbClr val="FFC000"/>
                </a:solidFill>
              </a:rPr>
              <a:t>steel</a:t>
            </a:r>
            <a:r>
              <a:rPr lang="fr-FR" sz="2000" i="1" u="sng" dirty="0">
                <a:solidFill>
                  <a:srgbClr val="FFC000"/>
                </a:solidFill>
              </a:rPr>
              <a:t> bars:</a:t>
            </a:r>
            <a:r>
              <a:rPr lang="fr-FR" sz="2000" b="0" dirty="0"/>
              <a:t>-  Hook </a:t>
            </a:r>
            <a:r>
              <a:rPr lang="fr-FR" sz="2000" b="0" dirty="0" err="1"/>
              <a:t>bending</a:t>
            </a:r>
            <a:r>
              <a:rPr lang="fr-FR" sz="2000" b="0" dirty="0"/>
              <a:t>:</a:t>
            </a:r>
            <a:r>
              <a:rPr lang="fr-FR" sz="2000" b="0" i="1" dirty="0"/>
              <a:t> </a:t>
            </a:r>
            <a:r>
              <a:rPr lang="fr-FR" sz="2000" b="0" dirty="0"/>
              <a:t>r ≥ 5.5 </a:t>
            </a:r>
            <a:r>
              <a:rPr lang="el-GR" sz="2000" b="0" dirty="0"/>
              <a:t>ϕ</a:t>
            </a:r>
            <a:endParaRPr lang="fr-FR" sz="2000" b="0" dirty="0"/>
          </a:p>
          <a:p>
            <a:pPr>
              <a:lnSpc>
                <a:spcPct val="150000"/>
              </a:lnSpc>
            </a:pPr>
            <a:r>
              <a:rPr lang="fr-FR" sz="2000" b="0" dirty="0"/>
              <a:t>-  </a:t>
            </a:r>
            <a:r>
              <a:rPr lang="en-US" sz="2000" b="0" dirty="0"/>
              <a:t>Frames, stirrups, U-bar(hairpin bar) 𝑟 ≥2𝜙</a:t>
            </a:r>
            <a:r>
              <a:rPr lang="fr-FR" sz="2000" b="0" dirty="0"/>
              <a:t>: r ≥ 2 </a:t>
            </a:r>
            <a:r>
              <a:rPr lang="el-GR" sz="2000" b="0" dirty="0"/>
              <a:t>ϕ</a:t>
            </a:r>
            <a:r>
              <a:rPr lang="fr-FR" sz="2000" b="0" dirty="0"/>
              <a:t> in </a:t>
            </a:r>
            <a:r>
              <a:rPr lang="fr-FR" sz="2000" b="0" dirty="0" err="1"/>
              <a:t>general</a:t>
            </a:r>
            <a:endParaRPr lang="fr-FR" sz="2000" b="0" dirty="0"/>
          </a:p>
          <a:p>
            <a:pPr>
              <a:lnSpc>
                <a:spcPct val="150000"/>
              </a:lnSpc>
            </a:pPr>
            <a:endParaRPr lang="fr-FR" altLang="en-US" sz="2000" b="0" dirty="0"/>
          </a:p>
          <a:p>
            <a:pPr algn="just">
              <a:defRPr/>
            </a:pPr>
            <a:endParaRPr lang="fr-FR" altLang="en-US" sz="2000" b="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08103" y="548680"/>
            <a:ext cx="3478441"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9" y="2348880"/>
            <a:ext cx="3622455"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794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8</a:t>
            </a:fld>
            <a:endParaRPr lang="fr-FR" altLang="en-US" b="0"/>
          </a:p>
        </p:txBody>
      </p:sp>
      <p:sp>
        <p:nvSpPr>
          <p:cNvPr id="2052" name="Text Box 8"/>
          <p:cNvSpPr txBox="1">
            <a:spLocks noChangeArrowheads="1"/>
          </p:cNvSpPr>
          <p:nvPr/>
        </p:nvSpPr>
        <p:spPr bwMode="auto">
          <a:xfrm>
            <a:off x="90580" y="29874"/>
            <a:ext cx="8945916" cy="6955750"/>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r>
              <a:rPr lang="fr-FR" sz="2000" dirty="0">
                <a:solidFill>
                  <a:srgbClr val="00CC66"/>
                </a:solidFill>
              </a:rPr>
              <a:t>3.3.2 </a:t>
            </a:r>
            <a:r>
              <a:rPr lang="fr-FR" sz="2000" dirty="0" err="1">
                <a:solidFill>
                  <a:srgbClr val="00CC66"/>
                </a:solidFill>
              </a:rPr>
              <a:t>Characteristics</a:t>
            </a:r>
            <a:r>
              <a:rPr lang="fr-FR" sz="2000" dirty="0">
                <a:solidFill>
                  <a:srgbClr val="00CC66"/>
                </a:solidFill>
              </a:rPr>
              <a:t> of Common </a:t>
            </a:r>
            <a:r>
              <a:rPr lang="fr-FR" sz="2000" dirty="0" err="1">
                <a:solidFill>
                  <a:srgbClr val="00CC66"/>
                </a:solidFill>
              </a:rPr>
              <a:t>Hooks</a:t>
            </a:r>
            <a:r>
              <a:rPr lang="fr-FR" sz="2000" dirty="0">
                <a:solidFill>
                  <a:srgbClr val="00CC66"/>
                </a:solidFill>
              </a:rPr>
              <a:t>:</a:t>
            </a:r>
            <a:r>
              <a:rPr lang="en-US" sz="2000" b="0" dirty="0"/>
              <a:t>The most commonly used types of hooks are:</a:t>
            </a:r>
            <a:endParaRPr lang="fr-FR" sz="2000" b="0" dirty="0"/>
          </a:p>
          <a:p>
            <a:pPr algn="just">
              <a:lnSpc>
                <a:spcPct val="150000"/>
              </a:lnSpc>
            </a:pPr>
            <a:endParaRPr lang="fr-FR" sz="2000" b="0" dirty="0"/>
          </a:p>
          <a:p>
            <a:pPr algn="just">
              <a:lnSpc>
                <a:spcPct val="150000"/>
              </a:lnSpc>
            </a:pPr>
            <a:endParaRPr lang="fr-FR" sz="2000" b="0" dirty="0"/>
          </a:p>
          <a:p>
            <a:endParaRPr lang="fr-FR" sz="2000" dirty="0">
              <a:solidFill>
                <a:srgbClr val="FFFF00"/>
              </a:solidFill>
            </a:endParaRPr>
          </a:p>
          <a:p>
            <a:endParaRPr lang="fr-FR" sz="2000" dirty="0">
              <a:solidFill>
                <a:srgbClr val="FFFF00"/>
              </a:solidFill>
            </a:endParaRPr>
          </a:p>
          <a:p>
            <a:r>
              <a:rPr lang="fr-FR" sz="2000" dirty="0">
                <a:solidFill>
                  <a:srgbClr val="FFFF00"/>
                </a:solidFill>
              </a:rPr>
              <a:t>L’angle </a:t>
            </a:r>
            <a:r>
              <a:rPr lang="el-GR" sz="2000" dirty="0">
                <a:solidFill>
                  <a:srgbClr val="FFFF00"/>
                </a:solidFill>
              </a:rPr>
              <a:t>θ</a:t>
            </a:r>
            <a:r>
              <a:rPr lang="fr-FR" sz="2000" dirty="0">
                <a:solidFill>
                  <a:srgbClr val="FFFF00"/>
                </a:solidFill>
              </a:rPr>
              <a:t> = 90°:           L’angle</a:t>
            </a:r>
            <a:r>
              <a:rPr lang="fr-FR" sz="2000" dirty="0"/>
              <a:t> </a:t>
            </a:r>
            <a:r>
              <a:rPr lang="el-GR" sz="2000" dirty="0">
                <a:solidFill>
                  <a:srgbClr val="FFFF00"/>
                </a:solidFill>
              </a:rPr>
              <a:t>θ</a:t>
            </a:r>
            <a:r>
              <a:rPr lang="fr-FR" sz="2000" dirty="0">
                <a:solidFill>
                  <a:srgbClr val="FFFF00"/>
                </a:solidFill>
              </a:rPr>
              <a:t> = 120°:    L’angle</a:t>
            </a:r>
            <a:r>
              <a:rPr lang="fr-FR" sz="2000" dirty="0"/>
              <a:t> </a:t>
            </a:r>
            <a:r>
              <a:rPr lang="el-GR" sz="2000" dirty="0">
                <a:solidFill>
                  <a:srgbClr val="FFFF00"/>
                </a:solidFill>
              </a:rPr>
              <a:t>θ</a:t>
            </a:r>
            <a:r>
              <a:rPr lang="fr-FR" sz="2000" dirty="0">
                <a:solidFill>
                  <a:srgbClr val="FFFF00"/>
                </a:solidFill>
              </a:rPr>
              <a:t> = 135°     L’angle</a:t>
            </a:r>
            <a:r>
              <a:rPr lang="fr-FR" sz="2000" dirty="0"/>
              <a:t> </a:t>
            </a:r>
            <a:r>
              <a:rPr lang="el-GR" sz="2000" dirty="0">
                <a:solidFill>
                  <a:srgbClr val="FFFF00"/>
                </a:solidFill>
              </a:rPr>
              <a:t>θ</a:t>
            </a:r>
            <a:r>
              <a:rPr lang="fr-FR" sz="2000" dirty="0">
                <a:solidFill>
                  <a:srgbClr val="FFFF00"/>
                </a:solidFill>
              </a:rPr>
              <a:t> = 180°</a:t>
            </a:r>
          </a:p>
          <a:p>
            <a:r>
              <a:rPr lang="pt-BR" sz="1600" dirty="0"/>
              <a:t>ls = 1.87 l</a:t>
            </a:r>
            <a:r>
              <a:rPr lang="pt-BR" sz="1200" dirty="0"/>
              <a:t>1</a:t>
            </a:r>
            <a:r>
              <a:rPr lang="pt-BR" sz="1600" dirty="0"/>
              <a:t> + l</a:t>
            </a:r>
            <a:r>
              <a:rPr lang="pt-BR" sz="1200" dirty="0"/>
              <a:t>2</a:t>
            </a:r>
            <a:r>
              <a:rPr lang="pt-BR" sz="1600" dirty="0"/>
              <a:t> + 2.19 r   ls = 2.31 l1 + l2 + 3.28 r  ls= 2.57 l1 + l2 + 3.92 </a:t>
            </a:r>
            <a:r>
              <a:rPr lang="pt-BR" sz="1600" dirty="0">
                <a:latin typeface="Arial"/>
              </a:rPr>
              <a:t>r      </a:t>
            </a:r>
            <a:r>
              <a:rPr lang="pt-BR" sz="1600" dirty="0"/>
              <a:t>ls= 3.51 l1 + l2 + 6.28 r</a:t>
            </a:r>
          </a:p>
          <a:p>
            <a:r>
              <a:rPr lang="fr-FR" sz="2000" dirty="0">
                <a:solidFill>
                  <a:srgbClr val="FFC000"/>
                </a:solidFill>
              </a:rPr>
              <a:t>3.4.</a:t>
            </a:r>
            <a:r>
              <a:rPr lang="en-US" sz="2000" dirty="0">
                <a:solidFill>
                  <a:srgbClr val="FFC000"/>
                </a:solidFill>
              </a:rPr>
              <a:t> Anchorage of Frames, Stirrups, and U-bar(hairpin bar)</a:t>
            </a:r>
            <a:r>
              <a:rPr lang="fr-FR" sz="2000" dirty="0">
                <a:solidFill>
                  <a:srgbClr val="FFC000"/>
                </a:solidFill>
              </a:rPr>
              <a:t> :</a:t>
            </a:r>
            <a:endParaRPr lang="pt-BR" altLang="en-US" sz="2000" dirty="0">
              <a:solidFill>
                <a:srgbClr val="FFC000"/>
              </a:solidFill>
            </a:endParaRPr>
          </a:p>
          <a:p>
            <a:pPr algn="just">
              <a:lnSpc>
                <a:spcPct val="150000"/>
              </a:lnSpc>
            </a:pPr>
            <a:r>
              <a:rPr lang="en-US" sz="2000" b="0" dirty="0"/>
              <a:t>According to BAEL, it is assumed that the anchorage of the ends of bars shaped into frames, stirrups, and U-bar(hairpin bar) is ensured by curvature following the minimum radius, provided that the curved parts are extended by straight segments of length (l₁) at least equal to:</a:t>
            </a:r>
          </a:p>
          <a:p>
            <a:pPr algn="just">
              <a:lnSpc>
                <a:spcPct val="150000"/>
              </a:lnSpc>
            </a:pPr>
            <a:r>
              <a:rPr lang="fr-FR" sz="2000" b="0" dirty="0"/>
              <a:t>-   </a:t>
            </a:r>
            <a:r>
              <a:rPr lang="pt-BR" sz="2000" dirty="0">
                <a:solidFill>
                  <a:srgbClr val="FF0000"/>
                </a:solidFill>
              </a:rPr>
              <a:t>15ϕ </a:t>
            </a:r>
            <a:r>
              <a:rPr lang="pt-BR" sz="2000" dirty="0"/>
              <a:t>for a 90° circular arc.</a:t>
            </a:r>
            <a:endParaRPr lang="fr-FR" sz="2000" b="0" dirty="0"/>
          </a:p>
          <a:p>
            <a:pPr marL="342900" indent="-342900" algn="just">
              <a:buFontTx/>
              <a:buChar char="-"/>
            </a:pPr>
            <a:r>
              <a:rPr lang="fr-FR" sz="2000" dirty="0">
                <a:solidFill>
                  <a:srgbClr val="FF0000"/>
                </a:solidFill>
              </a:rPr>
              <a:t>10 </a:t>
            </a:r>
            <a:r>
              <a:rPr lang="el-GR" sz="2000" dirty="0">
                <a:solidFill>
                  <a:srgbClr val="FF0000"/>
                </a:solidFill>
              </a:rPr>
              <a:t>ϕ</a:t>
            </a:r>
            <a:r>
              <a:rPr lang="fr-FR" sz="2000" dirty="0">
                <a:solidFill>
                  <a:srgbClr val="FF0000"/>
                </a:solidFill>
              </a:rPr>
              <a:t> </a:t>
            </a:r>
            <a:r>
              <a:rPr lang="pt-BR" sz="2000" b="0" dirty="0"/>
              <a:t>for a 135° circular arc.</a:t>
            </a:r>
          </a:p>
          <a:p>
            <a:pPr marL="342900" indent="-342900" algn="just">
              <a:buFontTx/>
              <a:buChar char="-"/>
            </a:pPr>
            <a:r>
              <a:rPr lang="fr-FR" sz="2000" dirty="0">
                <a:solidFill>
                  <a:srgbClr val="FF0000"/>
                </a:solidFill>
              </a:rPr>
              <a:t>5 </a:t>
            </a:r>
            <a:r>
              <a:rPr lang="el-GR" sz="2000" dirty="0">
                <a:solidFill>
                  <a:srgbClr val="FF0000"/>
                </a:solidFill>
              </a:rPr>
              <a:t>ϕ</a:t>
            </a:r>
            <a:r>
              <a:rPr lang="fr-FR" sz="2000" dirty="0">
                <a:solidFill>
                  <a:srgbClr val="FF0000"/>
                </a:solidFill>
              </a:rPr>
              <a:t> </a:t>
            </a:r>
            <a:r>
              <a:rPr lang="pt-BR" sz="2000" b="0" dirty="0"/>
              <a:t>for a 180° circular arc.</a:t>
            </a:r>
          </a:p>
          <a:p>
            <a:pPr marL="342900" indent="-342900" algn="just">
              <a:buFontTx/>
              <a:buChar char="-"/>
            </a:pPr>
            <a:endParaRPr lang="pt-BR" altLang="en-US" sz="2000" b="0" dirty="0"/>
          </a:p>
          <a:p>
            <a:pPr marL="342900" indent="-342900" algn="just">
              <a:buFontTx/>
              <a:buChar char="-"/>
            </a:pPr>
            <a:endParaRPr lang="pt-BR" altLang="en-US" sz="2000" b="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032536"/>
            <a:ext cx="1854905"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1052735"/>
            <a:ext cx="1861988"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7690" y="1003096"/>
            <a:ext cx="1860773"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0032" y="1018129"/>
            <a:ext cx="1800200"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9392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Reinforced </a:t>
            </a:r>
            <a:r>
              <a:rPr lang="fr-FR" altLang="en-US" b="0" dirty="0" err="1"/>
              <a:t>Concrete</a:t>
            </a:r>
            <a:r>
              <a:rPr lang="fr-FR" altLang="en-US" b="0" dirty="0"/>
              <a:t> Course, Dr.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9</a:t>
            </a:fld>
            <a:endParaRPr lang="fr-FR" altLang="en-US" b="0"/>
          </a:p>
        </p:txBody>
      </p:sp>
      <p:sp>
        <p:nvSpPr>
          <p:cNvPr id="2052" name="Text Box 8"/>
          <p:cNvSpPr txBox="1">
            <a:spLocks noChangeArrowheads="1"/>
          </p:cNvSpPr>
          <p:nvPr/>
        </p:nvSpPr>
        <p:spPr bwMode="auto">
          <a:xfrm>
            <a:off x="263621" y="54055"/>
            <a:ext cx="8661400" cy="6401753"/>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endParaRPr lang="fr-FR" sz="2000" b="0" dirty="0"/>
          </a:p>
          <a:p>
            <a:pPr algn="just">
              <a:lnSpc>
                <a:spcPct val="150000"/>
              </a:lnSpc>
            </a:pPr>
            <a:endParaRPr lang="fr-FR" sz="2000" b="0" dirty="0"/>
          </a:p>
          <a:p>
            <a:pPr algn="just">
              <a:lnSpc>
                <a:spcPct val="150000"/>
              </a:lnSpc>
            </a:pPr>
            <a:endParaRPr lang="fr-FR" sz="2000" b="0" dirty="0"/>
          </a:p>
          <a:p>
            <a:pPr algn="just">
              <a:lnSpc>
                <a:spcPct val="150000"/>
              </a:lnSpc>
            </a:pPr>
            <a:endParaRPr lang="fr-FR" sz="2000" b="0" dirty="0"/>
          </a:p>
          <a:p>
            <a:pPr algn="just">
              <a:lnSpc>
                <a:spcPct val="150000"/>
              </a:lnSpc>
            </a:pPr>
            <a:endParaRPr lang="fr-FR" sz="2000" b="0" dirty="0"/>
          </a:p>
          <a:p>
            <a:pPr algn="just">
              <a:lnSpc>
                <a:spcPct val="150000"/>
              </a:lnSpc>
            </a:pPr>
            <a:endParaRPr lang="fr-FR" sz="2000" b="0" dirty="0"/>
          </a:p>
          <a:p>
            <a:pPr algn="just">
              <a:lnSpc>
                <a:spcPct val="150000"/>
              </a:lnSpc>
            </a:pPr>
            <a:endParaRPr lang="fr-FR" sz="2000" b="0" dirty="0"/>
          </a:p>
          <a:p>
            <a:pPr algn="just">
              <a:lnSpc>
                <a:spcPct val="150000"/>
              </a:lnSpc>
            </a:pPr>
            <a:r>
              <a:rPr lang="fr-FR" sz="2000" dirty="0">
                <a:solidFill>
                  <a:srgbClr val="FFFF00"/>
                </a:solidFill>
              </a:rPr>
              <a:t>4. </a:t>
            </a:r>
            <a:r>
              <a:rPr lang="fr-FR" sz="2000" dirty="0" err="1">
                <a:solidFill>
                  <a:srgbClr val="FFFF00"/>
                </a:solidFill>
              </a:rPr>
              <a:t>Overlapping</a:t>
            </a:r>
            <a:r>
              <a:rPr lang="fr-FR" sz="2000" dirty="0">
                <a:solidFill>
                  <a:srgbClr val="FFFF00"/>
                </a:solidFill>
              </a:rPr>
              <a:t> (</a:t>
            </a:r>
            <a:r>
              <a:rPr lang="fr-FR" sz="2000" dirty="0" err="1">
                <a:solidFill>
                  <a:srgbClr val="FFFF00"/>
                </a:solidFill>
              </a:rPr>
              <a:t>Splicing</a:t>
            </a:r>
            <a:r>
              <a:rPr lang="fr-FR" sz="2000" dirty="0">
                <a:solidFill>
                  <a:srgbClr val="FFFF00"/>
                </a:solidFill>
              </a:rPr>
              <a:t>):</a:t>
            </a:r>
          </a:p>
          <a:p>
            <a:pPr algn="just">
              <a:lnSpc>
                <a:spcPct val="150000"/>
              </a:lnSpc>
            </a:pPr>
            <a:r>
              <a:rPr lang="en-US" sz="2000" b="0" dirty="0"/>
              <a:t>Due to the limited length of commercially available bars, some large structural elements require the use of multiple bars to ensure continuity of reinforcement, and therefore, continuity in the transmission of forces. To achieve this function, a lap splice must be created between two identical bars over a certain length called "lap length 𝑙𝑟".</a:t>
            </a:r>
            <a:endParaRPr lang="fr-FR" sz="2000" b="0" dirty="0"/>
          </a:p>
          <a:p>
            <a:pPr algn="just"/>
            <a:endParaRPr lang="fr-FR" sz="2000" b="0" dirty="0"/>
          </a:p>
        </p:txBody>
      </p:sp>
      <p:grpSp>
        <p:nvGrpSpPr>
          <p:cNvPr id="5" name="Group 4"/>
          <p:cNvGrpSpPr/>
          <p:nvPr/>
        </p:nvGrpSpPr>
        <p:grpSpPr>
          <a:xfrm>
            <a:off x="893150" y="194617"/>
            <a:ext cx="6911330" cy="3252924"/>
            <a:chOff x="637953" y="563948"/>
            <a:chExt cx="6911330" cy="3994336"/>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062"/>
            <a:stretch/>
          </p:blipFill>
          <p:spPr bwMode="auto">
            <a:xfrm>
              <a:off x="637953" y="598804"/>
              <a:ext cx="1684907"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10595"/>
            <a:stretch/>
          </p:blipFill>
          <p:spPr bwMode="auto">
            <a:xfrm>
              <a:off x="3059833" y="598804"/>
              <a:ext cx="1584176"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430" y="563948"/>
              <a:ext cx="1845813" cy="1235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8860" y="2093811"/>
              <a:ext cx="152400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8"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3517" y="2093811"/>
              <a:ext cx="146685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9"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2430" y="2093811"/>
              <a:ext cx="1845813"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084323" y="4086949"/>
              <a:ext cx="1008112" cy="453511"/>
            </a:xfrm>
            <a:prstGeom prst="rect">
              <a:avLst/>
            </a:prstGeom>
            <a:noFill/>
          </p:spPr>
          <p:txBody>
            <a:bodyPr wrap="square" rtlCol="0">
              <a:spAutoFit/>
            </a:bodyPr>
            <a:lstStyle/>
            <a:p>
              <a:r>
                <a:rPr lang="fr-FR" dirty="0"/>
                <a:t>Frames</a:t>
              </a:r>
            </a:p>
          </p:txBody>
        </p:sp>
        <p:sp>
          <p:nvSpPr>
            <p:cNvPr id="21" name="TextBox 20"/>
            <p:cNvSpPr txBox="1"/>
            <p:nvPr/>
          </p:nvSpPr>
          <p:spPr>
            <a:xfrm>
              <a:off x="3203848" y="4094540"/>
              <a:ext cx="1008112" cy="453511"/>
            </a:xfrm>
            <a:prstGeom prst="rect">
              <a:avLst/>
            </a:prstGeom>
            <a:noFill/>
          </p:spPr>
          <p:txBody>
            <a:bodyPr wrap="square" rtlCol="0">
              <a:spAutoFit/>
            </a:bodyPr>
            <a:lstStyle/>
            <a:p>
              <a:r>
                <a:rPr lang="fr-FR" dirty="0"/>
                <a:t>Frames</a:t>
              </a:r>
            </a:p>
          </p:txBody>
        </p:sp>
        <p:sp>
          <p:nvSpPr>
            <p:cNvPr id="22" name="TextBox 21"/>
            <p:cNvSpPr txBox="1"/>
            <p:nvPr/>
          </p:nvSpPr>
          <p:spPr>
            <a:xfrm>
              <a:off x="6541171" y="4044859"/>
              <a:ext cx="1008112" cy="453511"/>
            </a:xfrm>
            <a:prstGeom prst="rect">
              <a:avLst/>
            </a:prstGeom>
            <a:noFill/>
          </p:spPr>
          <p:txBody>
            <a:bodyPr wrap="square" rtlCol="0">
              <a:spAutoFit/>
            </a:bodyPr>
            <a:lstStyle/>
            <a:p>
              <a:r>
                <a:rPr lang="fr-FR" dirty="0" err="1"/>
                <a:t>Stirrups</a:t>
              </a:r>
              <a:endParaRPr lang="fr-FR" dirty="0"/>
            </a:p>
          </p:txBody>
        </p:sp>
        <p:sp>
          <p:nvSpPr>
            <p:cNvPr id="23" name="TextBox 22"/>
            <p:cNvSpPr txBox="1"/>
            <p:nvPr/>
          </p:nvSpPr>
          <p:spPr>
            <a:xfrm>
              <a:off x="5500184" y="4104773"/>
              <a:ext cx="1008112" cy="453511"/>
            </a:xfrm>
            <a:prstGeom prst="rect">
              <a:avLst/>
            </a:prstGeom>
            <a:noFill/>
          </p:spPr>
          <p:txBody>
            <a:bodyPr wrap="square" rtlCol="0">
              <a:spAutoFit/>
            </a:bodyPr>
            <a:lstStyle/>
            <a:p>
              <a:r>
                <a:rPr lang="fr-FR" dirty="0"/>
                <a:t>U-bar</a:t>
              </a:r>
            </a:p>
          </p:txBody>
        </p:sp>
      </p:grpSp>
    </p:spTree>
    <p:extLst>
      <p:ext uri="{BB962C8B-B14F-4D97-AF65-F5344CB8AC3E}">
        <p14:creationId xmlns:p14="http://schemas.microsoft.com/office/powerpoint/2010/main" val="3522159763"/>
      </p:ext>
    </p:extLst>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12690</TotalTime>
  <Words>1727</Words>
  <Application>Microsoft Office PowerPoint</Application>
  <PresentationFormat>Affichage à l'écran (4:3)</PresentationFormat>
  <Paragraphs>187</Paragraphs>
  <Slides>13</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Cambria Math</vt:lpstr>
      <vt:lpstr>Times New Roman</vt:lpstr>
      <vt:lpstr>Wingdings</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abdelheq</dc:creator>
  <cp:lastModifiedBy>guettiche abdelheq</cp:lastModifiedBy>
  <cp:revision>435</cp:revision>
  <cp:lastPrinted>2014-12-13T20:24:29Z</cp:lastPrinted>
  <dcterms:created xsi:type="dcterms:W3CDTF">2004-09-12T12:45:10Z</dcterms:created>
  <dcterms:modified xsi:type="dcterms:W3CDTF">2025-04-08T08:29:37Z</dcterms:modified>
</cp:coreProperties>
</file>