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4.svg" ContentType="image/svg+xml"/>
  <Override PartName="/ppt/media/image16.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61" r:id="rId4"/>
    <p:sldId id="257" r:id="rId5"/>
    <p:sldId id="263" r:id="rId6"/>
    <p:sldId id="262" r:id="rId7"/>
    <p:sldId id="260" r:id="rId8"/>
    <p:sldId id="266" r:id="rId9"/>
    <p:sldId id="276" r:id="rId10"/>
    <p:sldId id="267" r:id="rId11"/>
    <p:sldId id="277" r:id="rId12"/>
    <p:sldId id="268" r:id="rId13"/>
    <p:sldId id="278" r:id="rId14"/>
    <p:sldId id="269" r:id="rId15"/>
    <p:sldId id="279" r:id="rId16"/>
    <p:sldId id="270" r:id="rId17"/>
    <p:sldId id="280" r:id="rId18"/>
    <p:sldId id="271" r:id="rId19"/>
    <p:sldId id="281" r:id="rId20"/>
    <p:sldId id="272" r:id="rId21"/>
    <p:sldId id="282" r:id="rId22"/>
    <p:sldId id="273" r:id="rId23"/>
    <p:sldId id="283" r:id="rId24"/>
    <p:sldId id="274" r:id="rId25"/>
    <p:sldId id="284" r:id="rId26"/>
    <p:sldId id="275" r:id="rId27"/>
    <p:sldId id="285" r:id="rId28"/>
    <p:sldId id="292" r:id="rId29"/>
    <p:sldId id="293" r:id="rId30"/>
    <p:sldId id="294" r:id="rId31"/>
    <p:sldId id="295" r:id="rId32"/>
    <p:sldId id="296" r:id="rId33"/>
    <p:sldId id="297" r:id="rId34"/>
    <p:sldId id="300" r:id="rId35"/>
    <p:sldId id="2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CEF0E7"/>
    <a:srgbClr val="613000"/>
    <a:srgbClr val="A9DDD7"/>
    <a:srgbClr val="EBD8C0"/>
    <a:srgbClr val="C9ECE2"/>
    <a:srgbClr val="C2E6DE"/>
    <a:srgbClr val="C0A47D"/>
    <a:srgbClr val="E8E2D5"/>
    <a:srgbClr val="B069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126" y="60"/>
      </p:cViewPr>
      <p:guideLst/>
    </p:cSldViewPr>
  </p:slideViewPr>
  <p:notesTextViewPr>
    <p:cViewPr>
      <p:scale>
        <a:sx n="3" d="2"/>
        <a:sy n="3" d="2"/>
      </p:scale>
      <p:origin x="0" y="0"/>
    </p:cViewPr>
  </p:notesTextViewPr>
  <p:sorterViewPr>
    <p:cViewPr>
      <p:scale>
        <a:sx n="100" d="100"/>
        <a:sy n="100" d="100"/>
      </p:scale>
      <p:origin x="0" y="-102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26E359-25AA-4671-A5D2-7EC72CDE4F60}"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D26E359-25AA-4671-A5D2-7EC72CDE4F60}"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D26E359-25AA-4671-A5D2-7EC72CDE4F60}"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D26E359-25AA-4671-A5D2-7EC72CDE4F60}"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1D26E359-25AA-4671-A5D2-7EC72CDE4F60}"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fld id="{1D26E359-25AA-4671-A5D2-7EC72CDE4F60}"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p:txBody>
          <a:bodyPr/>
          <a:lstStyle/>
          <a:p>
            <a:fld id="{1D26E359-25AA-4671-A5D2-7EC72CDE4F60}"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26E359-25AA-4671-A5D2-7EC72CDE4F60}"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6E359-25AA-4671-A5D2-7EC72CDE4F60}"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D26E359-25AA-4671-A5D2-7EC72CDE4F60}"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D26E359-25AA-4671-A5D2-7EC72CDE4F60}"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EAA33B-B24D-438E-A341-9044F203AD19}"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6E359-25AA-4671-A5D2-7EC72CDE4F60}" type="datetimeFigureOut">
              <a:rPr lang="en-GB" smtClean="0"/>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AA33B-B24D-438E-A341-9044F203AD19}"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svg"/><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svg"/><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svg"/><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svg"/><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image" Target="../media/image12.jpe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media2.mp4"/><Relationship Id="rId1" Type="http://schemas.openxmlformats.org/officeDocument/2006/relationships/video" Target="../media/media2.mp4"/></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0.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0.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
            <a:extLst>
              <a:ext uri="{28A0092B-C50C-407E-A947-70E740481C1C}">
                <a14:useLocalDpi xmlns:a14="http://schemas.microsoft.com/office/drawing/2010/main" val="0"/>
              </a:ext>
            </a:extLst>
          </a:blip>
          <a:srcRect l="14844" t="14844" r="14844" b="14844"/>
          <a:stretch>
            <a:fillRect/>
          </a:stretch>
        </p:blipFill>
        <p:spPr>
          <a:xfrm>
            <a:off x="0" y="0"/>
            <a:ext cx="12192000" cy="6858001"/>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7813" b="7813"/>
          <a:stretch>
            <a:fillRect/>
          </a:stretch>
        </p:blipFill>
        <p:spPr>
          <a:xfrm>
            <a:off x="12718473" y="0"/>
            <a:ext cx="12192000" cy="6858000"/>
          </a:xfrm>
          <a:prstGeom prst="rect">
            <a:avLst/>
          </a:prstGeom>
        </p:spPr>
      </p:pic>
      <p:sp>
        <p:nvSpPr>
          <p:cNvPr id="16" name="Rectangle 15"/>
          <p:cNvSpPr/>
          <p:nvPr/>
        </p:nvSpPr>
        <p:spPr>
          <a:xfrm>
            <a:off x="12552219" y="1932709"/>
            <a:ext cx="166254" cy="2992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1.875E-6 0 L -0.93633 0 " pathEditMode="relative" rAng="0" ptsTypes="AA">
                                      <p:cBhvr>
                                        <p:cTn id="6" dur="6000" fill="hold"/>
                                        <p:tgtEl>
                                          <p:spTgt spid="16"/>
                                        </p:tgtEl>
                                        <p:attrNameLst>
                                          <p:attrName>ppt_x</p:attrName>
                                          <p:attrName>ppt_y</p:attrName>
                                        </p:attrNameLst>
                                      </p:cBhvr>
                                      <p:rCtr x="-46823" y="0"/>
                                    </p:animMotion>
                                  </p:childTnLst>
                                </p:cTn>
                              </p:par>
                              <p:par>
                                <p:cTn id="7" presetID="35" presetClass="path" presetSubtype="0" accel="50000" decel="50000" fill="hold" nodeType="withEffect">
                                  <p:stCondLst>
                                    <p:cond delay="0"/>
                                  </p:stCondLst>
                                  <p:childTnLst>
                                    <p:animMotion origin="layout" path="M -0.00443 0 L -0.93867 0 " pathEditMode="relative" rAng="0" ptsTypes="AA">
                                      <p:cBhvr>
                                        <p:cTn id="8" dur="6000" fill="hold"/>
                                        <p:tgtEl>
                                          <p:spTgt spid="15"/>
                                        </p:tgtEl>
                                        <p:attrNameLst>
                                          <p:attrName>ppt_x</p:attrName>
                                          <p:attrName>ppt_y</p:attrName>
                                        </p:attrNameLst>
                                      </p:cBhvr>
                                      <p:rCtr x="-467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
        <p:nvSpPr>
          <p:cNvPr id="4" name="TextBox 3"/>
          <p:cNvSpPr txBox="1"/>
          <p:nvPr/>
        </p:nvSpPr>
        <p:spPr>
          <a:xfrm>
            <a:off x="2105891" y="1198418"/>
            <a:ext cx="7564582" cy="2308324"/>
          </a:xfrm>
          <a:prstGeom prst="rect">
            <a:avLst/>
          </a:prstGeom>
          <a:noFill/>
        </p:spPr>
        <p:txBody>
          <a:bodyPr wrap="square" rtlCol="0">
            <a:spAutoFit/>
          </a:bodyPr>
          <a:lstStyle/>
          <a:p>
            <a:r>
              <a:rPr lang="en-GB" dirty="0">
                <a:latin typeface="Book Antiqua" panose="02040602050305030304" pitchFamily="18" charset="0"/>
              </a:rPr>
              <a:t>THIRD AMENDMENT : Protection from Quartering of Troops*</a:t>
            </a:r>
            <a:endParaRPr lang="en-GB" dirty="0">
              <a:latin typeface="Book Antiqua" panose="02040602050305030304" pitchFamily="18" charset="0"/>
            </a:endParaRPr>
          </a:p>
          <a:p>
            <a:endParaRPr lang="en-GB" dirty="0">
              <a:latin typeface="Book Antiqua" panose="02040602050305030304" pitchFamily="18" charset="0"/>
            </a:endParaRPr>
          </a:p>
          <a:p>
            <a:r>
              <a:rPr lang="en-GB" dirty="0">
                <a:latin typeface="Book Antiqua" panose="02040602050305030304" pitchFamily="18" charset="0"/>
              </a:rPr>
              <a:t>The Third Amendment addresses issues that arose from British policies prior to the American Revolution. It prevents the government from quartering, or lodging, soldiers in private residences without the owner's permission, save in times of war as allowed by statute. This amendment illustrates the Founders' determination to preserve personal privacy and property rights against future military excesses.</a:t>
            </a:r>
            <a:endParaRPr lang="en-GB" dirty="0">
              <a:latin typeface="Book Antiqua" panose="02040602050305030304" pitchFamily="18" charset="0"/>
            </a:endParaRPr>
          </a:p>
        </p:txBody>
      </p:sp>
      <p:pic>
        <p:nvPicPr>
          <p:cNvPr id="3" name="Graphic 2" descr="Suburban scen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7018" y="4983303"/>
            <a:ext cx="1496494" cy="14964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
        <p:nvSpPr>
          <p:cNvPr id="4" name="TextBox 3"/>
          <p:cNvSpPr txBox="1"/>
          <p:nvPr/>
        </p:nvSpPr>
        <p:spPr>
          <a:xfrm>
            <a:off x="2105891" y="1198418"/>
            <a:ext cx="7564582" cy="2308324"/>
          </a:xfrm>
          <a:prstGeom prst="rect">
            <a:avLst/>
          </a:prstGeom>
          <a:noFill/>
        </p:spPr>
        <p:txBody>
          <a:bodyPr wrap="square" rtlCol="0">
            <a:spAutoFit/>
          </a:bodyPr>
          <a:lstStyle/>
          <a:p>
            <a:r>
              <a:rPr lang="en-GB" dirty="0">
                <a:latin typeface="Book Antiqua" panose="02040602050305030304" pitchFamily="18" charset="0"/>
              </a:rPr>
              <a:t>THE FORTH AMENDEMENT :</a:t>
            </a:r>
            <a:endParaRPr lang="en-GB" dirty="0">
              <a:latin typeface="Book Antiqua" panose="02040602050305030304" pitchFamily="18" charset="0"/>
            </a:endParaRPr>
          </a:p>
          <a:p>
            <a:endParaRPr lang="en-GB" dirty="0">
              <a:latin typeface="Book Antiqua" panose="02040602050305030304" pitchFamily="18" charset="0"/>
            </a:endParaRPr>
          </a:p>
          <a:p>
            <a:r>
              <a:rPr lang="en-GB" dirty="0">
                <a:latin typeface="Book Antiqua" panose="02040602050305030304" pitchFamily="18" charset="0"/>
              </a:rPr>
              <a:t>Prohibits the united state government from conducting unreasonable search and seizures .in general this means police Can not search a person on their property warrant or probable cause .it also </a:t>
            </a:r>
            <a:r>
              <a:rPr lang="en-GB" dirty="0" err="1">
                <a:latin typeface="Book Antiqua" panose="02040602050305030304" pitchFamily="18" charset="0"/>
              </a:rPr>
              <a:t>aplies</a:t>
            </a:r>
            <a:r>
              <a:rPr lang="en-GB" dirty="0">
                <a:latin typeface="Book Antiqua" panose="02040602050305030304" pitchFamily="18" charset="0"/>
              </a:rPr>
              <a:t> to arrests and the collection of evidence .however what is reasonable is the question the supreme court has grappled with for more than two hundred years.</a:t>
            </a:r>
            <a:endParaRPr lang="en-GB" dirty="0">
              <a:latin typeface="Book Antiqua" panose="02040602050305030304" pitchFamily="18" charset="0"/>
            </a:endParaRPr>
          </a:p>
        </p:txBody>
      </p:sp>
      <p:pic>
        <p:nvPicPr>
          <p:cNvPr id="3" name="Graphic 2" descr="Polic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8582" y="4990231"/>
            <a:ext cx="1413366" cy="14133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
        <p:nvSpPr>
          <p:cNvPr id="4" name="TextBox 3"/>
          <p:cNvSpPr txBox="1"/>
          <p:nvPr/>
        </p:nvSpPr>
        <p:spPr>
          <a:xfrm>
            <a:off x="2105891" y="1198418"/>
            <a:ext cx="7564582" cy="3139321"/>
          </a:xfrm>
          <a:prstGeom prst="rect">
            <a:avLst/>
          </a:prstGeom>
          <a:noFill/>
        </p:spPr>
        <p:txBody>
          <a:bodyPr wrap="square" rtlCol="0">
            <a:spAutoFit/>
          </a:bodyPr>
          <a:lstStyle/>
          <a:p>
            <a:r>
              <a:rPr lang="en-GB" dirty="0">
                <a:latin typeface="Book Antiqua" panose="02040602050305030304" pitchFamily="18" charset="0"/>
              </a:rPr>
              <a:t>THE FIFTH AMENDMENT:</a:t>
            </a:r>
            <a:endParaRPr lang="en-GB" dirty="0">
              <a:latin typeface="Book Antiqua" panose="02040602050305030304" pitchFamily="18" charset="0"/>
            </a:endParaRPr>
          </a:p>
          <a:p>
            <a:endParaRPr lang="en-GB" dirty="0">
              <a:latin typeface="Book Antiqua" panose="02040602050305030304" pitchFamily="18" charset="0"/>
            </a:endParaRPr>
          </a:p>
          <a:p>
            <a:r>
              <a:rPr lang="en-GB" dirty="0">
                <a:latin typeface="Book Antiqua" panose="02040602050305030304" pitchFamily="18" charset="0"/>
              </a:rPr>
              <a:t>Was added to the  constitution in 1791. It break down Into five Rights or protections :</a:t>
            </a:r>
            <a:endParaRPr lang="en-GB" dirty="0">
              <a:latin typeface="Book Antiqua" panose="02040602050305030304" pitchFamily="18" charset="0"/>
            </a:endParaRPr>
          </a:p>
          <a:p>
            <a:r>
              <a:rPr lang="en-GB" dirty="0">
                <a:latin typeface="Book Antiqua" panose="02040602050305030304" pitchFamily="18" charset="0"/>
              </a:rPr>
              <a:t>1_the right to jury trail when you re charged with a crime .</a:t>
            </a:r>
            <a:endParaRPr lang="en-GB" dirty="0">
              <a:latin typeface="Book Antiqua" panose="02040602050305030304" pitchFamily="18" charset="0"/>
            </a:endParaRPr>
          </a:p>
          <a:p>
            <a:r>
              <a:rPr lang="en-GB" dirty="0">
                <a:latin typeface="Book Antiqua" panose="02040602050305030304" pitchFamily="18" charset="0"/>
              </a:rPr>
              <a:t>2_protections against double </a:t>
            </a:r>
            <a:endParaRPr lang="en-GB" dirty="0">
              <a:latin typeface="Book Antiqua" panose="02040602050305030304" pitchFamily="18" charset="0"/>
            </a:endParaRPr>
          </a:p>
          <a:p>
            <a:r>
              <a:rPr lang="en-GB" dirty="0">
                <a:latin typeface="Book Antiqua" panose="02040602050305030304" pitchFamily="18" charset="0"/>
              </a:rPr>
              <a:t>Jeopardy</a:t>
            </a:r>
            <a:endParaRPr lang="en-GB" dirty="0">
              <a:latin typeface="Book Antiqua" panose="02040602050305030304" pitchFamily="18" charset="0"/>
            </a:endParaRPr>
          </a:p>
          <a:p>
            <a:r>
              <a:rPr lang="en-GB" dirty="0">
                <a:latin typeface="Book Antiqua" panose="02040602050305030304" pitchFamily="18" charset="0"/>
              </a:rPr>
              <a:t>3_self incrimination </a:t>
            </a:r>
            <a:endParaRPr lang="en-GB" dirty="0">
              <a:latin typeface="Book Antiqua" panose="02040602050305030304" pitchFamily="18" charset="0"/>
            </a:endParaRPr>
          </a:p>
          <a:p>
            <a:r>
              <a:rPr lang="en-GB" dirty="0">
                <a:latin typeface="Book Antiqua" panose="02040602050305030304" pitchFamily="18" charset="0"/>
              </a:rPr>
              <a:t>4_ the Right to fair trail </a:t>
            </a:r>
            <a:endParaRPr lang="en-GB" dirty="0">
              <a:latin typeface="Book Antiqua" panose="02040602050305030304" pitchFamily="18" charset="0"/>
            </a:endParaRPr>
          </a:p>
          <a:p>
            <a:r>
              <a:rPr lang="en-GB" dirty="0">
                <a:latin typeface="Book Antiqua" panose="02040602050305030304" pitchFamily="18" charset="0"/>
              </a:rPr>
              <a:t>5_protection  the constitution taking of property by the government without compensation.</a:t>
            </a:r>
            <a:endParaRPr lang="en-GB" dirty="0">
              <a:latin typeface="Book Antiqua" panose="02040602050305030304" pitchFamily="18" charset="0"/>
            </a:endParaRPr>
          </a:p>
        </p:txBody>
      </p:sp>
      <p:pic>
        <p:nvPicPr>
          <p:cNvPr id="3" name="Graphic 2" descr="Scales of justic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7018" y="4922063"/>
            <a:ext cx="1302328" cy="13023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
        <p:nvSpPr>
          <p:cNvPr id="4" name="TextBox 3"/>
          <p:cNvSpPr txBox="1"/>
          <p:nvPr/>
        </p:nvSpPr>
        <p:spPr>
          <a:xfrm>
            <a:off x="2313709" y="1184563"/>
            <a:ext cx="7564582" cy="2585323"/>
          </a:xfrm>
          <a:prstGeom prst="rect">
            <a:avLst/>
          </a:prstGeom>
          <a:noFill/>
        </p:spPr>
        <p:txBody>
          <a:bodyPr wrap="square" rtlCol="0">
            <a:spAutoFit/>
          </a:bodyPr>
          <a:lstStyle/>
          <a:p>
            <a:r>
              <a:rPr lang="en-GB" dirty="0">
                <a:latin typeface="Book Antiqua" panose="02040602050305030304" pitchFamily="18" charset="0"/>
              </a:rPr>
              <a:t>THE SIXTH AMENDEMENT:</a:t>
            </a:r>
            <a:endParaRPr lang="en-GB" dirty="0">
              <a:latin typeface="Book Antiqua" panose="02040602050305030304" pitchFamily="18" charset="0"/>
            </a:endParaRPr>
          </a:p>
          <a:p>
            <a:endParaRPr lang="en-GB" dirty="0">
              <a:latin typeface="Book Antiqua" panose="02040602050305030304" pitchFamily="18" charset="0"/>
            </a:endParaRPr>
          </a:p>
          <a:p>
            <a:r>
              <a:rPr lang="en-GB" dirty="0">
                <a:latin typeface="Book Antiqua" panose="02040602050305030304" pitchFamily="18" charset="0"/>
              </a:rPr>
              <a:t> sets forth Rights that related to criminal prosecutions .it was ratified. In 1791as part of untied states  bill of right .</a:t>
            </a:r>
            <a:endParaRPr lang="en-GB" dirty="0">
              <a:latin typeface="Book Antiqua" panose="02040602050305030304" pitchFamily="18" charset="0"/>
            </a:endParaRPr>
          </a:p>
          <a:p>
            <a:r>
              <a:rPr lang="en-GB" dirty="0" err="1">
                <a:latin typeface="Book Antiqua" panose="02040602050305030304" pitchFamily="18" charset="0"/>
              </a:rPr>
              <a:t>lt</a:t>
            </a:r>
            <a:r>
              <a:rPr lang="en-GB" dirty="0">
                <a:latin typeface="Book Antiqua" panose="02040602050305030304" pitchFamily="18" charset="0"/>
              </a:rPr>
              <a:t> Provides additional protections to people accused of crime such as the Right to Speedy and public trial )trail by an impartial jury in criminal cases and to be informed of criminal charges. </a:t>
            </a:r>
            <a:endParaRPr lang="en-GB" dirty="0">
              <a:latin typeface="Book Antiqua" panose="02040602050305030304" pitchFamily="18" charset="0"/>
            </a:endParaRPr>
          </a:p>
          <a:p>
            <a:r>
              <a:rPr lang="en-GB" dirty="0">
                <a:latin typeface="Book Antiqua" panose="02040602050305030304" pitchFamily="18" charset="0"/>
              </a:rPr>
              <a:t>Witnesses must face the accused and the accused is allow his or her own Witnesses and to be represent by a lawyer.</a:t>
            </a:r>
            <a:endParaRPr lang="en-GB" dirty="0">
              <a:latin typeface="Book Antiqua" panose="02040602050305030304" pitchFamily="18" charset="0"/>
            </a:endParaRPr>
          </a:p>
        </p:txBody>
      </p:sp>
      <p:pic>
        <p:nvPicPr>
          <p:cNvPr id="3" name="Graphic 2" descr="Stopwatch"/>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2436" y="4898828"/>
            <a:ext cx="1385658" cy="138565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
        <p:nvSpPr>
          <p:cNvPr id="4" name="TextBox 3"/>
          <p:cNvSpPr txBox="1"/>
          <p:nvPr/>
        </p:nvSpPr>
        <p:spPr>
          <a:xfrm>
            <a:off x="2313709" y="1184563"/>
            <a:ext cx="7564582" cy="2031325"/>
          </a:xfrm>
          <a:prstGeom prst="rect">
            <a:avLst/>
          </a:prstGeom>
          <a:noFill/>
        </p:spPr>
        <p:txBody>
          <a:bodyPr wrap="square" rtlCol="0">
            <a:spAutoFit/>
          </a:bodyPr>
          <a:lstStyle/>
          <a:p>
            <a:r>
              <a:rPr lang="en-GB" dirty="0">
                <a:latin typeface="Book Antiqua" panose="02040602050305030304" pitchFamily="18" charset="0"/>
              </a:rPr>
              <a:t>THE SEVENTH AMENDMENT : Rights in a Civil Trial.</a:t>
            </a:r>
            <a:endParaRPr lang="en-GB" dirty="0">
              <a:latin typeface="Book Antiqua" panose="02040602050305030304" pitchFamily="18" charset="0"/>
            </a:endParaRPr>
          </a:p>
          <a:p>
            <a:endParaRPr lang="en-GB" dirty="0">
              <a:latin typeface="Book Antiqua" panose="02040602050305030304" pitchFamily="18" charset="0"/>
            </a:endParaRPr>
          </a:p>
          <a:p>
            <a:r>
              <a:rPr lang="en-GB" dirty="0">
                <a:latin typeface="Book Antiqua" panose="02040602050305030304" pitchFamily="18" charset="0"/>
              </a:rPr>
              <a:t>A civil case is brought by a person to get back property, to have a contract enforced, or to </a:t>
            </a:r>
            <a:endParaRPr lang="en-GB" dirty="0">
              <a:latin typeface="Book Antiqua" panose="02040602050305030304" pitchFamily="18" charset="0"/>
            </a:endParaRPr>
          </a:p>
          <a:p>
            <a:r>
              <a:rPr lang="en-GB" dirty="0">
                <a:latin typeface="Book Antiqua" panose="02040602050305030304" pitchFamily="18" charset="0"/>
              </a:rPr>
              <a:t>protect a person’s rights. The Seventh Amendment allows a civil case to be decided by a jury </a:t>
            </a:r>
            <a:endParaRPr lang="en-GB" dirty="0">
              <a:latin typeface="Book Antiqua" panose="02040602050305030304" pitchFamily="18" charset="0"/>
            </a:endParaRPr>
          </a:p>
          <a:p>
            <a:r>
              <a:rPr lang="en-GB" dirty="0">
                <a:latin typeface="Book Antiqua" panose="02040602050305030304" pitchFamily="18" charset="0"/>
              </a:rPr>
              <a:t>trial when the amount of money involved is over $20</a:t>
            </a:r>
            <a:endParaRPr lang="en-GB" dirty="0">
              <a:latin typeface="Book Antiqua" panose="02040602050305030304" pitchFamily="18" charset="0"/>
            </a:endParaRPr>
          </a:p>
        </p:txBody>
      </p:sp>
      <p:pic>
        <p:nvPicPr>
          <p:cNvPr id="3" name="Graphic 2" descr="Judg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7018" y="4794919"/>
            <a:ext cx="1496494" cy="14964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EF0E7"/>
            </a:gs>
            <a:gs pos="52000">
              <a:srgbClr val="C9ECE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Us Constitution We The People Stock Video - Download Video Clip Now - US Constitution, USA, American Culture - iStock">
            <a:hlinkClick r:id="" action="ppaction://media"/>
          </p:cNvPr>
          <p:cNvPicPr>
            <a:picLocks noChangeAspect="1"/>
          </p:cNvPicPr>
          <p:nvPr>
            <a:videoFile r:link="rId1"/>
            <p:extLst>
              <p:ext uri="{DAA4B4D4-6D71-4841-9C94-3DE7FCFB9230}">
                <p14:media xmlns:p14="http://schemas.microsoft.com/office/powerpoint/2010/main" r:embed="rId2">
                  <p14:fade in="750,000000" out="750,000000"/>
                </p14:media>
              </p:ext>
            </p:extLst>
          </p:nvPr>
        </p:nvPicPr>
        <p:blipFill>
          <a:blip r:embed="rId3"/>
          <a:stretch>
            <a:fillRect/>
          </a:stretch>
        </p:blipFill>
        <p:spPr>
          <a:xfrm>
            <a:off x="0" y="0"/>
            <a:ext cx="12192000" cy="6858000"/>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l="3298" t="30024" r="5630" b="51739"/>
          <a:stretch>
            <a:fillRect/>
          </a:stretch>
        </p:blipFill>
        <p:spPr>
          <a:xfrm>
            <a:off x="13714055" y="2831531"/>
            <a:ext cx="8155338" cy="1194938"/>
          </a:xfrm>
          <a:custGeom>
            <a:avLst/>
            <a:gdLst/>
            <a:ahLst/>
            <a:cxnLst/>
            <a:rect l="l" t="t" r="r" b="b"/>
            <a:pathLst>
              <a:path w="8571755" h="760846">
                <a:moveTo>
                  <a:pt x="2360600" y="343793"/>
                </a:moveTo>
                <a:lnTo>
                  <a:pt x="2360600" y="455935"/>
                </a:lnTo>
                <a:lnTo>
                  <a:pt x="2410123" y="455935"/>
                </a:lnTo>
                <a:cubicBezTo>
                  <a:pt x="2441773" y="455935"/>
                  <a:pt x="2464556" y="451842"/>
                  <a:pt x="2478472" y="443656"/>
                </a:cubicBezTo>
                <a:cubicBezTo>
                  <a:pt x="2492115" y="435471"/>
                  <a:pt x="2498936" y="421010"/>
                  <a:pt x="2498936" y="400273"/>
                </a:cubicBezTo>
                <a:cubicBezTo>
                  <a:pt x="2498936" y="380900"/>
                  <a:pt x="2492797" y="366576"/>
                  <a:pt x="2480519" y="357299"/>
                </a:cubicBezTo>
                <a:cubicBezTo>
                  <a:pt x="2468240" y="348295"/>
                  <a:pt x="2444502" y="343793"/>
                  <a:pt x="2409304" y="343793"/>
                </a:cubicBezTo>
                <a:close/>
                <a:moveTo>
                  <a:pt x="6694363" y="293451"/>
                </a:moveTo>
                <a:cubicBezTo>
                  <a:pt x="6671171" y="293451"/>
                  <a:pt x="6653435" y="302319"/>
                  <a:pt x="6641157" y="320055"/>
                </a:cubicBezTo>
                <a:cubicBezTo>
                  <a:pt x="6628879" y="337517"/>
                  <a:pt x="6622740" y="359072"/>
                  <a:pt x="6622740" y="384720"/>
                </a:cubicBezTo>
                <a:cubicBezTo>
                  <a:pt x="6622740" y="409004"/>
                  <a:pt x="6628879" y="429195"/>
                  <a:pt x="6641157" y="445293"/>
                </a:cubicBezTo>
                <a:cubicBezTo>
                  <a:pt x="6653435" y="461664"/>
                  <a:pt x="6670898" y="469850"/>
                  <a:pt x="6693545" y="469850"/>
                </a:cubicBezTo>
                <a:cubicBezTo>
                  <a:pt x="6717556" y="469850"/>
                  <a:pt x="6735427" y="461528"/>
                  <a:pt x="6747160" y="444884"/>
                </a:cubicBezTo>
                <a:cubicBezTo>
                  <a:pt x="6758893" y="428786"/>
                  <a:pt x="6764759" y="408458"/>
                  <a:pt x="6764759" y="383902"/>
                </a:cubicBezTo>
                <a:cubicBezTo>
                  <a:pt x="6764759" y="357162"/>
                  <a:pt x="6758484" y="335471"/>
                  <a:pt x="6745932" y="318827"/>
                </a:cubicBezTo>
                <a:cubicBezTo>
                  <a:pt x="6733108" y="301910"/>
                  <a:pt x="6715919" y="293451"/>
                  <a:pt x="6694363" y="293451"/>
                </a:cubicBezTo>
                <a:close/>
                <a:moveTo>
                  <a:pt x="1558565" y="262756"/>
                </a:moveTo>
                <a:cubicBezTo>
                  <a:pt x="1540011" y="262756"/>
                  <a:pt x="1525823" y="270396"/>
                  <a:pt x="1516001" y="285675"/>
                </a:cubicBezTo>
                <a:cubicBezTo>
                  <a:pt x="1506178" y="301228"/>
                  <a:pt x="1501267" y="320327"/>
                  <a:pt x="1501267" y="342974"/>
                </a:cubicBezTo>
                <a:cubicBezTo>
                  <a:pt x="1501267" y="345975"/>
                  <a:pt x="1501403" y="348704"/>
                  <a:pt x="1501676" y="351160"/>
                </a:cubicBezTo>
                <a:lnTo>
                  <a:pt x="1617501" y="351160"/>
                </a:lnTo>
                <a:cubicBezTo>
                  <a:pt x="1618047" y="342974"/>
                  <a:pt x="1618320" y="338336"/>
                  <a:pt x="1618320" y="337244"/>
                </a:cubicBezTo>
                <a:cubicBezTo>
                  <a:pt x="1618320" y="315689"/>
                  <a:pt x="1612863" y="297817"/>
                  <a:pt x="1601949" y="283629"/>
                </a:cubicBezTo>
                <a:cubicBezTo>
                  <a:pt x="1591035" y="269713"/>
                  <a:pt x="1576574" y="262756"/>
                  <a:pt x="1558565" y="262756"/>
                </a:cubicBezTo>
                <a:close/>
                <a:moveTo>
                  <a:pt x="6064969" y="183765"/>
                </a:moveTo>
                <a:lnTo>
                  <a:pt x="6311763" y="183765"/>
                </a:lnTo>
                <a:lnTo>
                  <a:pt x="6311763" y="455935"/>
                </a:lnTo>
                <a:lnTo>
                  <a:pt x="6346143" y="455935"/>
                </a:lnTo>
                <a:lnTo>
                  <a:pt x="6346143" y="580764"/>
                </a:lnTo>
                <a:lnTo>
                  <a:pt x="6064969" y="580764"/>
                </a:lnTo>
                <a:lnTo>
                  <a:pt x="6064969" y="455935"/>
                </a:lnTo>
                <a:lnTo>
                  <a:pt x="6105897" y="455935"/>
                </a:lnTo>
                <a:lnTo>
                  <a:pt x="6105897" y="308595"/>
                </a:lnTo>
                <a:lnTo>
                  <a:pt x="6064969" y="308595"/>
                </a:lnTo>
                <a:close/>
                <a:moveTo>
                  <a:pt x="2797894" y="183765"/>
                </a:moveTo>
                <a:lnTo>
                  <a:pt x="3044689" y="183765"/>
                </a:lnTo>
                <a:lnTo>
                  <a:pt x="3044689" y="455935"/>
                </a:lnTo>
                <a:lnTo>
                  <a:pt x="3079068" y="455935"/>
                </a:lnTo>
                <a:lnTo>
                  <a:pt x="3079068" y="580764"/>
                </a:lnTo>
                <a:lnTo>
                  <a:pt x="2797894" y="580764"/>
                </a:lnTo>
                <a:lnTo>
                  <a:pt x="2797894" y="455935"/>
                </a:lnTo>
                <a:lnTo>
                  <a:pt x="2838822" y="455935"/>
                </a:lnTo>
                <a:lnTo>
                  <a:pt x="2838822" y="308595"/>
                </a:lnTo>
                <a:lnTo>
                  <a:pt x="2797894" y="308595"/>
                </a:lnTo>
                <a:close/>
                <a:moveTo>
                  <a:pt x="8293856" y="176398"/>
                </a:moveTo>
                <a:cubicBezTo>
                  <a:pt x="8342969" y="176398"/>
                  <a:pt x="8384170" y="185675"/>
                  <a:pt x="8417458" y="204229"/>
                </a:cubicBezTo>
                <a:lnTo>
                  <a:pt x="8417458" y="183765"/>
                </a:lnTo>
                <a:lnTo>
                  <a:pt x="8543106" y="183765"/>
                </a:lnTo>
                <a:lnTo>
                  <a:pt x="8543106" y="299181"/>
                </a:lnTo>
                <a:lnTo>
                  <a:pt x="8426871" y="299181"/>
                </a:lnTo>
                <a:cubicBezTo>
                  <a:pt x="8397948" y="271623"/>
                  <a:pt x="8363569" y="257844"/>
                  <a:pt x="8323733" y="257844"/>
                </a:cubicBezTo>
                <a:cubicBezTo>
                  <a:pt x="8292355" y="257844"/>
                  <a:pt x="8276666" y="266166"/>
                  <a:pt x="8276666" y="282810"/>
                </a:cubicBezTo>
                <a:cubicBezTo>
                  <a:pt x="8276666" y="290723"/>
                  <a:pt x="8281304" y="295907"/>
                  <a:pt x="8290582" y="298363"/>
                </a:cubicBezTo>
                <a:cubicBezTo>
                  <a:pt x="8298494" y="300818"/>
                  <a:pt x="8324688" y="306685"/>
                  <a:pt x="8369163" y="315962"/>
                </a:cubicBezTo>
                <a:cubicBezTo>
                  <a:pt x="8419640" y="326603"/>
                  <a:pt x="8459067" y="337244"/>
                  <a:pt x="8487444" y="347885"/>
                </a:cubicBezTo>
                <a:cubicBezTo>
                  <a:pt x="8515548" y="358527"/>
                  <a:pt x="8536694" y="372578"/>
                  <a:pt x="8550882" y="390041"/>
                </a:cubicBezTo>
                <a:cubicBezTo>
                  <a:pt x="8564798" y="407503"/>
                  <a:pt x="8571755" y="428922"/>
                  <a:pt x="8571755" y="454297"/>
                </a:cubicBezTo>
                <a:cubicBezTo>
                  <a:pt x="8571755" y="500137"/>
                  <a:pt x="8554702" y="533970"/>
                  <a:pt x="8520596" y="555798"/>
                </a:cubicBezTo>
                <a:cubicBezTo>
                  <a:pt x="8486762" y="577353"/>
                  <a:pt x="8445015" y="588131"/>
                  <a:pt x="8395357" y="588131"/>
                </a:cubicBezTo>
                <a:cubicBezTo>
                  <a:pt x="8345970" y="588131"/>
                  <a:pt x="8304088" y="579127"/>
                  <a:pt x="8269709" y="561119"/>
                </a:cubicBezTo>
                <a:lnTo>
                  <a:pt x="8269709" y="585676"/>
                </a:lnTo>
                <a:lnTo>
                  <a:pt x="8142423" y="585676"/>
                </a:lnTo>
                <a:lnTo>
                  <a:pt x="8142423" y="459618"/>
                </a:lnTo>
                <a:lnTo>
                  <a:pt x="8261523" y="459618"/>
                </a:lnTo>
                <a:cubicBezTo>
                  <a:pt x="8292082" y="491815"/>
                  <a:pt x="8325506" y="507913"/>
                  <a:pt x="8361796" y="507913"/>
                </a:cubicBezTo>
                <a:cubicBezTo>
                  <a:pt x="8398358" y="507913"/>
                  <a:pt x="8416639" y="500409"/>
                  <a:pt x="8416639" y="485403"/>
                </a:cubicBezTo>
                <a:cubicBezTo>
                  <a:pt x="8416639" y="477763"/>
                  <a:pt x="8412682" y="471896"/>
                  <a:pt x="8404770" y="467804"/>
                </a:cubicBezTo>
                <a:cubicBezTo>
                  <a:pt x="8396585" y="463438"/>
                  <a:pt x="8374893" y="457026"/>
                  <a:pt x="8339695" y="448568"/>
                </a:cubicBezTo>
                <a:cubicBezTo>
                  <a:pt x="8311318" y="440928"/>
                  <a:pt x="8279941" y="432060"/>
                  <a:pt x="8245561" y="421965"/>
                </a:cubicBezTo>
                <a:cubicBezTo>
                  <a:pt x="8215820" y="413506"/>
                  <a:pt x="8192355" y="402865"/>
                  <a:pt x="8175165" y="390041"/>
                </a:cubicBezTo>
                <a:cubicBezTo>
                  <a:pt x="8157430" y="377217"/>
                  <a:pt x="8145561" y="364666"/>
                  <a:pt x="8139559" y="352387"/>
                </a:cubicBezTo>
                <a:cubicBezTo>
                  <a:pt x="8133010" y="340109"/>
                  <a:pt x="8129735" y="324011"/>
                  <a:pt x="8129735" y="304093"/>
                </a:cubicBezTo>
                <a:cubicBezTo>
                  <a:pt x="8129735" y="260164"/>
                  <a:pt x="8145289" y="227831"/>
                  <a:pt x="8176393" y="207094"/>
                </a:cubicBezTo>
                <a:cubicBezTo>
                  <a:pt x="8207225" y="186630"/>
                  <a:pt x="8246380" y="176398"/>
                  <a:pt x="8293856" y="176398"/>
                </a:cubicBezTo>
                <a:close/>
                <a:moveTo>
                  <a:pt x="6633381" y="176398"/>
                </a:moveTo>
                <a:cubicBezTo>
                  <a:pt x="6683040" y="176398"/>
                  <a:pt x="6726560" y="187312"/>
                  <a:pt x="6763940" y="209140"/>
                </a:cubicBezTo>
                <a:lnTo>
                  <a:pt x="6763940" y="183765"/>
                </a:lnTo>
                <a:lnTo>
                  <a:pt x="7018511" y="183765"/>
                </a:lnTo>
                <a:lnTo>
                  <a:pt x="7018511" y="308595"/>
                </a:lnTo>
                <a:lnTo>
                  <a:pt x="6968988" y="308595"/>
                </a:lnTo>
                <a:lnTo>
                  <a:pt x="6968988" y="526330"/>
                </a:lnTo>
                <a:cubicBezTo>
                  <a:pt x="6968988" y="574898"/>
                  <a:pt x="6964623" y="612279"/>
                  <a:pt x="6955891" y="638472"/>
                </a:cubicBezTo>
                <a:cubicBezTo>
                  <a:pt x="6946887" y="664666"/>
                  <a:pt x="6930789" y="687040"/>
                  <a:pt x="6907597" y="705594"/>
                </a:cubicBezTo>
                <a:cubicBezTo>
                  <a:pt x="6884404" y="724966"/>
                  <a:pt x="6855345" y="738882"/>
                  <a:pt x="6820421" y="747340"/>
                </a:cubicBezTo>
                <a:cubicBezTo>
                  <a:pt x="6785769" y="756344"/>
                  <a:pt x="6739793" y="760846"/>
                  <a:pt x="6682494" y="760846"/>
                </a:cubicBezTo>
                <a:cubicBezTo>
                  <a:pt x="6656846" y="760846"/>
                  <a:pt x="6633995" y="760028"/>
                  <a:pt x="6613940" y="758391"/>
                </a:cubicBezTo>
                <a:cubicBezTo>
                  <a:pt x="6593886" y="756753"/>
                  <a:pt x="6570898" y="754025"/>
                  <a:pt x="6544977" y="750205"/>
                </a:cubicBezTo>
                <a:cubicBezTo>
                  <a:pt x="6500775" y="743111"/>
                  <a:pt x="6468715" y="735607"/>
                  <a:pt x="6448797" y="727695"/>
                </a:cubicBezTo>
                <a:lnTo>
                  <a:pt x="6505277" y="627013"/>
                </a:lnTo>
                <a:cubicBezTo>
                  <a:pt x="6537201" y="640382"/>
                  <a:pt x="6580038" y="647067"/>
                  <a:pt x="6633790" y="647067"/>
                </a:cubicBezTo>
                <a:cubicBezTo>
                  <a:pt x="6669261" y="647067"/>
                  <a:pt x="6696955" y="642019"/>
                  <a:pt x="6716873" y="631924"/>
                </a:cubicBezTo>
                <a:cubicBezTo>
                  <a:pt x="6737065" y="622101"/>
                  <a:pt x="6750025" y="610505"/>
                  <a:pt x="6755755" y="597135"/>
                </a:cubicBezTo>
                <a:cubicBezTo>
                  <a:pt x="6761212" y="583766"/>
                  <a:pt x="6763940" y="564802"/>
                  <a:pt x="6763940" y="540246"/>
                </a:cubicBezTo>
                <a:cubicBezTo>
                  <a:pt x="6722740" y="560982"/>
                  <a:pt x="6676764" y="571351"/>
                  <a:pt x="6626014" y="571351"/>
                </a:cubicBezTo>
                <a:cubicBezTo>
                  <a:pt x="6566805" y="571351"/>
                  <a:pt x="6516873" y="554434"/>
                  <a:pt x="6476218" y="520600"/>
                </a:cubicBezTo>
                <a:cubicBezTo>
                  <a:pt x="6435018" y="487040"/>
                  <a:pt x="6414417" y="440518"/>
                  <a:pt x="6414417" y="381037"/>
                </a:cubicBezTo>
                <a:cubicBezTo>
                  <a:pt x="6414417" y="318281"/>
                  <a:pt x="6435836" y="268486"/>
                  <a:pt x="6478674" y="231651"/>
                </a:cubicBezTo>
                <a:cubicBezTo>
                  <a:pt x="6521239" y="194816"/>
                  <a:pt x="6572808" y="176398"/>
                  <a:pt x="6633381" y="176398"/>
                </a:cubicBezTo>
                <a:close/>
                <a:moveTo>
                  <a:pt x="1554473" y="172305"/>
                </a:moveTo>
                <a:cubicBezTo>
                  <a:pt x="1629507" y="172305"/>
                  <a:pt x="1690625" y="191405"/>
                  <a:pt x="1737829" y="229604"/>
                </a:cubicBezTo>
                <a:cubicBezTo>
                  <a:pt x="1784214" y="267531"/>
                  <a:pt x="1808907" y="325239"/>
                  <a:pt x="1811908" y="402729"/>
                </a:cubicBezTo>
                <a:lnTo>
                  <a:pt x="1499220" y="402729"/>
                </a:lnTo>
                <a:cubicBezTo>
                  <a:pt x="1500039" y="467121"/>
                  <a:pt x="1524050" y="499318"/>
                  <a:pt x="1571253" y="499318"/>
                </a:cubicBezTo>
                <a:cubicBezTo>
                  <a:pt x="1599630" y="499318"/>
                  <a:pt x="1620094" y="484584"/>
                  <a:pt x="1632645" y="455116"/>
                </a:cubicBezTo>
                <a:lnTo>
                  <a:pt x="1802495" y="475989"/>
                </a:lnTo>
                <a:cubicBezTo>
                  <a:pt x="1794855" y="493725"/>
                  <a:pt x="1784214" y="509618"/>
                  <a:pt x="1770571" y="523670"/>
                </a:cubicBezTo>
                <a:cubicBezTo>
                  <a:pt x="1756928" y="537722"/>
                  <a:pt x="1740285" y="549932"/>
                  <a:pt x="1720639" y="560300"/>
                </a:cubicBezTo>
                <a:cubicBezTo>
                  <a:pt x="1681076" y="581583"/>
                  <a:pt x="1633736" y="592224"/>
                  <a:pt x="1578620" y="592224"/>
                </a:cubicBezTo>
                <a:cubicBezTo>
                  <a:pt x="1486123" y="592224"/>
                  <a:pt x="1416546" y="572988"/>
                  <a:pt x="1369889" y="534516"/>
                </a:cubicBezTo>
                <a:cubicBezTo>
                  <a:pt x="1323231" y="496317"/>
                  <a:pt x="1299902" y="446248"/>
                  <a:pt x="1299902" y="384311"/>
                </a:cubicBezTo>
                <a:cubicBezTo>
                  <a:pt x="1299902" y="323738"/>
                  <a:pt x="1322958" y="273260"/>
                  <a:pt x="1369070" y="232878"/>
                </a:cubicBezTo>
                <a:cubicBezTo>
                  <a:pt x="1414636" y="192496"/>
                  <a:pt x="1476437" y="172305"/>
                  <a:pt x="1554473" y="172305"/>
                </a:cubicBezTo>
                <a:close/>
                <a:moveTo>
                  <a:pt x="5624401" y="136289"/>
                </a:moveTo>
                <a:lnTo>
                  <a:pt x="5624401" y="244747"/>
                </a:lnTo>
                <a:lnTo>
                  <a:pt x="5648957" y="244747"/>
                </a:lnTo>
                <a:cubicBezTo>
                  <a:pt x="5681153" y="244747"/>
                  <a:pt x="5702982" y="243792"/>
                  <a:pt x="5714442" y="241882"/>
                </a:cubicBezTo>
                <a:cubicBezTo>
                  <a:pt x="5726720" y="239973"/>
                  <a:pt x="5737088" y="234516"/>
                  <a:pt x="5745547" y="225511"/>
                </a:cubicBezTo>
                <a:cubicBezTo>
                  <a:pt x="5754005" y="217053"/>
                  <a:pt x="5758234" y="205457"/>
                  <a:pt x="5758234" y="190723"/>
                </a:cubicBezTo>
                <a:cubicBezTo>
                  <a:pt x="5758234" y="175989"/>
                  <a:pt x="5754005" y="164256"/>
                  <a:pt x="5745547" y="155525"/>
                </a:cubicBezTo>
                <a:cubicBezTo>
                  <a:pt x="5737088" y="146521"/>
                  <a:pt x="5726311" y="141064"/>
                  <a:pt x="5713214" y="139154"/>
                </a:cubicBezTo>
                <a:cubicBezTo>
                  <a:pt x="5700663" y="137244"/>
                  <a:pt x="5677743" y="136289"/>
                  <a:pt x="5644455" y="136289"/>
                </a:cubicBezTo>
                <a:close/>
                <a:moveTo>
                  <a:pt x="2360600" y="136289"/>
                </a:moveTo>
                <a:lnTo>
                  <a:pt x="2360600" y="240245"/>
                </a:lnTo>
                <a:lnTo>
                  <a:pt x="2409304" y="240245"/>
                </a:lnTo>
                <a:cubicBezTo>
                  <a:pt x="2442319" y="240245"/>
                  <a:pt x="2464011" y="235470"/>
                  <a:pt x="2474380" y="225921"/>
                </a:cubicBezTo>
                <a:cubicBezTo>
                  <a:pt x="2484202" y="216371"/>
                  <a:pt x="2489113" y="203820"/>
                  <a:pt x="2489113" y="188267"/>
                </a:cubicBezTo>
                <a:cubicBezTo>
                  <a:pt x="2489113" y="174897"/>
                  <a:pt x="2484611" y="162892"/>
                  <a:pt x="2475607" y="152251"/>
                </a:cubicBezTo>
                <a:cubicBezTo>
                  <a:pt x="2466603" y="141610"/>
                  <a:pt x="2441910" y="136289"/>
                  <a:pt x="2401528" y="136289"/>
                </a:cubicBezTo>
                <a:close/>
                <a:moveTo>
                  <a:pt x="4359771" y="133424"/>
                </a:moveTo>
                <a:cubicBezTo>
                  <a:pt x="4335214" y="133424"/>
                  <a:pt x="4316797" y="144202"/>
                  <a:pt x="4304519" y="165757"/>
                </a:cubicBezTo>
                <a:cubicBezTo>
                  <a:pt x="4292240" y="187312"/>
                  <a:pt x="4286101" y="230286"/>
                  <a:pt x="4286101" y="294679"/>
                </a:cubicBezTo>
                <a:cubicBezTo>
                  <a:pt x="4286101" y="357981"/>
                  <a:pt x="4292240" y="400682"/>
                  <a:pt x="4304519" y="422783"/>
                </a:cubicBezTo>
                <a:cubicBezTo>
                  <a:pt x="4316251" y="445157"/>
                  <a:pt x="4334669" y="456344"/>
                  <a:pt x="4359771" y="456344"/>
                </a:cubicBezTo>
                <a:cubicBezTo>
                  <a:pt x="4384601" y="456344"/>
                  <a:pt x="4403154" y="445566"/>
                  <a:pt x="4415433" y="424011"/>
                </a:cubicBezTo>
                <a:cubicBezTo>
                  <a:pt x="4427711" y="402183"/>
                  <a:pt x="4433850" y="359072"/>
                  <a:pt x="4433850" y="294679"/>
                </a:cubicBezTo>
                <a:cubicBezTo>
                  <a:pt x="4433850" y="232196"/>
                  <a:pt x="4427848" y="189631"/>
                  <a:pt x="4415842" y="166985"/>
                </a:cubicBezTo>
                <a:cubicBezTo>
                  <a:pt x="4404110" y="144611"/>
                  <a:pt x="4385419" y="133424"/>
                  <a:pt x="4359771" y="133424"/>
                </a:cubicBezTo>
                <a:close/>
                <a:moveTo>
                  <a:pt x="7981615" y="24966"/>
                </a:moveTo>
                <a:lnTo>
                  <a:pt x="7981615" y="183765"/>
                </a:lnTo>
                <a:lnTo>
                  <a:pt x="8064698" y="183765"/>
                </a:lnTo>
                <a:lnTo>
                  <a:pt x="8064698" y="308595"/>
                </a:lnTo>
                <a:lnTo>
                  <a:pt x="7981615" y="308595"/>
                </a:lnTo>
                <a:lnTo>
                  <a:pt x="7981615" y="385539"/>
                </a:lnTo>
                <a:cubicBezTo>
                  <a:pt x="7981615" y="410641"/>
                  <a:pt x="7983934" y="427422"/>
                  <a:pt x="7988573" y="435880"/>
                </a:cubicBezTo>
                <a:cubicBezTo>
                  <a:pt x="7992939" y="444338"/>
                  <a:pt x="8002215" y="448568"/>
                  <a:pt x="8016403" y="448568"/>
                </a:cubicBezTo>
                <a:cubicBezTo>
                  <a:pt x="8029773" y="448568"/>
                  <a:pt x="8045871" y="444338"/>
                  <a:pt x="8064698" y="435880"/>
                </a:cubicBezTo>
                <a:lnTo>
                  <a:pt x="8064698" y="557845"/>
                </a:lnTo>
                <a:cubicBezTo>
                  <a:pt x="8051329" y="566849"/>
                  <a:pt x="8031955" y="574761"/>
                  <a:pt x="8006581" y="581583"/>
                </a:cubicBezTo>
                <a:cubicBezTo>
                  <a:pt x="7979841" y="588677"/>
                  <a:pt x="7954193" y="592224"/>
                  <a:pt x="7929637" y="592224"/>
                </a:cubicBezTo>
                <a:cubicBezTo>
                  <a:pt x="7898805" y="592224"/>
                  <a:pt x="7872337" y="587176"/>
                  <a:pt x="7850237" y="577081"/>
                </a:cubicBezTo>
                <a:cubicBezTo>
                  <a:pt x="7827590" y="566712"/>
                  <a:pt x="7810537" y="552797"/>
                  <a:pt x="7799077" y="535334"/>
                </a:cubicBezTo>
                <a:cubicBezTo>
                  <a:pt x="7792801" y="525239"/>
                  <a:pt x="7788163" y="516030"/>
                  <a:pt x="7785161" y="507708"/>
                </a:cubicBezTo>
                <a:cubicBezTo>
                  <a:pt x="7782161" y="499386"/>
                  <a:pt x="7779977" y="490041"/>
                  <a:pt x="7778613" y="479673"/>
                </a:cubicBezTo>
                <a:cubicBezTo>
                  <a:pt x="7776703" y="461664"/>
                  <a:pt x="7775748" y="426876"/>
                  <a:pt x="7775748" y="375307"/>
                </a:cubicBezTo>
                <a:lnTo>
                  <a:pt x="7775748" y="308595"/>
                </a:lnTo>
                <a:lnTo>
                  <a:pt x="7724997" y="308595"/>
                </a:lnTo>
                <a:lnTo>
                  <a:pt x="7724997" y="183765"/>
                </a:lnTo>
                <a:lnTo>
                  <a:pt x="7775748" y="183765"/>
                </a:lnTo>
                <a:lnTo>
                  <a:pt x="7775748" y="122783"/>
                </a:lnTo>
                <a:close/>
                <a:moveTo>
                  <a:pt x="7063977" y="11459"/>
                </a:moveTo>
                <a:lnTo>
                  <a:pt x="7321823" y="11459"/>
                </a:lnTo>
                <a:lnTo>
                  <a:pt x="7321823" y="231651"/>
                </a:lnTo>
                <a:cubicBezTo>
                  <a:pt x="7376665" y="194816"/>
                  <a:pt x="7430553" y="176398"/>
                  <a:pt x="7483487" y="176398"/>
                </a:cubicBezTo>
                <a:cubicBezTo>
                  <a:pt x="7530145" y="176398"/>
                  <a:pt x="7567116" y="189904"/>
                  <a:pt x="7594401" y="216917"/>
                </a:cubicBezTo>
                <a:cubicBezTo>
                  <a:pt x="7621686" y="244202"/>
                  <a:pt x="7635329" y="292360"/>
                  <a:pt x="7635329" y="361392"/>
                </a:cubicBezTo>
                <a:lnTo>
                  <a:pt x="7635329" y="455935"/>
                </a:lnTo>
                <a:lnTo>
                  <a:pt x="7681987" y="455935"/>
                </a:lnTo>
                <a:lnTo>
                  <a:pt x="7681987" y="580764"/>
                </a:lnTo>
                <a:lnTo>
                  <a:pt x="7429462" y="580764"/>
                </a:lnTo>
                <a:lnTo>
                  <a:pt x="7429462" y="418281"/>
                </a:lnTo>
                <a:cubicBezTo>
                  <a:pt x="7429462" y="368895"/>
                  <a:pt x="7426597" y="337926"/>
                  <a:pt x="7420867" y="325375"/>
                </a:cubicBezTo>
                <a:cubicBezTo>
                  <a:pt x="7414864" y="312824"/>
                  <a:pt x="7402313" y="306548"/>
                  <a:pt x="7383214" y="306548"/>
                </a:cubicBezTo>
                <a:cubicBezTo>
                  <a:pt x="7363295" y="306548"/>
                  <a:pt x="7342831" y="313506"/>
                  <a:pt x="7321823" y="327422"/>
                </a:cubicBezTo>
                <a:lnTo>
                  <a:pt x="7321823" y="455935"/>
                </a:lnTo>
                <a:lnTo>
                  <a:pt x="7377484" y="455935"/>
                </a:lnTo>
                <a:lnTo>
                  <a:pt x="7377484" y="580764"/>
                </a:lnTo>
                <a:lnTo>
                  <a:pt x="7063977" y="580764"/>
                </a:lnTo>
                <a:lnTo>
                  <a:pt x="7063977" y="455935"/>
                </a:lnTo>
                <a:lnTo>
                  <a:pt x="7115955" y="455935"/>
                </a:lnTo>
                <a:lnTo>
                  <a:pt x="7115955" y="136289"/>
                </a:lnTo>
                <a:lnTo>
                  <a:pt x="7063977" y="136289"/>
                </a:lnTo>
                <a:close/>
                <a:moveTo>
                  <a:pt x="5357961" y="11459"/>
                </a:moveTo>
                <a:lnTo>
                  <a:pt x="5667375" y="11459"/>
                </a:lnTo>
                <a:cubicBezTo>
                  <a:pt x="5695206" y="11459"/>
                  <a:pt x="5720990" y="11937"/>
                  <a:pt x="5744728" y="12892"/>
                </a:cubicBezTo>
                <a:cubicBezTo>
                  <a:pt x="5768466" y="13847"/>
                  <a:pt x="5788793" y="15211"/>
                  <a:pt x="5805710" y="16985"/>
                </a:cubicBezTo>
                <a:cubicBezTo>
                  <a:pt x="5822627" y="18758"/>
                  <a:pt x="5838180" y="21146"/>
                  <a:pt x="5852368" y="24147"/>
                </a:cubicBezTo>
                <a:cubicBezTo>
                  <a:pt x="5892205" y="32605"/>
                  <a:pt x="5924537" y="51023"/>
                  <a:pt x="5949367" y="79399"/>
                </a:cubicBezTo>
                <a:cubicBezTo>
                  <a:pt x="5974469" y="108322"/>
                  <a:pt x="5987020" y="142428"/>
                  <a:pt x="5987020" y="181719"/>
                </a:cubicBezTo>
                <a:cubicBezTo>
                  <a:pt x="5987020" y="211187"/>
                  <a:pt x="5979381" y="237926"/>
                  <a:pt x="5964101" y="261937"/>
                </a:cubicBezTo>
                <a:cubicBezTo>
                  <a:pt x="5948821" y="285675"/>
                  <a:pt x="5928766" y="303138"/>
                  <a:pt x="5903937" y="314325"/>
                </a:cubicBezTo>
                <a:lnTo>
                  <a:pt x="5982518" y="444475"/>
                </a:lnTo>
                <a:lnTo>
                  <a:pt x="6023446" y="444475"/>
                </a:lnTo>
                <a:lnTo>
                  <a:pt x="6023446" y="580764"/>
                </a:lnTo>
                <a:lnTo>
                  <a:pt x="5818398" y="580764"/>
                </a:lnTo>
                <a:lnTo>
                  <a:pt x="5694387" y="348295"/>
                </a:lnTo>
                <a:lnTo>
                  <a:pt x="5624401" y="348295"/>
                </a:lnTo>
                <a:lnTo>
                  <a:pt x="5624401" y="444475"/>
                </a:lnTo>
                <a:lnTo>
                  <a:pt x="5667375" y="444475"/>
                </a:lnTo>
                <a:lnTo>
                  <a:pt x="5667375" y="580764"/>
                </a:lnTo>
                <a:lnTo>
                  <a:pt x="5357961" y="580764"/>
                </a:lnTo>
                <a:lnTo>
                  <a:pt x="5357961" y="444475"/>
                </a:lnTo>
                <a:lnTo>
                  <a:pt x="5404209" y="444475"/>
                </a:lnTo>
                <a:lnTo>
                  <a:pt x="5404209" y="147749"/>
                </a:lnTo>
                <a:lnTo>
                  <a:pt x="5357961" y="147749"/>
                </a:lnTo>
                <a:close/>
                <a:moveTo>
                  <a:pt x="3482057" y="11459"/>
                </a:moveTo>
                <a:lnTo>
                  <a:pt x="3730079" y="11459"/>
                </a:lnTo>
                <a:lnTo>
                  <a:pt x="3730079" y="455935"/>
                </a:lnTo>
                <a:lnTo>
                  <a:pt x="3766505" y="455935"/>
                </a:lnTo>
                <a:lnTo>
                  <a:pt x="3766505" y="580764"/>
                </a:lnTo>
                <a:lnTo>
                  <a:pt x="3482057" y="580764"/>
                </a:lnTo>
                <a:lnTo>
                  <a:pt x="3482057" y="455935"/>
                </a:lnTo>
                <a:lnTo>
                  <a:pt x="3524213" y="455935"/>
                </a:lnTo>
                <a:lnTo>
                  <a:pt x="3524213" y="136289"/>
                </a:lnTo>
                <a:lnTo>
                  <a:pt x="3482057" y="136289"/>
                </a:lnTo>
                <a:close/>
                <a:moveTo>
                  <a:pt x="3139157" y="11459"/>
                </a:moveTo>
                <a:lnTo>
                  <a:pt x="3387179" y="11459"/>
                </a:lnTo>
                <a:lnTo>
                  <a:pt x="3387179" y="455935"/>
                </a:lnTo>
                <a:lnTo>
                  <a:pt x="3423605" y="455935"/>
                </a:lnTo>
                <a:lnTo>
                  <a:pt x="3423605" y="580764"/>
                </a:lnTo>
                <a:lnTo>
                  <a:pt x="3139157" y="580764"/>
                </a:lnTo>
                <a:lnTo>
                  <a:pt x="3139157" y="455935"/>
                </a:lnTo>
                <a:lnTo>
                  <a:pt x="3181313" y="455935"/>
                </a:lnTo>
                <a:lnTo>
                  <a:pt x="3181313" y="136289"/>
                </a:lnTo>
                <a:lnTo>
                  <a:pt x="3139157" y="136289"/>
                </a:lnTo>
                <a:close/>
                <a:moveTo>
                  <a:pt x="2090886" y="11459"/>
                </a:moveTo>
                <a:lnTo>
                  <a:pt x="2438772" y="11459"/>
                </a:lnTo>
                <a:cubicBezTo>
                  <a:pt x="2506985" y="11459"/>
                  <a:pt x="2559782" y="15416"/>
                  <a:pt x="2597163" y="23328"/>
                </a:cubicBezTo>
                <a:cubicBezTo>
                  <a:pt x="2633997" y="31514"/>
                  <a:pt x="2662920" y="47749"/>
                  <a:pt x="2683929" y="72032"/>
                </a:cubicBezTo>
                <a:cubicBezTo>
                  <a:pt x="2704939" y="96862"/>
                  <a:pt x="2715443" y="125784"/>
                  <a:pt x="2715443" y="158799"/>
                </a:cubicBezTo>
                <a:cubicBezTo>
                  <a:pt x="2715443" y="190996"/>
                  <a:pt x="2705484" y="216644"/>
                  <a:pt x="2685566" y="235743"/>
                </a:cubicBezTo>
                <a:cubicBezTo>
                  <a:pt x="2665102" y="255389"/>
                  <a:pt x="2640273" y="269031"/>
                  <a:pt x="2611078" y="276671"/>
                </a:cubicBezTo>
                <a:cubicBezTo>
                  <a:pt x="2651187" y="288677"/>
                  <a:pt x="2682019" y="307230"/>
                  <a:pt x="2703574" y="332333"/>
                </a:cubicBezTo>
                <a:cubicBezTo>
                  <a:pt x="2725403" y="357981"/>
                  <a:pt x="2736317" y="386767"/>
                  <a:pt x="2736317" y="418690"/>
                </a:cubicBezTo>
                <a:cubicBezTo>
                  <a:pt x="2736317" y="456890"/>
                  <a:pt x="2724038" y="489359"/>
                  <a:pt x="2699482" y="516098"/>
                </a:cubicBezTo>
                <a:cubicBezTo>
                  <a:pt x="2674925" y="542565"/>
                  <a:pt x="2641228" y="559891"/>
                  <a:pt x="2598390" y="568077"/>
                </a:cubicBezTo>
                <a:cubicBezTo>
                  <a:pt x="2556098" y="576535"/>
                  <a:pt x="2494298" y="580764"/>
                  <a:pt x="2412988" y="580764"/>
                </a:cubicBezTo>
                <a:lnTo>
                  <a:pt x="2090886" y="580764"/>
                </a:lnTo>
                <a:lnTo>
                  <a:pt x="2090886" y="444475"/>
                </a:lnTo>
                <a:lnTo>
                  <a:pt x="2140409" y="444475"/>
                </a:lnTo>
                <a:lnTo>
                  <a:pt x="2140409" y="147749"/>
                </a:lnTo>
                <a:lnTo>
                  <a:pt x="2090886" y="147749"/>
                </a:lnTo>
                <a:close/>
                <a:moveTo>
                  <a:pt x="615553" y="11459"/>
                </a:moveTo>
                <a:lnTo>
                  <a:pt x="873398" y="11459"/>
                </a:lnTo>
                <a:lnTo>
                  <a:pt x="873398" y="231651"/>
                </a:lnTo>
                <a:cubicBezTo>
                  <a:pt x="928241" y="194816"/>
                  <a:pt x="982129" y="176398"/>
                  <a:pt x="1035062" y="176398"/>
                </a:cubicBezTo>
                <a:cubicBezTo>
                  <a:pt x="1081720" y="176398"/>
                  <a:pt x="1118691" y="189904"/>
                  <a:pt x="1145977" y="216917"/>
                </a:cubicBezTo>
                <a:cubicBezTo>
                  <a:pt x="1173262" y="244202"/>
                  <a:pt x="1186904" y="292360"/>
                  <a:pt x="1186904" y="361392"/>
                </a:cubicBezTo>
                <a:lnTo>
                  <a:pt x="1186904" y="455935"/>
                </a:lnTo>
                <a:lnTo>
                  <a:pt x="1233562" y="455935"/>
                </a:lnTo>
                <a:lnTo>
                  <a:pt x="1233562" y="580764"/>
                </a:lnTo>
                <a:lnTo>
                  <a:pt x="981038" y="580764"/>
                </a:lnTo>
                <a:lnTo>
                  <a:pt x="981038" y="418281"/>
                </a:lnTo>
                <a:cubicBezTo>
                  <a:pt x="981038" y="368895"/>
                  <a:pt x="978173" y="337926"/>
                  <a:pt x="972443" y="325375"/>
                </a:cubicBezTo>
                <a:cubicBezTo>
                  <a:pt x="966440" y="312824"/>
                  <a:pt x="953889" y="306548"/>
                  <a:pt x="934790" y="306548"/>
                </a:cubicBezTo>
                <a:cubicBezTo>
                  <a:pt x="914871" y="306548"/>
                  <a:pt x="894407" y="313506"/>
                  <a:pt x="873398" y="327422"/>
                </a:cubicBezTo>
                <a:lnTo>
                  <a:pt x="873398" y="455935"/>
                </a:lnTo>
                <a:lnTo>
                  <a:pt x="929060" y="455935"/>
                </a:lnTo>
                <a:lnTo>
                  <a:pt x="929060" y="580764"/>
                </a:lnTo>
                <a:lnTo>
                  <a:pt x="615553" y="580764"/>
                </a:lnTo>
                <a:lnTo>
                  <a:pt x="615553" y="455935"/>
                </a:lnTo>
                <a:lnTo>
                  <a:pt x="667531" y="455935"/>
                </a:lnTo>
                <a:lnTo>
                  <a:pt x="667531" y="136289"/>
                </a:lnTo>
                <a:lnTo>
                  <a:pt x="615553" y="136289"/>
                </a:lnTo>
                <a:close/>
                <a:moveTo>
                  <a:pt x="0" y="11459"/>
                </a:moveTo>
                <a:lnTo>
                  <a:pt x="564393" y="11459"/>
                </a:lnTo>
                <a:lnTo>
                  <a:pt x="564393" y="251296"/>
                </a:lnTo>
                <a:lnTo>
                  <a:pt x="457572" y="251296"/>
                </a:lnTo>
                <a:lnTo>
                  <a:pt x="457572" y="147749"/>
                </a:lnTo>
                <a:lnTo>
                  <a:pt x="392497" y="147749"/>
                </a:lnTo>
                <a:lnTo>
                  <a:pt x="392497" y="444475"/>
                </a:lnTo>
                <a:lnTo>
                  <a:pt x="442838" y="444475"/>
                </a:lnTo>
                <a:lnTo>
                  <a:pt x="442838" y="580764"/>
                </a:lnTo>
                <a:lnTo>
                  <a:pt x="123192" y="580764"/>
                </a:lnTo>
                <a:lnTo>
                  <a:pt x="123192" y="444475"/>
                </a:lnTo>
                <a:lnTo>
                  <a:pt x="172306" y="444475"/>
                </a:lnTo>
                <a:lnTo>
                  <a:pt x="172306" y="147749"/>
                </a:lnTo>
                <a:lnTo>
                  <a:pt x="106821" y="147749"/>
                </a:lnTo>
                <a:lnTo>
                  <a:pt x="106821" y="251296"/>
                </a:lnTo>
                <a:lnTo>
                  <a:pt x="0" y="251296"/>
                </a:lnTo>
                <a:close/>
                <a:moveTo>
                  <a:pt x="6202895" y="0"/>
                </a:moveTo>
                <a:cubicBezTo>
                  <a:pt x="6235910" y="0"/>
                  <a:pt x="6262513" y="6821"/>
                  <a:pt x="6282705" y="20463"/>
                </a:cubicBezTo>
                <a:cubicBezTo>
                  <a:pt x="6302623" y="34379"/>
                  <a:pt x="6312582" y="51296"/>
                  <a:pt x="6312582" y="71214"/>
                </a:cubicBezTo>
                <a:cubicBezTo>
                  <a:pt x="6312582" y="92769"/>
                  <a:pt x="6302213" y="109822"/>
                  <a:pt x="6281477" y="122374"/>
                </a:cubicBezTo>
                <a:cubicBezTo>
                  <a:pt x="6260467" y="135198"/>
                  <a:pt x="6234001" y="141610"/>
                  <a:pt x="6202077" y="141610"/>
                </a:cubicBezTo>
                <a:cubicBezTo>
                  <a:pt x="6169607" y="141610"/>
                  <a:pt x="6142595" y="135743"/>
                  <a:pt x="6121040" y="124011"/>
                </a:cubicBezTo>
                <a:cubicBezTo>
                  <a:pt x="6099485" y="112551"/>
                  <a:pt x="6088707" y="95088"/>
                  <a:pt x="6088707" y="71623"/>
                </a:cubicBezTo>
                <a:cubicBezTo>
                  <a:pt x="6088707" y="50068"/>
                  <a:pt x="6099758" y="32742"/>
                  <a:pt x="6121859" y="19645"/>
                </a:cubicBezTo>
                <a:cubicBezTo>
                  <a:pt x="6143687" y="6548"/>
                  <a:pt x="6170699" y="0"/>
                  <a:pt x="6202895" y="0"/>
                </a:cubicBezTo>
                <a:close/>
                <a:moveTo>
                  <a:pt x="5039060" y="0"/>
                </a:moveTo>
                <a:cubicBezTo>
                  <a:pt x="5068527" y="0"/>
                  <a:pt x="5097586" y="545"/>
                  <a:pt x="5126236" y="1637"/>
                </a:cubicBezTo>
                <a:lnTo>
                  <a:pt x="5126236" y="112551"/>
                </a:lnTo>
                <a:cubicBezTo>
                  <a:pt x="5106864" y="110641"/>
                  <a:pt x="5089810" y="109686"/>
                  <a:pt x="5075076" y="109686"/>
                </a:cubicBezTo>
                <a:cubicBezTo>
                  <a:pt x="5056249" y="109686"/>
                  <a:pt x="5041651" y="112142"/>
                  <a:pt x="5031283" y="117053"/>
                </a:cubicBezTo>
                <a:cubicBezTo>
                  <a:pt x="5020642" y="122237"/>
                  <a:pt x="5013684" y="129195"/>
                  <a:pt x="5010410" y="137926"/>
                </a:cubicBezTo>
                <a:cubicBezTo>
                  <a:pt x="5006863" y="146112"/>
                  <a:pt x="5005089" y="161391"/>
                  <a:pt x="5005089" y="183765"/>
                </a:cubicBezTo>
                <a:lnTo>
                  <a:pt x="5081215" y="183765"/>
                </a:lnTo>
                <a:lnTo>
                  <a:pt x="5081215" y="308595"/>
                </a:lnTo>
                <a:lnTo>
                  <a:pt x="5005089" y="308595"/>
                </a:lnTo>
                <a:lnTo>
                  <a:pt x="5005089" y="455935"/>
                </a:lnTo>
                <a:lnTo>
                  <a:pt x="5072211" y="455935"/>
                </a:lnTo>
                <a:lnTo>
                  <a:pt x="5072211" y="580764"/>
                </a:lnTo>
                <a:lnTo>
                  <a:pt x="4750929" y="580764"/>
                </a:lnTo>
                <a:lnTo>
                  <a:pt x="4750929" y="455935"/>
                </a:lnTo>
                <a:lnTo>
                  <a:pt x="4801269" y="455935"/>
                </a:lnTo>
                <a:lnTo>
                  <a:pt x="4801269" y="308595"/>
                </a:lnTo>
                <a:lnTo>
                  <a:pt x="4750929" y="308595"/>
                </a:lnTo>
                <a:lnTo>
                  <a:pt x="4750929" y="183765"/>
                </a:lnTo>
                <a:lnTo>
                  <a:pt x="4801269" y="183765"/>
                </a:lnTo>
                <a:lnTo>
                  <a:pt x="4801269" y="174352"/>
                </a:lnTo>
                <a:cubicBezTo>
                  <a:pt x="4801269" y="132878"/>
                  <a:pt x="4810137" y="99590"/>
                  <a:pt x="4827872" y="74488"/>
                </a:cubicBezTo>
                <a:cubicBezTo>
                  <a:pt x="4845335" y="49931"/>
                  <a:pt x="4868527" y="31378"/>
                  <a:pt x="4897450" y="18826"/>
                </a:cubicBezTo>
                <a:cubicBezTo>
                  <a:pt x="4926099" y="6275"/>
                  <a:pt x="4973302" y="0"/>
                  <a:pt x="5039060" y="0"/>
                </a:cubicBezTo>
                <a:close/>
                <a:moveTo>
                  <a:pt x="4359771" y="0"/>
                </a:moveTo>
                <a:cubicBezTo>
                  <a:pt x="4461818" y="0"/>
                  <a:pt x="4540808" y="29877"/>
                  <a:pt x="4596743" y="89631"/>
                </a:cubicBezTo>
                <a:cubicBezTo>
                  <a:pt x="4624573" y="119099"/>
                  <a:pt x="4645583" y="151023"/>
                  <a:pt x="4659771" y="185402"/>
                </a:cubicBezTo>
                <a:cubicBezTo>
                  <a:pt x="4673960" y="219782"/>
                  <a:pt x="4681054" y="256207"/>
                  <a:pt x="4681054" y="294679"/>
                </a:cubicBezTo>
                <a:cubicBezTo>
                  <a:pt x="4681054" y="374079"/>
                  <a:pt x="4652132" y="443111"/>
                  <a:pt x="4594287" y="501774"/>
                </a:cubicBezTo>
                <a:cubicBezTo>
                  <a:pt x="4536443" y="560437"/>
                  <a:pt x="4458271" y="589768"/>
                  <a:pt x="4359771" y="589768"/>
                </a:cubicBezTo>
                <a:cubicBezTo>
                  <a:pt x="4264546" y="589768"/>
                  <a:pt x="4187329" y="562210"/>
                  <a:pt x="4128120" y="507094"/>
                </a:cubicBezTo>
                <a:cubicBezTo>
                  <a:pt x="4068639" y="452251"/>
                  <a:pt x="4038898" y="381446"/>
                  <a:pt x="4038898" y="294679"/>
                </a:cubicBezTo>
                <a:cubicBezTo>
                  <a:pt x="4038898" y="247203"/>
                  <a:pt x="4050494" y="201228"/>
                  <a:pt x="4073686" y="156753"/>
                </a:cubicBezTo>
                <a:cubicBezTo>
                  <a:pt x="4096606" y="112551"/>
                  <a:pt x="4132213" y="75307"/>
                  <a:pt x="4180508" y="45020"/>
                </a:cubicBezTo>
                <a:cubicBezTo>
                  <a:pt x="4197697" y="34379"/>
                  <a:pt x="4215365" y="25920"/>
                  <a:pt x="4233509" y="19645"/>
                </a:cubicBezTo>
                <a:cubicBezTo>
                  <a:pt x="4251654" y="13369"/>
                  <a:pt x="4271367" y="8526"/>
                  <a:pt x="4292650" y="5116"/>
                </a:cubicBezTo>
                <a:cubicBezTo>
                  <a:pt x="4313932" y="1705"/>
                  <a:pt x="4336306" y="0"/>
                  <a:pt x="4359771" y="0"/>
                </a:cubicBezTo>
                <a:close/>
                <a:moveTo>
                  <a:pt x="2935821" y="0"/>
                </a:moveTo>
                <a:cubicBezTo>
                  <a:pt x="2968836" y="0"/>
                  <a:pt x="2995439" y="6821"/>
                  <a:pt x="3015630" y="20463"/>
                </a:cubicBezTo>
                <a:cubicBezTo>
                  <a:pt x="3035548" y="34379"/>
                  <a:pt x="3045507" y="51296"/>
                  <a:pt x="3045507" y="71214"/>
                </a:cubicBezTo>
                <a:cubicBezTo>
                  <a:pt x="3045507" y="92769"/>
                  <a:pt x="3035139" y="109822"/>
                  <a:pt x="3014402" y="122374"/>
                </a:cubicBezTo>
                <a:cubicBezTo>
                  <a:pt x="2993392" y="135198"/>
                  <a:pt x="2966926" y="141610"/>
                  <a:pt x="2935002" y="141610"/>
                </a:cubicBezTo>
                <a:cubicBezTo>
                  <a:pt x="2902533" y="141610"/>
                  <a:pt x="2875521" y="135743"/>
                  <a:pt x="2853965" y="124011"/>
                </a:cubicBezTo>
                <a:cubicBezTo>
                  <a:pt x="2832410" y="112551"/>
                  <a:pt x="2821632" y="95088"/>
                  <a:pt x="2821632" y="71623"/>
                </a:cubicBezTo>
                <a:cubicBezTo>
                  <a:pt x="2821632" y="50068"/>
                  <a:pt x="2832683" y="32742"/>
                  <a:pt x="2854784" y="19645"/>
                </a:cubicBezTo>
                <a:cubicBezTo>
                  <a:pt x="2876612" y="6548"/>
                  <a:pt x="2903624" y="0"/>
                  <a:pt x="2935821" y="0"/>
                </a:cubicBezTo>
                <a:close/>
              </a:path>
            </a:pathLst>
          </a:custGeom>
        </p:spPr>
      </p:pic>
      <p:pic>
        <p:nvPicPr>
          <p:cNvPr id="6" name="3D Model 5"/>
          <p:cNvPicPr>
            <a:picLocks noGrp="1" noRot="1" noChangeAspect="1" noMove="1" noResize="1" noEditPoints="1" noAdjustHandles="1" noChangeArrowheads="1" noChangeShapeType="1" noCrop="1"/>
          </p:cNvPicPr>
          <p:nvPr/>
        </p:nvPicPr>
        <p:blipFill>
          <a:blip r:embed="rId5"/>
          <a:stretch>
            <a:fillRect/>
          </a:stretch>
        </p:blipFill>
        <p:spPr>
          <a:xfrm>
            <a:off x="8718839" y="-1889710"/>
            <a:ext cx="5571365" cy="1659981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79167E-6 0 L -1.0138 0 " pathEditMode="relative" rAng="0" ptsTypes="AA">
                                      <p:cBhvr>
                                        <p:cTn id="6" dur="2000" fill="hold"/>
                                        <p:tgtEl>
                                          <p:spTgt spid="5"/>
                                        </p:tgtEl>
                                        <p:attrNameLst>
                                          <p:attrName>ppt_x</p:attrName>
                                          <p:attrName>ppt_y</p:attrName>
                                        </p:attrNameLst>
                                      </p:cBhvr>
                                      <p:rCtr x="-50690" y="0"/>
                                    </p:animMotion>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
        <p:nvSpPr>
          <p:cNvPr id="4" name="TextBox 3"/>
          <p:cNvSpPr txBox="1"/>
          <p:nvPr/>
        </p:nvSpPr>
        <p:spPr>
          <a:xfrm>
            <a:off x="2313709" y="1184563"/>
            <a:ext cx="7564582" cy="2031325"/>
          </a:xfrm>
          <a:prstGeom prst="rect">
            <a:avLst/>
          </a:prstGeom>
          <a:noFill/>
        </p:spPr>
        <p:txBody>
          <a:bodyPr wrap="square" rtlCol="0">
            <a:spAutoFit/>
          </a:bodyPr>
          <a:lstStyle/>
          <a:p>
            <a:r>
              <a:rPr lang="en-GB" dirty="0">
                <a:latin typeface="Book Antiqua" panose="02040602050305030304" pitchFamily="18" charset="0"/>
              </a:rPr>
              <a:t>THE EIGHTH AMENDMENT: Bail, Fines and Punishment.</a:t>
            </a:r>
            <a:endParaRPr lang="en-GB" dirty="0">
              <a:latin typeface="Book Antiqua" panose="02040602050305030304" pitchFamily="18" charset="0"/>
            </a:endParaRPr>
          </a:p>
          <a:p>
            <a:endParaRPr lang="en-GB" dirty="0">
              <a:latin typeface="Book Antiqua" panose="02040602050305030304" pitchFamily="18" charset="0"/>
            </a:endParaRPr>
          </a:p>
          <a:p>
            <a:r>
              <a:rPr lang="en-GB" dirty="0">
                <a:latin typeface="Book Antiqua" panose="02040602050305030304" pitchFamily="18" charset="0"/>
              </a:rPr>
              <a:t>The Eighth Amendment does not allow for unfair bail or fines and the use of cruel or unusual </a:t>
            </a:r>
            <a:endParaRPr lang="en-GB" dirty="0">
              <a:latin typeface="Book Antiqua" panose="02040602050305030304" pitchFamily="18" charset="0"/>
            </a:endParaRPr>
          </a:p>
          <a:p>
            <a:r>
              <a:rPr lang="en-GB" dirty="0">
                <a:latin typeface="Book Antiqua" panose="02040602050305030304" pitchFamily="18" charset="0"/>
              </a:rPr>
              <a:t>punishments. The framers wanted to eliminate the use of torture on suspected criminals or as </a:t>
            </a:r>
            <a:endParaRPr lang="en-GB" dirty="0">
              <a:latin typeface="Book Antiqua" panose="02040602050305030304" pitchFamily="18" charset="0"/>
            </a:endParaRPr>
          </a:p>
          <a:p>
            <a:r>
              <a:rPr lang="en-GB" dirty="0">
                <a:latin typeface="Book Antiqua" panose="02040602050305030304" pitchFamily="18" charset="0"/>
              </a:rPr>
              <a:t>a punishment for a crime.</a:t>
            </a:r>
            <a:endParaRPr lang="en-GB" dirty="0">
              <a:latin typeface="Book Antiqua" panose="02040602050305030304" pitchFamily="18" charset="0"/>
            </a:endParaRPr>
          </a:p>
        </p:txBody>
      </p:sp>
      <p:pic>
        <p:nvPicPr>
          <p:cNvPr id="3" name="Graphic 2" descr="Handcuffs"/>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8582" y="4884974"/>
            <a:ext cx="1413366" cy="14133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
        <p:nvSpPr>
          <p:cNvPr id="4" name="TextBox 3"/>
          <p:cNvSpPr txBox="1"/>
          <p:nvPr/>
        </p:nvSpPr>
        <p:spPr>
          <a:xfrm>
            <a:off x="2313709" y="1184563"/>
            <a:ext cx="7564582" cy="2308324"/>
          </a:xfrm>
          <a:prstGeom prst="rect">
            <a:avLst/>
          </a:prstGeom>
          <a:noFill/>
        </p:spPr>
        <p:txBody>
          <a:bodyPr wrap="square" rtlCol="0">
            <a:spAutoFit/>
          </a:bodyPr>
          <a:lstStyle/>
          <a:p>
            <a:r>
              <a:rPr lang="en-GB" dirty="0">
                <a:latin typeface="Book Antiqua" panose="02040602050305030304" pitchFamily="18" charset="0"/>
              </a:rPr>
              <a:t>THE NINTH AMENDEMENT :</a:t>
            </a:r>
            <a:endParaRPr lang="en-GB" dirty="0">
              <a:latin typeface="Book Antiqua" panose="02040602050305030304" pitchFamily="18" charset="0"/>
            </a:endParaRPr>
          </a:p>
          <a:p>
            <a:r>
              <a:rPr lang="en-GB" dirty="0">
                <a:latin typeface="Book Antiqua" panose="02040602050305030304" pitchFamily="18" charset="0"/>
              </a:rPr>
              <a:t>of the United States Constitution, part of the Bill of Rights, acknowledges that individuals have rights beyond those specifically listed in the Constitution. It ensures that these unenumerated rights are protected and that the government cannot deny or diminish them. In essence, the Ninth Amendment safeguards the notion that individuals possess a broader range of rights that are not explicitly outlined in the Constitution.</a:t>
            </a:r>
            <a:endParaRPr lang="en-GB" dirty="0">
              <a:latin typeface="Book Antiqua" panose="02040602050305030304" pitchFamily="18" charset="0"/>
            </a:endParaRPr>
          </a:p>
        </p:txBody>
      </p:sp>
      <p:pic>
        <p:nvPicPr>
          <p:cNvPr id="6" name="Graphic 5" descr="Group"/>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50873" y="4914980"/>
            <a:ext cx="1468784" cy="14687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68" y="3287122"/>
            <a:ext cx="4390194" cy="4390194"/>
          </a:xfrm>
          <a:prstGeom prst="rect">
            <a:avLst/>
          </a:prstGeom>
        </p:spPr>
      </p:pic>
      <p:sp>
        <p:nvSpPr>
          <p:cNvPr id="4" name="TextBox 3"/>
          <p:cNvSpPr txBox="1"/>
          <p:nvPr/>
        </p:nvSpPr>
        <p:spPr>
          <a:xfrm>
            <a:off x="2313709" y="1184563"/>
            <a:ext cx="7564582" cy="2585323"/>
          </a:xfrm>
          <a:prstGeom prst="rect">
            <a:avLst/>
          </a:prstGeom>
          <a:noFill/>
        </p:spPr>
        <p:txBody>
          <a:bodyPr wrap="square" rtlCol="0">
            <a:spAutoFit/>
          </a:bodyPr>
          <a:lstStyle/>
          <a:p>
            <a:r>
              <a:rPr lang="en-GB" dirty="0">
                <a:latin typeface="Book Antiqua" panose="02040602050305030304" pitchFamily="18" charset="0"/>
              </a:rPr>
              <a:t>THE TENTH AMENDEMENT :</a:t>
            </a:r>
            <a:endParaRPr lang="en-GB" dirty="0">
              <a:latin typeface="Book Antiqua" panose="02040602050305030304" pitchFamily="18" charset="0"/>
            </a:endParaRPr>
          </a:p>
          <a:p>
            <a:r>
              <a:rPr lang="en-GB" dirty="0">
                <a:latin typeface="Book Antiqua" panose="02040602050305030304" pitchFamily="18" charset="0"/>
              </a:rPr>
              <a:t>of the United States Constitution, part of the Bill of Rights, establishes the principle of federalism and defines the division of powers between the federal government and the states. It states that any powers not granted to the federal government or prohibited to the states by the Constitution are reserved for the states or the people. In simple terms, the Tenth Amendment ensures that the states have authority over certain matters and that the federal government's powers are limited to those explicitly granted by the Constitution.</a:t>
            </a:r>
            <a:endParaRPr lang="en-GB" dirty="0">
              <a:latin typeface="Book Antiqua" panose="0204060205030503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873" y="4747616"/>
            <a:ext cx="1690254" cy="169025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759667" y="564184"/>
            <a:ext cx="64592168" cy="5729631"/>
            <a:chOff x="0" y="600179"/>
            <a:chExt cx="64592168" cy="5729631"/>
          </a:xfrm>
        </p:grpSpPr>
        <p:grpSp>
          <p:nvGrpSpPr>
            <p:cNvPr id="50" name="Group 49"/>
            <p:cNvGrpSpPr/>
            <p:nvPr/>
          </p:nvGrpSpPr>
          <p:grpSpPr>
            <a:xfrm>
              <a:off x="0" y="600179"/>
              <a:ext cx="55018850" cy="5729631"/>
              <a:chOff x="-25953646" y="635740"/>
              <a:chExt cx="55018850" cy="5729631"/>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6994" y="727180"/>
                <a:ext cx="8138012" cy="5403640"/>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886" y="635740"/>
                <a:ext cx="8138012" cy="572963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74" y="727180"/>
                <a:ext cx="8138012" cy="54036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766" y="961731"/>
                <a:ext cx="8138012" cy="540363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0754" y="727180"/>
                <a:ext cx="8384450" cy="5592428"/>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3646" y="961731"/>
                <a:ext cx="8138012" cy="5403640"/>
              </a:xfrm>
              <a:prstGeom prst="rect">
                <a:avLst/>
              </a:prstGeom>
            </p:spPr>
          </p:pic>
        </p:gr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7718" y="737381"/>
              <a:ext cx="8384450" cy="5592428"/>
            </a:xfrm>
            <a:prstGeom prst="rect">
              <a:avLst/>
            </a:prstGeom>
          </p:spPr>
        </p:pic>
      </p:grpSp>
      <p:sp>
        <p:nvSpPr>
          <p:cNvPr id="46" name="Oval 45"/>
          <p:cNvSpPr/>
          <p:nvPr/>
        </p:nvSpPr>
        <p:spPr>
          <a:xfrm>
            <a:off x="-1378226" y="-130831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501445" y="554968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7319019" y="564185"/>
            <a:ext cx="64592168" cy="5729631"/>
            <a:chOff x="0" y="600179"/>
            <a:chExt cx="64592168" cy="5729631"/>
          </a:xfrm>
        </p:grpSpPr>
        <p:grpSp>
          <p:nvGrpSpPr>
            <p:cNvPr id="50" name="Group 49"/>
            <p:cNvGrpSpPr/>
            <p:nvPr/>
          </p:nvGrpSpPr>
          <p:grpSpPr>
            <a:xfrm>
              <a:off x="0" y="600179"/>
              <a:ext cx="55018850" cy="5729631"/>
              <a:chOff x="-25953646" y="635740"/>
              <a:chExt cx="55018850" cy="5729631"/>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6994" y="727180"/>
                <a:ext cx="8138012" cy="5403640"/>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886" y="635740"/>
                <a:ext cx="8138012" cy="572963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74" y="727180"/>
                <a:ext cx="8138012" cy="54036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766" y="961731"/>
                <a:ext cx="8138012" cy="540363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0754" y="727180"/>
                <a:ext cx="8384450" cy="5592428"/>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3646" y="961731"/>
                <a:ext cx="8138012" cy="5403640"/>
              </a:xfrm>
              <a:prstGeom prst="rect">
                <a:avLst/>
              </a:prstGeom>
            </p:spPr>
          </p:pic>
        </p:gr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7718" y="737381"/>
              <a:ext cx="8384450" cy="5592428"/>
            </a:xfrm>
            <a:prstGeom prst="rect">
              <a:avLst/>
            </a:prstGeom>
          </p:spPr>
        </p:pic>
      </p:grpSp>
      <p:sp>
        <p:nvSpPr>
          <p:cNvPr id="46" name="Oval 45"/>
          <p:cNvSpPr/>
          <p:nvPr/>
        </p:nvSpPr>
        <p:spPr>
          <a:xfrm>
            <a:off x="-1378226" y="-130831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501445" y="554968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6332391" y="564185"/>
            <a:ext cx="64592168" cy="5729631"/>
            <a:chOff x="0" y="600179"/>
            <a:chExt cx="64592168" cy="5729631"/>
          </a:xfrm>
        </p:grpSpPr>
        <p:grpSp>
          <p:nvGrpSpPr>
            <p:cNvPr id="50" name="Group 49"/>
            <p:cNvGrpSpPr/>
            <p:nvPr/>
          </p:nvGrpSpPr>
          <p:grpSpPr>
            <a:xfrm>
              <a:off x="0" y="600179"/>
              <a:ext cx="55018850" cy="5729631"/>
              <a:chOff x="-25953646" y="635740"/>
              <a:chExt cx="55018850" cy="5729631"/>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6994" y="727180"/>
                <a:ext cx="8138012" cy="5403640"/>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886" y="635740"/>
                <a:ext cx="8138012" cy="572963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74" y="727180"/>
                <a:ext cx="8138012" cy="54036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766" y="961731"/>
                <a:ext cx="8138012" cy="540363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0754" y="727180"/>
                <a:ext cx="8384450" cy="5592428"/>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3646" y="961731"/>
                <a:ext cx="8138012" cy="5403640"/>
              </a:xfrm>
              <a:prstGeom prst="rect">
                <a:avLst/>
              </a:prstGeom>
            </p:spPr>
          </p:pic>
        </p:gr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7718" y="737381"/>
              <a:ext cx="8384450" cy="5592428"/>
            </a:xfrm>
            <a:prstGeom prst="rect">
              <a:avLst/>
            </a:prstGeom>
          </p:spPr>
        </p:pic>
      </p:grpSp>
      <p:sp>
        <p:nvSpPr>
          <p:cNvPr id="46" name="Oval 45"/>
          <p:cNvSpPr/>
          <p:nvPr/>
        </p:nvSpPr>
        <p:spPr>
          <a:xfrm>
            <a:off x="-1378226" y="-130831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501445" y="554968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5672334" y="564185"/>
            <a:ext cx="64592168" cy="5729631"/>
            <a:chOff x="0" y="600179"/>
            <a:chExt cx="64592168" cy="5729631"/>
          </a:xfrm>
        </p:grpSpPr>
        <p:grpSp>
          <p:nvGrpSpPr>
            <p:cNvPr id="50" name="Group 49"/>
            <p:cNvGrpSpPr/>
            <p:nvPr/>
          </p:nvGrpSpPr>
          <p:grpSpPr>
            <a:xfrm>
              <a:off x="0" y="600179"/>
              <a:ext cx="55018850" cy="5729631"/>
              <a:chOff x="-25953646" y="635740"/>
              <a:chExt cx="55018850" cy="5729631"/>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6994" y="727180"/>
                <a:ext cx="8138012" cy="5403640"/>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886" y="635740"/>
                <a:ext cx="8138012" cy="572963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74" y="727180"/>
                <a:ext cx="8138012" cy="54036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766" y="961731"/>
                <a:ext cx="8138012" cy="540363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0754" y="727180"/>
                <a:ext cx="8384450" cy="5592428"/>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3646" y="961731"/>
                <a:ext cx="8138012" cy="5403640"/>
              </a:xfrm>
              <a:prstGeom prst="rect">
                <a:avLst/>
              </a:prstGeom>
            </p:spPr>
          </p:pic>
        </p:gr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7718" y="737381"/>
              <a:ext cx="8384450" cy="5592428"/>
            </a:xfrm>
            <a:prstGeom prst="rect">
              <a:avLst/>
            </a:prstGeom>
          </p:spPr>
        </p:pic>
      </p:grpSp>
      <p:sp>
        <p:nvSpPr>
          <p:cNvPr id="46" name="Oval 45"/>
          <p:cNvSpPr/>
          <p:nvPr/>
        </p:nvSpPr>
        <p:spPr>
          <a:xfrm>
            <a:off x="-1378226" y="-130831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501445" y="554968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0000">
              <a:srgbClr val="D6E0F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Us Capitol American Flag Constitution Stock Video - Download Video Clip Now - Constitution, US Constitution, USA - iStock">
            <a:hlinkClick r:id="" action="ppaction://media"/>
          </p:cNvPr>
          <p:cNvPicPr>
            <a:picLocks noChangeAspect="1"/>
          </p:cNvPicPr>
          <p:nvPr>
            <a:videoFile r:link="rId1"/>
            <p:extLst>
              <p:ext uri="{DAA4B4D4-6D71-4841-9C94-3DE7FCFB9230}">
                <p14:media xmlns:p14="http://schemas.microsoft.com/office/powerpoint/2010/main" r:embed="rId2">
                  <p14:fade in="750,000000" out="750,000000"/>
                </p14:media>
              </p:ext>
            </p:extLst>
          </p:nvPr>
        </p:nvPicPr>
        <p:blipFill>
          <a:blip r:embed="rId3"/>
          <a:stretch>
            <a:fillRect/>
          </a:stretch>
        </p:blipFill>
        <p:spPr>
          <a:xfrm>
            <a:off x="0" y="0"/>
            <a:ext cx="12192000" cy="6858000"/>
          </a:xfrm>
          <a:prstGeom prst="rect">
            <a:avLst/>
          </a:prstGeom>
          <a:ln>
            <a:noFill/>
          </a:ln>
          <a:effectLst>
            <a:softEdge rad="112500"/>
          </a:effectLst>
        </p:spPr>
      </p:pic>
      <p:sp>
        <p:nvSpPr>
          <p:cNvPr id="2" name="TextBox 1"/>
          <p:cNvSpPr txBox="1"/>
          <p:nvPr/>
        </p:nvSpPr>
        <p:spPr>
          <a:xfrm>
            <a:off x="4360985" y="255727"/>
            <a:ext cx="2855741" cy="646331"/>
          </a:xfrm>
          <a:prstGeom prst="rect">
            <a:avLst/>
          </a:prstGeom>
          <a:noFill/>
        </p:spPr>
        <p:txBody>
          <a:bodyPr wrap="square" rtlCol="0">
            <a:spAutoFit/>
          </a:bodyPr>
          <a:lstStyle/>
          <a:p>
            <a:r>
              <a:rPr lang="fr-FR" sz="3600" b="1" dirty="0">
                <a:latin typeface="Book Antiqua" panose="02040602050305030304" pitchFamily="18" charset="0"/>
              </a:rPr>
              <a:t>Introduction</a:t>
            </a:r>
            <a:endParaRPr lang="en-GB" sz="3600" b="1" dirty="0">
              <a:latin typeface="Book Antiqua" panose="02040602050305030304" pitchFamily="18" charset="0"/>
            </a:endParaRPr>
          </a:p>
        </p:txBody>
      </p:sp>
      <p:sp>
        <p:nvSpPr>
          <p:cNvPr id="7" name="Rectangle: Rounded Corners 6"/>
          <p:cNvSpPr/>
          <p:nvPr/>
        </p:nvSpPr>
        <p:spPr>
          <a:xfrm>
            <a:off x="261807" y="1051862"/>
            <a:ext cx="4370522" cy="5632311"/>
          </a:xfrm>
          <a:prstGeom prst="roundRect">
            <a:avLst/>
          </a:prstGeom>
          <a:solidFill>
            <a:srgbClr val="CEF0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61807" y="1108134"/>
            <a:ext cx="4370522" cy="5632311"/>
          </a:xfrm>
          <a:prstGeom prst="rect">
            <a:avLst/>
          </a:prstGeom>
          <a:noFill/>
        </p:spPr>
        <p:txBody>
          <a:bodyPr wrap="square" rtlCol="0">
            <a:spAutoFit/>
          </a:bodyPr>
          <a:lstStyle/>
          <a:p>
            <a:pPr algn="ctr"/>
            <a:r>
              <a:rPr lang="en-GB" sz="2400" dirty="0">
                <a:latin typeface="Book Antiqua" panose="02040602050305030304" pitchFamily="18" charset="0"/>
              </a:rPr>
              <a:t>In the tapestry of American governance, the Bill of Rights stands as a luminous thread, woven with the aspirations of a fledgling nation determined to guard against the encroachment of tyranny and secure the inalienable rights of its citizens. As we embark on an exploration of this foundational document, we peel back the layers of history to reveal the profound motivations that led to its creation.</a:t>
            </a:r>
            <a:endParaRPr lang="en-GB" sz="2400" dirty="0">
              <a:latin typeface="Book Antiqua" panose="02040602050305030304" pitchFamily="18" charset="0"/>
            </a:endParaRPr>
          </a:p>
        </p:txBody>
      </p:sp>
      <p:pic>
        <p:nvPicPr>
          <p:cNvPr id="6" name="3D Model 5"/>
          <p:cNvPicPr>
            <a:picLocks noGrp="1" noRot="1" noChangeAspect="1" noMove="1" noResize="1" noEditPoints="1" noAdjustHandles="1" noChangeArrowheads="1" noChangeShapeType="1" noCrop="1"/>
          </p:cNvPicPr>
          <p:nvPr/>
        </p:nvPicPr>
        <p:blipFill>
          <a:blip r:embed="rId4"/>
          <a:stretch>
            <a:fillRect/>
          </a:stretch>
        </p:blipFill>
        <p:spPr>
          <a:xfrm>
            <a:off x="4360985" y="-667400"/>
            <a:ext cx="4510503" cy="14200335"/>
          </a:xfrm>
          <a:prstGeom prst="rect">
            <a:avLst/>
          </a:prstGeom>
        </p:spPr>
      </p:pic>
      <p:sp>
        <p:nvSpPr>
          <p:cNvPr id="10" name="Rectangle: Rounded Corners 9"/>
          <p:cNvSpPr/>
          <p:nvPr/>
        </p:nvSpPr>
        <p:spPr>
          <a:xfrm>
            <a:off x="7391782" y="3924289"/>
            <a:ext cx="4370522" cy="2416432"/>
          </a:xfrm>
          <a:prstGeom prst="roundRect">
            <a:avLst/>
          </a:prstGeom>
          <a:solidFill>
            <a:srgbClr val="CEF0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382592" y="4347675"/>
            <a:ext cx="4370522" cy="1569660"/>
          </a:xfrm>
          <a:prstGeom prst="rect">
            <a:avLst/>
          </a:prstGeom>
          <a:noFill/>
        </p:spPr>
        <p:txBody>
          <a:bodyPr wrap="square" rtlCol="0">
            <a:spAutoFit/>
          </a:bodyPr>
          <a:lstStyle/>
          <a:p>
            <a:pPr algn="ctr"/>
            <a:r>
              <a:rPr lang="fr-FR" sz="2400" dirty="0">
                <a:latin typeface="Book Antiqua" panose="02040602050305030304" pitchFamily="18" charset="0"/>
              </a:rPr>
              <a:t>RAHMA BOUDEN</a:t>
            </a:r>
            <a:endParaRPr lang="fr-FR" sz="2400" dirty="0">
              <a:latin typeface="Book Antiqua" panose="02040602050305030304" pitchFamily="18" charset="0"/>
            </a:endParaRPr>
          </a:p>
          <a:p>
            <a:pPr algn="ctr"/>
            <a:r>
              <a:rPr lang="fr-FR" sz="2400" dirty="0">
                <a:latin typeface="Book Antiqua" panose="02040602050305030304" pitchFamily="18" charset="0"/>
              </a:rPr>
              <a:t>BOUAROUDJ YASSAMINE</a:t>
            </a:r>
            <a:endParaRPr lang="fr-FR" sz="2400" dirty="0">
              <a:latin typeface="Book Antiqua" panose="02040602050305030304" pitchFamily="18" charset="0"/>
            </a:endParaRPr>
          </a:p>
          <a:p>
            <a:pPr algn="ctr"/>
            <a:r>
              <a:rPr lang="fr-FR" sz="2400" dirty="0">
                <a:latin typeface="Book Antiqua" panose="02040602050305030304" pitchFamily="18" charset="0"/>
              </a:rPr>
              <a:t>BOULBASSIR SAFIA</a:t>
            </a:r>
            <a:endParaRPr lang="fr-FR" sz="2400" dirty="0">
              <a:latin typeface="Book Antiqua" panose="02040602050305030304" pitchFamily="18" charset="0"/>
            </a:endParaRPr>
          </a:p>
          <a:p>
            <a:pPr algn="ctr"/>
            <a:r>
              <a:rPr lang="fr-FR" sz="2400" dirty="0">
                <a:latin typeface="Book Antiqua" panose="02040602050305030304" pitchFamily="18" charset="0"/>
              </a:rPr>
              <a:t>IKRAM BAGHI</a:t>
            </a:r>
            <a:endParaRPr lang="en-GB" sz="2400" dirty="0">
              <a:latin typeface="Book Antiqua" panose="02040602050305030304" pitchFamily="18" charset="0"/>
            </a:endParaRPr>
          </a:p>
        </p:txBody>
      </p:sp>
      <p:sp>
        <p:nvSpPr>
          <p:cNvPr id="12" name="TextBox 11"/>
          <p:cNvSpPr txBox="1"/>
          <p:nvPr/>
        </p:nvSpPr>
        <p:spPr>
          <a:xfrm>
            <a:off x="8542461" y="3105834"/>
            <a:ext cx="2855741" cy="646331"/>
          </a:xfrm>
          <a:prstGeom prst="rect">
            <a:avLst/>
          </a:prstGeom>
          <a:noFill/>
        </p:spPr>
        <p:txBody>
          <a:bodyPr wrap="square" rtlCol="0">
            <a:spAutoFit/>
          </a:bodyPr>
          <a:lstStyle/>
          <a:p>
            <a:r>
              <a:rPr lang="fr-FR" sz="3600" b="1" dirty="0">
                <a:latin typeface="Book Antiqua" panose="02040602050305030304" pitchFamily="18" charset="0"/>
              </a:rPr>
              <a:t>TEAM</a:t>
            </a:r>
            <a:endParaRPr lang="en-GB" sz="3600" b="1" dirty="0">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3.7037E-6 L -0.25 3.7037E-6 " pathEditMode="relative" rAng="0" ptsTypes="AA">
                                      <p:cBhvr>
                                        <p:cTn id="6" dur="2000" fill="hold"/>
                                        <p:tgtEl>
                                          <p:spTgt spid="2">
                                            <p:txEl>
                                              <p:pRg st="0" end="0"/>
                                            </p:txEl>
                                          </p:spTgt>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30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33674310" y="564184"/>
            <a:ext cx="64592168" cy="5729631"/>
            <a:chOff x="0" y="600179"/>
            <a:chExt cx="64592168" cy="5729631"/>
          </a:xfrm>
        </p:grpSpPr>
        <p:grpSp>
          <p:nvGrpSpPr>
            <p:cNvPr id="50" name="Group 49"/>
            <p:cNvGrpSpPr/>
            <p:nvPr/>
          </p:nvGrpSpPr>
          <p:grpSpPr>
            <a:xfrm>
              <a:off x="0" y="600179"/>
              <a:ext cx="55018850" cy="5729631"/>
              <a:chOff x="-25953646" y="635740"/>
              <a:chExt cx="55018850" cy="5729631"/>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6994" y="727180"/>
                <a:ext cx="8138012" cy="5403640"/>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886" y="635740"/>
                <a:ext cx="8138012" cy="572963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74" y="727180"/>
                <a:ext cx="8138012" cy="54036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766" y="961731"/>
                <a:ext cx="8138012" cy="540363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0754" y="727180"/>
                <a:ext cx="8384450" cy="5592428"/>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3646" y="961731"/>
                <a:ext cx="8138012" cy="5403640"/>
              </a:xfrm>
              <a:prstGeom prst="rect">
                <a:avLst/>
              </a:prstGeom>
            </p:spPr>
          </p:pic>
        </p:gr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7718" y="737381"/>
              <a:ext cx="8384450" cy="5592428"/>
            </a:xfrm>
            <a:prstGeom prst="rect">
              <a:avLst/>
            </a:prstGeom>
          </p:spPr>
        </p:pic>
      </p:grpSp>
      <p:sp>
        <p:nvSpPr>
          <p:cNvPr id="46" name="Oval 45"/>
          <p:cNvSpPr/>
          <p:nvPr/>
        </p:nvSpPr>
        <p:spPr>
          <a:xfrm>
            <a:off x="-1378226" y="-130831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501445" y="554968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3732710" y="0"/>
            <a:ext cx="64592168" cy="5729631"/>
            <a:chOff x="0" y="600179"/>
            <a:chExt cx="64592168" cy="5729631"/>
          </a:xfrm>
        </p:grpSpPr>
        <p:grpSp>
          <p:nvGrpSpPr>
            <p:cNvPr id="50" name="Group 49"/>
            <p:cNvGrpSpPr/>
            <p:nvPr/>
          </p:nvGrpSpPr>
          <p:grpSpPr>
            <a:xfrm>
              <a:off x="0" y="600179"/>
              <a:ext cx="55018850" cy="5729631"/>
              <a:chOff x="-25953646" y="635740"/>
              <a:chExt cx="55018850" cy="5729631"/>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6994" y="727180"/>
                <a:ext cx="8138012" cy="5403640"/>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886" y="635740"/>
                <a:ext cx="8138012" cy="572963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74" y="727180"/>
                <a:ext cx="8138012" cy="54036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766" y="961731"/>
                <a:ext cx="8138012" cy="540363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0754" y="727180"/>
                <a:ext cx="8384450" cy="5592428"/>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3646" y="961731"/>
                <a:ext cx="8138012" cy="5403640"/>
              </a:xfrm>
              <a:prstGeom prst="rect">
                <a:avLst/>
              </a:prstGeom>
            </p:spPr>
          </p:pic>
        </p:gr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7718" y="737381"/>
              <a:ext cx="8384450" cy="5592428"/>
            </a:xfrm>
            <a:prstGeom prst="rect">
              <a:avLst/>
            </a:prstGeom>
          </p:spPr>
        </p:pic>
      </p:grpSp>
      <p:sp>
        <p:nvSpPr>
          <p:cNvPr id="46" name="Oval 45"/>
          <p:cNvSpPr/>
          <p:nvPr/>
        </p:nvSpPr>
        <p:spPr>
          <a:xfrm>
            <a:off x="-1378226" y="-130831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501445" y="554968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53529852" y="727471"/>
            <a:ext cx="64592168" cy="5729631"/>
            <a:chOff x="0" y="600179"/>
            <a:chExt cx="64592168" cy="5729631"/>
          </a:xfrm>
        </p:grpSpPr>
        <p:grpSp>
          <p:nvGrpSpPr>
            <p:cNvPr id="50" name="Group 49"/>
            <p:cNvGrpSpPr/>
            <p:nvPr/>
          </p:nvGrpSpPr>
          <p:grpSpPr>
            <a:xfrm>
              <a:off x="0" y="600179"/>
              <a:ext cx="55018850" cy="5729631"/>
              <a:chOff x="-25953646" y="635740"/>
              <a:chExt cx="55018850" cy="5729631"/>
            </a:xfrm>
          </p:grpSpPr>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6994" y="727180"/>
                <a:ext cx="8138012" cy="5403640"/>
              </a:xfrm>
              <a:prstGeom prst="rect">
                <a:avLst/>
              </a:prstGeom>
            </p:spPr>
          </p:pic>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886" y="635740"/>
                <a:ext cx="8138012" cy="572963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74" y="727180"/>
                <a:ext cx="8138012" cy="54036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766" y="961731"/>
                <a:ext cx="8138012" cy="5403639"/>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0754" y="727180"/>
                <a:ext cx="8384450" cy="5592428"/>
              </a:xfrm>
              <a:prstGeom prst="rect">
                <a:avLst/>
              </a:prstGeom>
            </p:spPr>
          </p:pic>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3646" y="961731"/>
                <a:ext cx="8138012" cy="5403640"/>
              </a:xfrm>
              <a:prstGeom prst="rect">
                <a:avLst/>
              </a:prstGeom>
            </p:spPr>
          </p:pic>
        </p:grpSp>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7718" y="737381"/>
              <a:ext cx="8384450" cy="5592428"/>
            </a:xfrm>
            <a:prstGeom prst="rect">
              <a:avLst/>
            </a:prstGeom>
          </p:spPr>
        </p:pic>
      </p:grpSp>
      <p:sp>
        <p:nvSpPr>
          <p:cNvPr id="46" name="Oval 45"/>
          <p:cNvSpPr/>
          <p:nvPr/>
        </p:nvSpPr>
        <p:spPr>
          <a:xfrm>
            <a:off x="-1378226" y="-130831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501445" y="5549685"/>
            <a:ext cx="14948452" cy="26166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Blur radius="80"/>
                    </a14:imgEffect>
                    <a14:imgEffect>
                      <a14:brightnessContrast bright="-20000"/>
                    </a14:imgEffect>
                  </a14:imgLayer>
                </a14:imgProps>
              </a:ext>
              <a:ext uri="{28A0092B-C50C-407E-A947-70E740481C1C}">
                <a14:useLocalDpi xmlns:a14="http://schemas.microsoft.com/office/drawing/2010/main" val="0"/>
              </a:ext>
            </a:extLst>
          </a:blip>
          <a:srcRect l="105002" r="-58310"/>
          <a:stretch>
            <a:fillRect/>
          </a:stretch>
        </p:blipFill>
        <p:spPr>
          <a:xfrm>
            <a:off x="12801600" y="0"/>
            <a:ext cx="6499121" cy="6858000"/>
          </a:xfrm>
          <a:prstGeom prst="rect">
            <a:avLst/>
          </a:prstGeom>
        </p:spPr>
      </p:pic>
      <p:sp>
        <p:nvSpPr>
          <p:cNvPr id="6" name="TextBox 5"/>
          <p:cNvSpPr txBox="1"/>
          <p:nvPr/>
        </p:nvSpPr>
        <p:spPr>
          <a:xfrm>
            <a:off x="14485942" y="181957"/>
            <a:ext cx="4032739" cy="6494085"/>
          </a:xfrm>
          <a:prstGeom prst="rect">
            <a:avLst/>
          </a:prstGeom>
          <a:noFill/>
        </p:spPr>
        <p:txBody>
          <a:bodyPr wrap="square" rtlCol="0">
            <a:spAutoFit/>
          </a:bodyPr>
          <a:lstStyle/>
          <a:p>
            <a:r>
              <a:rPr lang="en-GB" sz="2000" dirty="0">
                <a:latin typeface="Book Antiqua" panose="02040602050305030304" pitchFamily="18" charset="0"/>
              </a:rPr>
              <a:t>As you can see, the bill of right's whole point is to give  the American citizens the right to have a fair life with rights, without it we would not be living in the world we do today.</a:t>
            </a:r>
            <a:endParaRPr lang="en-GB" sz="2000" dirty="0">
              <a:latin typeface="Book Antiqua" panose="02040602050305030304" pitchFamily="18" charset="0"/>
            </a:endParaRPr>
          </a:p>
          <a:p>
            <a:r>
              <a:rPr lang="en-GB" sz="2000" dirty="0">
                <a:latin typeface="Book Antiqua" panose="02040602050305030304" pitchFamily="18" charset="0"/>
              </a:rPr>
              <a:t>It guarantees civil rights and liberties to the individual like freedom of speech, press of law and reserves all powers not delegated to the federal government to the people or the states, America would </a:t>
            </a:r>
            <a:endParaRPr lang="en-GB" sz="2000" dirty="0">
              <a:latin typeface="Book Antiqua" panose="02040602050305030304" pitchFamily="18" charset="0"/>
            </a:endParaRPr>
          </a:p>
          <a:p>
            <a:r>
              <a:rPr lang="en-GB" sz="2000" dirty="0">
                <a:latin typeface="Book Antiqua" panose="02040602050305030304" pitchFamily="18" charset="0"/>
              </a:rPr>
              <a:t>completely crumble and it would be a disaster. Thankfully, these things cannot legally </a:t>
            </a:r>
            <a:endParaRPr lang="en-GB" sz="2000" dirty="0">
              <a:latin typeface="Book Antiqua" panose="02040602050305030304" pitchFamily="18" charset="0"/>
            </a:endParaRPr>
          </a:p>
          <a:p>
            <a:r>
              <a:rPr lang="en-GB" sz="2000" dirty="0">
                <a:latin typeface="Book Antiqua" panose="02040602050305030304" pitchFamily="18" charset="0"/>
              </a:rPr>
              <a:t>happen because of the Bill of Rights, that is why the Bill of Rights is important. It </a:t>
            </a:r>
            <a:endParaRPr lang="en-GB" sz="2000" dirty="0">
              <a:latin typeface="Book Antiqua" panose="02040602050305030304" pitchFamily="18" charset="0"/>
            </a:endParaRPr>
          </a:p>
          <a:p>
            <a:r>
              <a:rPr lang="en-GB" sz="2000" dirty="0">
                <a:latin typeface="Book Antiqua" panose="02040602050305030304" pitchFamily="18" charset="0"/>
              </a:rPr>
              <a:t>makes America truly, “The land of the free.”</a:t>
            </a:r>
            <a:endParaRPr lang="en-GB" sz="2000" dirty="0">
              <a:latin typeface="Book Antiqua" panose="02040602050305030304" pitchFamily="18" charset="0"/>
            </a:endParaRPr>
          </a:p>
        </p:txBody>
      </p:sp>
      <p:sp>
        <p:nvSpPr>
          <p:cNvPr id="2" name="TextBox 1"/>
          <p:cNvSpPr txBox="1"/>
          <p:nvPr/>
        </p:nvSpPr>
        <p:spPr>
          <a:xfrm rot="16200000">
            <a:off x="11734782" y="3075056"/>
            <a:ext cx="2880852" cy="707886"/>
          </a:xfrm>
          <a:prstGeom prst="rect">
            <a:avLst/>
          </a:prstGeom>
          <a:noFill/>
        </p:spPr>
        <p:txBody>
          <a:bodyPr wrap="square" rtlCol="0">
            <a:spAutoFit/>
          </a:bodyPr>
          <a:lstStyle/>
          <a:p>
            <a:r>
              <a:rPr lang="en-GB" sz="4000" b="1" dirty="0">
                <a:latin typeface="Book Antiqua" panose="02040602050305030304" pitchFamily="18" charset="0"/>
              </a:rPr>
              <a:t>Conclusion</a:t>
            </a:r>
            <a:endParaRPr lang="en-GB" sz="4000" b="1" dirty="0">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Blur radius="80"/>
                    </a14:imgEffect>
                    <a14:imgEffect>
                      <a14:brightnessContrast bright="-20000"/>
                    </a14:imgEffect>
                  </a14:imgLayer>
                </a14:imgProps>
              </a:ext>
              <a:ext uri="{28A0092B-C50C-407E-A947-70E740481C1C}">
                <a14:useLocalDpi xmlns:a14="http://schemas.microsoft.com/office/drawing/2010/main" val="0"/>
              </a:ext>
            </a:extLst>
          </a:blip>
          <a:srcRect l="46694" r="-2"/>
          <a:stretch>
            <a:fillRect/>
          </a:stretch>
        </p:blipFill>
        <p:spPr>
          <a:xfrm>
            <a:off x="5692879" y="-2"/>
            <a:ext cx="6499121" cy="6858000"/>
          </a:xfrm>
          <a:prstGeom prst="rect">
            <a:avLst/>
          </a:prstGeom>
        </p:spPr>
      </p:pic>
      <p:sp>
        <p:nvSpPr>
          <p:cNvPr id="6" name="TextBox 5"/>
          <p:cNvSpPr txBox="1"/>
          <p:nvPr/>
        </p:nvSpPr>
        <p:spPr>
          <a:xfrm>
            <a:off x="7760677" y="181957"/>
            <a:ext cx="4032739" cy="6494085"/>
          </a:xfrm>
          <a:prstGeom prst="rect">
            <a:avLst/>
          </a:prstGeom>
          <a:noFill/>
        </p:spPr>
        <p:txBody>
          <a:bodyPr wrap="square" rtlCol="0">
            <a:spAutoFit/>
          </a:bodyPr>
          <a:lstStyle/>
          <a:p>
            <a:r>
              <a:rPr lang="en-GB" sz="2000" dirty="0">
                <a:latin typeface="Book Antiqua" panose="02040602050305030304" pitchFamily="18" charset="0"/>
              </a:rPr>
              <a:t>As you can see, the bill of right's whole point is to give  the American citizens the right to have a fair life with rights, without it we would not be living in the world we do today.</a:t>
            </a:r>
            <a:endParaRPr lang="en-GB" sz="2000" dirty="0">
              <a:latin typeface="Book Antiqua" panose="02040602050305030304" pitchFamily="18" charset="0"/>
            </a:endParaRPr>
          </a:p>
          <a:p>
            <a:r>
              <a:rPr lang="en-GB" sz="2000" dirty="0">
                <a:latin typeface="Book Antiqua" panose="02040602050305030304" pitchFamily="18" charset="0"/>
              </a:rPr>
              <a:t>It guarantees civil rights and liberties to the individual like freedom of speech, press of law and reserves all powers not delegated to the federal government to the people or the states, America would </a:t>
            </a:r>
            <a:endParaRPr lang="en-GB" sz="2000" dirty="0">
              <a:latin typeface="Book Antiqua" panose="02040602050305030304" pitchFamily="18" charset="0"/>
            </a:endParaRPr>
          </a:p>
          <a:p>
            <a:r>
              <a:rPr lang="en-GB" sz="2000" dirty="0">
                <a:latin typeface="Book Antiqua" panose="02040602050305030304" pitchFamily="18" charset="0"/>
              </a:rPr>
              <a:t>completely crumble and it would be a disaster. Thankfully, these things cannot legally </a:t>
            </a:r>
            <a:endParaRPr lang="en-GB" sz="2000" dirty="0">
              <a:latin typeface="Book Antiqua" panose="02040602050305030304" pitchFamily="18" charset="0"/>
            </a:endParaRPr>
          </a:p>
          <a:p>
            <a:r>
              <a:rPr lang="en-GB" sz="2000" dirty="0">
                <a:latin typeface="Book Antiqua" panose="02040602050305030304" pitchFamily="18" charset="0"/>
              </a:rPr>
              <a:t>happen because of the Bill of Rights, that is why the Bill of Rights is important. It </a:t>
            </a:r>
            <a:endParaRPr lang="en-GB" sz="2000" dirty="0">
              <a:latin typeface="Book Antiqua" panose="02040602050305030304" pitchFamily="18" charset="0"/>
            </a:endParaRPr>
          </a:p>
          <a:p>
            <a:r>
              <a:rPr lang="en-GB" sz="2000" dirty="0">
                <a:latin typeface="Book Antiqua" panose="02040602050305030304" pitchFamily="18" charset="0"/>
              </a:rPr>
              <a:t>makes America truly, “The land of the free.”</a:t>
            </a:r>
            <a:endParaRPr lang="en-GB" sz="2000" dirty="0">
              <a:latin typeface="Book Antiqua" panose="02040602050305030304" pitchFamily="18" charset="0"/>
            </a:endParaRPr>
          </a:p>
        </p:txBody>
      </p:sp>
      <p:sp>
        <p:nvSpPr>
          <p:cNvPr id="2" name="TextBox 1"/>
          <p:cNvSpPr txBox="1"/>
          <p:nvPr/>
        </p:nvSpPr>
        <p:spPr>
          <a:xfrm rot="16200000">
            <a:off x="5009517" y="3075056"/>
            <a:ext cx="2880852" cy="707886"/>
          </a:xfrm>
          <a:prstGeom prst="rect">
            <a:avLst/>
          </a:prstGeom>
          <a:noFill/>
        </p:spPr>
        <p:txBody>
          <a:bodyPr wrap="square" rtlCol="0">
            <a:spAutoFit/>
          </a:bodyPr>
          <a:lstStyle/>
          <a:p>
            <a:r>
              <a:rPr lang="en-GB" sz="4000" b="1" dirty="0">
                <a:latin typeface="Book Antiqua" panose="02040602050305030304" pitchFamily="18" charset="0"/>
              </a:rPr>
              <a:t>Conclusion</a:t>
            </a:r>
            <a:endParaRPr lang="en-GB" sz="4000" b="1" dirty="0">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0000">
              <a:srgbClr val="D6E0F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r="929"/>
          <a:stretch>
            <a:fillRect/>
          </a:stretch>
        </p:blipFill>
        <p:spPr>
          <a:xfrm>
            <a:off x="0" y="0"/>
            <a:ext cx="12192000" cy="6858000"/>
          </a:xfrm>
          <a:prstGeom prst="rect">
            <a:avLst/>
          </a:prstGeom>
        </p:spPr>
      </p:pic>
      <p:pic>
        <p:nvPicPr>
          <p:cNvPr id="6" name="3D Model 5"/>
          <p:cNvPicPr>
            <a:picLocks noGrp="1" noRot="1" noChangeAspect="1" noMove="1" noResize="1" noEditPoints="1" noAdjustHandles="1" noChangeArrowheads="1" noChangeShapeType="1" noCrop="1"/>
          </p:cNvPicPr>
          <p:nvPr/>
        </p:nvPicPr>
        <p:blipFill>
          <a:blip r:embed="rId2"/>
          <a:stretch>
            <a:fillRect/>
          </a:stretch>
        </p:blipFill>
        <p:spPr>
          <a:xfrm>
            <a:off x="123093" y="-215048"/>
            <a:ext cx="4759790" cy="1414609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artisticBlur radius="80"/>
                    </a14:imgEffect>
                    <a14:imgEffect>
                      <a14:brightnessContrast bright="-20000"/>
                    </a14:imgEffect>
                  </a14:imgLayer>
                </a14:imgProps>
              </a:ext>
              <a:ext uri="{28A0092B-C50C-407E-A947-70E740481C1C}">
                <a14:useLocalDpi xmlns:a14="http://schemas.microsoft.com/office/drawing/2010/main" val="0"/>
              </a:ext>
            </a:extLst>
          </a:blip>
          <a:srcRect l="103520" t="-1428" r="-82826" b="-1707"/>
          <a:stretch>
            <a:fillRect/>
          </a:stretch>
        </p:blipFill>
        <p:spPr>
          <a:xfrm>
            <a:off x="12739636" y="-97971"/>
            <a:ext cx="9759690" cy="7073048"/>
          </a:xfrm>
          <a:prstGeom prst="rect">
            <a:avLst/>
          </a:prstGeom>
        </p:spPr>
      </p:pic>
      <p:sp>
        <p:nvSpPr>
          <p:cNvPr id="2" name="TextBox 1"/>
          <p:cNvSpPr txBox="1"/>
          <p:nvPr/>
        </p:nvSpPr>
        <p:spPr>
          <a:xfrm>
            <a:off x="13269387" y="1072396"/>
            <a:ext cx="7333488" cy="5632311"/>
          </a:xfrm>
          <a:prstGeom prst="rect">
            <a:avLst/>
          </a:prstGeom>
          <a:noFill/>
          <a:ln>
            <a:noFill/>
          </a:ln>
        </p:spPr>
        <p:txBody>
          <a:bodyPr wrap="square" rtlCol="0">
            <a:spAutoFit/>
          </a:bodyPr>
          <a:lstStyle/>
          <a:p>
            <a:pPr algn="ctr"/>
            <a:r>
              <a:rPr lang="fr-FR" sz="2400" b="1" dirty="0">
                <a:solidFill>
                  <a:srgbClr val="613000"/>
                </a:solidFill>
                <a:latin typeface="Book Antiqua" panose="02040602050305030304" pitchFamily="18" charset="0"/>
              </a:rPr>
              <a:t>Definition</a:t>
            </a:r>
            <a:endParaRPr lang="en-GB" sz="2400" dirty="0">
              <a:latin typeface="Book Antiqua" panose="02040602050305030304" pitchFamily="18" charset="0"/>
            </a:endParaRPr>
          </a:p>
          <a:p>
            <a:pPr algn="ctr"/>
            <a:r>
              <a:rPr lang="en-GB" sz="2400" dirty="0">
                <a:latin typeface="Book Antiqua" panose="02040602050305030304" pitchFamily="18" charset="0"/>
              </a:rPr>
              <a:t>The Bill of Rights is a set of ten amendments added to the United States Constitution in 1791. It was influenced by the American Revolutionary War and the desire to protect individual freedoms. The amendments guarantee rights such as freedom of speech, religion, and the press, the right to bear arms, the right to a fair trial, and protection against unreasonable searches and seizures. The Bill of Rights was ratified by the states and has since played a crucial role in safeguarding individual liberties and shaping American democracy. It remains an essential document that continues to influence the principles and values of the United States.</a:t>
            </a:r>
            <a:endParaRPr lang="en-GB" sz="2400" dirty="0">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0000">
              <a:srgbClr val="D6E0F2"/>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r="929"/>
          <a:stretch>
            <a:fillRect/>
          </a:stretch>
        </p:blipFill>
        <p:spPr>
          <a:xfrm>
            <a:off x="0" y="0"/>
            <a:ext cx="12192000" cy="6858000"/>
          </a:xfrm>
          <a:prstGeom prst="rect">
            <a:avLst/>
          </a:prstGeom>
        </p:spPr>
      </p:pic>
      <p:sp>
        <p:nvSpPr>
          <p:cNvPr id="4" name="Rectangle 3" hidden="1"/>
          <p:cNvSpPr/>
          <p:nvPr/>
        </p:nvSpPr>
        <p:spPr>
          <a:xfrm>
            <a:off x="3584448" y="1024128"/>
            <a:ext cx="7571232" cy="5468112"/>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3D Model 5"/>
          <p:cNvPicPr>
            <a:picLocks noGrp="1" noRot="1" noChangeAspect="1" noMove="1" noResize="1" noEditPoints="1" noAdjustHandles="1" noChangeArrowheads="1" noChangeShapeType="1" noCrop="1"/>
          </p:cNvPicPr>
          <p:nvPr/>
        </p:nvPicPr>
        <p:blipFill>
          <a:blip r:embed="rId2"/>
          <a:stretch>
            <a:fillRect/>
          </a:stretch>
        </p:blipFill>
        <p:spPr>
          <a:xfrm>
            <a:off x="123093" y="-215048"/>
            <a:ext cx="4759790" cy="1414609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artisticBlur radius="80"/>
                    </a14:imgEffect>
                    <a14:imgEffect>
                      <a14:brightnessContrast bright="-20000"/>
                    </a14:imgEffect>
                  </a14:imgLayer>
                </a14:imgProps>
              </a:ext>
              <a:ext uri="{28A0092B-C50C-407E-A947-70E740481C1C}">
                <a14:useLocalDpi xmlns:a14="http://schemas.microsoft.com/office/drawing/2010/main" val="0"/>
              </a:ext>
            </a:extLst>
          </a:blip>
          <a:srcRect l="36110" r="-15416" b="-3135"/>
          <a:stretch>
            <a:fillRect/>
          </a:stretch>
        </p:blipFill>
        <p:spPr>
          <a:xfrm>
            <a:off x="4443984" y="0"/>
            <a:ext cx="9759690" cy="7073048"/>
          </a:xfrm>
          <a:prstGeom prst="rect">
            <a:avLst/>
          </a:prstGeom>
        </p:spPr>
      </p:pic>
      <p:sp>
        <p:nvSpPr>
          <p:cNvPr id="2" name="TextBox 1"/>
          <p:cNvSpPr txBox="1"/>
          <p:nvPr/>
        </p:nvSpPr>
        <p:spPr>
          <a:xfrm>
            <a:off x="4663440" y="883098"/>
            <a:ext cx="7333488" cy="5693866"/>
          </a:xfrm>
          <a:prstGeom prst="rect">
            <a:avLst/>
          </a:prstGeom>
          <a:noFill/>
        </p:spPr>
        <p:txBody>
          <a:bodyPr wrap="square" rtlCol="0">
            <a:spAutoFit/>
          </a:bodyPr>
          <a:lstStyle/>
          <a:p>
            <a:pPr algn="ctr"/>
            <a:r>
              <a:rPr lang="fr-FR" sz="2800" b="1" dirty="0">
                <a:solidFill>
                  <a:srgbClr val="613000"/>
                </a:solidFill>
                <a:latin typeface="Book Antiqua" panose="02040602050305030304" pitchFamily="18" charset="0"/>
              </a:rPr>
              <a:t>Definition</a:t>
            </a:r>
            <a:endParaRPr lang="en-GB" sz="2400" b="1" dirty="0">
              <a:solidFill>
                <a:srgbClr val="613000"/>
              </a:solidFill>
              <a:latin typeface="Book Antiqua" panose="02040602050305030304" pitchFamily="18" charset="0"/>
            </a:endParaRPr>
          </a:p>
          <a:p>
            <a:pPr algn="ctr"/>
            <a:r>
              <a:rPr lang="en-GB" sz="2400" dirty="0">
                <a:latin typeface="Book Antiqua" panose="02040602050305030304" pitchFamily="18" charset="0"/>
              </a:rPr>
              <a:t>The Bill of Rights is a set of ten amendments added to the United States Constitution in 1791. It was influenced by the American Revolutionary War and the desire to protect individual freedoms. The amendments guarantee rights such as freedom of speech, religion, and the press, the right to bear arms, the right to a fair trial, and protection against unreasonable searches and seizures. The Bill of Rights was ratified by the states and has since played a crucial role in safeguarding individual liberties and shaping American democracy. It remains an essential document that continues to influence the principles and values of the United States.</a:t>
            </a:r>
            <a:endParaRPr lang="en-GB" sz="2400" dirty="0">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0168" y="3287122"/>
            <a:ext cx="4390194" cy="4390194"/>
          </a:xfrm>
          <a:prstGeom prst="rect">
            <a:avLst/>
          </a:prstGeom>
        </p:spPr>
      </p:pic>
      <p:sp>
        <p:nvSpPr>
          <p:cNvPr id="4" name="TextBox 3"/>
          <p:cNvSpPr txBox="1"/>
          <p:nvPr/>
        </p:nvSpPr>
        <p:spPr>
          <a:xfrm>
            <a:off x="2105891" y="852055"/>
            <a:ext cx="7564582" cy="3693319"/>
          </a:xfrm>
          <a:prstGeom prst="rect">
            <a:avLst/>
          </a:prstGeom>
          <a:noFill/>
        </p:spPr>
        <p:txBody>
          <a:bodyPr wrap="square" rtlCol="0">
            <a:spAutoFit/>
          </a:bodyPr>
          <a:lstStyle/>
          <a:p>
            <a:r>
              <a:rPr lang="en-GB" dirty="0">
                <a:latin typeface="Book Antiqua" panose="02040602050305030304" pitchFamily="18" charset="0"/>
              </a:rPr>
              <a:t>   FIRST AMENDMENT </a:t>
            </a:r>
            <a:endParaRPr lang="en-GB" dirty="0">
              <a:latin typeface="Book Antiqua" panose="02040602050305030304" pitchFamily="18" charset="0"/>
            </a:endParaRPr>
          </a:p>
          <a:p>
            <a:r>
              <a:rPr lang="en-GB" dirty="0">
                <a:latin typeface="Book Antiqua" panose="02040602050305030304" pitchFamily="18" charset="0"/>
              </a:rPr>
              <a:t>Freedom of Speech: This clause protects the right of individuals to express their thoughts, ideas, and opinions without government censorship or retaliation.</a:t>
            </a:r>
            <a:endParaRPr lang="en-GB" dirty="0">
              <a:latin typeface="Book Antiqua" panose="02040602050305030304" pitchFamily="18" charset="0"/>
            </a:endParaRPr>
          </a:p>
          <a:p>
            <a:r>
              <a:rPr lang="en-GB" dirty="0">
                <a:latin typeface="Book Antiqua" panose="02040602050305030304" pitchFamily="18" charset="0"/>
              </a:rPr>
              <a:t>   - Freedom of Religion:  The First Amendment ensures the freedom to practice any religion or none at all.</a:t>
            </a:r>
            <a:endParaRPr lang="en-GB" dirty="0">
              <a:latin typeface="Book Antiqua" panose="02040602050305030304" pitchFamily="18" charset="0"/>
            </a:endParaRPr>
          </a:p>
          <a:p>
            <a:r>
              <a:rPr lang="en-GB" dirty="0">
                <a:latin typeface="Book Antiqua" panose="02040602050305030304" pitchFamily="18" charset="0"/>
              </a:rPr>
              <a:t>   - Freedom of the Press: This protects the right of the press to publish information without government interference.</a:t>
            </a:r>
            <a:endParaRPr lang="en-GB" dirty="0">
              <a:latin typeface="Book Antiqua" panose="02040602050305030304" pitchFamily="18" charset="0"/>
            </a:endParaRPr>
          </a:p>
          <a:p>
            <a:r>
              <a:rPr lang="en-GB" dirty="0">
                <a:latin typeface="Book Antiqua" panose="02040602050305030304" pitchFamily="18" charset="0"/>
              </a:rPr>
              <a:t>   - Right to Assemble: The First Amendment grants the right of individuals to peacefully assemble in groups for various purposes.</a:t>
            </a:r>
            <a:endParaRPr lang="en-GB" dirty="0">
              <a:latin typeface="Book Antiqua" panose="02040602050305030304" pitchFamily="18" charset="0"/>
            </a:endParaRPr>
          </a:p>
          <a:p>
            <a:r>
              <a:rPr lang="en-GB" dirty="0">
                <a:latin typeface="Book Antiqua" panose="02040602050305030304" pitchFamily="18" charset="0"/>
              </a:rPr>
              <a:t>   - Right to Petition: This guarantees the right of individuals to petition the government for redress of grievances, allowing citizens to address their concerns and seek remedies</a:t>
            </a:r>
            <a:endParaRPr lang="en-GB" dirty="0">
              <a:latin typeface="Book Antiqua" panose="02040602050305030304" pitchFamily="18" charset="0"/>
            </a:endParaRPr>
          </a:p>
        </p:txBody>
      </p:sp>
      <p:pic>
        <p:nvPicPr>
          <p:cNvPr id="6" name="Graphic 5" descr="Newspape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8582" y="4976376"/>
            <a:ext cx="1441076" cy="14410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4451325" y="4717838"/>
            <a:ext cx="3100387" cy="15287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0168" y="3287122"/>
            <a:ext cx="4390194" cy="4390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Rounded Corners 23"/>
          <p:cNvSpPr/>
          <p:nvPr/>
        </p:nvSpPr>
        <p:spPr>
          <a:xfrm>
            <a:off x="1468582" y="420130"/>
            <a:ext cx="8839200" cy="5733984"/>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Folde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90168" y="3287122"/>
            <a:ext cx="4390194" cy="4390194"/>
          </a:xfrm>
          <a:prstGeom prst="rect">
            <a:avLst/>
          </a:prstGeom>
        </p:spPr>
      </p:pic>
      <p:sp>
        <p:nvSpPr>
          <p:cNvPr id="4" name="TextBox 3"/>
          <p:cNvSpPr txBox="1"/>
          <p:nvPr/>
        </p:nvSpPr>
        <p:spPr>
          <a:xfrm>
            <a:off x="2105891" y="1101437"/>
            <a:ext cx="7564582" cy="2862322"/>
          </a:xfrm>
          <a:prstGeom prst="rect">
            <a:avLst/>
          </a:prstGeom>
          <a:noFill/>
        </p:spPr>
        <p:txBody>
          <a:bodyPr wrap="square" rtlCol="0">
            <a:spAutoFit/>
          </a:bodyPr>
          <a:lstStyle/>
          <a:p>
            <a:r>
              <a:rPr lang="en-GB" dirty="0">
                <a:latin typeface="Book Antiqua" panose="02040602050305030304" pitchFamily="18" charset="0"/>
              </a:rPr>
              <a:t>  </a:t>
            </a:r>
            <a:endParaRPr lang="en-GB" dirty="0">
              <a:latin typeface="Book Antiqua" panose="02040602050305030304" pitchFamily="18" charset="0"/>
            </a:endParaRPr>
          </a:p>
          <a:p>
            <a:r>
              <a:rPr lang="en-GB" dirty="0">
                <a:latin typeface="Book Antiqua" panose="02040602050305030304" pitchFamily="18" charset="0"/>
              </a:rPr>
              <a:t>SECOND AMENDMENT : Right to Keep and Bear Arms</a:t>
            </a:r>
            <a:endParaRPr lang="en-GB" dirty="0">
              <a:latin typeface="Book Antiqua" panose="02040602050305030304" pitchFamily="18" charset="0"/>
            </a:endParaRPr>
          </a:p>
          <a:p>
            <a:endParaRPr lang="en-GB" dirty="0">
              <a:latin typeface="Book Antiqua" panose="02040602050305030304" pitchFamily="18" charset="0"/>
            </a:endParaRPr>
          </a:p>
          <a:p>
            <a:r>
              <a:rPr lang="en-GB" dirty="0">
                <a:latin typeface="Book Antiqua" panose="02040602050305030304" pitchFamily="18" charset="0"/>
              </a:rPr>
              <a:t>The Second Amendment is a basic right in American culture, founded on the notion that people have the right to defend themselves and their relatives. This freedom has been restored and interpreted in many ways throughout the years, sparking continuous discussions over gun control and legislation. Ultimately, the Second Amendment is a foundation of American democracy, guaranteeing that individuals have the ability to defend themselves and their freedoms.</a:t>
            </a:r>
            <a:endParaRPr lang="en-GB" dirty="0">
              <a:latin typeface="Book Antiqua" panose="0204060205030503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435" y="4898927"/>
            <a:ext cx="1607130" cy="1607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7416</Words>
  <Application>WPS Presentation</Application>
  <PresentationFormat>Widescreen</PresentationFormat>
  <Paragraphs>87</Paragraphs>
  <Slides>34</Slides>
  <Notes>0</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34</vt:i4>
      </vt:variant>
    </vt:vector>
  </HeadingPairs>
  <TitlesOfParts>
    <vt:vector size="43" baseType="lpstr">
      <vt:lpstr>Arial</vt:lpstr>
      <vt:lpstr>SimSun</vt:lpstr>
      <vt:lpstr>Wingdings</vt:lpstr>
      <vt:lpstr>Book Antiqua</vt:lpstr>
      <vt:lpstr>Calibri</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ayyouboou</dc:creator>
  <cp:lastModifiedBy>messaouda boudjerida</cp:lastModifiedBy>
  <cp:revision>90</cp:revision>
  <dcterms:created xsi:type="dcterms:W3CDTF">2024-02-03T19:12:00Z</dcterms:created>
  <dcterms:modified xsi:type="dcterms:W3CDTF">2024-10-23T13:16:12Z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74491AF0A6784B0B86FC56D2831F44D4_13</vt:lpwstr>
  </property>
  <property fmtid="{D5CDD505-2E9C-101B-9397-08002B2CF9AE}" pid="3" name="KSOProductBuildVer">
    <vt:lpwstr>1036-12.2.0.18283</vt:lpwstr>
  </property>
</Properties>
</file>