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0" r:id="rId6"/>
    <p:sldId id="262" r:id="rId7"/>
    <p:sldId id="265" r:id="rId8"/>
    <p:sldId id="267" r:id="rId9"/>
    <p:sldId id="283" r:id="rId10"/>
    <p:sldId id="284" r:id="rId11"/>
    <p:sldId id="285" r:id="rId12"/>
    <p:sldId id="286" r:id="rId13"/>
    <p:sldId id="287" r:id="rId14"/>
    <p:sldId id="268" r:id="rId15"/>
    <p:sldId id="269" r:id="rId16"/>
    <p:sldId id="271" r:id="rId17"/>
    <p:sldId id="272" r:id="rId18"/>
    <p:sldId id="273" r:id="rId19"/>
    <p:sldId id="274" r:id="rId20"/>
    <p:sldId id="275" r:id="rId21"/>
    <p:sldId id="298" r:id="rId22"/>
    <p:sldId id="304" r:id="rId23"/>
    <p:sldId id="305" r:id="rId24"/>
    <p:sldId id="276" r:id="rId25"/>
    <p:sldId id="292" r:id="rId26"/>
    <p:sldId id="293" r:id="rId27"/>
    <p:sldId id="291" r:id="rId28"/>
    <p:sldId id="297" r:id="rId29"/>
    <p:sldId id="28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B395CA-4C3E-4397-B437-FBB0420BC9E9}"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CA"/>
        </a:p>
      </dgm:t>
    </dgm:pt>
    <dgm:pt modelId="{71FC2F68-593D-47EA-923C-CDFFB7FD52F3}">
      <dgm:prSet phldrT="[Texte]" custT="1">
        <dgm:style>
          <a:lnRef idx="3">
            <a:schemeClr val="lt1"/>
          </a:lnRef>
          <a:fillRef idx="1">
            <a:schemeClr val="accent4"/>
          </a:fillRef>
          <a:effectRef idx="1">
            <a:schemeClr val="accent4"/>
          </a:effectRef>
          <a:fontRef idx="minor">
            <a:schemeClr val="lt1"/>
          </a:fontRef>
        </dgm:style>
      </dgm:prSet>
      <dgm:spPr/>
      <dgm:t>
        <a:bodyPr/>
        <a:lstStyle/>
        <a:p>
          <a:r>
            <a:rPr lang="fr-FR" sz="1800" b="1" dirty="0"/>
            <a:t>Caractéristiques</a:t>
          </a:r>
          <a:endParaRPr lang="en-CA" sz="1800" b="1" dirty="0"/>
        </a:p>
      </dgm:t>
    </dgm:pt>
    <dgm:pt modelId="{28D2B649-751B-4C0E-AB83-1649A3166C9A}" type="parTrans" cxnId="{81D75935-F82E-403E-B213-DED299B8D6E1}">
      <dgm:prSet/>
      <dgm:spPr/>
      <dgm:t>
        <a:bodyPr/>
        <a:lstStyle/>
        <a:p>
          <a:endParaRPr lang="en-CA"/>
        </a:p>
      </dgm:t>
    </dgm:pt>
    <dgm:pt modelId="{DFD1D9EA-61D9-4F30-87F7-E8B91C09ABBE}" type="sibTrans" cxnId="{81D75935-F82E-403E-B213-DED299B8D6E1}">
      <dgm:prSet/>
      <dgm:spPr/>
      <dgm:t>
        <a:bodyPr/>
        <a:lstStyle/>
        <a:p>
          <a:endParaRPr lang="en-CA"/>
        </a:p>
      </dgm:t>
    </dgm:pt>
    <dgm:pt modelId="{31E9B5EA-3531-422C-AF37-D11C9984A414}">
      <dgm:prSet phldrT="[Texte]">
        <dgm:style>
          <a:lnRef idx="3">
            <a:schemeClr val="lt1"/>
          </a:lnRef>
          <a:fillRef idx="1">
            <a:schemeClr val="accent3"/>
          </a:fillRef>
          <a:effectRef idx="1">
            <a:schemeClr val="accent3"/>
          </a:effectRef>
          <a:fontRef idx="minor">
            <a:schemeClr val="lt1"/>
          </a:fontRef>
        </dgm:style>
      </dgm:prSet>
      <dgm:spPr/>
      <dgm:t>
        <a:bodyPr/>
        <a:lstStyle/>
        <a:p>
          <a:r>
            <a:rPr lang="fr-FR" b="1" dirty="0"/>
            <a:t>La taille </a:t>
          </a:r>
          <a:endParaRPr lang="en-CA" b="1" dirty="0"/>
        </a:p>
      </dgm:t>
    </dgm:pt>
    <dgm:pt modelId="{4BEC83FD-45C7-46EA-9A49-FD04AFDC7E03}" type="parTrans" cxnId="{044DF28F-F388-458B-B295-54CAAF2FC4AA}">
      <dgm:prSet/>
      <dgm:spPr/>
      <dgm:t>
        <a:bodyPr/>
        <a:lstStyle/>
        <a:p>
          <a:endParaRPr lang="en-CA"/>
        </a:p>
      </dgm:t>
    </dgm:pt>
    <dgm:pt modelId="{3F090E98-A91C-42D3-AB16-8F6F8685C8B5}" type="sibTrans" cxnId="{044DF28F-F388-458B-B295-54CAAF2FC4AA}">
      <dgm:prSet/>
      <dgm:spPr/>
      <dgm:t>
        <a:bodyPr/>
        <a:lstStyle/>
        <a:p>
          <a:endParaRPr lang="en-CA"/>
        </a:p>
      </dgm:t>
    </dgm:pt>
    <dgm:pt modelId="{4926325A-7CAF-4875-B095-4FBE67442CFF}">
      <dgm:prSet phldrT="[Texte]">
        <dgm:style>
          <a:lnRef idx="3">
            <a:schemeClr val="lt1"/>
          </a:lnRef>
          <a:fillRef idx="1">
            <a:schemeClr val="accent6"/>
          </a:fillRef>
          <a:effectRef idx="1">
            <a:schemeClr val="accent6"/>
          </a:effectRef>
          <a:fontRef idx="minor">
            <a:schemeClr val="lt1"/>
          </a:fontRef>
        </dgm:style>
      </dgm:prSet>
      <dgm:spPr/>
      <dgm:t>
        <a:bodyPr/>
        <a:lstStyle/>
        <a:p>
          <a:r>
            <a:rPr lang="fr-FR" b="1" dirty="0"/>
            <a:t>Le statut </a:t>
          </a:r>
          <a:endParaRPr lang="en-CA" b="1" dirty="0"/>
        </a:p>
      </dgm:t>
    </dgm:pt>
    <dgm:pt modelId="{C830B4C1-0C36-429E-A60B-FEBE8944A7CD}" type="parTrans" cxnId="{588A85F2-EF02-46AA-A916-C660A89392F0}">
      <dgm:prSet/>
      <dgm:spPr/>
      <dgm:t>
        <a:bodyPr/>
        <a:lstStyle/>
        <a:p>
          <a:endParaRPr lang="en-CA"/>
        </a:p>
      </dgm:t>
    </dgm:pt>
    <dgm:pt modelId="{E7520D8A-24CE-43DD-9C11-B101FDC31941}" type="sibTrans" cxnId="{588A85F2-EF02-46AA-A916-C660A89392F0}">
      <dgm:prSet/>
      <dgm:spPr/>
      <dgm:t>
        <a:bodyPr/>
        <a:lstStyle/>
        <a:p>
          <a:endParaRPr lang="en-CA"/>
        </a:p>
      </dgm:t>
    </dgm:pt>
    <dgm:pt modelId="{42C35825-A5F1-47BF-A099-9DD4AF63D4F8}">
      <dgm:prSet phldrT="[Texte]">
        <dgm:style>
          <a:lnRef idx="0">
            <a:schemeClr val="accent1"/>
          </a:lnRef>
          <a:fillRef idx="3">
            <a:schemeClr val="accent1"/>
          </a:fillRef>
          <a:effectRef idx="3">
            <a:schemeClr val="accent1"/>
          </a:effectRef>
          <a:fontRef idx="minor">
            <a:schemeClr val="lt1"/>
          </a:fontRef>
        </dgm:style>
      </dgm:prSet>
      <dgm:spPr/>
      <dgm:t>
        <a:bodyPr/>
        <a:lstStyle/>
        <a:p>
          <a:r>
            <a:rPr lang="fr-FR" b="1" dirty="0"/>
            <a:t>Le rôle </a:t>
          </a:r>
          <a:endParaRPr lang="en-CA" b="1" dirty="0"/>
        </a:p>
      </dgm:t>
    </dgm:pt>
    <dgm:pt modelId="{F6EDD3DE-84CA-400F-BE88-448C2C81330D}" type="parTrans" cxnId="{F497E8CC-D032-4B2D-A055-219F8582F5F6}">
      <dgm:prSet/>
      <dgm:spPr/>
      <dgm:t>
        <a:bodyPr/>
        <a:lstStyle/>
        <a:p>
          <a:endParaRPr lang="en-CA"/>
        </a:p>
      </dgm:t>
    </dgm:pt>
    <dgm:pt modelId="{FAC6939F-1965-4C87-BCD4-CD943A4E8878}" type="sibTrans" cxnId="{F497E8CC-D032-4B2D-A055-219F8582F5F6}">
      <dgm:prSet/>
      <dgm:spPr/>
      <dgm:t>
        <a:bodyPr/>
        <a:lstStyle/>
        <a:p>
          <a:endParaRPr lang="en-CA"/>
        </a:p>
      </dgm:t>
    </dgm:pt>
    <dgm:pt modelId="{D2A05E95-D236-496E-998F-B0DC0365881A}">
      <dgm:prSet phldrT="[Texte]">
        <dgm:style>
          <a:lnRef idx="1">
            <a:schemeClr val="accent2"/>
          </a:lnRef>
          <a:fillRef idx="3">
            <a:schemeClr val="accent2"/>
          </a:fillRef>
          <a:effectRef idx="2">
            <a:schemeClr val="accent2"/>
          </a:effectRef>
          <a:fontRef idx="minor">
            <a:schemeClr val="lt1"/>
          </a:fontRef>
        </dgm:style>
      </dgm:prSet>
      <dgm:spPr/>
      <dgm:t>
        <a:bodyPr/>
        <a:lstStyle/>
        <a:p>
          <a:r>
            <a:rPr lang="fr-FR" b="1" dirty="0"/>
            <a:t>Les normes </a:t>
          </a:r>
          <a:endParaRPr lang="en-CA" b="1" dirty="0"/>
        </a:p>
      </dgm:t>
    </dgm:pt>
    <dgm:pt modelId="{5B93A888-9A14-4B35-93BF-502161384CD6}" type="parTrans" cxnId="{D945050B-207E-4F56-88F9-3AFDA85F34C7}">
      <dgm:prSet/>
      <dgm:spPr/>
      <dgm:t>
        <a:bodyPr/>
        <a:lstStyle/>
        <a:p>
          <a:endParaRPr lang="en-CA"/>
        </a:p>
      </dgm:t>
    </dgm:pt>
    <dgm:pt modelId="{D0452EA1-C62C-41D3-AD57-CB0A33F9A825}" type="sibTrans" cxnId="{D945050B-207E-4F56-88F9-3AFDA85F34C7}">
      <dgm:prSet/>
      <dgm:spPr/>
      <dgm:t>
        <a:bodyPr/>
        <a:lstStyle/>
        <a:p>
          <a:endParaRPr lang="en-CA"/>
        </a:p>
      </dgm:t>
    </dgm:pt>
    <dgm:pt modelId="{24EE6948-F307-47EE-AF99-F875ECE96580}" type="pres">
      <dgm:prSet presAssocID="{9BB395CA-4C3E-4397-B437-FBB0420BC9E9}" presName="Name0" presStyleCnt="0">
        <dgm:presLayoutVars>
          <dgm:chMax val="1"/>
          <dgm:dir/>
          <dgm:animLvl val="ctr"/>
          <dgm:resizeHandles val="exact"/>
        </dgm:presLayoutVars>
      </dgm:prSet>
      <dgm:spPr/>
      <dgm:t>
        <a:bodyPr/>
        <a:lstStyle/>
        <a:p>
          <a:endParaRPr lang="fr-FR"/>
        </a:p>
      </dgm:t>
    </dgm:pt>
    <dgm:pt modelId="{4D8FFFBB-D12B-42EE-910C-0CF85051ED55}" type="pres">
      <dgm:prSet presAssocID="{71FC2F68-593D-47EA-923C-CDFFB7FD52F3}" presName="centerShape" presStyleLbl="node0" presStyleIdx="0" presStyleCnt="1" custScaleX="152540" custScaleY="139053"/>
      <dgm:spPr/>
      <dgm:t>
        <a:bodyPr/>
        <a:lstStyle/>
        <a:p>
          <a:endParaRPr lang="fr-FR"/>
        </a:p>
      </dgm:t>
    </dgm:pt>
    <dgm:pt modelId="{8861F0BA-E61C-4725-9837-1CC435790175}" type="pres">
      <dgm:prSet presAssocID="{4BEC83FD-45C7-46EA-9A49-FD04AFDC7E03}" presName="parTrans" presStyleLbl="sibTrans2D1" presStyleIdx="0" presStyleCnt="4"/>
      <dgm:spPr/>
      <dgm:t>
        <a:bodyPr/>
        <a:lstStyle/>
        <a:p>
          <a:endParaRPr lang="fr-FR"/>
        </a:p>
      </dgm:t>
    </dgm:pt>
    <dgm:pt modelId="{6AB7CEA4-FB61-4E7B-B0EB-DD6490A9F1CA}" type="pres">
      <dgm:prSet presAssocID="{4BEC83FD-45C7-46EA-9A49-FD04AFDC7E03}" presName="connectorText" presStyleLbl="sibTrans2D1" presStyleIdx="0" presStyleCnt="4"/>
      <dgm:spPr/>
      <dgm:t>
        <a:bodyPr/>
        <a:lstStyle/>
        <a:p>
          <a:endParaRPr lang="fr-FR"/>
        </a:p>
      </dgm:t>
    </dgm:pt>
    <dgm:pt modelId="{15B26F73-F3F7-45CE-9196-998C0587DB61}" type="pres">
      <dgm:prSet presAssocID="{31E9B5EA-3531-422C-AF37-D11C9984A414}" presName="node" presStyleLbl="node1" presStyleIdx="0" presStyleCnt="4">
        <dgm:presLayoutVars>
          <dgm:bulletEnabled val="1"/>
        </dgm:presLayoutVars>
      </dgm:prSet>
      <dgm:spPr/>
      <dgm:t>
        <a:bodyPr/>
        <a:lstStyle/>
        <a:p>
          <a:endParaRPr lang="fr-FR"/>
        </a:p>
      </dgm:t>
    </dgm:pt>
    <dgm:pt modelId="{8CD6DE24-D11D-4396-9296-E65A16A1C1AF}" type="pres">
      <dgm:prSet presAssocID="{C830B4C1-0C36-429E-A60B-FEBE8944A7CD}" presName="parTrans" presStyleLbl="sibTrans2D1" presStyleIdx="1" presStyleCnt="4"/>
      <dgm:spPr/>
      <dgm:t>
        <a:bodyPr/>
        <a:lstStyle/>
        <a:p>
          <a:endParaRPr lang="fr-FR"/>
        </a:p>
      </dgm:t>
    </dgm:pt>
    <dgm:pt modelId="{BF51A63E-D2C0-4BBB-B5D6-3415D8DA4FD6}" type="pres">
      <dgm:prSet presAssocID="{C830B4C1-0C36-429E-A60B-FEBE8944A7CD}" presName="connectorText" presStyleLbl="sibTrans2D1" presStyleIdx="1" presStyleCnt="4"/>
      <dgm:spPr/>
      <dgm:t>
        <a:bodyPr/>
        <a:lstStyle/>
        <a:p>
          <a:endParaRPr lang="fr-FR"/>
        </a:p>
      </dgm:t>
    </dgm:pt>
    <dgm:pt modelId="{713A7736-897C-48EC-948B-EC6D4EECF0E0}" type="pres">
      <dgm:prSet presAssocID="{4926325A-7CAF-4875-B095-4FBE67442CFF}" presName="node" presStyleLbl="node1" presStyleIdx="1" presStyleCnt="4" custRadScaleRad="115951">
        <dgm:presLayoutVars>
          <dgm:bulletEnabled val="1"/>
        </dgm:presLayoutVars>
      </dgm:prSet>
      <dgm:spPr/>
      <dgm:t>
        <a:bodyPr/>
        <a:lstStyle/>
        <a:p>
          <a:endParaRPr lang="fr-FR"/>
        </a:p>
      </dgm:t>
    </dgm:pt>
    <dgm:pt modelId="{3B404E11-466D-4F75-A007-3F8AF3D5351C}" type="pres">
      <dgm:prSet presAssocID="{F6EDD3DE-84CA-400F-BE88-448C2C81330D}" presName="parTrans" presStyleLbl="sibTrans2D1" presStyleIdx="2" presStyleCnt="4"/>
      <dgm:spPr/>
      <dgm:t>
        <a:bodyPr/>
        <a:lstStyle/>
        <a:p>
          <a:endParaRPr lang="fr-FR"/>
        </a:p>
      </dgm:t>
    </dgm:pt>
    <dgm:pt modelId="{6465C3E5-AB71-4812-A482-A9FCE76CF77A}" type="pres">
      <dgm:prSet presAssocID="{F6EDD3DE-84CA-400F-BE88-448C2C81330D}" presName="connectorText" presStyleLbl="sibTrans2D1" presStyleIdx="2" presStyleCnt="4"/>
      <dgm:spPr/>
      <dgm:t>
        <a:bodyPr/>
        <a:lstStyle/>
        <a:p>
          <a:endParaRPr lang="fr-FR"/>
        </a:p>
      </dgm:t>
    </dgm:pt>
    <dgm:pt modelId="{39FEEE70-AE7F-4AE1-B3B1-2DEE90DF1932}" type="pres">
      <dgm:prSet presAssocID="{42C35825-A5F1-47BF-A099-9DD4AF63D4F8}" presName="node" presStyleLbl="node1" presStyleIdx="2" presStyleCnt="4">
        <dgm:presLayoutVars>
          <dgm:bulletEnabled val="1"/>
        </dgm:presLayoutVars>
      </dgm:prSet>
      <dgm:spPr/>
      <dgm:t>
        <a:bodyPr/>
        <a:lstStyle/>
        <a:p>
          <a:endParaRPr lang="fr-FR"/>
        </a:p>
      </dgm:t>
    </dgm:pt>
    <dgm:pt modelId="{A6646FAA-1D6C-4C4E-B0B2-3EED99F1A698}" type="pres">
      <dgm:prSet presAssocID="{5B93A888-9A14-4B35-93BF-502161384CD6}" presName="parTrans" presStyleLbl="sibTrans2D1" presStyleIdx="3" presStyleCnt="4"/>
      <dgm:spPr/>
      <dgm:t>
        <a:bodyPr/>
        <a:lstStyle/>
        <a:p>
          <a:endParaRPr lang="fr-FR"/>
        </a:p>
      </dgm:t>
    </dgm:pt>
    <dgm:pt modelId="{B9B992A7-E8C5-42C4-9DEB-BADAD384447A}" type="pres">
      <dgm:prSet presAssocID="{5B93A888-9A14-4B35-93BF-502161384CD6}" presName="connectorText" presStyleLbl="sibTrans2D1" presStyleIdx="3" presStyleCnt="4"/>
      <dgm:spPr/>
      <dgm:t>
        <a:bodyPr/>
        <a:lstStyle/>
        <a:p>
          <a:endParaRPr lang="fr-FR"/>
        </a:p>
      </dgm:t>
    </dgm:pt>
    <dgm:pt modelId="{1852FA84-36AA-4D45-B449-9590364853DE}" type="pres">
      <dgm:prSet presAssocID="{D2A05E95-D236-496E-998F-B0DC0365881A}" presName="node" presStyleLbl="node1" presStyleIdx="3" presStyleCnt="4" custRadScaleRad="112818">
        <dgm:presLayoutVars>
          <dgm:bulletEnabled val="1"/>
        </dgm:presLayoutVars>
      </dgm:prSet>
      <dgm:spPr/>
      <dgm:t>
        <a:bodyPr/>
        <a:lstStyle/>
        <a:p>
          <a:endParaRPr lang="fr-FR"/>
        </a:p>
      </dgm:t>
    </dgm:pt>
  </dgm:ptLst>
  <dgm:cxnLst>
    <dgm:cxn modelId="{01940A31-905D-41C4-A9FB-8CCBD40E3302}" type="presOf" srcId="{4BEC83FD-45C7-46EA-9A49-FD04AFDC7E03}" destId="{6AB7CEA4-FB61-4E7B-B0EB-DD6490A9F1CA}" srcOrd="1" destOrd="0" presId="urn:microsoft.com/office/officeart/2005/8/layout/radial5"/>
    <dgm:cxn modelId="{8C4ECE4F-B12C-4047-9121-98B1D70330D0}" type="presOf" srcId="{F6EDD3DE-84CA-400F-BE88-448C2C81330D}" destId="{6465C3E5-AB71-4812-A482-A9FCE76CF77A}" srcOrd="1" destOrd="0" presId="urn:microsoft.com/office/officeart/2005/8/layout/radial5"/>
    <dgm:cxn modelId="{F497E8CC-D032-4B2D-A055-219F8582F5F6}" srcId="{71FC2F68-593D-47EA-923C-CDFFB7FD52F3}" destId="{42C35825-A5F1-47BF-A099-9DD4AF63D4F8}" srcOrd="2" destOrd="0" parTransId="{F6EDD3DE-84CA-400F-BE88-448C2C81330D}" sibTransId="{FAC6939F-1965-4C87-BCD4-CD943A4E8878}"/>
    <dgm:cxn modelId="{8DCA9060-9684-47F0-9794-700C11D7B345}" type="presOf" srcId="{5B93A888-9A14-4B35-93BF-502161384CD6}" destId="{B9B992A7-E8C5-42C4-9DEB-BADAD384447A}" srcOrd="1" destOrd="0" presId="urn:microsoft.com/office/officeart/2005/8/layout/radial5"/>
    <dgm:cxn modelId="{FBEDF9E0-DFEA-4DDC-9394-991C50DF02AE}" type="presOf" srcId="{9BB395CA-4C3E-4397-B437-FBB0420BC9E9}" destId="{24EE6948-F307-47EE-AF99-F875ECE96580}" srcOrd="0" destOrd="0" presId="urn:microsoft.com/office/officeart/2005/8/layout/radial5"/>
    <dgm:cxn modelId="{EE6E89BF-0D5F-43D7-BE12-DBCD2CDFB587}" type="presOf" srcId="{4926325A-7CAF-4875-B095-4FBE67442CFF}" destId="{713A7736-897C-48EC-948B-EC6D4EECF0E0}" srcOrd="0" destOrd="0" presId="urn:microsoft.com/office/officeart/2005/8/layout/radial5"/>
    <dgm:cxn modelId="{588A85F2-EF02-46AA-A916-C660A89392F0}" srcId="{71FC2F68-593D-47EA-923C-CDFFB7FD52F3}" destId="{4926325A-7CAF-4875-B095-4FBE67442CFF}" srcOrd="1" destOrd="0" parTransId="{C830B4C1-0C36-429E-A60B-FEBE8944A7CD}" sibTransId="{E7520D8A-24CE-43DD-9C11-B101FDC31941}"/>
    <dgm:cxn modelId="{BD143A71-6C19-4434-8CE8-2FBB4C05AD43}" type="presOf" srcId="{F6EDD3DE-84CA-400F-BE88-448C2C81330D}" destId="{3B404E11-466D-4F75-A007-3F8AF3D5351C}" srcOrd="0" destOrd="0" presId="urn:microsoft.com/office/officeart/2005/8/layout/radial5"/>
    <dgm:cxn modelId="{D945050B-207E-4F56-88F9-3AFDA85F34C7}" srcId="{71FC2F68-593D-47EA-923C-CDFFB7FD52F3}" destId="{D2A05E95-D236-496E-998F-B0DC0365881A}" srcOrd="3" destOrd="0" parTransId="{5B93A888-9A14-4B35-93BF-502161384CD6}" sibTransId="{D0452EA1-C62C-41D3-AD57-CB0A33F9A825}"/>
    <dgm:cxn modelId="{C22BA331-D427-426E-8F96-6AE10A251A90}" type="presOf" srcId="{C830B4C1-0C36-429E-A60B-FEBE8944A7CD}" destId="{BF51A63E-D2C0-4BBB-B5D6-3415D8DA4FD6}" srcOrd="1" destOrd="0" presId="urn:microsoft.com/office/officeart/2005/8/layout/radial5"/>
    <dgm:cxn modelId="{DE884FA3-56CF-47CC-84B7-555993DF809A}" type="presOf" srcId="{4BEC83FD-45C7-46EA-9A49-FD04AFDC7E03}" destId="{8861F0BA-E61C-4725-9837-1CC435790175}" srcOrd="0" destOrd="0" presId="urn:microsoft.com/office/officeart/2005/8/layout/radial5"/>
    <dgm:cxn modelId="{81D75935-F82E-403E-B213-DED299B8D6E1}" srcId="{9BB395CA-4C3E-4397-B437-FBB0420BC9E9}" destId="{71FC2F68-593D-47EA-923C-CDFFB7FD52F3}" srcOrd="0" destOrd="0" parTransId="{28D2B649-751B-4C0E-AB83-1649A3166C9A}" sibTransId="{DFD1D9EA-61D9-4F30-87F7-E8B91C09ABBE}"/>
    <dgm:cxn modelId="{57C7A5AE-396C-477A-9FE1-F66F2EF57D57}" type="presOf" srcId="{31E9B5EA-3531-422C-AF37-D11C9984A414}" destId="{15B26F73-F3F7-45CE-9196-998C0587DB61}" srcOrd="0" destOrd="0" presId="urn:microsoft.com/office/officeart/2005/8/layout/radial5"/>
    <dgm:cxn modelId="{7077E314-D7E0-4C67-8B87-17AF694E21D7}" type="presOf" srcId="{D2A05E95-D236-496E-998F-B0DC0365881A}" destId="{1852FA84-36AA-4D45-B449-9590364853DE}" srcOrd="0" destOrd="0" presId="urn:microsoft.com/office/officeart/2005/8/layout/radial5"/>
    <dgm:cxn modelId="{2A139F8A-2547-42FD-9AD4-E6B336C92608}" type="presOf" srcId="{42C35825-A5F1-47BF-A099-9DD4AF63D4F8}" destId="{39FEEE70-AE7F-4AE1-B3B1-2DEE90DF1932}" srcOrd="0" destOrd="0" presId="urn:microsoft.com/office/officeart/2005/8/layout/radial5"/>
    <dgm:cxn modelId="{044DF28F-F388-458B-B295-54CAAF2FC4AA}" srcId="{71FC2F68-593D-47EA-923C-CDFFB7FD52F3}" destId="{31E9B5EA-3531-422C-AF37-D11C9984A414}" srcOrd="0" destOrd="0" parTransId="{4BEC83FD-45C7-46EA-9A49-FD04AFDC7E03}" sibTransId="{3F090E98-A91C-42D3-AB16-8F6F8685C8B5}"/>
    <dgm:cxn modelId="{ED480918-D43D-4A2B-8652-AF9460B69C71}" type="presOf" srcId="{5B93A888-9A14-4B35-93BF-502161384CD6}" destId="{A6646FAA-1D6C-4C4E-B0B2-3EED99F1A698}" srcOrd="0" destOrd="0" presId="urn:microsoft.com/office/officeart/2005/8/layout/radial5"/>
    <dgm:cxn modelId="{C5F3DC99-C55F-49B1-B72F-A06B4BB143D4}" type="presOf" srcId="{71FC2F68-593D-47EA-923C-CDFFB7FD52F3}" destId="{4D8FFFBB-D12B-42EE-910C-0CF85051ED55}" srcOrd="0" destOrd="0" presId="urn:microsoft.com/office/officeart/2005/8/layout/radial5"/>
    <dgm:cxn modelId="{87AE8164-1074-434F-9641-3C28105D3D07}" type="presOf" srcId="{C830B4C1-0C36-429E-A60B-FEBE8944A7CD}" destId="{8CD6DE24-D11D-4396-9296-E65A16A1C1AF}" srcOrd="0" destOrd="0" presId="urn:microsoft.com/office/officeart/2005/8/layout/radial5"/>
    <dgm:cxn modelId="{0CE9F556-A1D1-4D4F-B2CF-DC058075133B}" type="presParOf" srcId="{24EE6948-F307-47EE-AF99-F875ECE96580}" destId="{4D8FFFBB-D12B-42EE-910C-0CF85051ED55}" srcOrd="0" destOrd="0" presId="urn:microsoft.com/office/officeart/2005/8/layout/radial5"/>
    <dgm:cxn modelId="{4DB7092F-1120-4D23-837C-E85518276771}" type="presParOf" srcId="{24EE6948-F307-47EE-AF99-F875ECE96580}" destId="{8861F0BA-E61C-4725-9837-1CC435790175}" srcOrd="1" destOrd="0" presId="urn:microsoft.com/office/officeart/2005/8/layout/radial5"/>
    <dgm:cxn modelId="{D20AF731-9AA8-4D3C-AD84-02555AC28381}" type="presParOf" srcId="{8861F0BA-E61C-4725-9837-1CC435790175}" destId="{6AB7CEA4-FB61-4E7B-B0EB-DD6490A9F1CA}" srcOrd="0" destOrd="0" presId="urn:microsoft.com/office/officeart/2005/8/layout/radial5"/>
    <dgm:cxn modelId="{1FE3426C-0468-44A8-9F0A-0ACA901C243F}" type="presParOf" srcId="{24EE6948-F307-47EE-AF99-F875ECE96580}" destId="{15B26F73-F3F7-45CE-9196-998C0587DB61}" srcOrd="2" destOrd="0" presId="urn:microsoft.com/office/officeart/2005/8/layout/radial5"/>
    <dgm:cxn modelId="{0608506A-ECD7-4366-81EF-F92041F4EF04}" type="presParOf" srcId="{24EE6948-F307-47EE-AF99-F875ECE96580}" destId="{8CD6DE24-D11D-4396-9296-E65A16A1C1AF}" srcOrd="3" destOrd="0" presId="urn:microsoft.com/office/officeart/2005/8/layout/radial5"/>
    <dgm:cxn modelId="{4786FE1D-488E-40C4-ADA3-C38C40836BEE}" type="presParOf" srcId="{8CD6DE24-D11D-4396-9296-E65A16A1C1AF}" destId="{BF51A63E-D2C0-4BBB-B5D6-3415D8DA4FD6}" srcOrd="0" destOrd="0" presId="urn:microsoft.com/office/officeart/2005/8/layout/radial5"/>
    <dgm:cxn modelId="{B0A3CE22-CB94-45CE-A592-99144B893292}" type="presParOf" srcId="{24EE6948-F307-47EE-AF99-F875ECE96580}" destId="{713A7736-897C-48EC-948B-EC6D4EECF0E0}" srcOrd="4" destOrd="0" presId="urn:microsoft.com/office/officeart/2005/8/layout/radial5"/>
    <dgm:cxn modelId="{8ACDCEB5-EB43-403E-B74C-1B16D6CCDC78}" type="presParOf" srcId="{24EE6948-F307-47EE-AF99-F875ECE96580}" destId="{3B404E11-466D-4F75-A007-3F8AF3D5351C}" srcOrd="5" destOrd="0" presId="urn:microsoft.com/office/officeart/2005/8/layout/radial5"/>
    <dgm:cxn modelId="{1A359FC8-0665-44FF-AAAA-F2BB7F762691}" type="presParOf" srcId="{3B404E11-466D-4F75-A007-3F8AF3D5351C}" destId="{6465C3E5-AB71-4812-A482-A9FCE76CF77A}" srcOrd="0" destOrd="0" presId="urn:microsoft.com/office/officeart/2005/8/layout/radial5"/>
    <dgm:cxn modelId="{56F2BF25-AC1F-4009-9122-8651E9BDC37A}" type="presParOf" srcId="{24EE6948-F307-47EE-AF99-F875ECE96580}" destId="{39FEEE70-AE7F-4AE1-B3B1-2DEE90DF1932}" srcOrd="6" destOrd="0" presId="urn:microsoft.com/office/officeart/2005/8/layout/radial5"/>
    <dgm:cxn modelId="{1FD4E6AD-26B2-46D3-A757-FF7383906682}" type="presParOf" srcId="{24EE6948-F307-47EE-AF99-F875ECE96580}" destId="{A6646FAA-1D6C-4C4E-B0B2-3EED99F1A698}" srcOrd="7" destOrd="0" presId="urn:microsoft.com/office/officeart/2005/8/layout/radial5"/>
    <dgm:cxn modelId="{7E96327E-5B8F-4F5F-B56F-ECD71C93870F}" type="presParOf" srcId="{A6646FAA-1D6C-4C4E-B0B2-3EED99F1A698}" destId="{B9B992A7-E8C5-42C4-9DEB-BADAD384447A}" srcOrd="0" destOrd="0" presId="urn:microsoft.com/office/officeart/2005/8/layout/radial5"/>
    <dgm:cxn modelId="{2617255C-4A22-4C4F-BC6F-F8BC0BBEA540}" type="presParOf" srcId="{24EE6948-F307-47EE-AF99-F875ECE96580}" destId="{1852FA84-36AA-4D45-B449-9590364853DE}"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8FFFBB-D12B-42EE-910C-0CF85051ED55}">
      <dsp:nvSpPr>
        <dsp:cNvPr id="0" name=""/>
        <dsp:cNvSpPr/>
      </dsp:nvSpPr>
      <dsp:spPr>
        <a:xfrm>
          <a:off x="3709408" y="2025614"/>
          <a:ext cx="2555654" cy="2329693"/>
        </a:xfrm>
        <a:prstGeom prst="ellipse">
          <a:avLst/>
        </a:prstGeom>
        <a:solidFill>
          <a:schemeClr val="accent4"/>
        </a:solidFill>
        <a:ln w="53975" cap="flat" cmpd="dbl"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b="1" kern="1200" dirty="0"/>
            <a:t>Caractéristiques</a:t>
          </a:r>
          <a:endParaRPr lang="en-CA" sz="1800" b="1" kern="1200" dirty="0"/>
        </a:p>
      </dsp:txBody>
      <dsp:txXfrm>
        <a:off x="4083675" y="2366790"/>
        <a:ext cx="1807120" cy="1647341"/>
      </dsp:txXfrm>
    </dsp:sp>
    <dsp:sp modelId="{8861F0BA-E61C-4725-9837-1CC435790175}">
      <dsp:nvSpPr>
        <dsp:cNvPr id="0" name=""/>
        <dsp:cNvSpPr/>
      </dsp:nvSpPr>
      <dsp:spPr>
        <a:xfrm rot="16200000">
          <a:off x="4895643" y="1573166"/>
          <a:ext cx="183184"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a:off x="4923121" y="1714571"/>
        <a:ext cx="128229" cy="341781"/>
      </dsp:txXfrm>
    </dsp:sp>
    <dsp:sp modelId="{15B26F73-F3F7-45CE-9196-998C0587DB61}">
      <dsp:nvSpPr>
        <dsp:cNvPr id="0" name=""/>
        <dsp:cNvSpPr/>
      </dsp:nvSpPr>
      <dsp:spPr>
        <a:xfrm>
          <a:off x="4149535" y="4584"/>
          <a:ext cx="1675399" cy="1675399"/>
        </a:xfrm>
        <a:prstGeom prst="ellipse">
          <a:avLst/>
        </a:prstGeom>
        <a:solidFill>
          <a:schemeClr val="accent3"/>
        </a:solidFill>
        <a:ln w="53975"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fr-FR" sz="2700" b="1" kern="1200" dirty="0"/>
            <a:t>La taille </a:t>
          </a:r>
          <a:endParaRPr lang="en-CA" sz="2700" b="1" kern="1200" dirty="0"/>
        </a:p>
      </dsp:txBody>
      <dsp:txXfrm>
        <a:off x="4394892" y="249941"/>
        <a:ext cx="1184685" cy="1184685"/>
      </dsp:txXfrm>
    </dsp:sp>
    <dsp:sp modelId="{8CD6DE24-D11D-4396-9296-E65A16A1C1AF}">
      <dsp:nvSpPr>
        <dsp:cNvPr id="0" name=""/>
        <dsp:cNvSpPr/>
      </dsp:nvSpPr>
      <dsp:spPr>
        <a:xfrm>
          <a:off x="6398648" y="2905643"/>
          <a:ext cx="321820"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a:off x="6398648" y="3019570"/>
        <a:ext cx="225274" cy="341781"/>
      </dsp:txXfrm>
    </dsp:sp>
    <dsp:sp modelId="{713A7736-897C-48EC-948B-EC6D4EECF0E0}">
      <dsp:nvSpPr>
        <dsp:cNvPr id="0" name=""/>
        <dsp:cNvSpPr/>
      </dsp:nvSpPr>
      <dsp:spPr>
        <a:xfrm>
          <a:off x="6872270" y="2352761"/>
          <a:ext cx="1675399" cy="1675399"/>
        </a:xfrm>
        <a:prstGeom prst="ellipse">
          <a:avLst/>
        </a:prstGeom>
        <a:solidFill>
          <a:schemeClr val="accent6"/>
        </a:solidFill>
        <a:ln w="53975" cap="flat" cmpd="dbl"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fr-FR" sz="2700" b="1" kern="1200" dirty="0"/>
            <a:t>Le statut </a:t>
          </a:r>
          <a:endParaRPr lang="en-CA" sz="2700" b="1" kern="1200" dirty="0"/>
        </a:p>
      </dsp:txBody>
      <dsp:txXfrm>
        <a:off x="7117627" y="2598118"/>
        <a:ext cx="1184685" cy="1184685"/>
      </dsp:txXfrm>
    </dsp:sp>
    <dsp:sp modelId="{3B404E11-466D-4F75-A007-3F8AF3D5351C}">
      <dsp:nvSpPr>
        <dsp:cNvPr id="0" name=""/>
        <dsp:cNvSpPr/>
      </dsp:nvSpPr>
      <dsp:spPr>
        <a:xfrm rot="5400000">
          <a:off x="4895643" y="4238121"/>
          <a:ext cx="183184"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a:off x="4923121" y="4324571"/>
        <a:ext cx="128229" cy="341781"/>
      </dsp:txXfrm>
    </dsp:sp>
    <dsp:sp modelId="{39FEEE70-AE7F-4AE1-B3B1-2DEE90DF1932}">
      <dsp:nvSpPr>
        <dsp:cNvPr id="0" name=""/>
        <dsp:cNvSpPr/>
      </dsp:nvSpPr>
      <dsp:spPr>
        <a:xfrm>
          <a:off x="4149535" y="4700938"/>
          <a:ext cx="1675399" cy="1675399"/>
        </a:xfrm>
        <a:prstGeom prst="ellipse">
          <a:avLst/>
        </a:prstGeom>
        <a:gradFill rotWithShape="1">
          <a:gsLst>
            <a:gs pos="0">
              <a:schemeClr val="accent1"/>
            </a:gs>
            <a:gs pos="90000">
              <a:schemeClr val="accent1">
                <a:shade val="100000"/>
                <a:satMod val="105000"/>
              </a:schemeClr>
            </a:gs>
            <a:gs pos="100000">
              <a:schemeClr val="accent1">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1">
              <a:shade val="27000"/>
              <a:satMod val="120000"/>
            </a:schemeClr>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fr-FR" sz="2700" b="1" kern="1200" dirty="0"/>
            <a:t>Le rôle </a:t>
          </a:r>
          <a:endParaRPr lang="en-CA" sz="2700" b="1" kern="1200" dirty="0"/>
        </a:p>
      </dsp:txBody>
      <dsp:txXfrm>
        <a:off x="4394892" y="4946295"/>
        <a:ext cx="1184685" cy="1184685"/>
      </dsp:txXfrm>
    </dsp:sp>
    <dsp:sp modelId="{A6646FAA-1D6C-4C4E-B0B2-3EED99F1A698}">
      <dsp:nvSpPr>
        <dsp:cNvPr id="0" name=""/>
        <dsp:cNvSpPr/>
      </dsp:nvSpPr>
      <dsp:spPr>
        <a:xfrm rot="10800000">
          <a:off x="3309178" y="2905643"/>
          <a:ext cx="282828"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rot="10800000">
        <a:off x="3394026" y="3019570"/>
        <a:ext cx="197980" cy="341781"/>
      </dsp:txXfrm>
    </dsp:sp>
    <dsp:sp modelId="{1852FA84-36AA-4D45-B449-9590364853DE}">
      <dsp:nvSpPr>
        <dsp:cNvPr id="0" name=""/>
        <dsp:cNvSpPr/>
      </dsp:nvSpPr>
      <dsp:spPr>
        <a:xfrm>
          <a:off x="1500369" y="2352761"/>
          <a:ext cx="1675399" cy="1675399"/>
        </a:xfrm>
        <a:prstGeom prst="ellipse">
          <a:avLst/>
        </a:prstGeom>
        <a:gradFill rotWithShape="1">
          <a:gsLst>
            <a:gs pos="0">
              <a:schemeClr val="accent2"/>
            </a:gs>
            <a:gs pos="90000">
              <a:schemeClr val="accent2">
                <a:shade val="100000"/>
                <a:satMod val="105000"/>
              </a:schemeClr>
            </a:gs>
            <a:gs pos="100000">
              <a:schemeClr val="accent2">
                <a:shade val="80000"/>
                <a:satMod val="120000"/>
              </a:schemeClr>
            </a:gs>
          </a:gsLst>
          <a:path path="circle">
            <a:fillToRect l="100000" t="100000" r="100000" b="100000"/>
          </a:path>
        </a:gradFill>
        <a:ln w="10000" cap="flat" cmpd="sng" algn="ctr">
          <a:solidFill>
            <a:schemeClr val="accent2"/>
          </a:solidFill>
          <a:prstDash val="solid"/>
        </a:ln>
        <a:effectLst>
          <a:outerShdw blurRad="38100" dist="25400" dir="5400000" rotWithShape="0">
            <a:srgbClr val="000000">
              <a:alpha val="4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fr-FR" sz="2700" b="1" kern="1200" dirty="0"/>
            <a:t>Les normes </a:t>
          </a:r>
          <a:endParaRPr lang="en-CA" sz="2700" b="1" kern="1200" dirty="0"/>
        </a:p>
      </dsp:txBody>
      <dsp:txXfrm>
        <a:off x="1745726" y="2598118"/>
        <a:ext cx="1184685" cy="118468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AE1C33D5-95B8-4711-8D41-A9E166598851}" type="datetimeFigureOut">
              <a:rPr lang="en-CA" smtClean="0"/>
              <a:pPr/>
              <a:t>21/12/2024</a:t>
            </a:fld>
            <a:endParaRPr lang="en-CA"/>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CA"/>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60FC439-FAD7-4E22-8697-C04A29AC922B}" type="slidenum">
              <a:rPr lang="en-CA" smtClean="0"/>
              <a:pPr/>
              <a:t>‹N°›</a:t>
            </a:fld>
            <a:endParaRPr lang="en-CA"/>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10498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1739691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298845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149742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3929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242883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379823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31003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410377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2532882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E1C33D5-95B8-4711-8D41-A9E166598851}"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3344148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AE1C33D5-95B8-4711-8D41-A9E166598851}" type="datetimeFigureOut">
              <a:rPr lang="en-CA" smtClean="0"/>
              <a:pPr/>
              <a:t>21/12/2024</a:t>
            </a:fld>
            <a:endParaRPr lang="en-CA"/>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CA"/>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60FC439-FAD7-4E22-8697-C04A29AC922B}" type="slidenum">
              <a:rPr lang="en-CA" smtClean="0"/>
              <a:pPr/>
              <a:t>‹N°›</a:t>
            </a:fld>
            <a:endParaRPr lang="en-CA"/>
          </a:p>
        </p:txBody>
      </p:sp>
    </p:spTree>
    <p:extLst>
      <p:ext uri="{BB962C8B-B14F-4D97-AF65-F5344CB8AC3E}">
        <p14:creationId xmlns:p14="http://schemas.microsoft.com/office/powerpoint/2010/main" xmlns="" val="456933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976d70139481d17e.jimcontent.com/download/version/0/module/15717736224/name/Synth%C3%A8se++chapitre+3+communication.pdf" TargetMode="External"/><Relationship Id="rId2" Type="http://schemas.openxmlformats.org/officeDocument/2006/relationships/hyperlink" Target="https://cache.media.eduscol.education.fr/file/Form_prof_initiale_insertion/47/8/Travailler_en_groupes_109478.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7244873-E721-43D4-B8FB-4B3ED00309E1}"/>
              </a:ext>
            </a:extLst>
          </p:cNvPr>
          <p:cNvSpPr>
            <a:spLocks noGrp="1"/>
          </p:cNvSpPr>
          <p:nvPr>
            <p:ph type="ctrTitle"/>
          </p:nvPr>
        </p:nvSpPr>
        <p:spPr/>
        <p:txBody>
          <a:bodyPr>
            <a:noAutofit/>
          </a:bodyPr>
          <a:lstStyle/>
          <a:p>
            <a:r>
              <a:rPr lang="fr-FR" sz="6000" dirty="0"/>
              <a:t>Chapitre 4 : Expression et communication dans un groupe </a:t>
            </a:r>
            <a:endParaRPr lang="en-CA" sz="6000" dirty="0"/>
          </a:p>
        </p:txBody>
      </p:sp>
      <p:sp>
        <p:nvSpPr>
          <p:cNvPr id="3" name="Sous-titre 2">
            <a:extLst>
              <a:ext uri="{FF2B5EF4-FFF2-40B4-BE49-F238E27FC236}">
                <a16:creationId xmlns:a16="http://schemas.microsoft.com/office/drawing/2014/main" xmlns="" id="{C634EF05-6483-485D-BD9E-A3E24B28F1A4}"/>
              </a:ext>
            </a:extLst>
          </p:cNvPr>
          <p:cNvSpPr>
            <a:spLocks noGrp="1"/>
          </p:cNvSpPr>
          <p:nvPr>
            <p:ph type="subTitle" idx="1"/>
          </p:nvPr>
        </p:nvSpPr>
        <p:spPr/>
        <p:txBody>
          <a:bodyPr/>
          <a:lstStyle/>
          <a:p>
            <a:r>
              <a:rPr lang="fr-FR" dirty="0"/>
              <a:t>1ere année TC SNV </a:t>
            </a:r>
          </a:p>
          <a:p>
            <a:r>
              <a:rPr lang="fr-FR" dirty="0"/>
              <a:t>Dr. </a:t>
            </a:r>
            <a:r>
              <a:rPr lang="fr-FR" dirty="0" err="1"/>
              <a:t>Mekaoussi</a:t>
            </a:r>
            <a:r>
              <a:rPr lang="fr-FR" dirty="0"/>
              <a:t> Radhia</a:t>
            </a:r>
            <a:endParaRPr lang="en-CA" dirty="0"/>
          </a:p>
          <a:p>
            <a:endParaRPr lang="en-CA" dirty="0"/>
          </a:p>
        </p:txBody>
      </p:sp>
      <p:sp>
        <p:nvSpPr>
          <p:cNvPr id="5" name="ZoneTexte 4">
            <a:extLst>
              <a:ext uri="{FF2B5EF4-FFF2-40B4-BE49-F238E27FC236}">
                <a16:creationId xmlns:a16="http://schemas.microsoft.com/office/drawing/2014/main" xmlns="" id="{D36F669F-904F-41C6-9ACF-F1172C26725A}"/>
              </a:ext>
            </a:extLst>
          </p:cNvPr>
          <p:cNvSpPr txBox="1"/>
          <p:nvPr/>
        </p:nvSpPr>
        <p:spPr>
          <a:xfrm flipH="1">
            <a:off x="3855582" y="397565"/>
            <a:ext cx="3022295" cy="400110"/>
          </a:xfrm>
          <a:prstGeom prst="rect">
            <a:avLst/>
          </a:prstGeom>
          <a:noFill/>
        </p:spPr>
        <p:txBody>
          <a:bodyPr wrap="square" rtlCol="0">
            <a:spAutoFit/>
          </a:bodyPr>
          <a:lstStyle/>
          <a:p>
            <a:r>
              <a:rPr lang="fr-FR" sz="2000" b="1" dirty="0"/>
              <a:t>Centre universitaire Mila </a:t>
            </a:r>
            <a:endParaRPr lang="en-CA" sz="2000" b="1" dirty="0"/>
          </a:p>
        </p:txBody>
      </p:sp>
    </p:spTree>
    <p:extLst>
      <p:ext uri="{BB962C8B-B14F-4D97-AF65-F5344CB8AC3E}">
        <p14:creationId xmlns:p14="http://schemas.microsoft.com/office/powerpoint/2010/main" xmlns="" val="67011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2138" y="586853"/>
            <a:ext cx="10633734" cy="5882185"/>
          </a:xfrm>
        </p:spPr>
        <p:txBody>
          <a:bodyPr>
            <a:normAutofit fontScale="92500" lnSpcReduction="20000"/>
          </a:bodyPr>
          <a:lstStyle/>
          <a:p>
            <a:pPr>
              <a:lnSpc>
                <a:spcPct val="150000"/>
              </a:lnSpc>
            </a:pPr>
            <a:r>
              <a:rPr lang="fr-FR" sz="2600" dirty="0"/>
              <a:t>A/ </a:t>
            </a:r>
            <a:r>
              <a:rPr lang="fr-FR" sz="2600" b="1" u="sng" dirty="0">
                <a:solidFill>
                  <a:schemeClr val="accent2"/>
                </a:solidFill>
              </a:rPr>
              <a:t>Posture</a:t>
            </a:r>
          </a:p>
          <a:p>
            <a:pPr>
              <a:lnSpc>
                <a:spcPct val="150000"/>
              </a:lnSpc>
            </a:pPr>
            <a:r>
              <a:rPr lang="fr-FR" sz="2600" dirty="0"/>
              <a:t> </a:t>
            </a:r>
            <a:r>
              <a:rPr lang="fr-FR" sz="2600" dirty="0">
                <a:solidFill>
                  <a:schemeClr val="tx1"/>
                </a:solidFill>
              </a:rPr>
              <a:t>La position générale de votre corps, l'inclinaison de votre tête, la façon dont vous vous positionnez face à un interlocuteur envoient des messages inconscients à ce dernier :</a:t>
            </a:r>
          </a:p>
          <a:p>
            <a:pPr>
              <a:lnSpc>
                <a:spcPct val="150000"/>
              </a:lnSpc>
            </a:pPr>
            <a:r>
              <a:rPr lang="fr-FR" sz="2600" dirty="0">
                <a:solidFill>
                  <a:schemeClr val="tx1"/>
                </a:solidFill>
              </a:rPr>
              <a:t>Sans même un mot prononcé, nous sommes capables de lire diverses informations à travers l'attitude de notre interlocuteur. </a:t>
            </a:r>
          </a:p>
          <a:p>
            <a:pPr>
              <a:lnSpc>
                <a:spcPct val="150000"/>
              </a:lnSpc>
            </a:pPr>
            <a:r>
              <a:rPr lang="fr-FR" sz="2600" dirty="0">
                <a:solidFill>
                  <a:schemeClr val="tx1"/>
                </a:solidFill>
              </a:rPr>
              <a:t>Dos droit, pieds bien ancrés dans le sol, mains contrôlées, regard non fuyant... sont autant d'éléments projetant confiance en soi, solidité et force, un certain charisme. </a:t>
            </a:r>
          </a:p>
          <a:p>
            <a:pPr>
              <a:lnSpc>
                <a:spcPct val="150000"/>
              </a:lnSpc>
            </a:pPr>
            <a:r>
              <a:rPr lang="fr-FR" sz="2600" dirty="0">
                <a:solidFill>
                  <a:schemeClr val="tx1"/>
                </a:solidFill>
              </a:rPr>
              <a:t>Bras ou jambes croisés dénotent une attitude fermée.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8490" y="272955"/>
            <a:ext cx="11532358" cy="5823045"/>
          </a:xfrm>
        </p:spPr>
        <p:txBody>
          <a:bodyPr>
            <a:noAutofit/>
          </a:bodyPr>
          <a:lstStyle/>
          <a:p>
            <a:pPr>
              <a:lnSpc>
                <a:spcPct val="150000"/>
              </a:lnSpc>
            </a:pPr>
            <a:r>
              <a:rPr lang="fr-FR" sz="2400" dirty="0">
                <a:solidFill>
                  <a:schemeClr val="tx1"/>
                </a:solidFill>
              </a:rPr>
              <a:t>B/</a:t>
            </a:r>
            <a:r>
              <a:rPr lang="fr-FR" sz="2400" dirty="0">
                <a:solidFill>
                  <a:schemeClr val="accent2"/>
                </a:solidFill>
              </a:rPr>
              <a:t> </a:t>
            </a:r>
            <a:r>
              <a:rPr lang="fr-FR" sz="2400" b="1" u="sng" dirty="0">
                <a:solidFill>
                  <a:schemeClr val="accent2"/>
                </a:solidFill>
              </a:rPr>
              <a:t>Gestuelle</a:t>
            </a:r>
          </a:p>
          <a:p>
            <a:pPr>
              <a:lnSpc>
                <a:spcPct val="150000"/>
              </a:lnSpc>
              <a:buNone/>
            </a:pPr>
            <a:r>
              <a:rPr lang="fr-FR" sz="2400" dirty="0">
                <a:solidFill>
                  <a:schemeClr val="accent2"/>
                </a:solidFill>
              </a:rPr>
              <a:t> </a:t>
            </a:r>
            <a:r>
              <a:rPr lang="fr-FR" sz="2400" dirty="0">
                <a:solidFill>
                  <a:schemeClr val="tx1"/>
                </a:solidFill>
              </a:rPr>
              <a:t>L'ampleur et la réalisation de vos mouvements marquent votre état : détendu, anxieux, chaleureux, hostile, menaçant, ouvert, fermé... Chacun de vos gestes est inconsciemment interprété par votre interlocuteur et peut déterminer l'issue d'une négociation, par exemple, ou totalement discréditer l'intervention de quelqu'un. Passer sa main dans ses cheveux, se frotter le nez, la bouche ou le menton sont autant d'éléments qui peuvent trahir un mensonge ou une grande </a:t>
            </a:r>
            <a:r>
              <a:rPr lang="fr-FR" sz="2400" dirty="0" smtClean="0">
                <a:solidFill>
                  <a:schemeClr val="tx1"/>
                </a:solidFill>
              </a:rPr>
              <a:t>anxiété.</a:t>
            </a:r>
            <a:endParaRPr lang="fr-FR" sz="24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785" y="423081"/>
            <a:ext cx="11382233" cy="6045958"/>
          </a:xfrm>
        </p:spPr>
        <p:txBody>
          <a:bodyPr/>
          <a:lstStyle/>
          <a:p>
            <a:r>
              <a:rPr lang="fr-FR" dirty="0"/>
              <a:t>4</a:t>
            </a:r>
            <a:r>
              <a:rPr lang="fr-FR" b="1" u="sng" dirty="0">
                <a:solidFill>
                  <a:schemeClr val="accent2"/>
                </a:solidFill>
              </a:rPr>
              <a:t>/ Le regard</a:t>
            </a:r>
          </a:p>
          <a:p>
            <a:pPr algn="just">
              <a:lnSpc>
                <a:spcPct val="150000"/>
              </a:lnSpc>
            </a:pPr>
            <a:r>
              <a:rPr lang="fr-FR" dirty="0">
                <a:solidFill>
                  <a:schemeClr val="tx1"/>
                </a:solidFill>
              </a:rPr>
              <a:t>le regard renvoie un maximum d'informations à celui qui sait le décrypter. Un contact visuel suffit parfois à donner la réponse à une question. L'intensité de ce dernier peut mettre à l'aise la personne vers qui il est tourné ou bien, au contraire, la mettre mal à l'aise, voire la déstabiliser ou l'effrayer. Le regard peut être présent, appuyé, fixe, instable, fuyant, tourné vers le haut ou plutôt vers le sol, droit ou bien distrait et envoyer différentes informations : domination, manipulation, fuite, anxiété, colère, chaleur, bienveillance, etc. Prenez soin de regarder votre/vos interlocuteurs dans les yeux sans être toutefois trop insistant, ce qui aurait comme conséquence de mettre des derniers mal à l'aise.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1194" y="327546"/>
            <a:ext cx="11586949" cy="6209732"/>
          </a:xfrm>
        </p:spPr>
        <p:txBody>
          <a:bodyPr>
            <a:normAutofit fontScale="92500" lnSpcReduction="20000"/>
          </a:bodyPr>
          <a:lstStyle/>
          <a:p>
            <a:r>
              <a:rPr lang="fr-FR" sz="3300" dirty="0"/>
              <a:t>7/ </a:t>
            </a:r>
            <a:r>
              <a:rPr lang="fr-FR" sz="3300" b="1" u="sng" dirty="0">
                <a:solidFill>
                  <a:schemeClr val="accent2"/>
                </a:solidFill>
              </a:rPr>
              <a:t>Puissance du langage du corps </a:t>
            </a:r>
          </a:p>
          <a:p>
            <a:pPr>
              <a:lnSpc>
                <a:spcPct val="150000"/>
              </a:lnSpc>
            </a:pPr>
            <a:r>
              <a:rPr lang="fr-FR" sz="2400" dirty="0">
                <a:solidFill>
                  <a:schemeClr val="tx1"/>
                </a:solidFill>
              </a:rPr>
              <a:t>Ecouter et comprendre son interlocuteur au-delà de ses mots est un immense atout dans bien des situations. Cela permet, entre autres, de : </a:t>
            </a:r>
          </a:p>
          <a:p>
            <a:pPr>
              <a:lnSpc>
                <a:spcPct val="150000"/>
              </a:lnSpc>
              <a:buNone/>
            </a:pPr>
            <a:r>
              <a:rPr lang="fr-FR" sz="2400" dirty="0">
                <a:solidFill>
                  <a:schemeClr val="tx1"/>
                </a:solidFill>
              </a:rPr>
              <a:t>• Interagir de manière limpide et efficace avec ses interlocuteurs : en entretien de vente, notamment, ou encore lors d'un entretien d'embauche. </a:t>
            </a:r>
          </a:p>
          <a:p>
            <a:pPr>
              <a:lnSpc>
                <a:spcPct val="150000"/>
              </a:lnSpc>
              <a:buNone/>
            </a:pPr>
            <a:r>
              <a:rPr lang="fr-FR" sz="2400" dirty="0">
                <a:solidFill>
                  <a:schemeClr val="tx1"/>
                </a:solidFill>
              </a:rPr>
              <a:t>• Convaincre plus facilement en adoptant la bonne posture et une gestuelle adéquate.</a:t>
            </a:r>
          </a:p>
          <a:p>
            <a:pPr>
              <a:lnSpc>
                <a:spcPct val="150000"/>
              </a:lnSpc>
              <a:buNone/>
            </a:pPr>
            <a:r>
              <a:rPr lang="fr-FR" sz="2400" dirty="0">
                <a:solidFill>
                  <a:schemeClr val="tx1"/>
                </a:solidFill>
              </a:rPr>
              <a:t> • Réorienter une négociation face à un interlocuteur fermé en repérant les signes d'agacement, non-intérêt, etc. et en corrigeant le tir. </a:t>
            </a:r>
          </a:p>
          <a:p>
            <a:pPr>
              <a:lnSpc>
                <a:spcPct val="150000"/>
              </a:lnSpc>
              <a:buNone/>
            </a:pPr>
            <a:r>
              <a:rPr lang="fr-FR" sz="2400" dirty="0">
                <a:solidFill>
                  <a:schemeClr val="tx1"/>
                </a:solidFill>
              </a:rPr>
              <a:t>• Cerner plus précisément la personnalité d'un candidat en recrutement en repérant les signes de nervosité ou de mensonge. </a:t>
            </a:r>
          </a:p>
          <a:p>
            <a:pPr>
              <a:lnSpc>
                <a:spcPct val="150000"/>
              </a:lnSpc>
              <a:buNone/>
            </a:pPr>
            <a:r>
              <a:rPr lang="fr-FR" sz="2400" dirty="0">
                <a:solidFill>
                  <a:schemeClr val="tx1"/>
                </a:solidFill>
              </a:rPr>
              <a:t>• Gérer les conflits plus efficacement et détectant les non-dits.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CBD3C15-46A9-4D6B-93A4-8854EF07425C}"/>
              </a:ext>
            </a:extLst>
          </p:cNvPr>
          <p:cNvSpPr>
            <a:spLocks noGrp="1"/>
          </p:cNvSpPr>
          <p:nvPr>
            <p:ph type="title"/>
          </p:nvPr>
        </p:nvSpPr>
        <p:spPr/>
        <p:txBody>
          <a:bodyPr>
            <a:normAutofit/>
          </a:bodyPr>
          <a:lstStyle/>
          <a:p>
            <a:r>
              <a:rPr lang="fr-FR" sz="5400" b="1" dirty="0">
                <a:solidFill>
                  <a:schemeClr val="tx1"/>
                </a:solidFill>
              </a:rPr>
              <a:t>2. Le groupe </a:t>
            </a:r>
            <a:endParaRPr lang="en-CA" sz="5400" dirty="0"/>
          </a:p>
        </p:txBody>
      </p:sp>
      <p:pic>
        <p:nvPicPr>
          <p:cNvPr id="4" name="Picture 4" descr="Groupe de personnes illustration stock. Illustration du groupe - 20754894">
            <a:extLst>
              <a:ext uri="{FF2B5EF4-FFF2-40B4-BE49-F238E27FC236}">
                <a16:creationId xmlns:a16="http://schemas.microsoft.com/office/drawing/2014/main" xmlns="" id="{392CB17A-7908-44B2-A80D-2449C3ABD3B5}"/>
              </a:ext>
            </a:extLst>
          </p:cNvPr>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5074029" y="1046922"/>
            <a:ext cx="5527709" cy="55277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09685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816F710-D555-4816-BF48-6A3E314D1136}"/>
              </a:ext>
            </a:extLst>
          </p:cNvPr>
          <p:cNvSpPr>
            <a:spLocks noGrp="1"/>
          </p:cNvSpPr>
          <p:nvPr>
            <p:ph type="title"/>
          </p:nvPr>
        </p:nvSpPr>
        <p:spPr>
          <a:xfrm>
            <a:off x="944217" y="131196"/>
            <a:ext cx="9875520" cy="1356360"/>
          </a:xfrm>
        </p:spPr>
        <p:txBody>
          <a:bodyPr/>
          <a:lstStyle/>
          <a:p>
            <a:r>
              <a:rPr lang="fr-FR" b="1" dirty="0">
                <a:solidFill>
                  <a:schemeClr val="tx1"/>
                </a:solidFill>
              </a:rPr>
              <a:t>2.1.  Définition d’un groupe </a:t>
            </a:r>
            <a:endParaRPr lang="en-CA" dirty="0"/>
          </a:p>
        </p:txBody>
      </p:sp>
      <p:sp>
        <p:nvSpPr>
          <p:cNvPr id="3" name="Espace réservé du contenu 2">
            <a:extLst>
              <a:ext uri="{FF2B5EF4-FFF2-40B4-BE49-F238E27FC236}">
                <a16:creationId xmlns:a16="http://schemas.microsoft.com/office/drawing/2014/main" xmlns="" id="{419D22F4-6B96-4171-98D8-78BBC9304C4F}"/>
              </a:ext>
            </a:extLst>
          </p:cNvPr>
          <p:cNvSpPr>
            <a:spLocks noGrp="1"/>
          </p:cNvSpPr>
          <p:nvPr>
            <p:ph idx="1"/>
          </p:nvPr>
        </p:nvSpPr>
        <p:spPr>
          <a:xfrm>
            <a:off x="665922" y="1209260"/>
            <a:ext cx="9875520" cy="2686878"/>
          </a:xfrm>
        </p:spPr>
        <p:txBody>
          <a:bodyPr>
            <a:noAutofit/>
          </a:bodyPr>
          <a:lstStyle/>
          <a:p>
            <a:pPr algn="just">
              <a:lnSpc>
                <a:spcPct val="150000"/>
              </a:lnSpc>
            </a:pPr>
            <a:r>
              <a:rPr lang="fr-FR" sz="2800" dirty="0">
                <a:solidFill>
                  <a:schemeClr val="tx1"/>
                </a:solidFill>
              </a:rPr>
              <a:t>Un groupe au sens large comprend un ensemble de personnes qui collaborent, agissent et communiquent pour atteindre un objectif commun. </a:t>
            </a:r>
          </a:p>
          <a:p>
            <a:pPr algn="just">
              <a:lnSpc>
                <a:spcPct val="150000"/>
              </a:lnSpc>
            </a:pPr>
            <a:r>
              <a:rPr lang="fr-FR" sz="2800" dirty="0">
                <a:solidFill>
                  <a:schemeClr val="tx1"/>
                </a:solidFill>
              </a:rPr>
              <a:t>Les personnes sont liées les unes aux autres et entretiennent des relations structurées et organisées dans le respect des normes édictées par le groupe. </a:t>
            </a:r>
          </a:p>
          <a:p>
            <a:pPr algn="just">
              <a:lnSpc>
                <a:spcPct val="150000"/>
              </a:lnSpc>
            </a:pPr>
            <a:r>
              <a:rPr lang="fr-FR" sz="2800" dirty="0">
                <a:solidFill>
                  <a:schemeClr val="tx1"/>
                </a:solidFill>
              </a:rPr>
              <a:t>Un groupe n’est pas une simple agrégation d’individus sans lien entre eux.</a:t>
            </a:r>
          </a:p>
          <a:p>
            <a:pPr marL="45720" indent="0" algn="just">
              <a:lnSpc>
                <a:spcPct val="150000"/>
              </a:lnSpc>
              <a:buNone/>
            </a:pPr>
            <a:r>
              <a:rPr lang="fr-FR" sz="2800" dirty="0">
                <a:solidFill>
                  <a:schemeClr val="tx1"/>
                </a:solidFill>
              </a:rPr>
              <a:t> Il accroît le sentiment d’appartenance de chaque membre. </a:t>
            </a:r>
            <a:endParaRPr lang="en-CA" sz="2800" dirty="0">
              <a:solidFill>
                <a:schemeClr val="tx1"/>
              </a:solidFill>
            </a:endParaRPr>
          </a:p>
        </p:txBody>
      </p:sp>
    </p:spTree>
    <p:extLst>
      <p:ext uri="{BB962C8B-B14F-4D97-AF65-F5344CB8AC3E}">
        <p14:creationId xmlns:p14="http://schemas.microsoft.com/office/powerpoint/2010/main" xmlns="" val="2518994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5E2189-46E3-44D0-BEF6-EC0D6AA6D40F}"/>
              </a:ext>
            </a:extLst>
          </p:cNvPr>
          <p:cNvSpPr>
            <a:spLocks noGrp="1"/>
          </p:cNvSpPr>
          <p:nvPr>
            <p:ph type="title"/>
          </p:nvPr>
        </p:nvSpPr>
        <p:spPr>
          <a:xfrm>
            <a:off x="284480" y="238539"/>
            <a:ext cx="9875520" cy="1356360"/>
          </a:xfrm>
        </p:spPr>
        <p:txBody>
          <a:bodyPr/>
          <a:lstStyle/>
          <a:p>
            <a:r>
              <a:rPr lang="fr-FR" dirty="0"/>
              <a:t>Caractéristiques</a:t>
            </a:r>
            <a:endParaRPr lang="en-CA" dirty="0"/>
          </a:p>
        </p:txBody>
      </p:sp>
      <p:sp>
        <p:nvSpPr>
          <p:cNvPr id="3" name="Espace réservé du contenu 2">
            <a:extLst>
              <a:ext uri="{FF2B5EF4-FFF2-40B4-BE49-F238E27FC236}">
                <a16:creationId xmlns:a16="http://schemas.microsoft.com/office/drawing/2014/main" xmlns="" id="{267958D9-C158-4F9D-84FE-AB8DBD70A83C}"/>
              </a:ext>
            </a:extLst>
          </p:cNvPr>
          <p:cNvSpPr>
            <a:spLocks noGrp="1"/>
          </p:cNvSpPr>
          <p:nvPr>
            <p:ph idx="1"/>
          </p:nvPr>
        </p:nvSpPr>
        <p:spPr>
          <a:xfrm>
            <a:off x="287129" y="1409699"/>
            <a:ext cx="9872871" cy="4038600"/>
          </a:xfrm>
        </p:spPr>
        <p:txBody>
          <a:bodyPr/>
          <a:lstStyle/>
          <a:p>
            <a:pPr marL="45720" indent="0">
              <a:buNone/>
            </a:pPr>
            <a:r>
              <a:rPr lang="fr-FR" dirty="0"/>
              <a:t> Les groupes sont caractérisés par :</a:t>
            </a:r>
            <a:endParaRPr lang="en-CA" dirty="0"/>
          </a:p>
        </p:txBody>
      </p:sp>
      <p:graphicFrame>
        <p:nvGraphicFramePr>
          <p:cNvPr id="4" name="Diagramme 3">
            <a:extLst>
              <a:ext uri="{FF2B5EF4-FFF2-40B4-BE49-F238E27FC236}">
                <a16:creationId xmlns:a16="http://schemas.microsoft.com/office/drawing/2014/main" xmlns="" id="{738158C8-A975-45F2-A110-DC245903F375}"/>
              </a:ext>
            </a:extLst>
          </p:cNvPr>
          <p:cNvGraphicFramePr/>
          <p:nvPr>
            <p:extLst>
              <p:ext uri="{D42A27DB-BD31-4B8C-83A1-F6EECF244321}">
                <p14:modId xmlns:p14="http://schemas.microsoft.com/office/powerpoint/2010/main" xmlns="" val="835340276"/>
              </p:ext>
            </p:extLst>
          </p:nvPr>
        </p:nvGraphicFramePr>
        <p:xfrm>
          <a:off x="2031999" y="238539"/>
          <a:ext cx="9974471" cy="6380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665466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xmlns="" id="{F1E0D888-4C28-4C66-92AA-A2ED73B41037}"/>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27258" y="702365"/>
            <a:ext cx="11133274" cy="5155096"/>
          </a:xfrm>
        </p:spPr>
      </p:pic>
      <p:sp>
        <p:nvSpPr>
          <p:cNvPr id="6" name="ZoneTexte 5">
            <a:extLst>
              <a:ext uri="{FF2B5EF4-FFF2-40B4-BE49-F238E27FC236}">
                <a16:creationId xmlns:a16="http://schemas.microsoft.com/office/drawing/2014/main" xmlns="" id="{B325B19E-FF38-4658-A478-80127111600B}"/>
              </a:ext>
            </a:extLst>
          </p:cNvPr>
          <p:cNvSpPr txBox="1"/>
          <p:nvPr/>
        </p:nvSpPr>
        <p:spPr>
          <a:xfrm>
            <a:off x="2703443" y="5976730"/>
            <a:ext cx="7460974" cy="369332"/>
          </a:xfrm>
          <a:prstGeom prst="rect">
            <a:avLst/>
          </a:prstGeom>
          <a:noFill/>
        </p:spPr>
        <p:txBody>
          <a:bodyPr wrap="square" rtlCol="0">
            <a:spAutoFit/>
          </a:bodyPr>
          <a:lstStyle/>
          <a:p>
            <a:r>
              <a:rPr lang="fr-FR" dirty="0"/>
              <a:t>Figure 1. schéma  de caractéristiques d’un groupe  () </a:t>
            </a:r>
            <a:endParaRPr lang="en-CA" dirty="0"/>
          </a:p>
        </p:txBody>
      </p:sp>
    </p:spTree>
    <p:extLst>
      <p:ext uri="{BB962C8B-B14F-4D97-AF65-F5344CB8AC3E}">
        <p14:creationId xmlns:p14="http://schemas.microsoft.com/office/powerpoint/2010/main" xmlns="" val="2089618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061B49F-D882-4D7E-91D0-5143734B75A4}"/>
              </a:ext>
            </a:extLst>
          </p:cNvPr>
          <p:cNvSpPr>
            <a:spLocks noGrp="1"/>
          </p:cNvSpPr>
          <p:nvPr>
            <p:ph type="title"/>
          </p:nvPr>
        </p:nvSpPr>
        <p:spPr>
          <a:xfrm>
            <a:off x="96078" y="0"/>
            <a:ext cx="9875520" cy="1073426"/>
          </a:xfrm>
        </p:spPr>
        <p:txBody>
          <a:bodyPr>
            <a:normAutofit fontScale="90000"/>
          </a:bodyPr>
          <a:lstStyle/>
          <a:p>
            <a:r>
              <a:rPr lang="fr-FR" b="1" dirty="0">
                <a:solidFill>
                  <a:schemeClr val="tx1"/>
                </a:solidFill>
              </a:rPr>
              <a:t>2.3.Les types de groupe </a:t>
            </a:r>
            <a:r>
              <a:rPr lang="en-CA" b="1" dirty="0">
                <a:solidFill>
                  <a:schemeClr val="tx1"/>
                </a:solidFill>
              </a:rPr>
              <a:t/>
            </a:r>
            <a:br>
              <a:rPr lang="en-CA" b="1" dirty="0">
                <a:solidFill>
                  <a:schemeClr val="tx1"/>
                </a:solidFill>
              </a:rPr>
            </a:br>
            <a:endParaRPr lang="en-CA" dirty="0"/>
          </a:p>
        </p:txBody>
      </p:sp>
      <p:pic>
        <p:nvPicPr>
          <p:cNvPr id="5" name="Espace réservé du contenu 4">
            <a:extLst>
              <a:ext uri="{FF2B5EF4-FFF2-40B4-BE49-F238E27FC236}">
                <a16:creationId xmlns:a16="http://schemas.microsoft.com/office/drawing/2014/main" xmlns="" id="{5024EE91-4F4B-4AE9-92FC-07FCCC3BDA6C}"/>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643270" y="636104"/>
            <a:ext cx="10288570" cy="6019160"/>
          </a:xfrm>
        </p:spPr>
      </p:pic>
      <p:sp>
        <p:nvSpPr>
          <p:cNvPr id="6" name="ZoneTexte 5">
            <a:extLst>
              <a:ext uri="{FF2B5EF4-FFF2-40B4-BE49-F238E27FC236}">
                <a16:creationId xmlns:a16="http://schemas.microsoft.com/office/drawing/2014/main" xmlns="" id="{7EED203B-9F2C-4666-AD30-E0398ADE7BA3}"/>
              </a:ext>
            </a:extLst>
          </p:cNvPr>
          <p:cNvSpPr txBox="1"/>
          <p:nvPr/>
        </p:nvSpPr>
        <p:spPr>
          <a:xfrm>
            <a:off x="569842" y="1166191"/>
            <a:ext cx="1404731" cy="923330"/>
          </a:xfrm>
          <a:prstGeom prst="rect">
            <a:avLst/>
          </a:prstGeom>
          <a:noFill/>
        </p:spPr>
        <p:txBody>
          <a:bodyPr wrap="square" rtlCol="0">
            <a:spAutoFit/>
          </a:bodyPr>
          <a:lstStyle/>
          <a:p>
            <a:r>
              <a:rPr lang="fr-FR" dirty="0"/>
              <a:t>Tableau 1. types de groupes  ()</a:t>
            </a:r>
            <a:endParaRPr lang="en-CA" dirty="0"/>
          </a:p>
        </p:txBody>
      </p:sp>
    </p:spTree>
    <p:extLst>
      <p:ext uri="{BB962C8B-B14F-4D97-AF65-F5344CB8AC3E}">
        <p14:creationId xmlns:p14="http://schemas.microsoft.com/office/powerpoint/2010/main" xmlns="" val="4124885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41E52F7-2955-4D31-8CBF-ADFC723E1CFE}"/>
              </a:ext>
            </a:extLst>
          </p:cNvPr>
          <p:cNvSpPr>
            <a:spLocks noGrp="1"/>
          </p:cNvSpPr>
          <p:nvPr>
            <p:ph type="title"/>
          </p:nvPr>
        </p:nvSpPr>
        <p:spPr>
          <a:xfrm>
            <a:off x="1140351" y="238539"/>
            <a:ext cx="9875520" cy="1356360"/>
          </a:xfrm>
        </p:spPr>
        <p:txBody>
          <a:bodyPr/>
          <a:lstStyle/>
          <a:p>
            <a:r>
              <a:rPr lang="fr-FR" b="1" dirty="0">
                <a:solidFill>
                  <a:schemeClr val="tx1"/>
                </a:solidFill>
              </a:rPr>
              <a:t>Le travail en groupe </a:t>
            </a:r>
            <a:r>
              <a:rPr lang="en-CA" b="1" dirty="0">
                <a:solidFill>
                  <a:schemeClr val="tx1"/>
                </a:solidFill>
              </a:rPr>
              <a:t/>
            </a:r>
            <a:br>
              <a:rPr lang="en-CA" b="1" dirty="0">
                <a:solidFill>
                  <a:schemeClr val="tx1"/>
                </a:solidFill>
              </a:rPr>
            </a:br>
            <a:endParaRPr lang="en-CA" dirty="0"/>
          </a:p>
        </p:txBody>
      </p:sp>
      <p:sp>
        <p:nvSpPr>
          <p:cNvPr id="3" name="Espace réservé du contenu 2">
            <a:extLst>
              <a:ext uri="{FF2B5EF4-FFF2-40B4-BE49-F238E27FC236}">
                <a16:creationId xmlns:a16="http://schemas.microsoft.com/office/drawing/2014/main" xmlns="" id="{3B24575B-4C14-43A9-ABD1-8996C9FC8918}"/>
              </a:ext>
            </a:extLst>
          </p:cNvPr>
          <p:cNvSpPr>
            <a:spLocks noGrp="1"/>
          </p:cNvSpPr>
          <p:nvPr>
            <p:ph idx="1"/>
          </p:nvPr>
        </p:nvSpPr>
        <p:spPr>
          <a:xfrm>
            <a:off x="397565" y="983973"/>
            <a:ext cx="11449878" cy="5509592"/>
          </a:xfrm>
        </p:spPr>
        <p:txBody>
          <a:bodyPr>
            <a:normAutofit/>
          </a:bodyPr>
          <a:lstStyle/>
          <a:p>
            <a:pPr>
              <a:lnSpc>
                <a:spcPct val="150000"/>
              </a:lnSpc>
            </a:pPr>
            <a:r>
              <a:rPr lang="fr-FR" dirty="0">
                <a:solidFill>
                  <a:schemeClr val="tx1"/>
                </a:solidFill>
              </a:rPr>
              <a:t>Le travail de groupe est propre à favoriser le conflit socio-cognitif à partir de la confrontation de points de vue, provoquant le déséquilibre duquel peut naître une structuration nouvelle des savoirs et des représentations. </a:t>
            </a:r>
          </a:p>
          <a:p>
            <a:pPr>
              <a:lnSpc>
                <a:spcPct val="150000"/>
              </a:lnSpc>
            </a:pPr>
            <a:r>
              <a:rPr lang="fr-FR" dirty="0">
                <a:solidFill>
                  <a:schemeClr val="tx1"/>
                </a:solidFill>
              </a:rPr>
              <a:t>Il doit favoriser chez chaque individu la prise de conscience des processus d’appropriation des apprentissages.</a:t>
            </a:r>
          </a:p>
          <a:p>
            <a:pPr>
              <a:lnSpc>
                <a:spcPct val="150000"/>
              </a:lnSpc>
            </a:pPr>
            <a:r>
              <a:rPr lang="fr-FR" dirty="0">
                <a:solidFill>
                  <a:schemeClr val="tx1"/>
                </a:solidFill>
              </a:rPr>
              <a:t> Par le travail coopératif et l’interaction sociale qu’il sous-tend, il est un levier pour le développement de compétences qui placent résolument l’individu au sein d’un collectif. </a:t>
            </a:r>
            <a:endParaRPr lang="en-CA" dirty="0">
              <a:solidFill>
                <a:schemeClr val="tx1"/>
              </a:solidFill>
            </a:endParaRPr>
          </a:p>
        </p:txBody>
      </p:sp>
    </p:spTree>
    <p:extLst>
      <p:ext uri="{BB962C8B-B14F-4D97-AF65-F5344CB8AC3E}">
        <p14:creationId xmlns:p14="http://schemas.microsoft.com/office/powerpoint/2010/main" xmlns="" val="4168139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rketing et communication pour les entrepreneurs">
            <a:extLst>
              <a:ext uri="{FF2B5EF4-FFF2-40B4-BE49-F238E27FC236}">
                <a16:creationId xmlns:a16="http://schemas.microsoft.com/office/drawing/2014/main" xmlns="" id="{59B26042-77EA-4A3B-A4FD-FACBB487FB26}"/>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825322" y="735496"/>
            <a:ext cx="7099788" cy="482379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Espace réservé du contenu 2">
            <a:extLst>
              <a:ext uri="{FF2B5EF4-FFF2-40B4-BE49-F238E27FC236}">
                <a16:creationId xmlns:a16="http://schemas.microsoft.com/office/drawing/2014/main" xmlns="" id="{B0EF2233-1079-4DB2-996E-7AE7E157F29D}"/>
              </a:ext>
            </a:extLst>
          </p:cNvPr>
          <p:cNvSpPr>
            <a:spLocks noGrp="1"/>
          </p:cNvSpPr>
          <p:nvPr>
            <p:ph idx="1"/>
          </p:nvPr>
        </p:nvSpPr>
        <p:spPr>
          <a:xfrm>
            <a:off x="81359" y="1069119"/>
            <a:ext cx="9289774" cy="5265420"/>
          </a:xfrm>
        </p:spPr>
        <p:txBody>
          <a:bodyPr>
            <a:normAutofit fontScale="70000" lnSpcReduction="20000"/>
          </a:bodyPr>
          <a:lstStyle/>
          <a:p>
            <a:pPr marL="45720" lvl="0" indent="0">
              <a:buNone/>
            </a:pPr>
            <a:r>
              <a:rPr lang="fr-FR" sz="3400" b="1" dirty="0">
                <a:solidFill>
                  <a:schemeClr val="tx1"/>
                </a:solidFill>
              </a:rPr>
              <a:t>1. La communication</a:t>
            </a:r>
          </a:p>
          <a:p>
            <a:pPr marL="45720" lvl="0" indent="0">
              <a:buNone/>
            </a:pPr>
            <a:r>
              <a:rPr lang="fr-FR" sz="2900" b="1" dirty="0">
                <a:solidFill>
                  <a:schemeClr val="tx1"/>
                </a:solidFill>
                <a:latin typeface="Cambria" panose="02040503050406030204" pitchFamily="18" charset="0"/>
                <a:ea typeface="Times New Roman" panose="02020603050405020304" pitchFamily="18" charset="0"/>
                <a:cs typeface="Times New Roman" panose="02020603050405020304" pitchFamily="18" charset="0"/>
              </a:rPr>
              <a:t>   1.1. Les éléments de la communication</a:t>
            </a:r>
            <a:r>
              <a:rPr lang="fr-FR" sz="2900" b="1" dirty="0">
                <a:solidFill>
                  <a:srgbClr val="365F91"/>
                </a:solidFill>
                <a:latin typeface="Cambria" panose="02040503050406030204" pitchFamily="18" charset="0"/>
                <a:ea typeface="Times New Roman" panose="02020603050405020304" pitchFamily="18" charset="0"/>
                <a:cs typeface="Times New Roman" panose="02020603050405020304" pitchFamily="18" charset="0"/>
              </a:rPr>
              <a:t> </a:t>
            </a:r>
            <a:endParaRPr lang="en-CA" sz="2900" b="1" dirty="0">
              <a:solidFill>
                <a:schemeClr val="tx1"/>
              </a:solidFill>
              <a:latin typeface="Cambria" panose="02040503050406030204" pitchFamily="18" charset="0"/>
              <a:ea typeface="Times New Roman" panose="02020603050405020304" pitchFamily="18" charset="0"/>
              <a:cs typeface="Times New Roman" panose="02020603050405020304" pitchFamily="18" charset="0"/>
            </a:endParaRPr>
          </a:p>
          <a:p>
            <a:pPr>
              <a:buNone/>
            </a:pPr>
            <a:r>
              <a:rPr lang="fr-FR" sz="2900" b="1" dirty="0">
                <a:solidFill>
                  <a:schemeClr val="tx1"/>
                </a:solidFill>
              </a:rPr>
              <a:t>   1.2. Les types de communication</a:t>
            </a:r>
          </a:p>
          <a:p>
            <a:pPr>
              <a:buNone/>
            </a:pPr>
            <a:r>
              <a:rPr lang="fr-FR" sz="2600" b="1" dirty="0">
                <a:solidFill>
                  <a:schemeClr val="tx1"/>
                </a:solidFill>
                <a:latin typeface="Arial" panose="020B0604020202020204" pitchFamily="34" charset="0"/>
                <a:cs typeface="Arial" panose="020B0604020202020204" pitchFamily="34" charset="0"/>
              </a:rPr>
              <a:t>1.3. Communication (déroulement- énonciation)</a:t>
            </a:r>
            <a:endParaRPr lang="fr-FR" sz="2900" b="1" dirty="0">
              <a:solidFill>
                <a:schemeClr val="tx1"/>
              </a:solidFill>
            </a:endParaRPr>
          </a:p>
          <a:p>
            <a:pPr>
              <a:buNone/>
            </a:pPr>
            <a:r>
              <a:rPr lang="fr-FR" sz="2900" b="1" dirty="0">
                <a:solidFill>
                  <a:schemeClr val="tx1"/>
                </a:solidFill>
              </a:rPr>
              <a:t>   1.4. Les techniques de la communication orale </a:t>
            </a:r>
          </a:p>
          <a:p>
            <a:pPr>
              <a:buNone/>
            </a:pPr>
            <a:r>
              <a:rPr lang="fr-FR" b="1" dirty="0">
                <a:solidFill>
                  <a:schemeClr val="tx1"/>
                </a:solidFill>
                <a:latin typeface="Arial" panose="020B0604020202020204" pitchFamily="34" charset="0"/>
                <a:cs typeface="Arial" panose="020B0604020202020204" pitchFamily="34" charset="0"/>
              </a:rPr>
              <a:t>   </a:t>
            </a:r>
            <a:endParaRPr lang="fr-FR" sz="2900" b="1" dirty="0">
              <a:solidFill>
                <a:schemeClr val="tx1"/>
              </a:solidFill>
            </a:endParaRPr>
          </a:p>
          <a:p>
            <a:pPr marL="274320" lvl="1" indent="0">
              <a:lnSpc>
                <a:spcPct val="120000"/>
              </a:lnSpc>
              <a:buNone/>
            </a:pPr>
            <a:r>
              <a:rPr lang="fr-FR" sz="3400" b="1" dirty="0">
                <a:solidFill>
                  <a:schemeClr val="tx1"/>
                </a:solidFill>
              </a:rPr>
              <a:t>2.  Le groupe </a:t>
            </a:r>
            <a:endParaRPr lang="en-CA" sz="3400" b="1" dirty="0">
              <a:solidFill>
                <a:schemeClr val="tx1"/>
              </a:solidFill>
            </a:endParaRPr>
          </a:p>
          <a:p>
            <a:pPr lvl="1">
              <a:buNone/>
            </a:pPr>
            <a:r>
              <a:rPr lang="fr-FR" sz="2900" b="1" dirty="0">
                <a:solidFill>
                  <a:schemeClr val="tx1"/>
                </a:solidFill>
              </a:rPr>
              <a:t>2.1.  Définition d’un groupe </a:t>
            </a:r>
          </a:p>
          <a:p>
            <a:pPr lvl="1">
              <a:buNone/>
            </a:pPr>
            <a:r>
              <a:rPr lang="fr-FR" sz="2900" b="1" dirty="0">
                <a:solidFill>
                  <a:schemeClr val="tx1"/>
                </a:solidFill>
              </a:rPr>
              <a:t>2.2.les  caractéristiques d’un groupe  </a:t>
            </a:r>
          </a:p>
          <a:p>
            <a:pPr lvl="1">
              <a:buNone/>
            </a:pPr>
            <a:r>
              <a:rPr lang="fr-FR" sz="2900" b="1" dirty="0">
                <a:solidFill>
                  <a:schemeClr val="tx1"/>
                </a:solidFill>
              </a:rPr>
              <a:t>2.3.Les types de groupe </a:t>
            </a:r>
            <a:endParaRPr lang="en-CA" sz="2900" b="1" dirty="0">
              <a:solidFill>
                <a:schemeClr val="tx1"/>
              </a:solidFill>
            </a:endParaRPr>
          </a:p>
          <a:p>
            <a:pPr lvl="1">
              <a:buNone/>
            </a:pPr>
            <a:r>
              <a:rPr lang="fr-FR" sz="2900" b="1" dirty="0">
                <a:solidFill>
                  <a:schemeClr val="tx1"/>
                </a:solidFill>
              </a:rPr>
              <a:t>2.4.Le travail en groupe </a:t>
            </a:r>
            <a:endParaRPr lang="en-CA" sz="2900" b="1" dirty="0">
              <a:solidFill>
                <a:schemeClr val="tx1"/>
              </a:solidFill>
            </a:endParaRPr>
          </a:p>
          <a:p>
            <a:pPr lvl="0">
              <a:buNone/>
            </a:pPr>
            <a:r>
              <a:rPr lang="fr-FR" sz="3400" b="1" dirty="0">
                <a:solidFill>
                  <a:schemeClr val="tx1"/>
                </a:solidFill>
              </a:rPr>
              <a:t>3. Communication dans groupe </a:t>
            </a:r>
            <a:endParaRPr lang="en-CA" sz="3400" b="1" dirty="0">
              <a:solidFill>
                <a:schemeClr val="tx1"/>
              </a:solidFill>
            </a:endParaRPr>
          </a:p>
          <a:p>
            <a:pPr lvl="1">
              <a:buNone/>
            </a:pPr>
            <a:r>
              <a:rPr lang="fr-FR" sz="2900" b="1" dirty="0">
                <a:solidFill>
                  <a:schemeClr val="tx1"/>
                </a:solidFill>
              </a:rPr>
              <a:t>3.1.communiquer pour devenir leader. </a:t>
            </a:r>
            <a:endParaRPr lang="en-CA" sz="2900" b="1" dirty="0">
              <a:solidFill>
                <a:schemeClr val="tx1"/>
              </a:solidFill>
            </a:endParaRPr>
          </a:p>
          <a:p>
            <a:pPr lvl="1">
              <a:buNone/>
            </a:pPr>
            <a:r>
              <a:rPr lang="fr-FR" sz="2900" b="1" dirty="0">
                <a:solidFill>
                  <a:schemeClr val="tx1"/>
                </a:solidFill>
              </a:rPr>
              <a:t>3.2. Prendre la parole en groupe, intervenir, poser des questions</a:t>
            </a:r>
            <a:endParaRPr lang="en-CA" sz="2900" b="1" dirty="0">
              <a:solidFill>
                <a:schemeClr val="tx1"/>
              </a:solidFill>
            </a:endParaRPr>
          </a:p>
          <a:p>
            <a:pPr lvl="1">
              <a:buNone/>
            </a:pPr>
            <a:r>
              <a:rPr lang="fr-FR" sz="2900" b="1" dirty="0">
                <a:solidFill>
                  <a:schemeClr val="tx1"/>
                </a:solidFill>
              </a:rPr>
              <a:t>3.3.Prendre la parole, gérer une conversation.</a:t>
            </a:r>
            <a:endParaRPr lang="en-CA" sz="2900" b="1" dirty="0">
              <a:solidFill>
                <a:schemeClr val="tx1"/>
              </a:solidFill>
            </a:endParaRPr>
          </a:p>
          <a:p>
            <a:endParaRPr lang="en-CA" dirty="0"/>
          </a:p>
        </p:txBody>
      </p:sp>
      <p:sp>
        <p:nvSpPr>
          <p:cNvPr id="2" name="Titre 1">
            <a:extLst>
              <a:ext uri="{FF2B5EF4-FFF2-40B4-BE49-F238E27FC236}">
                <a16:creationId xmlns:a16="http://schemas.microsoft.com/office/drawing/2014/main" xmlns="" id="{051E256C-4126-410F-B424-96F556859146}"/>
              </a:ext>
            </a:extLst>
          </p:cNvPr>
          <p:cNvSpPr>
            <a:spLocks noGrp="1"/>
          </p:cNvSpPr>
          <p:nvPr>
            <p:ph type="title"/>
          </p:nvPr>
        </p:nvSpPr>
        <p:spPr>
          <a:xfrm>
            <a:off x="997226" y="57316"/>
            <a:ext cx="9875520" cy="1356360"/>
          </a:xfrm>
        </p:spPr>
        <p:txBody>
          <a:bodyPr/>
          <a:lstStyle/>
          <a:p>
            <a:r>
              <a:rPr lang="fr-FR" b="1" dirty="0"/>
              <a:t>Plan </a:t>
            </a:r>
            <a:endParaRPr lang="en-CA" b="1" dirty="0"/>
          </a:p>
        </p:txBody>
      </p:sp>
    </p:spTree>
    <p:extLst>
      <p:ext uri="{BB962C8B-B14F-4D97-AF65-F5344CB8AC3E}">
        <p14:creationId xmlns:p14="http://schemas.microsoft.com/office/powerpoint/2010/main" xmlns="" val="2604678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F461D26-1A84-411C-801A-498E83FC76E0}"/>
              </a:ext>
            </a:extLst>
          </p:cNvPr>
          <p:cNvSpPr>
            <a:spLocks noGrp="1"/>
          </p:cNvSpPr>
          <p:nvPr>
            <p:ph type="title"/>
          </p:nvPr>
        </p:nvSpPr>
        <p:spPr/>
        <p:txBody>
          <a:bodyPr>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3. Communication dans groupe</a:t>
            </a:r>
            <a:endParaRPr lang="en-CA" b="1" dirty="0">
              <a:ln/>
              <a:solidFill>
                <a:schemeClr val="accent3"/>
              </a:solidFill>
            </a:endParaRPr>
          </a:p>
        </p:txBody>
      </p:sp>
      <p:sp>
        <p:nvSpPr>
          <p:cNvPr id="5" name="Espace réservé du contenu 4">
            <a:extLst>
              <a:ext uri="{FF2B5EF4-FFF2-40B4-BE49-F238E27FC236}">
                <a16:creationId xmlns:a16="http://schemas.microsoft.com/office/drawing/2014/main" xmlns="" id="{73B3C61B-7FE9-4AEE-AAFD-CD12CEBC8F4F}"/>
              </a:ext>
            </a:extLst>
          </p:cNvPr>
          <p:cNvSpPr>
            <a:spLocks noGrp="1"/>
          </p:cNvSpPr>
          <p:nvPr>
            <p:ph idx="1"/>
          </p:nvPr>
        </p:nvSpPr>
        <p:spPr>
          <a:xfrm>
            <a:off x="450574" y="1563756"/>
            <a:ext cx="10946296" cy="4545496"/>
          </a:xfrm>
        </p:spPr>
        <p:txBody>
          <a:bodyPr>
            <a:normAutofit/>
          </a:bodyPr>
          <a:lstStyle/>
          <a:p>
            <a:pPr>
              <a:lnSpc>
                <a:spcPct val="150000"/>
              </a:lnSpc>
            </a:pPr>
            <a:r>
              <a:rPr lang="fr-FR" sz="2800" dirty="0">
                <a:solidFill>
                  <a:schemeClr val="tx1"/>
                </a:solidFill>
              </a:rPr>
              <a:t>Communiquer dans un groupe permettra de fixer un objectif commun entre les membres de l'équipe et les employés. </a:t>
            </a:r>
          </a:p>
          <a:p>
            <a:pPr>
              <a:lnSpc>
                <a:spcPct val="150000"/>
              </a:lnSpc>
            </a:pPr>
            <a:r>
              <a:rPr lang="fr-FR" sz="2800" dirty="0">
                <a:solidFill>
                  <a:schemeClr val="tx1"/>
                </a:solidFill>
              </a:rPr>
              <a:t>Le sentiment d'appartenance se fera ressentir si les membres du groupe se sentent inclus dans le projet.</a:t>
            </a:r>
          </a:p>
        </p:txBody>
      </p:sp>
    </p:spTree>
    <p:extLst>
      <p:ext uri="{BB962C8B-B14F-4D97-AF65-F5344CB8AC3E}">
        <p14:creationId xmlns:p14="http://schemas.microsoft.com/office/powerpoint/2010/main" xmlns="" val="664083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907AFC6-3AD7-4C0C-9E52-A1518206FBCE}"/>
              </a:ext>
            </a:extLst>
          </p:cNvPr>
          <p:cNvSpPr>
            <a:spLocks noGrp="1"/>
          </p:cNvSpPr>
          <p:nvPr>
            <p:ph idx="1"/>
          </p:nvPr>
        </p:nvSpPr>
        <p:spPr>
          <a:xfrm>
            <a:off x="1143000" y="530087"/>
            <a:ext cx="9872871" cy="5565913"/>
          </a:xfrm>
        </p:spPr>
        <p:txBody>
          <a:bodyPr>
            <a:normAutofit/>
          </a:bodyPr>
          <a:lstStyle/>
          <a:p>
            <a:r>
              <a:rPr lang="fr-FR" sz="2800" b="1" dirty="0">
                <a:solidFill>
                  <a:srgbClr val="FF0000"/>
                </a:solidFill>
              </a:rPr>
              <a:t>La dynamique de groupe</a:t>
            </a:r>
          </a:p>
          <a:p>
            <a:r>
              <a:rPr lang="fr-FR" sz="2800" dirty="0">
                <a:solidFill>
                  <a:schemeClr val="tx1"/>
                </a:solidFill>
              </a:rPr>
              <a:t> La dynamique d’un groupe s’analyse à travers 3 éléments :</a:t>
            </a:r>
          </a:p>
          <a:p>
            <a:r>
              <a:rPr lang="fr-FR" sz="2800" dirty="0">
                <a:solidFill>
                  <a:schemeClr val="tx1"/>
                </a:solidFill>
              </a:rPr>
              <a:t> - les relations interpersonnelles au sein du groupe,</a:t>
            </a:r>
          </a:p>
          <a:p>
            <a:r>
              <a:rPr lang="fr-FR" sz="2800" dirty="0">
                <a:solidFill>
                  <a:schemeClr val="tx1"/>
                </a:solidFill>
              </a:rPr>
              <a:t> - les logiques d’influence et de pouvoir dans le groupe, </a:t>
            </a:r>
          </a:p>
          <a:p>
            <a:r>
              <a:rPr lang="fr-FR" sz="2800" dirty="0">
                <a:solidFill>
                  <a:schemeClr val="tx1"/>
                </a:solidFill>
              </a:rPr>
              <a:t>- la personnalité du groupe. </a:t>
            </a:r>
          </a:p>
          <a:p>
            <a:pPr marL="45720" indent="0">
              <a:buNone/>
            </a:pPr>
            <a:endParaRPr lang="en-CA" dirty="0"/>
          </a:p>
        </p:txBody>
      </p:sp>
    </p:spTree>
    <p:extLst>
      <p:ext uri="{BB962C8B-B14F-4D97-AF65-F5344CB8AC3E}">
        <p14:creationId xmlns:p14="http://schemas.microsoft.com/office/powerpoint/2010/main" xmlns="" val="3597224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97CE573-0575-42EF-A7D7-A67C8D5B899B}"/>
              </a:ext>
            </a:extLst>
          </p:cNvPr>
          <p:cNvSpPr>
            <a:spLocks noGrp="1"/>
          </p:cNvSpPr>
          <p:nvPr>
            <p:ph type="title"/>
          </p:nvPr>
        </p:nvSpPr>
        <p:spPr/>
        <p:txBody>
          <a:bodyPr>
            <a:normAutofit fontScale="90000"/>
          </a:bodyPr>
          <a:lstStyle/>
          <a:p>
            <a:r>
              <a:rPr lang="fr-FR" dirty="0"/>
              <a:t>Les techniques de communication dans les groupes</a:t>
            </a:r>
            <a:br>
              <a:rPr lang="fr-FR" dirty="0"/>
            </a:br>
            <a:endParaRPr lang="en-CA" dirty="0"/>
          </a:p>
        </p:txBody>
      </p:sp>
      <p:sp>
        <p:nvSpPr>
          <p:cNvPr id="3" name="Espace réservé du contenu 2">
            <a:extLst>
              <a:ext uri="{FF2B5EF4-FFF2-40B4-BE49-F238E27FC236}">
                <a16:creationId xmlns:a16="http://schemas.microsoft.com/office/drawing/2014/main" xmlns="" id="{DF0F3772-C5E9-42A6-BCD7-CCC9ECCED656}"/>
              </a:ext>
            </a:extLst>
          </p:cNvPr>
          <p:cNvSpPr>
            <a:spLocks noGrp="1"/>
          </p:cNvSpPr>
          <p:nvPr>
            <p:ph idx="1"/>
          </p:nvPr>
        </p:nvSpPr>
        <p:spPr>
          <a:xfrm>
            <a:off x="337930" y="1590261"/>
            <a:ext cx="11516139" cy="4823791"/>
          </a:xfrm>
        </p:spPr>
        <p:txBody>
          <a:bodyPr>
            <a:normAutofit/>
          </a:bodyPr>
          <a:lstStyle/>
          <a:p>
            <a:r>
              <a:rPr lang="fr-FR" b="1" dirty="0"/>
              <a:t>1</a:t>
            </a:r>
            <a:r>
              <a:rPr lang="fr-FR" b="1" dirty="0">
                <a:solidFill>
                  <a:schemeClr val="tx1"/>
                </a:solidFill>
              </a:rPr>
              <a:t>. L’écoute active </a:t>
            </a:r>
            <a:r>
              <a:rPr lang="fr-FR" dirty="0">
                <a:solidFill>
                  <a:schemeClr val="tx1"/>
                </a:solidFill>
              </a:rPr>
              <a:t>C’est une technique de communication qui vise à favoriser l’expression de l’autre en mettant en œuvre certains procédés. Les outils de l’écoute active sont : - le questionnement : il consiste à interroger pour préciser, clarifier, approfondir la discussion en cours ; - la reformulation : elle consiste à redire ce qui a été entendu et compris. Exemple : si j’ai bien compris, vous avez dit que… ;</a:t>
            </a:r>
          </a:p>
          <a:p>
            <a:r>
              <a:rPr lang="fr-FR" dirty="0">
                <a:solidFill>
                  <a:schemeClr val="tx1"/>
                </a:solidFill>
              </a:rPr>
              <a:t> - la synthèse : il s’agit de résumer la discussion en mettant en valeur l’essentiel. La synthèse permet de conclure une séquence de communication avant de passer à la suivante.</a:t>
            </a:r>
          </a:p>
          <a:p>
            <a:pPr marL="45720" indent="0">
              <a:buNone/>
            </a:pPr>
            <a:r>
              <a:rPr lang="fr-FR" dirty="0">
                <a:solidFill>
                  <a:schemeClr val="tx1"/>
                </a:solidFill>
              </a:rPr>
              <a:t>2.</a:t>
            </a:r>
            <a:r>
              <a:rPr lang="fr-FR" b="1" dirty="0">
                <a:solidFill>
                  <a:schemeClr val="tx1"/>
                </a:solidFill>
              </a:rPr>
              <a:t>L’argumentation </a:t>
            </a:r>
            <a:r>
              <a:rPr lang="fr-FR" dirty="0">
                <a:solidFill>
                  <a:schemeClr val="tx1"/>
                </a:solidFill>
              </a:rPr>
              <a:t>L’argumentation vise à convaincre en respectant l’échange avec les autres. C’est donner à son auditoire des raisons valables d’adhérer à une opinion qu’on lui propose.</a:t>
            </a:r>
          </a:p>
          <a:p>
            <a:pPr marL="45720" indent="0">
              <a:buNone/>
            </a:pPr>
            <a:r>
              <a:rPr lang="fr-FR" b="1" dirty="0">
                <a:solidFill>
                  <a:schemeClr val="tx1"/>
                </a:solidFill>
              </a:rPr>
              <a:t>3. La réunion. </a:t>
            </a:r>
            <a:r>
              <a:rPr lang="fr-FR" dirty="0">
                <a:solidFill>
                  <a:schemeClr val="tx1"/>
                </a:solidFill>
              </a:rPr>
              <a:t>Une réunion est une séance à laquelle un certain nombre de personnes assistent. On trouve différents types de réunion : réunion d’information descendante, réunion d’information ascendante, réunion débat, réunion de travail en équipe, réunion de direction, de service, etc.</a:t>
            </a:r>
            <a:endParaRPr lang="en-CA" dirty="0">
              <a:solidFill>
                <a:schemeClr val="tx1"/>
              </a:solidFill>
            </a:endParaRPr>
          </a:p>
        </p:txBody>
      </p:sp>
    </p:spTree>
    <p:extLst>
      <p:ext uri="{BB962C8B-B14F-4D97-AF65-F5344CB8AC3E}">
        <p14:creationId xmlns:p14="http://schemas.microsoft.com/office/powerpoint/2010/main" xmlns="" val="60431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F496E03-A2A1-4CED-80AD-554FD3755157}"/>
              </a:ext>
            </a:extLst>
          </p:cNvPr>
          <p:cNvSpPr>
            <a:spLocks noGrp="1"/>
          </p:cNvSpPr>
          <p:nvPr>
            <p:ph type="title"/>
          </p:nvPr>
        </p:nvSpPr>
        <p:spPr/>
        <p:txBody>
          <a:bodyPr/>
          <a:lstStyle/>
          <a:p>
            <a:r>
              <a:rPr lang="fr-FR" dirty="0"/>
              <a:t>Les outils qui permettent la communication de groupe</a:t>
            </a:r>
            <a:endParaRPr lang="en-CA" dirty="0"/>
          </a:p>
        </p:txBody>
      </p:sp>
      <p:sp>
        <p:nvSpPr>
          <p:cNvPr id="3" name="Espace réservé du contenu 2">
            <a:extLst>
              <a:ext uri="{FF2B5EF4-FFF2-40B4-BE49-F238E27FC236}">
                <a16:creationId xmlns:a16="http://schemas.microsoft.com/office/drawing/2014/main" xmlns="" id="{F1C18F69-8E54-42EA-879D-B7A214BB26F9}"/>
              </a:ext>
            </a:extLst>
          </p:cNvPr>
          <p:cNvSpPr>
            <a:spLocks noGrp="1"/>
          </p:cNvSpPr>
          <p:nvPr>
            <p:ph idx="1"/>
          </p:nvPr>
        </p:nvSpPr>
        <p:spPr>
          <a:xfrm>
            <a:off x="344558" y="1855304"/>
            <a:ext cx="11277600" cy="4691270"/>
          </a:xfrm>
        </p:spPr>
        <p:txBody>
          <a:bodyPr>
            <a:normAutofit/>
          </a:bodyPr>
          <a:lstStyle/>
          <a:p>
            <a:pPr>
              <a:lnSpc>
                <a:spcPct val="150000"/>
              </a:lnSpc>
            </a:pPr>
            <a:r>
              <a:rPr lang="fr-FR" dirty="0">
                <a:solidFill>
                  <a:schemeClr val="tx1"/>
                </a:solidFill>
              </a:rPr>
              <a:t>On trouve deux catégories d’outil : asynchrones et synchrones. Un outil de communication synchrone permet une communication en temps réel. Exemple : téléphone, chat, audioconférence, visioconférence…</a:t>
            </a:r>
          </a:p>
          <a:p>
            <a:pPr>
              <a:lnSpc>
                <a:spcPct val="150000"/>
              </a:lnSpc>
            </a:pPr>
            <a:r>
              <a:rPr lang="fr-FR" dirty="0">
                <a:solidFill>
                  <a:schemeClr val="tx1"/>
                </a:solidFill>
              </a:rPr>
              <a:t> Un outil de communication asynchrone permet une communication indirecte, qui peut être différée dans le temps (exemple : le destinataire d’un courrier électronique peut le lire lorsqu’il le souhaite, pas forcément immédiatement au moment où il le reçoit). </a:t>
            </a:r>
          </a:p>
          <a:p>
            <a:pPr>
              <a:lnSpc>
                <a:spcPct val="150000"/>
              </a:lnSpc>
            </a:pPr>
            <a:r>
              <a:rPr lang="fr-FR" dirty="0">
                <a:solidFill>
                  <a:schemeClr val="tx1"/>
                </a:solidFill>
              </a:rPr>
              <a:t>Un outil asynchrone est un outil qui ne nécessite pas la présence de tous les interlocuteurs en même temps. Exemple : fax, courrier électronique, liste de diffusion, forum…</a:t>
            </a:r>
            <a:endParaRPr lang="en-CA" dirty="0">
              <a:solidFill>
                <a:schemeClr val="tx1"/>
              </a:solidFill>
            </a:endParaRPr>
          </a:p>
        </p:txBody>
      </p:sp>
    </p:spTree>
    <p:extLst>
      <p:ext uri="{BB962C8B-B14F-4D97-AF65-F5344CB8AC3E}">
        <p14:creationId xmlns:p14="http://schemas.microsoft.com/office/powerpoint/2010/main" xmlns="" val="973883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60FC417-F442-4F76-9683-5A3AA63E3AE4}"/>
              </a:ext>
            </a:extLst>
          </p:cNvPr>
          <p:cNvSpPr>
            <a:spLocks noGrp="1"/>
          </p:cNvSpPr>
          <p:nvPr>
            <p:ph type="title"/>
          </p:nvPr>
        </p:nvSpPr>
        <p:spPr/>
        <p:txBody>
          <a:bodyPr/>
          <a:lstStyle/>
          <a:p>
            <a:r>
              <a:rPr lang="fr-FR" b="1" dirty="0">
                <a:solidFill>
                  <a:schemeClr val="tx1"/>
                </a:solidFill>
              </a:rPr>
              <a:t>3.1. communiquer pour devenir leader. </a:t>
            </a:r>
            <a:r>
              <a:rPr lang="en-CA" b="1" dirty="0">
                <a:solidFill>
                  <a:schemeClr val="tx1"/>
                </a:solidFill>
              </a:rPr>
              <a:t/>
            </a:r>
            <a:br>
              <a:rPr lang="en-CA" b="1" dirty="0">
                <a:solidFill>
                  <a:schemeClr val="tx1"/>
                </a:solidFill>
              </a:rPr>
            </a:br>
            <a:endParaRPr lang="en-CA" dirty="0"/>
          </a:p>
        </p:txBody>
      </p:sp>
      <p:pic>
        <p:nvPicPr>
          <p:cNvPr id="4" name="Picture 8" descr="Travail de groupe : comment le gérer efficacement? - PGE">
            <a:extLst>
              <a:ext uri="{FF2B5EF4-FFF2-40B4-BE49-F238E27FC236}">
                <a16:creationId xmlns:a16="http://schemas.microsoft.com/office/drawing/2014/main" xmlns="" id="{FB49DA52-B67D-47A2-B175-FDC70B534F68}"/>
              </a:ext>
            </a:extLst>
          </p:cNvPr>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3231193" y="1896386"/>
            <a:ext cx="5729614" cy="376458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913776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roupe-de-travail - France générosités">
            <a:extLst>
              <a:ext uri="{FF2B5EF4-FFF2-40B4-BE49-F238E27FC236}">
                <a16:creationId xmlns:a16="http://schemas.microsoft.com/office/drawing/2014/main" xmlns="" id="{8B1419F0-FD37-45BF-8867-FA2E410278E0}"/>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67130" y="3286952"/>
            <a:ext cx="3528392" cy="3087343"/>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re 1">
            <a:extLst>
              <a:ext uri="{FF2B5EF4-FFF2-40B4-BE49-F238E27FC236}">
                <a16:creationId xmlns:a16="http://schemas.microsoft.com/office/drawing/2014/main" xmlns="" id="{63E29D74-AB73-4AD5-9F94-DA39BCD82FD2}"/>
              </a:ext>
            </a:extLst>
          </p:cNvPr>
          <p:cNvSpPr>
            <a:spLocks noGrp="1"/>
          </p:cNvSpPr>
          <p:nvPr>
            <p:ph type="title"/>
          </p:nvPr>
        </p:nvSpPr>
        <p:spPr>
          <a:xfrm>
            <a:off x="917713" y="0"/>
            <a:ext cx="9875520" cy="1356360"/>
          </a:xfrm>
        </p:spPr>
        <p:txBody>
          <a:bodyPr/>
          <a:lstStyle/>
          <a:p>
            <a:r>
              <a:rPr lang="fr-FR" dirty="0"/>
              <a:t> a. Leader et leadership </a:t>
            </a:r>
            <a:endParaRPr lang="en-CA" dirty="0"/>
          </a:p>
        </p:txBody>
      </p:sp>
      <p:sp>
        <p:nvSpPr>
          <p:cNvPr id="3" name="Espace réservé du contenu 2">
            <a:extLst>
              <a:ext uri="{FF2B5EF4-FFF2-40B4-BE49-F238E27FC236}">
                <a16:creationId xmlns:a16="http://schemas.microsoft.com/office/drawing/2014/main" xmlns="" id="{76800FBD-A249-4332-A344-591632C2F73E}"/>
              </a:ext>
            </a:extLst>
          </p:cNvPr>
          <p:cNvSpPr>
            <a:spLocks noGrp="1"/>
          </p:cNvSpPr>
          <p:nvPr>
            <p:ph idx="1"/>
          </p:nvPr>
        </p:nvSpPr>
        <p:spPr>
          <a:xfrm>
            <a:off x="556592" y="940904"/>
            <a:ext cx="11304104" cy="5618921"/>
          </a:xfrm>
        </p:spPr>
        <p:txBody>
          <a:bodyPr>
            <a:normAutofit/>
          </a:bodyPr>
          <a:lstStyle/>
          <a:p>
            <a:pPr>
              <a:lnSpc>
                <a:spcPct val="150000"/>
              </a:lnSpc>
            </a:pPr>
            <a:r>
              <a:rPr lang="fr-FR" dirty="0"/>
              <a:t> </a:t>
            </a:r>
            <a:r>
              <a:rPr lang="fr-FR" b="1" u="sng" dirty="0">
                <a:solidFill>
                  <a:srgbClr val="FF0000"/>
                </a:solidFill>
              </a:rPr>
              <a:t>Le leader </a:t>
            </a:r>
            <a:r>
              <a:rPr lang="fr-FR" dirty="0">
                <a:solidFill>
                  <a:schemeClr val="tx1"/>
                </a:solidFill>
              </a:rPr>
              <a:t>est la personne qui exerce son autorité sur le groupe. Cette autorité peut être fondée sur son statut (leader de droit) ou sur l’ascendant particulier que le leader exerce sur les membres du groupe  (leader de fait). </a:t>
            </a:r>
          </a:p>
          <a:p>
            <a:r>
              <a:rPr lang="fr-FR" b="1" u="sng" dirty="0">
                <a:solidFill>
                  <a:srgbClr val="FF0000"/>
                </a:solidFill>
              </a:rPr>
              <a:t>Le leadership </a:t>
            </a:r>
            <a:r>
              <a:rPr lang="fr-FR" dirty="0">
                <a:solidFill>
                  <a:schemeClr val="tx1"/>
                </a:solidFill>
              </a:rPr>
              <a:t>est l’influence prépondérante qu’exerce le leader sur le </a:t>
            </a:r>
            <a:r>
              <a:rPr lang="fr-FR" dirty="0" smtClean="0">
                <a:solidFill>
                  <a:schemeClr val="tx1"/>
                </a:solidFill>
              </a:rPr>
              <a:t>groupe</a:t>
            </a:r>
          </a:p>
          <a:p>
            <a:r>
              <a:rPr lang="fr-FR" sz="2400" dirty="0" smtClean="0">
                <a:solidFill>
                  <a:schemeClr val="tx1"/>
                </a:solidFill>
              </a:rPr>
              <a:t>Le leader le plus performant est celui qui sait adapter son style à la situation. Il exerce une influence sur chaque individu en orientant sa stratégie de communication pour que l’autre y adhère.</a:t>
            </a:r>
          </a:p>
          <a:p>
            <a:endParaRPr lang="fr-FR" dirty="0">
              <a:solidFill>
                <a:schemeClr val="tx1"/>
              </a:solidFill>
            </a:endParaRPr>
          </a:p>
        </p:txBody>
      </p:sp>
    </p:spTree>
    <p:extLst>
      <p:ext uri="{BB962C8B-B14F-4D97-AF65-F5344CB8AC3E}">
        <p14:creationId xmlns:p14="http://schemas.microsoft.com/office/powerpoint/2010/main" xmlns="" val="2292719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F637912-0D0F-48DE-B9BB-6E0553221BD9}"/>
              </a:ext>
            </a:extLst>
          </p:cNvPr>
          <p:cNvSpPr>
            <a:spLocks noGrp="1"/>
          </p:cNvSpPr>
          <p:nvPr>
            <p:ph type="title"/>
          </p:nvPr>
        </p:nvSpPr>
        <p:spPr/>
        <p:txBody>
          <a:bodyPr>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Modes de décision</a:t>
            </a:r>
            <a:br>
              <a:rPr lang="fr-FR" b="1" dirty="0">
                <a:ln/>
                <a:solidFill>
                  <a:schemeClr val="accent3"/>
                </a:solidFill>
              </a:rPr>
            </a:br>
            <a:endParaRPr lang="en-CA" b="1" dirty="0">
              <a:ln/>
              <a:solidFill>
                <a:schemeClr val="accent3"/>
              </a:solidFill>
            </a:endParaRPr>
          </a:p>
        </p:txBody>
      </p:sp>
      <p:sp>
        <p:nvSpPr>
          <p:cNvPr id="3" name="Espace réservé du contenu 2">
            <a:extLst>
              <a:ext uri="{FF2B5EF4-FFF2-40B4-BE49-F238E27FC236}">
                <a16:creationId xmlns:a16="http://schemas.microsoft.com/office/drawing/2014/main" xmlns="" id="{6A584D18-CD5B-41A5-904F-219AF7970807}"/>
              </a:ext>
            </a:extLst>
          </p:cNvPr>
          <p:cNvSpPr>
            <a:spLocks noGrp="1"/>
          </p:cNvSpPr>
          <p:nvPr>
            <p:ph idx="1"/>
          </p:nvPr>
        </p:nvSpPr>
        <p:spPr>
          <a:xfrm>
            <a:off x="371061" y="1431235"/>
            <a:ext cx="11343861" cy="5314122"/>
          </a:xfrm>
        </p:spPr>
        <p:txBody>
          <a:bodyPr>
            <a:normAutofit fontScale="70000" lnSpcReduction="20000"/>
          </a:bodyPr>
          <a:lstStyle/>
          <a:p>
            <a:pPr algn="just">
              <a:lnSpc>
                <a:spcPct val="160000"/>
              </a:lnSpc>
            </a:pPr>
            <a:r>
              <a:rPr lang="fr-FR" sz="2800" dirty="0">
                <a:solidFill>
                  <a:schemeClr val="tx1"/>
                </a:solidFill>
              </a:rPr>
              <a:t> Un mode de décision est la manière dont un groupe prend une décision.</a:t>
            </a:r>
          </a:p>
          <a:p>
            <a:pPr algn="just">
              <a:lnSpc>
                <a:spcPct val="160000"/>
              </a:lnSpc>
            </a:pPr>
            <a:r>
              <a:rPr lang="fr-FR" sz="2800" dirty="0">
                <a:solidFill>
                  <a:schemeClr val="tx1"/>
                </a:solidFill>
              </a:rPr>
              <a:t> Le groupe doit prendre une décision commune même si chacun de ses membres a sa propre opinion sur le sujet. </a:t>
            </a:r>
          </a:p>
          <a:p>
            <a:pPr algn="just">
              <a:lnSpc>
                <a:spcPct val="160000"/>
              </a:lnSpc>
            </a:pPr>
            <a:r>
              <a:rPr lang="fr-FR" sz="2800" dirty="0">
                <a:solidFill>
                  <a:schemeClr val="tx1"/>
                </a:solidFill>
              </a:rPr>
              <a:t>Les décisions prises par un groupe ne sont donc pas les mêmes que celles que prendraient isolément les individus qui le composent.</a:t>
            </a:r>
          </a:p>
          <a:p>
            <a:pPr algn="just">
              <a:lnSpc>
                <a:spcPct val="160000"/>
              </a:lnSpc>
            </a:pPr>
            <a:r>
              <a:rPr lang="fr-FR" sz="2800" dirty="0">
                <a:solidFill>
                  <a:schemeClr val="tx1"/>
                </a:solidFill>
              </a:rPr>
              <a:t> Les décisions sont prises par vote (unanimité ou majorité), par consensus ou par soumission à une autorité. </a:t>
            </a:r>
          </a:p>
          <a:p>
            <a:pPr algn="just">
              <a:lnSpc>
                <a:spcPct val="160000"/>
              </a:lnSpc>
            </a:pPr>
            <a:r>
              <a:rPr lang="fr-FR" sz="2800" dirty="0">
                <a:solidFill>
                  <a:schemeClr val="tx1"/>
                </a:solidFill>
              </a:rPr>
              <a:t>Les différents points de vue et les échanges dans le groupe peuvent améliorer la qualité du choix final et favoriser l’innovation. </a:t>
            </a:r>
          </a:p>
          <a:p>
            <a:pPr algn="just">
              <a:lnSpc>
                <a:spcPct val="160000"/>
              </a:lnSpc>
            </a:pPr>
            <a:r>
              <a:rPr lang="fr-FR" sz="2800" dirty="0">
                <a:solidFill>
                  <a:schemeClr val="tx1"/>
                </a:solidFill>
              </a:rPr>
              <a:t>À contrario, le ralliement du groupe à une norme peut aboutir à une décision non optimale.</a:t>
            </a:r>
            <a:endParaRPr lang="en-CA" sz="2800" dirty="0">
              <a:solidFill>
                <a:schemeClr val="tx1"/>
              </a:solidFill>
            </a:endParaRPr>
          </a:p>
        </p:txBody>
      </p:sp>
    </p:spTree>
    <p:extLst>
      <p:ext uri="{BB962C8B-B14F-4D97-AF65-F5344CB8AC3E}">
        <p14:creationId xmlns:p14="http://schemas.microsoft.com/office/powerpoint/2010/main" xmlns="" val="2433029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1E404649-8412-4247-A245-BC64A6190701}"/>
              </a:ext>
            </a:extLst>
          </p:cNvPr>
          <p:cNvSpPr>
            <a:spLocks noGrp="1"/>
          </p:cNvSpPr>
          <p:nvPr>
            <p:ph idx="1"/>
          </p:nvPr>
        </p:nvSpPr>
        <p:spPr>
          <a:xfrm>
            <a:off x="278296" y="1205948"/>
            <a:ext cx="11569147" cy="5287616"/>
          </a:xfrm>
        </p:spPr>
        <p:txBody>
          <a:bodyPr>
            <a:normAutofit/>
          </a:bodyPr>
          <a:lstStyle/>
          <a:p>
            <a:r>
              <a:rPr lang="fr-FR" sz="3600" b="1" dirty="0">
                <a:solidFill>
                  <a:schemeClr val="tx1"/>
                </a:solidFill>
              </a:rPr>
              <a:t>La créativité et la cohésion au sein de l’équipe </a:t>
            </a:r>
          </a:p>
          <a:p>
            <a:pPr>
              <a:lnSpc>
                <a:spcPct val="150000"/>
              </a:lnSpc>
              <a:buFontTx/>
              <a:buChar char="-"/>
            </a:pPr>
            <a:r>
              <a:rPr lang="fr-FR" sz="3600" dirty="0">
                <a:solidFill>
                  <a:schemeClr val="tx1"/>
                </a:solidFill>
              </a:rPr>
              <a:t>Partager des connaissances, des savoirs</a:t>
            </a:r>
          </a:p>
          <a:p>
            <a:pPr>
              <a:lnSpc>
                <a:spcPct val="150000"/>
              </a:lnSpc>
              <a:buFontTx/>
              <a:buChar char="-"/>
            </a:pPr>
            <a:r>
              <a:rPr lang="fr-FR" sz="3600" dirty="0">
                <a:solidFill>
                  <a:schemeClr val="tx1"/>
                </a:solidFill>
              </a:rPr>
              <a:t>faire (échanges formels ou/ et informels) </a:t>
            </a:r>
          </a:p>
          <a:p>
            <a:pPr>
              <a:lnSpc>
                <a:spcPct val="150000"/>
              </a:lnSpc>
              <a:buFontTx/>
              <a:buChar char="-"/>
            </a:pPr>
            <a:r>
              <a:rPr lang="fr-FR" sz="3600" dirty="0">
                <a:solidFill>
                  <a:schemeClr val="tx1"/>
                </a:solidFill>
              </a:rPr>
              <a:t>Faire émerger de nouvelles idées (brainstorming)</a:t>
            </a:r>
          </a:p>
          <a:p>
            <a:pPr>
              <a:lnSpc>
                <a:spcPct val="150000"/>
              </a:lnSpc>
              <a:buFontTx/>
              <a:buChar char="-"/>
            </a:pPr>
            <a:r>
              <a:rPr lang="fr-FR" sz="3600" dirty="0">
                <a:solidFill>
                  <a:schemeClr val="tx1"/>
                </a:solidFill>
              </a:rPr>
              <a:t>Travail collaboratif </a:t>
            </a:r>
          </a:p>
          <a:p>
            <a:pPr marL="45720" indent="0">
              <a:buNone/>
            </a:pPr>
            <a:endParaRPr lang="en-CA" dirty="0"/>
          </a:p>
        </p:txBody>
      </p:sp>
    </p:spTree>
    <p:extLst>
      <p:ext uri="{BB962C8B-B14F-4D97-AF65-F5344CB8AC3E}">
        <p14:creationId xmlns:p14="http://schemas.microsoft.com/office/powerpoint/2010/main" xmlns="" val="31637418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A6B02A1-DEE9-40CF-A800-5477C577BB0E}"/>
              </a:ext>
            </a:extLst>
          </p:cNvPr>
          <p:cNvSpPr>
            <a:spLocks noGrp="1"/>
          </p:cNvSpPr>
          <p:nvPr>
            <p:ph idx="1"/>
          </p:nvPr>
        </p:nvSpPr>
        <p:spPr>
          <a:xfrm>
            <a:off x="583096" y="490330"/>
            <a:ext cx="10906539" cy="5618922"/>
          </a:xfrm>
        </p:spPr>
        <p:txBody>
          <a:bodyPr>
            <a:normAutofit lnSpcReduction="10000"/>
          </a:bodyPr>
          <a:lstStyle/>
          <a:p>
            <a:pPr marL="45720" indent="0">
              <a:buNone/>
            </a:pPr>
            <a:r>
              <a:rPr lang="fr-FR" sz="2800" b="1" dirty="0">
                <a:solidFill>
                  <a:schemeClr val="tx1"/>
                </a:solidFill>
              </a:rPr>
              <a:t>La gestion des conflits</a:t>
            </a:r>
          </a:p>
          <a:p>
            <a:pPr marL="45720" indent="0">
              <a:lnSpc>
                <a:spcPct val="150000"/>
              </a:lnSpc>
              <a:buNone/>
            </a:pPr>
            <a:r>
              <a:rPr lang="fr-FR" sz="2400" dirty="0"/>
              <a:t> </a:t>
            </a:r>
            <a:r>
              <a:rPr lang="fr-FR" sz="2400" dirty="0">
                <a:solidFill>
                  <a:schemeClr val="tx1"/>
                </a:solidFill>
              </a:rPr>
              <a:t>Un manager gère son équipe en prenant en compte chaque décision prise selon le principe hiérarchique.</a:t>
            </a:r>
          </a:p>
          <a:p>
            <a:pPr marL="45720" indent="0">
              <a:lnSpc>
                <a:spcPct val="150000"/>
              </a:lnSpc>
              <a:buNone/>
            </a:pPr>
            <a:r>
              <a:rPr lang="fr-FR" sz="2400" dirty="0">
                <a:solidFill>
                  <a:schemeClr val="tx1"/>
                </a:solidFill>
              </a:rPr>
              <a:t> Il est en charge de la mobilisation et de la transmission des décisions prises pour l’organisation des tâches.</a:t>
            </a:r>
          </a:p>
          <a:p>
            <a:pPr marL="45720" indent="0">
              <a:lnSpc>
                <a:spcPct val="150000"/>
              </a:lnSpc>
              <a:buNone/>
            </a:pPr>
            <a:r>
              <a:rPr lang="fr-FR" sz="2400" dirty="0">
                <a:solidFill>
                  <a:schemeClr val="tx1"/>
                </a:solidFill>
              </a:rPr>
              <a:t> - Percevoir les signes verbaux et non verbaux de tension. </a:t>
            </a:r>
          </a:p>
          <a:p>
            <a:pPr>
              <a:lnSpc>
                <a:spcPct val="150000"/>
              </a:lnSpc>
              <a:buFontTx/>
              <a:buChar char="-"/>
            </a:pPr>
            <a:r>
              <a:rPr lang="fr-FR" sz="2400" dirty="0">
                <a:solidFill>
                  <a:schemeClr val="tx1"/>
                </a:solidFill>
              </a:rPr>
              <a:t>Résoudre les conflits grâce au dialogue en pratiquant une écoute active (résumé, reformulation, …) </a:t>
            </a:r>
          </a:p>
          <a:p>
            <a:pPr marL="45720" indent="0">
              <a:lnSpc>
                <a:spcPct val="150000"/>
              </a:lnSpc>
              <a:buNone/>
            </a:pPr>
            <a:r>
              <a:rPr lang="fr-FR" sz="2400" dirty="0">
                <a:solidFill>
                  <a:schemeClr val="tx1"/>
                </a:solidFill>
              </a:rPr>
              <a:t>- Renforcer la cohésion et l’esprit d’équipe (repas d’équipe, </a:t>
            </a:r>
            <a:r>
              <a:rPr lang="fr-FR" sz="2400" dirty="0" err="1">
                <a:solidFill>
                  <a:schemeClr val="tx1"/>
                </a:solidFill>
              </a:rPr>
              <a:t>after</a:t>
            </a:r>
            <a:r>
              <a:rPr lang="fr-FR" sz="2400" dirty="0">
                <a:solidFill>
                  <a:schemeClr val="tx1"/>
                </a:solidFill>
              </a:rPr>
              <a:t> </a:t>
            </a:r>
            <a:r>
              <a:rPr lang="fr-FR" sz="2400" dirty="0" err="1">
                <a:solidFill>
                  <a:schemeClr val="tx1"/>
                </a:solidFill>
              </a:rPr>
              <a:t>works</a:t>
            </a:r>
            <a:r>
              <a:rPr lang="fr-FR" sz="2400" dirty="0">
                <a:solidFill>
                  <a:schemeClr val="tx1"/>
                </a:solidFill>
              </a:rPr>
              <a:t>, …)</a:t>
            </a:r>
            <a:endParaRPr lang="en-CA" sz="2400" dirty="0">
              <a:solidFill>
                <a:schemeClr val="tx1"/>
              </a:solidFill>
            </a:endParaRPr>
          </a:p>
          <a:p>
            <a:endParaRPr lang="en-CA" dirty="0"/>
          </a:p>
        </p:txBody>
      </p:sp>
    </p:spTree>
    <p:extLst>
      <p:ext uri="{BB962C8B-B14F-4D97-AF65-F5344CB8AC3E}">
        <p14:creationId xmlns:p14="http://schemas.microsoft.com/office/powerpoint/2010/main" xmlns="" val="307220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DA8769-37AF-40A4-A943-FC603AFB269F}"/>
              </a:ext>
            </a:extLst>
          </p:cNvPr>
          <p:cNvSpPr>
            <a:spLocks noGrp="1"/>
          </p:cNvSpPr>
          <p:nvPr>
            <p:ph type="title"/>
          </p:nvPr>
        </p:nvSpPr>
        <p:spPr/>
        <p:txBody>
          <a:bodyPr/>
          <a:lstStyle/>
          <a:p>
            <a:endParaRPr lang="en-CA"/>
          </a:p>
        </p:txBody>
      </p:sp>
      <p:sp>
        <p:nvSpPr>
          <p:cNvPr id="3" name="Espace réservé du contenu 2">
            <a:extLst>
              <a:ext uri="{FF2B5EF4-FFF2-40B4-BE49-F238E27FC236}">
                <a16:creationId xmlns:a16="http://schemas.microsoft.com/office/drawing/2014/main" xmlns="" id="{F6B53DC9-059E-42F1-B70A-7E66E674C252}"/>
              </a:ext>
            </a:extLst>
          </p:cNvPr>
          <p:cNvSpPr>
            <a:spLocks noGrp="1"/>
          </p:cNvSpPr>
          <p:nvPr>
            <p:ph idx="1"/>
          </p:nvPr>
        </p:nvSpPr>
        <p:spPr/>
        <p:txBody>
          <a:bodyPr/>
          <a:lstStyle/>
          <a:p>
            <a:r>
              <a:rPr lang="en-CA" dirty="0">
                <a:hlinkClick r:id="rId2"/>
              </a:rPr>
              <a:t>https://cache.media.eduscol.education.fr/file/Form_prof_initiale_insertion/47/8/Travailler_en_groupes_109478.pdf</a:t>
            </a:r>
            <a:endParaRPr lang="en-CA" dirty="0"/>
          </a:p>
          <a:p>
            <a:r>
              <a:rPr lang="en-CA" dirty="0">
                <a:hlinkClick r:id="rId3"/>
              </a:rPr>
              <a:t>https://s976d70139481d17e.jimcontent.com/download/version/0/module/15717736224/name/Synth%25C3%25A8se%2B%2Bchapitre%2B3%2Bcommunication.pdf</a:t>
            </a:r>
            <a:endParaRPr lang="en-CA" dirty="0"/>
          </a:p>
          <a:p>
            <a:r>
              <a:rPr lang="en-CA" dirty="0" err="1"/>
              <a:t>Laib</a:t>
            </a:r>
            <a:r>
              <a:rPr lang="en-CA" dirty="0"/>
              <a:t> .B  2020, </a:t>
            </a:r>
            <a:r>
              <a:rPr lang="en-CA" dirty="0" err="1"/>
              <a:t>cours</a:t>
            </a:r>
            <a:r>
              <a:rPr lang="en-CA" dirty="0"/>
              <a:t> Technique </a:t>
            </a:r>
            <a:r>
              <a:rPr lang="en-CA" dirty="0" err="1"/>
              <a:t>d’Expression</a:t>
            </a:r>
            <a:r>
              <a:rPr lang="en-CA" dirty="0"/>
              <a:t>. </a:t>
            </a:r>
            <a:r>
              <a:rPr lang="en-CA" dirty="0" err="1"/>
              <a:t>Université</a:t>
            </a:r>
            <a:r>
              <a:rPr lang="en-CA" dirty="0"/>
              <a:t> </a:t>
            </a:r>
            <a:r>
              <a:rPr lang="en-CA" dirty="0" err="1"/>
              <a:t>Badji</a:t>
            </a:r>
            <a:r>
              <a:rPr lang="en-CA" dirty="0"/>
              <a:t> Mokhtar Annaba.</a:t>
            </a:r>
          </a:p>
          <a:p>
            <a:r>
              <a:rPr lang="en-CA" dirty="0"/>
              <a:t>B.DARBIN</a:t>
            </a:r>
          </a:p>
          <a:p>
            <a:endParaRPr lang="en-CA" dirty="0"/>
          </a:p>
          <a:p>
            <a:endParaRPr lang="en-CA" dirty="0"/>
          </a:p>
          <a:p>
            <a:endParaRPr lang="en-CA" dirty="0"/>
          </a:p>
          <a:p>
            <a:endParaRPr lang="en-CA" dirty="0"/>
          </a:p>
        </p:txBody>
      </p:sp>
    </p:spTree>
    <p:extLst>
      <p:ext uri="{BB962C8B-B14F-4D97-AF65-F5344CB8AC3E}">
        <p14:creationId xmlns:p14="http://schemas.microsoft.com/office/powerpoint/2010/main" xmlns="" val="1677375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9D350B1-37FB-45BE-B6C5-1E3931DAA419}"/>
              </a:ext>
            </a:extLst>
          </p:cNvPr>
          <p:cNvSpPr>
            <a:spLocks noGrp="1"/>
          </p:cNvSpPr>
          <p:nvPr>
            <p:ph type="title"/>
          </p:nvPr>
        </p:nvSpPr>
        <p:spPr/>
        <p:txBody>
          <a:bodyPr>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1. La communication </a:t>
            </a:r>
            <a:endParaRPr lang="en-CA" b="1" dirty="0">
              <a:ln/>
              <a:solidFill>
                <a:schemeClr val="accent3"/>
              </a:solidFill>
            </a:endParaRPr>
          </a:p>
        </p:txBody>
      </p:sp>
      <p:sp>
        <p:nvSpPr>
          <p:cNvPr id="3" name="Espace réservé du contenu 2">
            <a:extLst>
              <a:ext uri="{FF2B5EF4-FFF2-40B4-BE49-F238E27FC236}">
                <a16:creationId xmlns:a16="http://schemas.microsoft.com/office/drawing/2014/main" xmlns="" id="{3D7526B1-1B79-4714-96B2-88990219DD79}"/>
              </a:ext>
            </a:extLst>
          </p:cNvPr>
          <p:cNvSpPr>
            <a:spLocks noGrp="1"/>
          </p:cNvSpPr>
          <p:nvPr>
            <p:ph sz="half" idx="1"/>
          </p:nvPr>
        </p:nvSpPr>
        <p:spPr>
          <a:xfrm>
            <a:off x="672202" y="2057399"/>
            <a:ext cx="5225678" cy="2567610"/>
          </a:xfrm>
        </p:spPr>
        <p:txBody>
          <a:bodyPr>
            <a:normAutofit lnSpcReduction="10000"/>
          </a:bodyPr>
          <a:lstStyle/>
          <a:p>
            <a:pPr>
              <a:lnSpc>
                <a:spcPct val="150000"/>
              </a:lnSpc>
            </a:pPr>
            <a:r>
              <a:rPr lang="fr-FR" b="1" dirty="0">
                <a:solidFill>
                  <a:schemeClr val="tx1"/>
                </a:solidFill>
              </a:rPr>
              <a:t>Toute communication a pour objectif de transmettre un message : elle se présente selon différents types tels que : l'oral direct, le téléphone, l'écrit direct, la radio, la télévision, l'affiche, etc. </a:t>
            </a:r>
            <a:endParaRPr lang="en-CA" b="1" dirty="0">
              <a:solidFill>
                <a:schemeClr val="tx1"/>
              </a:solidFill>
            </a:endParaRPr>
          </a:p>
          <a:p>
            <a:endParaRPr lang="en-CA" dirty="0"/>
          </a:p>
        </p:txBody>
      </p:sp>
      <p:pic>
        <p:nvPicPr>
          <p:cNvPr id="7" name="Espace réservé du contenu 6">
            <a:extLst>
              <a:ext uri="{FF2B5EF4-FFF2-40B4-BE49-F238E27FC236}">
                <a16:creationId xmlns:a16="http://schemas.microsoft.com/office/drawing/2014/main" xmlns="" id="{AF7E6E2B-6DBE-48A6-950F-A900A5FCB78F}"/>
              </a:ext>
            </a:extLst>
          </p:cNvPr>
          <p:cNvPicPr>
            <a:picLocks noGrp="1"/>
          </p:cNvPicPr>
          <p:nvPr>
            <p:ph sz="half" idx="2"/>
          </p:nvPr>
        </p:nvPicPr>
        <p:blipFill>
          <a:blip r:embed="rId2">
            <a:extLst>
              <a:ext uri="{28A0092B-C50C-407E-A947-70E740481C1C}">
                <a14:useLocalDpi xmlns:a14="http://schemas.microsoft.com/office/drawing/2010/main" xmlns="" val="0"/>
              </a:ext>
            </a:extLst>
          </a:blip>
          <a:srcRect/>
          <a:stretch>
            <a:fillRect/>
          </a:stretch>
        </p:blipFill>
        <p:spPr bwMode="auto">
          <a:xfrm>
            <a:off x="6436236" y="1720353"/>
            <a:ext cx="5225678" cy="1620851"/>
          </a:xfrm>
          <a:prstGeom prst="rect">
            <a:avLst/>
          </a:prstGeom>
          <a:noFill/>
          <a:ln>
            <a:noFill/>
          </a:ln>
        </p:spPr>
      </p:pic>
      <p:sp>
        <p:nvSpPr>
          <p:cNvPr id="9" name="Rectangle 8">
            <a:extLst>
              <a:ext uri="{FF2B5EF4-FFF2-40B4-BE49-F238E27FC236}">
                <a16:creationId xmlns:a16="http://schemas.microsoft.com/office/drawing/2014/main" xmlns="" id="{73A151E3-4C30-4F30-90F3-BEC3561916E7}"/>
              </a:ext>
            </a:extLst>
          </p:cNvPr>
          <p:cNvSpPr/>
          <p:nvPr/>
        </p:nvSpPr>
        <p:spPr>
          <a:xfrm>
            <a:off x="5751443" y="3692464"/>
            <a:ext cx="6440557" cy="710707"/>
          </a:xfrm>
          <a:prstGeom prst="rect">
            <a:avLst/>
          </a:prstGeom>
        </p:spPr>
        <p:txBody>
          <a:bodyPr wrap="square">
            <a:spAutoFit/>
          </a:bodyPr>
          <a:lstStyle/>
          <a:p>
            <a:pPr marL="457200">
              <a:lnSpc>
                <a:spcPct val="115000"/>
              </a:lnSpc>
              <a:spcAft>
                <a:spcPts val="1000"/>
              </a:spcAft>
            </a:pPr>
            <a:r>
              <a:rPr lang="fr-FR" dirty="0">
                <a:latin typeface="Calibri" panose="020F0502020204030204" pitchFamily="34" charset="0"/>
                <a:ea typeface="Times New Roman" panose="02020603050405020304" pitchFamily="18" charset="0"/>
                <a:cs typeface="Arial" panose="020B0604020202020204" pitchFamily="34" charset="0"/>
              </a:rPr>
              <a:t>Figure 1. Représentation des éléments de la communication (</a:t>
            </a:r>
            <a:r>
              <a:rPr lang="fr-FR" sz="1200" dirty="0">
                <a:latin typeface="Times-Roman"/>
                <a:ea typeface="Times New Roman" panose="02020603050405020304" pitchFamily="18" charset="0"/>
                <a:cs typeface="Times-Roman"/>
              </a:rPr>
              <a:t>CAPUT J.P, 1991).</a:t>
            </a:r>
            <a:endParaRPr lang="en-CA" dirty="0">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3">
            <a:extLst>
              <a:ext uri="{FF2B5EF4-FFF2-40B4-BE49-F238E27FC236}">
                <a16:creationId xmlns:a16="http://schemas.microsoft.com/office/drawing/2014/main" xmlns="" id="{26D6F964-377F-4E15-B1E5-501CDA105C93}"/>
              </a:ext>
            </a:extLst>
          </p:cNvPr>
          <p:cNvSpPr/>
          <p:nvPr/>
        </p:nvSpPr>
        <p:spPr>
          <a:xfrm>
            <a:off x="672201" y="4892040"/>
            <a:ext cx="11175241" cy="1697068"/>
          </a:xfrm>
          <a:prstGeom prst="rect">
            <a:avLst/>
          </a:prstGeom>
        </p:spPr>
        <p:txBody>
          <a:bodyPr wrap="square">
            <a:spAutoFit/>
          </a:bodyPr>
          <a:lstStyle/>
          <a:p>
            <a:pPr>
              <a:lnSpc>
                <a:spcPct val="150000"/>
              </a:lnSpc>
            </a:pPr>
            <a:r>
              <a:rPr lang="fr-FR" sz="2400" b="1" dirty="0"/>
              <a:t>La communication est le processus d'échange de messages, d’informations et de connaissances. - La communication est le fait d'établir une relation avec une autre personne ou un autre groupe en lui transmettant un message.</a:t>
            </a:r>
            <a:endParaRPr lang="en-CA" sz="2400" b="1" dirty="0"/>
          </a:p>
        </p:txBody>
      </p:sp>
    </p:spTree>
    <p:extLst>
      <p:ext uri="{BB962C8B-B14F-4D97-AF65-F5344CB8AC3E}">
        <p14:creationId xmlns:p14="http://schemas.microsoft.com/office/powerpoint/2010/main" xmlns="" val="2936122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64953079-5A40-45FB-9093-A7593D5ADB09}"/>
              </a:ext>
            </a:extLst>
          </p:cNvPr>
          <p:cNvSpPr/>
          <p:nvPr/>
        </p:nvSpPr>
        <p:spPr>
          <a:xfrm>
            <a:off x="238539" y="212034"/>
            <a:ext cx="11701670" cy="7696081"/>
          </a:xfrm>
          <a:prstGeom prst="rect">
            <a:avLst/>
          </a:prstGeom>
        </p:spPr>
        <p:txBody>
          <a:bodyPr wrap="square">
            <a:spAutoFit/>
          </a:bodyPr>
          <a:lstStyle/>
          <a:p>
            <a:pPr marL="742950" lvl="1" indent="-285750" algn="just">
              <a:lnSpc>
                <a:spcPct val="150000"/>
              </a:lnSpc>
              <a:spcBef>
                <a:spcPts val="200"/>
              </a:spcBef>
              <a:buFont typeface="+mj-lt"/>
              <a:buAutoNum type="arabicPeriod"/>
            </a:pPr>
            <a:r>
              <a:rPr lang="fr-FR" sz="3200" b="1" dirty="0">
                <a:latin typeface="Cambria" panose="02040503050406030204" pitchFamily="18" charset="0"/>
                <a:ea typeface="Times New Roman" panose="02020603050405020304" pitchFamily="18" charset="0"/>
                <a:cs typeface="Times New Roman" panose="02020603050405020304" pitchFamily="18" charset="0"/>
              </a:rPr>
              <a:t>1. Les éléments de la communication </a:t>
            </a:r>
          </a:p>
          <a:p>
            <a:pPr marL="742950" lvl="1" indent="-285750" algn="just">
              <a:lnSpc>
                <a:spcPct val="150000"/>
              </a:lnSpc>
              <a:spcBef>
                <a:spcPts val="200"/>
              </a:spcBef>
              <a:buFont typeface="+mj-lt"/>
              <a:buAutoNum type="arabicPeriod"/>
            </a:pPr>
            <a:endParaRPr lang="en-CA" sz="2800" b="1" dirty="0">
              <a:solidFill>
                <a:srgbClr val="365F91"/>
              </a:solidFill>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50000"/>
              </a:lnSpc>
              <a:spcAft>
                <a:spcPts val="800"/>
              </a:spcAft>
              <a:buFont typeface="Calibri" panose="020F0502020204030204" pitchFamily="34" charset="0"/>
              <a:buChar char="-"/>
            </a:pPr>
            <a:r>
              <a:rPr lang="fr-FR" sz="2800" b="1" i="1" spc="2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L’émetteur </a:t>
            </a:r>
            <a:r>
              <a:rPr lang="fr-FR" sz="2800" spc="75" dirty="0">
                <a:solidFill>
                  <a:srgbClr val="5A5A5A"/>
                </a:solidFill>
                <a:latin typeface="Times New Roman" panose="02020603050405020304" pitchFamily="18" charset="0"/>
                <a:ea typeface="Times New Roman" panose="02020603050405020304" pitchFamily="18" charset="0"/>
                <a:cs typeface="Arial" panose="020B0604020202020204" pitchFamily="34" charset="0"/>
              </a:rPr>
              <a:t>peut être un individu ou un groupe ;</a:t>
            </a: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800"/>
              </a:spcAft>
              <a:buFont typeface="Calibri" panose="020F0502020204030204" pitchFamily="34" charset="0"/>
              <a:buChar char="-"/>
            </a:pPr>
            <a:r>
              <a:rPr lang="fr-FR" sz="2800" b="1" i="1" spc="2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Le récepteur </a:t>
            </a:r>
            <a:r>
              <a:rPr lang="fr-FR" sz="2800" spc="75" dirty="0">
                <a:solidFill>
                  <a:srgbClr val="5A5A5A"/>
                </a:solidFill>
                <a:latin typeface="Times-Roman"/>
                <a:ea typeface="Times New Roman" panose="02020603050405020304" pitchFamily="18" charset="0"/>
                <a:cs typeface="Times-Roman"/>
              </a:rPr>
              <a:t>sera un individu, un groupe, un animal ou une machine(ordinateur) ; la communication n'aura lieu que si la réception entraîne un effet observable sur le comportement du destinataire, même si l'on ne peut parler en l'occurrence de compréhension ;</a:t>
            </a: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r>
              <a:rPr lang="fr-FR" sz="2800" b="1" i="1" spc="7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Le message</a:t>
            </a:r>
            <a:r>
              <a:rPr lang="fr-FR" sz="2800" spc="75" dirty="0">
                <a:solidFill>
                  <a:srgbClr val="5A5A5A"/>
                </a:solidFill>
                <a:latin typeface="Times-Roman"/>
                <a:ea typeface="Times New Roman" panose="02020603050405020304" pitchFamily="18" charset="0"/>
                <a:cs typeface="Times-Roman"/>
              </a:rPr>
              <a:t>, contenu des informations transmises, constitue l'objet </a:t>
            </a:r>
            <a:r>
              <a:rPr lang="fr-FR" sz="2800" spc="75" dirty="0" err="1">
                <a:solidFill>
                  <a:srgbClr val="5A5A5A"/>
                </a:solidFill>
                <a:latin typeface="Times-Roman"/>
                <a:ea typeface="Times New Roman" panose="02020603050405020304" pitchFamily="18" charset="0"/>
                <a:cs typeface="Times-Roman"/>
              </a:rPr>
              <a:t>dela</a:t>
            </a:r>
            <a:r>
              <a:rPr lang="fr-FR" sz="2800" spc="75" dirty="0">
                <a:solidFill>
                  <a:srgbClr val="5A5A5A"/>
                </a:solidFill>
                <a:latin typeface="Times-Roman"/>
                <a:ea typeface="Times New Roman" panose="02020603050405020304" pitchFamily="18" charset="0"/>
                <a:cs typeface="Times-Roman"/>
              </a:rPr>
              <a:t> communication ;</a:t>
            </a:r>
          </a:p>
          <a:p>
            <a:pPr marL="342900" lvl="0" indent="-342900">
              <a:lnSpc>
                <a:spcPct val="115000"/>
              </a:lnSpc>
              <a:spcAft>
                <a:spcPts val="800"/>
              </a:spcAft>
              <a:buFont typeface="Calibri" panose="020F0502020204030204" pitchFamily="34" charset="0"/>
              <a:buChar char="-"/>
            </a:pPr>
            <a:endParaRPr lang="fr-FR" sz="2800" spc="75" dirty="0">
              <a:solidFill>
                <a:srgbClr val="5A5A5A"/>
              </a:solidFill>
              <a:latin typeface="Times-Roman"/>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endParaRPr lang="fr-FR" sz="2800" spc="75" dirty="0">
              <a:solidFill>
                <a:srgbClr val="5A5A5A"/>
              </a:solidFill>
              <a:latin typeface="Times-Roman"/>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413959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E46BA27-BE97-4BB9-96F6-77D1DACE83B6}"/>
              </a:ext>
            </a:extLst>
          </p:cNvPr>
          <p:cNvSpPr/>
          <p:nvPr/>
        </p:nvSpPr>
        <p:spPr>
          <a:xfrm>
            <a:off x="516834" y="465224"/>
            <a:ext cx="11396870" cy="5791329"/>
          </a:xfrm>
          <a:prstGeom prst="rect">
            <a:avLst/>
          </a:prstGeom>
        </p:spPr>
        <p:txBody>
          <a:bodyPr wrap="square">
            <a:spAutoFit/>
          </a:bodyPr>
          <a:lstStyle/>
          <a:p>
            <a:pPr marL="342900" lvl="0" indent="-342900">
              <a:lnSpc>
                <a:spcPct val="150000"/>
              </a:lnSpc>
              <a:spcAft>
                <a:spcPts val="800"/>
              </a:spcAft>
              <a:buFont typeface="Calibri" panose="020F0502020204030204" pitchFamily="34" charset="0"/>
              <a:buChar char="-"/>
            </a:pPr>
            <a:r>
              <a:rPr lang="fr-FR" sz="2400" spc="75" dirty="0">
                <a:solidFill>
                  <a:schemeClr val="accent1"/>
                </a:solidFill>
                <a:latin typeface="Aharoni" panose="02010803020104030203" pitchFamily="2" charset="-79"/>
                <a:ea typeface="Times New Roman" panose="02020603050405020304" pitchFamily="18" charset="0"/>
                <a:cs typeface="Aharoni" panose="02010803020104030203" pitchFamily="2" charset="-79"/>
              </a:rPr>
              <a:t>le canal </a:t>
            </a:r>
            <a:r>
              <a:rPr lang="fr-FR" sz="2400" spc="75" dirty="0">
                <a:latin typeface="Aharoni" panose="02010803020104030203" pitchFamily="2" charset="-79"/>
                <a:ea typeface="Times New Roman" panose="02020603050405020304" pitchFamily="18" charset="0"/>
                <a:cs typeface="Aharoni" panose="02010803020104030203" pitchFamily="2" charset="-79"/>
              </a:rPr>
              <a:t>est la voie qu'emprunte le message et peut être de différents types : visuel (dessin), sonore (voix), tactile (pression), olfactif (parfum), gustatif (la madeleine de M. Proust). L'on ne peut parler de message que s'il y a volonté de signification : ainsi heurter accidentellement quelqu’un n'entre pas dans ce cadre tandis que le pousser pour qu'il avance plus vite en fait partie. L'emploi simultané de plusieurs canaux est possible : la télévision apporte langage et image en mouvement ;</a:t>
            </a:r>
          </a:p>
          <a:p>
            <a:pPr marL="342900" lvl="0" indent="-342900">
              <a:lnSpc>
                <a:spcPct val="150000"/>
              </a:lnSpc>
              <a:spcAft>
                <a:spcPts val="800"/>
              </a:spcAft>
              <a:buFont typeface="Calibri" panose="020F0502020204030204" pitchFamily="34" charset="0"/>
              <a:buChar char="-"/>
            </a:pPr>
            <a:r>
              <a:rPr lang="fr-FR" sz="2400" b="1" dirty="0" err="1">
                <a:solidFill>
                  <a:schemeClr val="accent1"/>
                </a:solidFill>
              </a:rPr>
              <a:t>Feed</a:t>
            </a:r>
            <a:r>
              <a:rPr lang="fr-FR" sz="2400" b="1" dirty="0">
                <a:solidFill>
                  <a:schemeClr val="accent1"/>
                </a:solidFill>
              </a:rPr>
              <a:t> –back </a:t>
            </a:r>
            <a:r>
              <a:rPr lang="fr-FR" sz="2400" b="1" dirty="0"/>
              <a:t>: le récepteur peut devenir émetteur en renvoyant un signal ;</a:t>
            </a:r>
            <a:endParaRPr lang="en-CA" sz="2400" b="1" spc="75" dirty="0">
              <a:latin typeface="Aharoni" panose="02010803020104030203" pitchFamily="2" charset="-79"/>
              <a:ea typeface="Times New Roman" panose="02020603050405020304" pitchFamily="18" charset="0"/>
              <a:cs typeface="Aharoni" panose="02010803020104030203" pitchFamily="2" charset="-79"/>
            </a:endParaRPr>
          </a:p>
          <a:p>
            <a:pPr marL="342900" lvl="0" indent="-342900">
              <a:lnSpc>
                <a:spcPct val="150000"/>
              </a:lnSpc>
              <a:spcAft>
                <a:spcPts val="800"/>
              </a:spcAft>
              <a:buFont typeface="Calibri" panose="020F0502020204030204" pitchFamily="34" charset="0"/>
              <a:buChar char="-"/>
            </a:pPr>
            <a:endParaRPr lang="en-CA" sz="2400" spc="75" dirty="0">
              <a:latin typeface="Aharoni" panose="02010803020104030203" pitchFamily="2" charset="-79"/>
              <a:ea typeface="Times New Roman" panose="02020603050405020304" pitchFamily="18" charset="0"/>
              <a:cs typeface="Aharoni" panose="02010803020104030203" pitchFamily="2" charset="-79"/>
            </a:endParaRPr>
          </a:p>
        </p:txBody>
      </p:sp>
    </p:spTree>
    <p:extLst>
      <p:ext uri="{BB962C8B-B14F-4D97-AF65-F5344CB8AC3E}">
        <p14:creationId xmlns:p14="http://schemas.microsoft.com/office/powerpoint/2010/main" xmlns="" val="44694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7BEF79E-5868-465E-9835-BAFC2B8FE085}"/>
              </a:ext>
            </a:extLst>
          </p:cNvPr>
          <p:cNvSpPr/>
          <p:nvPr/>
        </p:nvSpPr>
        <p:spPr>
          <a:xfrm>
            <a:off x="318051" y="89352"/>
            <a:ext cx="11449879" cy="2123658"/>
          </a:xfrm>
          <a:prstGeom prst="rect">
            <a:avLst/>
          </a:prstGeom>
        </p:spPr>
        <p:txBody>
          <a:bodyPr wrap="square">
            <a:spAutoFit/>
          </a:bodyPr>
          <a:lstStyle/>
          <a:p>
            <a:pPr marL="342900" indent="-342900">
              <a:lnSpc>
                <a:spcPct val="200000"/>
              </a:lnSpc>
              <a:spcAft>
                <a:spcPts val="800"/>
              </a:spcAft>
              <a:buFont typeface="Calibri" panose="020F0502020204030204" pitchFamily="34" charset="0"/>
              <a:buChar char="-"/>
            </a:pPr>
            <a:r>
              <a:rPr lang="fr-FR" sz="2200" spc="75" dirty="0">
                <a:solidFill>
                  <a:schemeClr val="accent1"/>
                </a:solidFill>
                <a:latin typeface="Aharoni" panose="02010803020104030203" pitchFamily="2" charset="-79"/>
                <a:ea typeface="Times New Roman" panose="02020603050405020304" pitchFamily="18" charset="0"/>
                <a:cs typeface="Aharoni" panose="02010803020104030203" pitchFamily="2" charset="-79"/>
              </a:rPr>
              <a:t>le code </a:t>
            </a:r>
            <a:r>
              <a:rPr lang="fr-FR" sz="2200" spc="75" dirty="0">
                <a:latin typeface="Aharoni" panose="02010803020104030203" pitchFamily="2" charset="-79"/>
                <a:ea typeface="Times New Roman" panose="02020603050405020304" pitchFamily="18" charset="0"/>
                <a:cs typeface="Aharoni" panose="02010803020104030203" pitchFamily="2" charset="-79"/>
              </a:rPr>
              <a:t>se compose de signes et des règles de combinaison qui permettent son existence comme tel. Lorsque l'on utilise le code, on encode; à l'inverse, on décode quand on identifie ou qu'on décrypte. </a:t>
            </a:r>
            <a:endParaRPr lang="en-CA" sz="2200" b="1" dirty="0"/>
          </a:p>
        </p:txBody>
      </p:sp>
    </p:spTree>
    <p:extLst>
      <p:ext uri="{BB962C8B-B14F-4D97-AF65-F5344CB8AC3E}">
        <p14:creationId xmlns:p14="http://schemas.microsoft.com/office/powerpoint/2010/main" xmlns="" val="3733979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0234" y="257092"/>
            <a:ext cx="9875520" cy="1356360"/>
          </a:xfrm>
        </p:spPr>
        <p:txBody>
          <a:bodyPr/>
          <a:lstStyle/>
          <a:p>
            <a:pPr lvl="1" algn="l" rtl="0">
              <a:lnSpc>
                <a:spcPct val="90000"/>
              </a:lnSpc>
              <a:spcBef>
                <a:spcPct val="0"/>
              </a:spcBef>
            </a:pPr>
            <a:r>
              <a:rPr lang="fr-FR" sz="2900" b="1" dirty="0">
                <a:solidFill>
                  <a:schemeClr val="tx1"/>
                </a:solidFill>
              </a:rPr>
              <a:t>1.2. Les types de communication </a:t>
            </a:r>
            <a:endParaRPr lang="fr-FR" dirty="0"/>
          </a:p>
        </p:txBody>
      </p:sp>
      <p:sp>
        <p:nvSpPr>
          <p:cNvPr id="3" name="Espace réservé du contenu 2"/>
          <p:cNvSpPr>
            <a:spLocks noGrp="1"/>
          </p:cNvSpPr>
          <p:nvPr>
            <p:ph idx="1"/>
          </p:nvPr>
        </p:nvSpPr>
        <p:spPr>
          <a:xfrm>
            <a:off x="3882223" y="1091648"/>
            <a:ext cx="7885707" cy="5191208"/>
          </a:xfrm>
        </p:spPr>
        <p:txBody>
          <a:bodyPr>
            <a:normAutofit lnSpcReduction="10000"/>
          </a:bodyPr>
          <a:lstStyle/>
          <a:p>
            <a:pPr>
              <a:buFont typeface="Wingdings" panose="05000000000000000000" pitchFamily="2" charset="2"/>
              <a:buChar char="Ø"/>
            </a:pPr>
            <a:r>
              <a:rPr lang="fr-FR" sz="3200" b="1" u="sng" dirty="0">
                <a:solidFill>
                  <a:schemeClr val="accent3"/>
                </a:solidFill>
              </a:rPr>
              <a:t>La communication interpersonnelle </a:t>
            </a:r>
            <a:r>
              <a:rPr lang="fr-FR" sz="3200" dirty="0">
                <a:solidFill>
                  <a:schemeClr val="tx1"/>
                </a:solidFill>
              </a:rPr>
              <a:t>: qui met en relation deux individus. </a:t>
            </a:r>
          </a:p>
          <a:p>
            <a:pPr marL="45720" indent="0">
              <a:buNone/>
            </a:pPr>
            <a:endParaRPr lang="fr-FR" sz="3200" dirty="0">
              <a:solidFill>
                <a:schemeClr val="tx1"/>
              </a:solidFill>
            </a:endParaRPr>
          </a:p>
          <a:p>
            <a:pPr>
              <a:buFont typeface="Wingdings" panose="05000000000000000000" pitchFamily="2" charset="2"/>
              <a:buChar char="Ø"/>
            </a:pPr>
            <a:r>
              <a:rPr lang="fr-FR" sz="3200" dirty="0">
                <a:solidFill>
                  <a:schemeClr val="tx1"/>
                </a:solidFill>
              </a:rPr>
              <a:t> </a:t>
            </a:r>
            <a:r>
              <a:rPr lang="fr-FR" sz="3200" b="1" u="sng" dirty="0">
                <a:solidFill>
                  <a:schemeClr val="accent3"/>
                </a:solidFill>
              </a:rPr>
              <a:t>La communication de groupe </a:t>
            </a:r>
            <a:r>
              <a:rPr lang="fr-FR" sz="3200" dirty="0">
                <a:solidFill>
                  <a:schemeClr val="tx1"/>
                </a:solidFill>
              </a:rPr>
              <a:t>: un émetteur s'adresse à plusieurs récepteurs ciblés. </a:t>
            </a:r>
          </a:p>
          <a:p>
            <a:pPr>
              <a:buFont typeface="Wingdings" panose="05000000000000000000" pitchFamily="2" charset="2"/>
              <a:buChar char="Ø"/>
            </a:pPr>
            <a:endParaRPr lang="fr-FR" sz="3200" dirty="0">
              <a:solidFill>
                <a:schemeClr val="tx1"/>
              </a:solidFill>
            </a:endParaRPr>
          </a:p>
          <a:p>
            <a:pPr>
              <a:buFont typeface="Wingdings" panose="05000000000000000000" pitchFamily="2" charset="2"/>
              <a:buChar char="Ø"/>
            </a:pPr>
            <a:r>
              <a:rPr lang="fr-FR" sz="3200" b="1" u="sng" dirty="0">
                <a:solidFill>
                  <a:schemeClr val="accent3"/>
                </a:solidFill>
              </a:rPr>
              <a:t>La communication de masse </a:t>
            </a:r>
            <a:r>
              <a:rPr lang="fr-FR" sz="3200" dirty="0">
                <a:solidFill>
                  <a:schemeClr val="tx1"/>
                </a:solidFill>
              </a:rPr>
              <a:t>: un émetteur s'adresse au plus grand nombre possible de récepteurs (</a:t>
            </a:r>
            <a:r>
              <a:rPr lang="fr-FR" sz="3200" dirty="0" err="1">
                <a:solidFill>
                  <a:schemeClr val="tx1"/>
                </a:solidFill>
              </a:rPr>
              <a:t>exp</a:t>
            </a:r>
            <a:r>
              <a:rPr lang="fr-FR" sz="3200" dirty="0">
                <a:solidFill>
                  <a:schemeClr val="tx1"/>
                </a:solidFill>
              </a:rPr>
              <a:t> : communication par le biais de la presse).</a:t>
            </a:r>
          </a:p>
        </p:txBody>
      </p:sp>
      <p:sp>
        <p:nvSpPr>
          <p:cNvPr id="5" name="Rectangle 4">
            <a:extLst>
              <a:ext uri="{FF2B5EF4-FFF2-40B4-BE49-F238E27FC236}">
                <a16:creationId xmlns:a16="http://schemas.microsoft.com/office/drawing/2014/main" xmlns="" id="{467DAAA0-87EC-4CDC-AF69-100741A47415}"/>
              </a:ext>
            </a:extLst>
          </p:cNvPr>
          <p:cNvSpPr/>
          <p:nvPr/>
        </p:nvSpPr>
        <p:spPr>
          <a:xfrm>
            <a:off x="12588" y="1496141"/>
            <a:ext cx="3631760" cy="3385286"/>
          </a:xfrm>
          <a:prstGeom prst="rect">
            <a:avLst/>
          </a:prstGeom>
        </p:spPr>
        <p:txBody>
          <a:bodyPr wrap="square">
            <a:spAutoFit/>
          </a:bodyPr>
          <a:lstStyle/>
          <a:p>
            <a:pPr marL="457200">
              <a:lnSpc>
                <a:spcPct val="115000"/>
              </a:lnSpc>
              <a:spcAft>
                <a:spcPts val="1000"/>
              </a:spcAft>
            </a:pPr>
            <a:r>
              <a:rPr lang="fr-FR" sz="2000" dirty="0">
                <a:latin typeface="Calibri" panose="020F0502020204030204" pitchFamily="34" charset="0"/>
                <a:ea typeface="Times New Roman" panose="02020603050405020304" pitchFamily="18" charset="0"/>
                <a:cs typeface="Arial" panose="020B0604020202020204" pitchFamily="34" charset="0"/>
              </a:rPr>
              <a:t>la communication est l’acte d’échanger des informations entre deux ou plusieurs personnes. </a:t>
            </a:r>
          </a:p>
          <a:p>
            <a:pPr marL="457200">
              <a:lnSpc>
                <a:spcPct val="115000"/>
              </a:lnSpc>
              <a:spcAft>
                <a:spcPts val="1000"/>
              </a:spcAft>
            </a:pPr>
            <a:r>
              <a:rPr lang="fr-FR" sz="2000" dirty="0">
                <a:latin typeface="Calibri" panose="020F0502020204030204" pitchFamily="34" charset="0"/>
                <a:ea typeface="Times New Roman" panose="02020603050405020304" pitchFamily="18" charset="0"/>
                <a:cs typeface="Arial" panose="020B0604020202020204" pitchFamily="34" charset="0"/>
              </a:rPr>
              <a:t>Selon les différentes situations d’interaction, les chercheurs ont pu établir une typologie selon les formes de communication :</a:t>
            </a:r>
            <a:endParaRPr lang="en-CA" sz="2000" dirty="0">
              <a:latin typeface="Calibri" panose="020F0502020204030204" pitchFamily="34" charset="0"/>
              <a:ea typeface="Times New Roman" panose="02020603050405020304" pitchFamily="18"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l" rtl="0">
              <a:lnSpc>
                <a:spcPct val="90000"/>
              </a:lnSpc>
              <a:spcBef>
                <a:spcPct val="0"/>
              </a:spcBef>
            </a:pPr>
            <a:r>
              <a:rPr lang="fr-FR" sz="2900" b="1" dirty="0">
                <a:solidFill>
                  <a:schemeClr val="tx1"/>
                </a:solidFill>
              </a:rPr>
              <a:t>1.4. Les techniques de la communication orale </a:t>
            </a:r>
            <a:endParaRPr lang="fr-FR" dirty="0"/>
          </a:p>
        </p:txBody>
      </p:sp>
      <p:sp>
        <p:nvSpPr>
          <p:cNvPr id="3" name="Espace réservé du contenu 2"/>
          <p:cNvSpPr>
            <a:spLocks noGrp="1"/>
          </p:cNvSpPr>
          <p:nvPr>
            <p:ph idx="1"/>
          </p:nvPr>
        </p:nvSpPr>
        <p:spPr>
          <a:xfrm>
            <a:off x="1143000" y="1828800"/>
            <a:ext cx="9872871" cy="4267200"/>
          </a:xfrm>
        </p:spPr>
        <p:txBody>
          <a:bodyPr>
            <a:normAutofit/>
          </a:bodyPr>
          <a:lstStyle/>
          <a:p>
            <a:pPr lvl="1">
              <a:lnSpc>
                <a:spcPct val="150000"/>
              </a:lnSpc>
            </a:pPr>
            <a:r>
              <a:rPr lang="fr-FR" sz="3000" b="1" dirty="0"/>
              <a:t> </a:t>
            </a:r>
            <a:r>
              <a:rPr lang="fr-FR" sz="3000" b="1" dirty="0">
                <a:solidFill>
                  <a:schemeClr val="tx1"/>
                </a:solidFill>
              </a:rPr>
              <a:t>Les techniques de la communication orale </a:t>
            </a:r>
          </a:p>
          <a:p>
            <a:pPr lvl="0">
              <a:lnSpc>
                <a:spcPct val="150000"/>
              </a:lnSpc>
              <a:buNone/>
            </a:pPr>
            <a:r>
              <a:rPr lang="fr-FR" sz="2400" b="1" u="sng" dirty="0">
                <a:solidFill>
                  <a:srgbClr val="FF0000"/>
                </a:solidFill>
              </a:rPr>
              <a:t>1/La voix </a:t>
            </a:r>
            <a:r>
              <a:rPr lang="fr-FR" sz="2400" dirty="0">
                <a:solidFill>
                  <a:schemeClr val="tx1"/>
                </a:solidFill>
              </a:rPr>
              <a:t>Il s'agit du premier vecteur de nos mots. Sans même voir la personne qui nous parle, nous sommes capables de dire si cette dernière est nerveuse, détendue, si elle sourit, etc. </a:t>
            </a:r>
          </a:p>
          <a:p>
            <a:pPr lvl="0">
              <a:lnSpc>
                <a:spcPct val="150000"/>
              </a:lnSpc>
            </a:pPr>
            <a:endParaRPr lang="fr-FR" sz="2400" dirty="0">
              <a:solidFill>
                <a:schemeClr val="tx1"/>
              </a:solidFill>
            </a:endParaRPr>
          </a:p>
          <a:p>
            <a:pPr>
              <a:lnSpc>
                <a:spcPct val="150000"/>
              </a:lnSpc>
            </a:pPr>
            <a:endParaRPr lang="fr-FR"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6604" y="354841"/>
            <a:ext cx="11905396" cy="6237027"/>
          </a:xfrm>
        </p:spPr>
        <p:txBody>
          <a:bodyPr>
            <a:normAutofit/>
          </a:bodyPr>
          <a:lstStyle/>
          <a:p>
            <a:r>
              <a:rPr lang="fr-FR" dirty="0"/>
              <a:t>2/ </a:t>
            </a:r>
            <a:r>
              <a:rPr lang="fr-FR" b="1" u="sng" dirty="0">
                <a:solidFill>
                  <a:schemeClr val="accent2"/>
                </a:solidFill>
              </a:rPr>
              <a:t>L'apparence physique</a:t>
            </a:r>
          </a:p>
          <a:p>
            <a:pPr>
              <a:lnSpc>
                <a:spcPct val="150000"/>
              </a:lnSpc>
            </a:pPr>
            <a:r>
              <a:rPr lang="fr-FR" dirty="0">
                <a:solidFill>
                  <a:schemeClr val="tx1"/>
                </a:solidFill>
              </a:rPr>
              <a:t>Par ailleurs - c'est notamment le cas en entretien de recrutement. Une apparence négligée a toutes les chances de vous porter préjudice pour un poste à </a:t>
            </a:r>
            <a:r>
              <a:rPr lang="fr-FR" dirty="0" smtClean="0">
                <a:solidFill>
                  <a:schemeClr val="tx1"/>
                </a:solidFill>
              </a:rPr>
              <a:t>responsabilité</a:t>
            </a:r>
            <a:r>
              <a:rPr lang="fr-FR" dirty="0" smtClean="0">
                <a:solidFill>
                  <a:schemeClr val="tx1"/>
                </a:solidFill>
              </a:rPr>
              <a:t>.</a:t>
            </a:r>
            <a:endParaRPr lang="fr-FR" dirty="0">
              <a:solidFill>
                <a:schemeClr val="tx1"/>
              </a:solidFill>
            </a:endParaRPr>
          </a:p>
          <a:p>
            <a:pPr>
              <a:lnSpc>
                <a:spcPct val="150000"/>
              </a:lnSpc>
            </a:pPr>
            <a:r>
              <a:rPr lang="fr-FR" dirty="0">
                <a:solidFill>
                  <a:schemeClr val="tx1"/>
                </a:solidFill>
              </a:rPr>
              <a:t>Les couleurs que nous portons en disent également beaucoup sur notre état d'esprit et notre personnalité.</a:t>
            </a:r>
          </a:p>
          <a:p>
            <a:pPr marL="45720" indent="0">
              <a:buNone/>
            </a:pPr>
            <a:endParaRPr lang="fr-FR" dirty="0"/>
          </a:p>
          <a:p>
            <a:pPr marL="45720" indent="0">
              <a:buNone/>
            </a:pPr>
            <a:r>
              <a:rPr lang="fr-FR" dirty="0"/>
              <a:t> 3/ </a:t>
            </a:r>
            <a:r>
              <a:rPr lang="fr-FR" b="1" u="sng" dirty="0">
                <a:solidFill>
                  <a:schemeClr val="accent2"/>
                </a:solidFill>
              </a:rPr>
              <a:t>Posture et gestuelle</a:t>
            </a:r>
          </a:p>
          <a:p>
            <a:pPr>
              <a:lnSpc>
                <a:spcPct val="150000"/>
              </a:lnSpc>
            </a:pPr>
            <a:r>
              <a:rPr lang="fr-FR" b="1" u="sng" dirty="0">
                <a:solidFill>
                  <a:schemeClr val="accent2"/>
                </a:solidFill>
              </a:rPr>
              <a:t> </a:t>
            </a:r>
            <a:r>
              <a:rPr lang="fr-FR" dirty="0">
                <a:solidFill>
                  <a:schemeClr val="tx1"/>
                </a:solidFill>
              </a:rPr>
              <a:t>Vos mouvements ainsi que la façon dont vous les faites, sont des indicateurs forts de ce que vous ressentez intérieurement et de vos intentions réelles. Face à face, côte à côte, assis, debout, etc. votre position face à votre interlocuteur détermine également votre rapport à ce dernier</a:t>
            </a:r>
          </a:p>
        </p:txBody>
      </p:sp>
    </p:spTree>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Base</Template>
  <TotalTime>951</TotalTime>
  <Words>2064</Words>
  <Application>Microsoft Office PowerPoint</Application>
  <PresentationFormat>Personnalisé</PresentationFormat>
  <Paragraphs>132</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Base</vt:lpstr>
      <vt:lpstr>Chapitre 4 : Expression et communication dans un groupe </vt:lpstr>
      <vt:lpstr>Plan </vt:lpstr>
      <vt:lpstr>1. La communication </vt:lpstr>
      <vt:lpstr>Diapositive 4</vt:lpstr>
      <vt:lpstr>Diapositive 5</vt:lpstr>
      <vt:lpstr>Diapositive 6</vt:lpstr>
      <vt:lpstr>1.2. Les types de communication </vt:lpstr>
      <vt:lpstr>1.4. Les techniques de la communication orale </vt:lpstr>
      <vt:lpstr>Diapositive 9</vt:lpstr>
      <vt:lpstr>Diapositive 10</vt:lpstr>
      <vt:lpstr>Diapositive 11</vt:lpstr>
      <vt:lpstr>Diapositive 12</vt:lpstr>
      <vt:lpstr>Diapositive 13</vt:lpstr>
      <vt:lpstr>2. Le groupe </vt:lpstr>
      <vt:lpstr>2.1.  Définition d’un groupe </vt:lpstr>
      <vt:lpstr>Caractéristiques</vt:lpstr>
      <vt:lpstr>Diapositive 17</vt:lpstr>
      <vt:lpstr>2.3.Les types de groupe  </vt:lpstr>
      <vt:lpstr>Le travail en groupe  </vt:lpstr>
      <vt:lpstr>3. Communication dans groupe</vt:lpstr>
      <vt:lpstr>Diapositive 21</vt:lpstr>
      <vt:lpstr>Les techniques de communication dans les groupes </vt:lpstr>
      <vt:lpstr>Les outils qui permettent la communication de groupe</vt:lpstr>
      <vt:lpstr>3.1. communiquer pour devenir leader.  </vt:lpstr>
      <vt:lpstr> a. Leader et leadership </vt:lpstr>
      <vt:lpstr>Modes de décision </vt:lpstr>
      <vt:lpstr>Diapositive 27</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4 :</dc:title>
  <dc:creator>Windows User</dc:creator>
  <cp:lastModifiedBy>Windows User</cp:lastModifiedBy>
  <cp:revision>76</cp:revision>
  <dcterms:created xsi:type="dcterms:W3CDTF">2024-11-18T09:00:37Z</dcterms:created>
  <dcterms:modified xsi:type="dcterms:W3CDTF">2024-12-21T02:27:06Z</dcterms:modified>
</cp:coreProperties>
</file>