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5" r:id="rId2"/>
    <p:sldId id="444" r:id="rId3"/>
    <p:sldId id="454" r:id="rId4"/>
    <p:sldId id="455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  <p:sldId id="48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6353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89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0954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204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494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135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1243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2796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197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0426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590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52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.merabet@centre-univ-mila.d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145578" y="172278"/>
            <a:ext cx="11900846" cy="652877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1" algn="just">
              <a:lnSpc>
                <a:spcPct val="150000"/>
              </a:lnSpc>
            </a:pPr>
            <a:endParaRPr lang="fr-FR" sz="28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eform 6"/>
          <p:cNvSpPr/>
          <p:nvPr/>
        </p:nvSpPr>
        <p:spPr>
          <a:xfrm>
            <a:off x="161190" y="172278"/>
            <a:ext cx="4187687" cy="6528773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2316163" y="971551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 dirty="0">
              <a:latin typeface="Verdana" pitchFamily="34" charset="0"/>
            </a:endParaRPr>
          </a:p>
        </p:txBody>
      </p: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265042" y="404665"/>
            <a:ext cx="11781381" cy="220503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2400" i="1" dirty="0">
                <a:latin typeface="Monotype Corsiva" pitchFamily="66" charset="0"/>
              </a:rPr>
              <a:t>Democratic and Popular Republic of Algeria</a:t>
            </a:r>
          </a:p>
          <a:p>
            <a:pPr algn="ctr"/>
            <a:r>
              <a:rPr lang="en-US" sz="2400" i="1" dirty="0">
                <a:latin typeface="Monotype Corsiva" pitchFamily="66" charset="0"/>
              </a:rPr>
              <a:t>Ministry of Higher Education and Scientific Research</a:t>
            </a:r>
          </a:p>
          <a:p>
            <a:r>
              <a:rPr lang="en-US" sz="2400" i="1" dirty="0" smtClean="0">
                <a:latin typeface="Monotype Corsiva" pitchFamily="66" charset="0"/>
              </a:rPr>
              <a:t>Mila University</a:t>
            </a:r>
            <a:endParaRPr lang="en-US" sz="2400" i="1" dirty="0">
              <a:latin typeface="Monotype Corsiva" pitchFamily="66" charset="0"/>
            </a:endParaRPr>
          </a:p>
          <a:p>
            <a:r>
              <a:rPr lang="en-US" sz="2400" i="1" dirty="0">
                <a:latin typeface="Monotype Corsiva" pitchFamily="66" charset="0"/>
              </a:rPr>
              <a:t>Institute of Mathematics and Computer Science - Computer Science Department</a:t>
            </a:r>
          </a:p>
          <a:p>
            <a:r>
              <a:rPr lang="en-US" sz="2400" i="1" dirty="0">
                <a:latin typeface="Monotype Corsiva" pitchFamily="66" charset="0"/>
              </a:rPr>
              <a:t>2nd Year Computer Science - Semester 3</a:t>
            </a:r>
          </a:p>
          <a:p>
            <a:endParaRPr lang="fr-FR" sz="2400" i="1" dirty="0">
              <a:latin typeface="Monotype Corsiva" pitchFamily="66" charset="0"/>
            </a:endParaRPr>
          </a:p>
        </p:txBody>
      </p:sp>
      <p:sp>
        <p:nvSpPr>
          <p:cNvPr id="72738" name="Rectangle 34"/>
          <p:cNvSpPr>
            <a:spLocks noChangeArrowheads="1"/>
          </p:cNvSpPr>
          <p:nvPr/>
        </p:nvSpPr>
        <p:spPr bwMode="auto">
          <a:xfrm>
            <a:off x="5241177" y="5411542"/>
            <a:ext cx="6805246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660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fr-FR" sz="2000" dirty="0">
                <a:latin typeface="Monotype Corsiva" pitchFamily="66" charset="0"/>
              </a:rPr>
              <a:t>Module </a:t>
            </a:r>
            <a:r>
              <a:rPr lang="en-US" sz="2000" dirty="0" smtClean="0">
                <a:latin typeface="Monotype Corsiva" pitchFamily="66" charset="0"/>
              </a:rPr>
              <a:t>Supervisor</a:t>
            </a:r>
            <a:r>
              <a:rPr lang="fr-FR" sz="2000" dirty="0" smtClean="0">
                <a:latin typeface="Monotype Corsiva" pitchFamily="66" charset="0"/>
              </a:rPr>
              <a:t>: </a:t>
            </a:r>
          </a:p>
          <a:p>
            <a:r>
              <a:rPr lang="fr-FR" sz="2000" dirty="0" smtClean="0">
                <a:latin typeface="Monotype Corsiva" pitchFamily="66" charset="0"/>
              </a:rPr>
              <a:t>Mr Merabet Adil</a:t>
            </a:r>
          </a:p>
          <a:p>
            <a:r>
              <a:rPr lang="fr-FR" sz="2000" dirty="0">
                <a:latin typeface="Monotype Corsiva" pitchFamily="66" charset="0"/>
              </a:rPr>
              <a:t>Email : </a:t>
            </a:r>
            <a:r>
              <a:rPr lang="fr-FR" sz="2000" dirty="0" smtClean="0">
                <a:latin typeface="Monotype Corsiva" pitchFamily="66" charset="0"/>
                <a:hlinkClick r:id="rId2"/>
              </a:rPr>
              <a:t>a.merabet@centre-univ-mila.dz</a:t>
            </a:r>
            <a:endParaRPr lang="fr-FR" sz="2000" dirty="0" smtClean="0">
              <a:latin typeface="Monotype Corsiva" pitchFamily="66" charset="0"/>
            </a:endParaRPr>
          </a:p>
          <a:p>
            <a:r>
              <a:rPr lang="fr-FR" sz="2000" dirty="0">
                <a:latin typeface="Monotype Corsiva" pitchFamily="66" charset="0"/>
              </a:rPr>
              <a:t>https://elearning.centre-univ-mila.dz/a2024/course/view.php?id=331</a:t>
            </a:r>
          </a:p>
        </p:txBody>
      </p:sp>
      <p:sp>
        <p:nvSpPr>
          <p:cNvPr id="2" name="Rectangle 3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051962" y="3104435"/>
            <a:ext cx="10074113" cy="1377671"/>
            <a:chOff x="-472039" y="2837888"/>
            <a:chExt cx="10074113" cy="1377671"/>
          </a:xfrm>
        </p:grpSpPr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-32973" y="3140968"/>
              <a:ext cx="91440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fr-FR" sz="4000" dirty="0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Basics of Graph Theory</a:t>
              </a:r>
              <a:endParaRPr lang="fr-FR" sz="4000" dirty="0">
                <a:solidFill>
                  <a:srgbClr val="003300"/>
                </a:solidFill>
                <a:latin typeface="Arial" pitchFamily="34" charset="0"/>
              </a:endParaRPr>
            </a:p>
          </p:txBody>
        </p:sp>
        <p:grpSp>
          <p:nvGrpSpPr>
            <p:cNvPr id="6" name="Groupe 5"/>
            <p:cNvGrpSpPr/>
            <p:nvPr/>
          </p:nvGrpSpPr>
          <p:grpSpPr>
            <a:xfrm>
              <a:off x="-472039" y="2837888"/>
              <a:ext cx="10074113" cy="1377671"/>
              <a:chOff x="-472039" y="2837888"/>
              <a:chExt cx="10074113" cy="1377671"/>
            </a:xfrm>
          </p:grpSpPr>
          <p:cxnSp>
            <p:nvCxnSpPr>
              <p:cNvPr id="12" name="Connecteur droit 11"/>
              <p:cNvCxnSpPr>
                <a:cxnSpLocks/>
              </p:cNvCxnSpPr>
              <p:nvPr/>
            </p:nvCxnSpPr>
            <p:spPr>
              <a:xfrm>
                <a:off x="-420056" y="4215559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>
                <a:cxnSpLocks/>
              </p:cNvCxnSpPr>
              <p:nvPr/>
            </p:nvCxnSpPr>
            <p:spPr>
              <a:xfrm>
                <a:off x="-472039" y="2837888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934385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4625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625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5" grpId="0" animBg="1" autoUpdateAnimBg="0"/>
      <p:bldP spid="727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Families of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    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Planar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graph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Sometimes,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 graphs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diagrams,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do not allow an edge to intersect itself, nor let an edge pass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 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vertex that is not an end of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call it a planar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when the graph can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drawn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plane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such a way that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edges do not intersect.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graphs with less than 5 vertices are planar.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bipartite graphs with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6 vertices are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planar.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others, there are algorithms to determine whether a graph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planar 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example: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of electrical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      W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eighted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graph (valued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graph)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call it a weighted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numerical value 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 is assigned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edge.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 can represent various quantities, such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as: Distance, Cost, Capacity, …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077" y="4167554"/>
            <a:ext cx="6419347" cy="185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904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857250" indent="-857250">
                  <a:buFont typeface="+mj-lt"/>
                  <a:buAutoNum type="romanUcPeriod" startAt="4"/>
                </a:pP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Special Families of Graphs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fr-FR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   Graph 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Complement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complement of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(V, E) is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simple graph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(V,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edges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are exactly the edges not in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complement of the complete graph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" sz="20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empty graph with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vertices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7.       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Isomorphic </a:t>
                </a:r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</a:t>
                </a: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 can exist in different forms having the same number of vertices, edges, and also the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edge connectivity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Two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 G1 and G2 are said to be isomorphic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if: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Number of Vertices and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Edges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Preservation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Adjacency (If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there is an edge between two vertices in one graph, there must be a corresponding edge between the corresponding vertices in the other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graph).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Bijection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There must be a bijection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between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vertex sets of the two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 (one-to-one mapping)</a:t>
                </a: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331" t="-1518" r="-819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4988" y="416988"/>
            <a:ext cx="3778929" cy="13792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0765" y="4772906"/>
            <a:ext cx="1046466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728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857250" indent="-857250">
                  <a:buFont typeface="+mj-lt"/>
                  <a:buAutoNum type="romanUcPeriod" startAt="4"/>
                </a:pP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Special Families of Graphs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 </a:t>
                </a:r>
                <a:r>
                  <a:rPr lang="fr-FR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Acyclic</a:t>
                </a:r>
                <a:r>
                  <a:rPr lang="fr-FR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Directed</a:t>
                </a:r>
                <a:r>
                  <a:rPr lang="fr-FR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</a:t>
                </a:r>
                <a:endParaRPr lang="en-US" sz="2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 is considered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circuitless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or acyclic if it does not contain any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circuits.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200" b="1" i="1" u="sng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Algorithm </a:t>
                </a:r>
                <a:r>
                  <a:rPr lang="en-US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3:  Verifying</a:t>
                </a:r>
                <a:r>
                  <a:rPr lang="fr-FR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if a graph </a:t>
                </a:r>
                <a:r>
                  <a:rPr lang="en-US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fr-FR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acyclic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2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Input</a:t>
                </a:r>
                <a:r>
                  <a:rPr lang="en-US" sz="22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G=(V, E) a </a:t>
                </a:r>
                <a:r>
                  <a:rPr lang="en-US" sz="22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Digraph</a:t>
                </a:r>
                <a:r>
                  <a:rPr lang="en-US" sz="22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Output: </a:t>
                </a:r>
                <a:r>
                  <a:rPr lang="en-US" sz="22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Yes/No</a:t>
                </a:r>
                <a:endParaRPr lang="en-US" sz="2200" dirty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i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Begin                        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//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set of successors of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X(0) = {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}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X(1)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{ 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{X(0)}  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{X(0)}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X(2)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{ 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{X(0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X(1)}  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{X(0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X(1)}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</a:p>
              <a:p>
                <a:pPr lvl="2"/>
                <a:r>
                  <a:rPr lang="fr-F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X(n)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{ 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{X(0)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  <m:r>
                      <a:rPr lang="fr-FR" sz="2000" b="0" i="0" smtClean="0">
                        <a:latin typeface="Cambria Math" panose="02040503050406030204" pitchFamily="18" charset="0"/>
                      </a:rPr>
                      <m:t> …</m:t>
                    </m:r>
                  </m:oMath>
                </a14:m>
                <a:r>
                  <a:rPr lang="fr-FR" sz="2000" dirty="0" smtClean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X(n-1)}  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{X(0)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 …</m:t>
                    </m:r>
                  </m:oMath>
                </a14:m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X(n-1)}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</a:p>
              <a:p>
                <a:pPr lvl="2" fontAlgn="t">
                  <a:lnSpc>
                    <a:spcPct val="150000"/>
                  </a:lnSpc>
                </a:pPr>
                <a:r>
                  <a:rPr lang="en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X=X(0) </a:t>
                </a:r>
                <a14:m>
                  <m:oMath xmlns:m="http://schemas.openxmlformats.org/officeDocument/2006/math">
                    <m:r>
                      <a:rPr lang="fr-FR" sz="2000" b="0" i="0">
                        <a:latin typeface="Cambria Math" panose="02040503050406030204" pitchFamily="18" charset="0"/>
                      </a:rPr>
                      <m:t>∪ 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X(1) </a:t>
                </a:r>
                <a14:m>
                  <m:oMath xmlns:m="http://schemas.openxmlformats.org/officeDocument/2006/math">
                    <m:r>
                      <a:rPr lang="fr-FR" sz="2000" b="0" i="0">
                        <a:latin typeface="Cambria Math" panose="02040503050406030204" pitchFamily="18" charset="0"/>
                      </a:rPr>
                      <m:t>…∪ 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X(n) ) </a:t>
                </a:r>
                <a:r>
                  <a:rPr lang="en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then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 is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cyclic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i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End</a:t>
                </a:r>
              </a:p>
              <a:p>
                <a:endParaRPr lang="en-US" sz="2200" b="1" i="1" dirty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50000"/>
                  </a:lnSpc>
                </a:pP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: X(0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X(1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 X(2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X(3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331" t="-1518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592" y="1546039"/>
            <a:ext cx="3350832" cy="2941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8007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Families of Graphs</a:t>
            </a:r>
          </a:p>
          <a:p>
            <a:pPr>
              <a:lnSpc>
                <a:spcPct val="150000"/>
              </a:lnSpc>
            </a:pP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Acyclic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Directed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4:  Verifying</a:t>
            </a:r>
            <a:r>
              <a:rPr lang="fr-FR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a graph </a:t>
            </a:r>
            <a:r>
              <a:rPr lang="en-US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acyclic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adjacency matrix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Output: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Yes/No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                        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2" fontAlgn="t">
              <a:lnSpc>
                <a:spcPct val="150000"/>
              </a:lnSpc>
            </a:pP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 ∃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row 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lvl="3" fontAlgn="t">
              <a:lnSpc>
                <a:spcPct val="150000"/>
              </a:lnSpc>
            </a:pP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Delete the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row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column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fontAlgn="t">
              <a:lnSpc>
                <a:spcPct val="150000"/>
              </a:lnSpc>
            </a:pP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only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endParaRPr lang="e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fontAlgn="t">
              <a:lnSpc>
                <a:spcPct val="150000"/>
              </a:lnSpc>
            </a:pP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graph is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acyclic</a:t>
            </a:r>
            <a:endParaRPr lang="e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fontAlgn="t">
              <a:lnSpc>
                <a:spcPct val="150000"/>
              </a:lnSpc>
            </a:pP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Otherwise,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  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</a:pP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if</a:t>
            </a:r>
          </a:p>
          <a:p>
            <a:pPr fontAlgn="t">
              <a:lnSpc>
                <a:spcPct val="150000"/>
              </a:lnSpc>
            </a:pP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e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 if</a:t>
            </a:r>
          </a:p>
          <a:p>
            <a:pPr fontAlgn="t"/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745" y="1138932"/>
            <a:ext cx="4447310" cy="337451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/>
        </p:nvCxnSpPr>
        <p:spPr>
          <a:xfrm>
            <a:off x="1641020" y="4586786"/>
            <a:ext cx="0" cy="1005840"/>
          </a:xfrm>
          <a:prstGeom prst="line">
            <a:avLst/>
          </a:prstGeom>
          <a:ln>
            <a:prstDash val="dash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51588" y="3622556"/>
            <a:ext cx="0" cy="2377440"/>
          </a:xfrm>
          <a:prstGeom prst="line">
            <a:avLst/>
          </a:prstGeom>
          <a:ln>
            <a:prstDash val="dash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952652" y="5096891"/>
            <a:ext cx="261866" cy="2833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endParaRPr lang="en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823293" y="3307687"/>
            <a:ext cx="261866" cy="2833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endParaRPr lang="en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4230" y="4837101"/>
            <a:ext cx="2510160" cy="171008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3169" y="4960697"/>
            <a:ext cx="2292404" cy="158648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3131" y="5225656"/>
            <a:ext cx="1591638" cy="111947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9885" y="5380238"/>
            <a:ext cx="1156539" cy="81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068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tours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 of the Problem</a:t>
            </a:r>
          </a:p>
          <a:p>
            <a:pPr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showed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it was impossible to cross each of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bridges of Konigsberg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and only once during a walk through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town.</a:t>
            </a:r>
          </a:p>
          <a:p>
            <a:pPr>
              <a:lnSpc>
                <a:spcPct val="200000"/>
              </a:lnSpc>
            </a:pPr>
            <a:r>
              <a:rPr lang="e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in graph theory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call 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 walk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graph an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Euler tour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traverses every edge of the graph exactly once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is Eulerian if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admits an Euler tour (a closed Euler trail)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261" y="1685052"/>
            <a:ext cx="5513526" cy="184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1079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tours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Theorem of Euler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connected graph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 closed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trail):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and only if every vertex has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even degree.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connected graph is Semi-Eulerian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trail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if exactly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vertices have an odd degree, while all other vertices have an even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degree.</a:t>
            </a:r>
          </a:p>
          <a:p>
            <a:pPr marL="342900" indent="-342900" algn="ctr">
              <a:buFont typeface="Wingdings" panose="05000000000000000000" pitchFamily="2" charset="2"/>
              <a:buChar char="§"/>
            </a:pP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Königsberg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problem becomes: does the graph have an Eulerian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tour?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Euler's theorem allows us to answer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there are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vertices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odd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261" y="1685052"/>
            <a:ext cx="5513526" cy="184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851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2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Hamiltonian Graph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connected graph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Hamiltonian: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has a Hamiltonian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circuit.</a:t>
            </a:r>
          </a:p>
          <a:p>
            <a:pPr algn="ctr">
              <a:lnSpc>
                <a:spcPct val="20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Hamiltonian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 visits all the vertices of a graph exactly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</a:p>
          <a:p>
            <a:pPr algn="ctr"/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whether or not a given graph has a Hamiltonian circuit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much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harder than deciding whether it is Eulerian.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classified as NP-complete, meaning there is no known efficient algorithm to solve it for all possible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instances.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4" name="AutoShape 4" descr="A minimum hamiltonian expandable graph with 6 vertices. | Download 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807" y="2843726"/>
            <a:ext cx="2552700" cy="178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6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Stable Sets and 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clique is 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subset of vertices where every vertex is directly connected to every other vertex in the subset. The maximum size of a clique in a graph is called the clique number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subgraph of G is called a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</a:t>
            </a:r>
            <a:endParaRPr lang="fr-FR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fi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the cliques?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3207" y="3550043"/>
            <a:ext cx="3072180" cy="222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915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 and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AutoNum type="arabicPeriod" startAt="2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Stable Sets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 in a graph is a set of vertices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none are adjacent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Stable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sets are also commonly known as independent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maximum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graph contains no larger stable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extended to a larger stable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stable set is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necessarily maximal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not conversely. </a:t>
            </a:r>
            <a:endParaRPr lang="en-US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cardinality of a maximum stable set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the stability number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denoted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α(G).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maximal stable set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                                                             (b)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stable set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2698" y="225385"/>
            <a:ext cx="3072180" cy="222446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8848" y="4787351"/>
            <a:ext cx="4603844" cy="207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072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 and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Kernels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Undirected Graphs: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kernel in an undirected graph is a set of vertices that 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stable,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edges between vertices in the set)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Dominating (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 vertex not in the kernel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adjacent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vertex in the kernel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Kernels in Digraphs:</a:t>
            </a: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kernel in a directed graph is a set of vertices that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stable,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edges between vertices in the set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and 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Dominating (every vertex not in the kernel has an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out-neighbor arc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kernel).</a:t>
            </a:r>
          </a:p>
          <a:p>
            <a:pPr algn="ctr">
              <a:lnSpc>
                <a:spcPct val="150000"/>
              </a:lnSpc>
            </a:pP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all graphs have kernels.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9273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 and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Kernels: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393" y="1349491"/>
            <a:ext cx="7658206" cy="26946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3394" y="4096933"/>
            <a:ext cx="7658206" cy="269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085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Families of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</a:p>
          <a:p>
            <a:pPr>
              <a:lnSpc>
                <a:spcPct val="150000"/>
              </a:lnSpc>
            </a:pPr>
            <a:endParaRPr lang="fr-FR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Complete graph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simple graph in which any two vertices are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adjacent</a:t>
            </a: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     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mpty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vertices are adjacent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 set is empty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Bipartite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graph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vertex set can be partitioned into two subsets X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and every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 has one end in X and one end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bipartition of the graph, and X and 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its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parts.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denote a bipartite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 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bipartition (X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G[X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Y].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G[X,Y] every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vertex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joined to every vertex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G is called a complete bipartite graph.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star 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complete bipartite graph G[X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Y]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|X| = 1 or |Y | = 1.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bipartite graph has no odd cycles (odd number of edges).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185" y="1347073"/>
            <a:ext cx="6085239" cy="270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266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7557</TotalTime>
  <Words>1423</Words>
  <Application>Microsoft Office PowerPoint</Application>
  <PresentationFormat>Widescreen</PresentationFormat>
  <Paragraphs>178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Aharoni</vt:lpstr>
      <vt:lpstr>Arial</vt:lpstr>
      <vt:lpstr>Calibri</vt:lpstr>
      <vt:lpstr>Calibri Light</vt:lpstr>
      <vt:lpstr>Cambria Math</vt:lpstr>
      <vt:lpstr>Copperplate Gothic Light</vt:lpstr>
      <vt:lpstr>Garamond</vt:lpstr>
      <vt:lpstr>Monotype Corsiva</vt:lpstr>
      <vt:lpstr>Times New Roman</vt:lpstr>
      <vt:lpstr>Verdana</vt:lpstr>
      <vt:lpstr>Wingdings</vt:lpstr>
      <vt:lpstr>Office Theme</vt:lpstr>
      <vt:lpstr>PowerPoint Presentation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adel</cp:lastModifiedBy>
  <cp:revision>157</cp:revision>
  <dcterms:created xsi:type="dcterms:W3CDTF">2016-01-26T11:03:12Z</dcterms:created>
  <dcterms:modified xsi:type="dcterms:W3CDTF">2024-10-23T07:59:56Z</dcterms:modified>
</cp:coreProperties>
</file>