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notesMasterIdLst>
    <p:notesMasterId r:id="rId12"/>
  </p:notesMasterIdLst>
  <p:sldIdLst>
    <p:sldId id="256" r:id="rId2"/>
    <p:sldId id="298" r:id="rId3"/>
    <p:sldId id="259" r:id="rId4"/>
    <p:sldId id="330" r:id="rId5"/>
    <p:sldId id="319" r:id="rId6"/>
    <p:sldId id="324" r:id="rId7"/>
    <p:sldId id="326" r:id="rId8"/>
    <p:sldId id="321" r:id="rId9"/>
    <p:sldId id="329" r:id="rId10"/>
    <p:sldId id="325" r:id="rId1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637" autoAdjust="0"/>
    <p:restoredTop sz="81620" autoAdjust="0"/>
  </p:normalViewPr>
  <p:slideViewPr>
    <p:cSldViewPr>
      <p:cViewPr>
        <p:scale>
          <a:sx n="62" d="100"/>
          <a:sy n="62" d="100"/>
        </p:scale>
        <p:origin x="-1436" y="3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4803260-8DBF-4B7E-B9FC-C10603634352}" type="datetimeFigureOut">
              <a:rPr lang="fr-FR" smtClean="0"/>
              <a:t>27/11/2024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19BCFF1-967D-4294-8701-E57D02E32161}" type="slidenum">
              <a:rPr lang="fr-FR" smtClean="0"/>
              <a:t>‹N°›</a:t>
            </a:fld>
            <a:endParaRPr lang="fr-FR"/>
          </a:p>
        </p:txBody>
      </p:sp>
    </p:spTree>
    <p:extLst>
      <p:ext uri="{BB962C8B-B14F-4D97-AF65-F5344CB8AC3E}">
        <p14:creationId xmlns:p14="http://schemas.microsoft.com/office/powerpoint/2010/main" val="13265978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19BCFF1-967D-4294-8701-E57D02E32161}" type="slidenum">
              <a:rPr lang="fr-FR" smtClean="0"/>
              <a:t>1</a:t>
            </a:fld>
            <a:endParaRPr lang="fr-FR"/>
          </a:p>
        </p:txBody>
      </p:sp>
    </p:spTree>
    <p:extLst>
      <p:ext uri="{BB962C8B-B14F-4D97-AF65-F5344CB8AC3E}">
        <p14:creationId xmlns:p14="http://schemas.microsoft.com/office/powerpoint/2010/main" val="27458934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19BCFF1-967D-4294-8701-E57D02E32161}" type="slidenum">
              <a:rPr lang="fr-FR" smtClean="0"/>
              <a:t>10</a:t>
            </a:fld>
            <a:endParaRPr lang="fr-FR"/>
          </a:p>
        </p:txBody>
      </p:sp>
    </p:spTree>
    <p:extLst>
      <p:ext uri="{BB962C8B-B14F-4D97-AF65-F5344CB8AC3E}">
        <p14:creationId xmlns:p14="http://schemas.microsoft.com/office/powerpoint/2010/main" val="14115882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0" name="Triangle rect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r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fr-FR" smtClean="0"/>
              <a:t>Modifiez le style du titre</a:t>
            </a:r>
            <a:endParaRPr kumimoji="0" lang="en-US"/>
          </a:p>
        </p:txBody>
      </p:sp>
      <p:sp>
        <p:nvSpPr>
          <p:cNvPr id="17" name="Sous-titr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Modifiez le style des sous-titres du masque</a:t>
            </a:r>
            <a:endParaRPr kumimoji="0" lang="en-US"/>
          </a:p>
        </p:txBody>
      </p:sp>
      <p:grpSp>
        <p:nvGrpSpPr>
          <p:cNvPr id="2" name="Groupe 1"/>
          <p:cNvGrpSpPr/>
          <p:nvPr/>
        </p:nvGrpSpPr>
        <p:grpSpPr>
          <a:xfrm>
            <a:off x="-3765" y="4953000"/>
            <a:ext cx="9147765" cy="1912088"/>
            <a:chOff x="-3765" y="4832896"/>
            <a:chExt cx="9147765" cy="2032192"/>
          </a:xfrm>
        </p:grpSpPr>
        <p:sp>
          <p:nvSpPr>
            <p:cNvPr id="7" name="Forme lib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orme lib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orme lib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Connecteur droit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ce réservé de la date 29"/>
          <p:cNvSpPr>
            <a:spLocks noGrp="1"/>
          </p:cNvSpPr>
          <p:nvPr>
            <p:ph type="dt" sz="half" idx="10"/>
          </p:nvPr>
        </p:nvSpPr>
        <p:spPr/>
        <p:txBody>
          <a:bodyPr/>
          <a:lstStyle>
            <a:lvl1pPr>
              <a:defRPr>
                <a:solidFill>
                  <a:srgbClr val="FFFFFF"/>
                </a:solidFill>
              </a:defRPr>
            </a:lvl1pPr>
            <a:extLst/>
          </a:lstStyle>
          <a:p>
            <a:fld id="{EFA0CEDB-3767-417B-89D0-3DA965F25FDD}" type="datetimeFigureOut">
              <a:rPr lang="fr-FR" smtClean="0"/>
              <a:t>27/11/2024</a:t>
            </a:fld>
            <a:endParaRPr lang="fr-FR"/>
          </a:p>
        </p:txBody>
      </p:sp>
      <p:sp>
        <p:nvSpPr>
          <p:cNvPr id="19" name="Espace réservé du pied de page 18"/>
          <p:cNvSpPr>
            <a:spLocks noGrp="1"/>
          </p:cNvSpPr>
          <p:nvPr>
            <p:ph type="ftr" sz="quarter" idx="11"/>
          </p:nvPr>
        </p:nvSpPr>
        <p:spPr/>
        <p:txBody>
          <a:bodyPr/>
          <a:lstStyle>
            <a:lvl1pPr>
              <a:defRPr>
                <a:solidFill>
                  <a:schemeClr val="accent1">
                    <a:tint val="20000"/>
                  </a:schemeClr>
                </a:solidFill>
              </a:defRPr>
            </a:lvl1pPr>
            <a:extLst/>
          </a:lstStyle>
          <a:p>
            <a:endParaRPr lang="fr-FR"/>
          </a:p>
        </p:txBody>
      </p:sp>
      <p:sp>
        <p:nvSpPr>
          <p:cNvPr id="27" name="Espace réservé du numéro de diapositive 26"/>
          <p:cNvSpPr>
            <a:spLocks noGrp="1"/>
          </p:cNvSpPr>
          <p:nvPr>
            <p:ph type="sldNum" sz="quarter" idx="12"/>
          </p:nvPr>
        </p:nvSpPr>
        <p:spPr/>
        <p:txBody>
          <a:bodyPr/>
          <a:lstStyle>
            <a:lvl1pPr>
              <a:defRPr>
                <a:solidFill>
                  <a:srgbClr val="FFFFFF"/>
                </a:solidFill>
              </a:defRPr>
            </a:lvl1pPr>
            <a:extLst/>
          </a:lstStyle>
          <a:p>
            <a:fld id="{B61B9F5B-565F-433D-A78A-C13A54CD44E7}"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1481329"/>
            <a:ext cx="8229600" cy="4386071"/>
          </a:xfrm>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EFA0CEDB-3767-417B-89D0-3DA965F25FDD}" type="datetimeFigureOut">
              <a:rPr lang="fr-FR" smtClean="0"/>
              <a:t>27/11/2024</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B61B9F5B-565F-433D-A78A-C13A54CD44E7}"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44013" y="274640"/>
            <a:ext cx="1777470" cy="5592761"/>
          </a:xfrm>
        </p:spPr>
        <p:txBody>
          <a:bodyPr vert="eaVert"/>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274641"/>
            <a:ext cx="6324600" cy="5592760"/>
          </a:xfrm>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EFA0CEDB-3767-417B-89D0-3DA965F25FDD}" type="datetimeFigureOut">
              <a:rPr lang="fr-FR" smtClean="0"/>
              <a:t>27/11/2024</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B61B9F5B-565F-433D-A78A-C13A54CD44E7}"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EFA0CEDB-3767-417B-89D0-3DA965F25FDD}" type="datetimeFigureOut">
              <a:rPr lang="fr-FR" smtClean="0"/>
              <a:t>27/11/2024</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B61B9F5B-565F-433D-A78A-C13A54CD44E7}" type="slidenum">
              <a:rPr lang="fr-FR" smtClean="0"/>
              <a:t>‹N°›</a:t>
            </a:fld>
            <a:endParaRPr lang="fr-FR"/>
          </a:p>
        </p:txBody>
      </p:sp>
      <p:sp>
        <p:nvSpPr>
          <p:cNvPr id="7" name="Titre 6"/>
          <p:cNvSpPr>
            <a:spLocks noGrp="1"/>
          </p:cNvSpPr>
          <p:nvPr>
            <p:ph type="title"/>
          </p:nvPr>
        </p:nvSpPr>
        <p:spPr/>
        <p:txBody>
          <a:bodyPr rtlCol="0"/>
          <a:lstStyle>
            <a:extLst/>
          </a:lstStyle>
          <a:p>
            <a:r>
              <a:rPr kumimoji="0" lang="fr-FR" smtClean="0"/>
              <a:t>Modifiez le style du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p:txBody>
          <a:bodyPr/>
          <a:lstStyle>
            <a:extLst/>
          </a:lstStyle>
          <a:p>
            <a:fld id="{EFA0CEDB-3767-417B-89D0-3DA965F25FDD}" type="datetimeFigureOut">
              <a:rPr lang="fr-FR" smtClean="0"/>
              <a:t>27/11/2024</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B61B9F5B-565F-433D-A78A-C13A54CD44E7}" type="slidenum">
              <a:rPr lang="fr-FR" smtClean="0"/>
              <a:t>‹N°›</a:t>
            </a:fld>
            <a:endParaRPr lang="fr-F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2">
        <a:schemeClr val="bg1"/>
      </p:bgRef>
    </p:bg>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EFA0CEDB-3767-417B-89D0-3DA965F25FDD}" type="datetimeFigureOut">
              <a:rPr lang="fr-FR" smtClean="0"/>
              <a:t>27/11/2024</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B61B9F5B-565F-433D-A78A-C13A54CD44E7}" type="slidenum">
              <a:rPr lang="fr-FR" smtClean="0"/>
              <a:t>‹N°›</a:t>
            </a:fld>
            <a:endParaRPr lang="fr-FR"/>
          </a:p>
        </p:txBody>
      </p:sp>
      <p:sp>
        <p:nvSpPr>
          <p:cNvPr id="8" name="Titre 7"/>
          <p:cNvSpPr>
            <a:spLocks noGrp="1"/>
          </p:cNvSpPr>
          <p:nvPr>
            <p:ph type="title"/>
          </p:nvPr>
        </p:nvSpPr>
        <p:spPr/>
        <p:txBody>
          <a:bodyPr rtlCol="0"/>
          <a:lstStyle>
            <a:extLst/>
          </a:lstStyle>
          <a:p>
            <a:r>
              <a:rPr kumimoji="0" lang="fr-FR" smtClean="0"/>
              <a:t>Modifiez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EFA0CEDB-3767-417B-89D0-3DA965F25FDD}" type="datetimeFigureOut">
              <a:rPr lang="fr-FR" smtClean="0"/>
              <a:t>27/11/2024</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B61B9F5B-565F-433D-A78A-C13A54CD44E7}" type="slidenum">
              <a:rPr lang="fr-FR" smtClean="0"/>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bg>
      <p:bgRef idx="1002">
        <a:schemeClr val="bg1"/>
      </p:bgRef>
    </p:bg>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extLst/>
          </a:lstStyle>
          <a:p>
            <a:fld id="{EFA0CEDB-3767-417B-89D0-3DA965F25FDD}" type="datetimeFigureOut">
              <a:rPr lang="fr-FR" smtClean="0"/>
              <a:t>27/11/2024</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B61B9F5B-565F-433D-A78A-C13A54CD44E7}" type="slidenum">
              <a:rPr lang="fr-FR" smtClean="0"/>
              <a:t>‹N°›</a:t>
            </a:fld>
            <a:endParaRPr lang="fr-FR"/>
          </a:p>
        </p:txBody>
      </p:sp>
      <p:sp>
        <p:nvSpPr>
          <p:cNvPr id="6" name="Titre 5"/>
          <p:cNvSpPr>
            <a:spLocks noGrp="1"/>
          </p:cNvSpPr>
          <p:nvPr>
            <p:ph type="title"/>
          </p:nvPr>
        </p:nvSpPr>
        <p:spPr/>
        <p:txBody>
          <a:bodyPr rtlCol="0"/>
          <a:lstStyle>
            <a:extLst/>
          </a:lstStyle>
          <a:p>
            <a:r>
              <a:rPr kumimoji="0" lang="fr-FR" smtClean="0"/>
              <a:t>Modifiez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extLst/>
          </a:lstStyle>
          <a:p>
            <a:fld id="{EFA0CEDB-3767-417B-89D0-3DA965F25FDD}" type="datetimeFigureOut">
              <a:rPr lang="fr-FR" smtClean="0"/>
              <a:t>27/11/2024</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B61B9F5B-565F-433D-A78A-C13A54CD44E7}"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fr-FR" smtClean="0"/>
              <a:t>Modifiez le style du titre</a:t>
            </a:r>
            <a:endParaRPr kumimoji="0" lang="en-US"/>
          </a:p>
        </p:txBody>
      </p:sp>
      <p:sp>
        <p:nvSpPr>
          <p:cNvPr id="3" name="Espace réservé du texte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fr-FR" smtClean="0"/>
              <a:t>Modifiez les styles du texte du masque</a:t>
            </a:r>
          </a:p>
        </p:txBody>
      </p:sp>
      <p:sp>
        <p:nvSpPr>
          <p:cNvPr id="4" name="Espace réservé du contenu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727032" y="6407944"/>
            <a:ext cx="1920240" cy="365760"/>
          </a:xfrm>
        </p:spPr>
        <p:txBody>
          <a:bodyPr/>
          <a:lstStyle>
            <a:extLst/>
          </a:lstStyle>
          <a:p>
            <a:fld id="{EFA0CEDB-3767-417B-89D0-3DA965F25FDD}" type="datetimeFigureOut">
              <a:rPr lang="fr-FR" smtClean="0"/>
              <a:t>27/11/2024</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B61B9F5B-565F-433D-A78A-C13A54CD44E7}" type="slidenum">
              <a:rPr lang="fr-FR" smtClean="0"/>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fr-FR" smtClean="0"/>
              <a:t>Modifiez les styles du texte du masque</a:t>
            </a:r>
          </a:p>
        </p:txBody>
      </p:sp>
      <p:sp>
        <p:nvSpPr>
          <p:cNvPr id="3" name="Espace réservé pour une image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fr-FR" smtClean="0"/>
              <a:t>Cliquez sur l'icône pour ajouter une image</a:t>
            </a:r>
            <a:endParaRPr kumimoji="0" lang="en-US" dirty="0"/>
          </a:p>
        </p:txBody>
      </p:sp>
      <p:sp>
        <p:nvSpPr>
          <p:cNvPr id="5" name="Espace réservé de la date 4"/>
          <p:cNvSpPr>
            <a:spLocks noGrp="1"/>
          </p:cNvSpPr>
          <p:nvPr>
            <p:ph type="dt" sz="half" idx="10"/>
          </p:nvPr>
        </p:nvSpPr>
        <p:spPr/>
        <p:txBody>
          <a:bodyPr/>
          <a:lstStyle>
            <a:lvl1pPr>
              <a:defRPr>
                <a:solidFill>
                  <a:schemeClr val="tx1"/>
                </a:solidFill>
              </a:defRPr>
            </a:lvl1pPr>
            <a:extLst/>
          </a:lstStyle>
          <a:p>
            <a:fld id="{EFA0CEDB-3767-417B-89D0-3DA965F25FDD}" type="datetimeFigureOut">
              <a:rPr lang="fr-FR" smtClean="0"/>
              <a:t>27/11/2024</a:t>
            </a:fld>
            <a:endParaRPr lang="fr-FR"/>
          </a:p>
        </p:txBody>
      </p:sp>
      <p:sp>
        <p:nvSpPr>
          <p:cNvPr id="6" name="Espace réservé du pied de page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fr-FR"/>
          </a:p>
        </p:txBody>
      </p:sp>
      <p:sp>
        <p:nvSpPr>
          <p:cNvPr id="7" name="Espace réservé du numéro de diapositive 6"/>
          <p:cNvSpPr>
            <a:spLocks noGrp="1"/>
          </p:cNvSpPr>
          <p:nvPr>
            <p:ph type="sldNum" sz="quarter" idx="12"/>
          </p:nvPr>
        </p:nvSpPr>
        <p:spPr/>
        <p:txBody>
          <a:bodyPr/>
          <a:lstStyle>
            <a:lvl1pPr>
              <a:defRPr>
                <a:solidFill>
                  <a:schemeClr val="tx1"/>
                </a:solidFill>
              </a:defRPr>
            </a:lvl1pPr>
            <a:extLst/>
          </a:lstStyle>
          <a:p>
            <a:fld id="{B61B9F5B-565F-433D-A78A-C13A54CD44E7}" type="slidenum">
              <a:rPr lang="fr-FR" smtClean="0"/>
              <a:t>‹N°›</a:t>
            </a:fld>
            <a:endParaRPr lang="fr-FR"/>
          </a:p>
        </p:txBody>
      </p:sp>
      <p:sp>
        <p:nvSpPr>
          <p:cNvPr id="2" name="Titr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fr-FR" smtClean="0"/>
              <a:t>Modifiez le style du titre</a:t>
            </a:r>
            <a:endParaRPr kumimoji="0" lang="en-US"/>
          </a:p>
        </p:txBody>
      </p:sp>
      <p:sp>
        <p:nvSpPr>
          <p:cNvPr id="8" name="Forme libre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orme libre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Triangle rect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Connecteur droit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e libre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orme libre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Triangle rect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Connecteur droit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ce réservé du titre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fr-FR" smtClean="0"/>
              <a:t>Modifiez le style du titre</a:t>
            </a:r>
            <a:endParaRPr kumimoji="0" lang="en-US"/>
          </a:p>
        </p:txBody>
      </p:sp>
      <p:sp>
        <p:nvSpPr>
          <p:cNvPr id="30" name="Espace réservé du texte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EFA0CEDB-3767-417B-89D0-3DA965F25FDD}" type="datetimeFigureOut">
              <a:rPr lang="fr-FR" smtClean="0"/>
              <a:t>27/11/2024</a:t>
            </a:fld>
            <a:endParaRPr lang="fr-FR"/>
          </a:p>
        </p:txBody>
      </p:sp>
      <p:sp>
        <p:nvSpPr>
          <p:cNvPr id="22" name="Espace réservé du pied de page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fr-FR"/>
          </a:p>
        </p:txBody>
      </p:sp>
      <p:sp>
        <p:nvSpPr>
          <p:cNvPr id="18" name="Espace réservé du numéro de diapositive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1B9F5B-565F-433D-A78A-C13A54CD44E7}"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5536" y="2420888"/>
            <a:ext cx="8164804" cy="830997"/>
          </a:xfrm>
          <a:prstGeom prst="rect">
            <a:avLst/>
          </a:prstGeom>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fr-FR" sz="4800" b="1" spc="50" dirty="0" err="1">
                <a:ln w="11430">
                  <a:solidFill>
                    <a:sysClr val="windowText" lastClr="000000"/>
                  </a:solidFill>
                </a:ln>
                <a:solidFill>
                  <a:sysClr val="windowText" lastClr="000000"/>
                </a:solidFill>
                <a:effectLst>
                  <a:outerShdw blurRad="76200" dist="50800" dir="5400000" algn="tl" rotWithShape="0">
                    <a:srgbClr val="000000">
                      <a:alpha val="65000"/>
                    </a:srgbClr>
                  </a:outerShdw>
                </a:effectLst>
              </a:rPr>
              <a:t>Ethics</a:t>
            </a:r>
            <a:r>
              <a:rPr lang="fr-FR" sz="4800" b="1" spc="50" dirty="0">
                <a:ln w="11430">
                  <a:solidFill>
                    <a:sysClr val="windowText" lastClr="000000"/>
                  </a:solidFill>
                </a:ln>
                <a:solidFill>
                  <a:sysClr val="windowText" lastClr="000000"/>
                </a:solidFill>
                <a:effectLst>
                  <a:outerShdw blurRad="76200" dist="50800" dir="5400000" algn="tl" rotWithShape="0">
                    <a:srgbClr val="000000">
                      <a:alpha val="65000"/>
                    </a:srgbClr>
                  </a:outerShdw>
                </a:effectLst>
              </a:rPr>
              <a:t> and </a:t>
            </a:r>
            <a:r>
              <a:rPr lang="fr-FR" sz="4800" b="1" spc="50" dirty="0" err="1">
                <a:ln w="11430">
                  <a:solidFill>
                    <a:sysClr val="windowText" lastClr="000000"/>
                  </a:solidFill>
                </a:ln>
                <a:solidFill>
                  <a:sysClr val="windowText" lastClr="000000"/>
                </a:solidFill>
                <a:effectLst>
                  <a:outerShdw blurRad="76200" dist="50800" dir="5400000" algn="tl" rotWithShape="0">
                    <a:srgbClr val="000000">
                      <a:alpha val="65000"/>
                    </a:srgbClr>
                  </a:outerShdw>
                </a:effectLst>
              </a:rPr>
              <a:t>Deontology</a:t>
            </a:r>
            <a:endParaRPr lang="fr-FR" sz="4800" b="1" spc="50" dirty="0">
              <a:ln w="11430">
                <a:solidFill>
                  <a:sysClr val="windowText" lastClr="000000"/>
                </a:solidFill>
              </a:ln>
              <a:solidFill>
                <a:sysClr val="windowText" lastClr="000000"/>
              </a:solidFill>
              <a:effectLst>
                <a:outerShdw blurRad="76200" dist="50800" dir="5400000" algn="tl" rotWithShape="0">
                  <a:srgbClr val="000000">
                    <a:alpha val="65000"/>
                  </a:srgbClr>
                </a:outerShdw>
              </a:effectLst>
            </a:endParaRPr>
          </a:p>
        </p:txBody>
      </p:sp>
      <p:sp>
        <p:nvSpPr>
          <p:cNvPr id="2" name="ZoneTexte 1"/>
          <p:cNvSpPr txBox="1"/>
          <p:nvPr/>
        </p:nvSpPr>
        <p:spPr>
          <a:xfrm>
            <a:off x="1907704" y="4325034"/>
            <a:ext cx="3672408" cy="400110"/>
          </a:xfrm>
          <a:prstGeom prst="rect">
            <a:avLst/>
          </a:prstGeom>
          <a:noFill/>
        </p:spPr>
        <p:txBody>
          <a:bodyPr wrap="square" rtlCol="0">
            <a:spAutoFit/>
          </a:bodyPr>
          <a:lstStyle/>
          <a:p>
            <a:r>
              <a:rPr lang="ar-DZ" sz="2000" dirty="0" smtClean="0"/>
              <a:t>الاخلاقيات و </a:t>
            </a:r>
            <a:r>
              <a:rPr lang="ar-DZ" sz="2000" dirty="0" err="1" smtClean="0"/>
              <a:t>الاداب</a:t>
            </a:r>
            <a:r>
              <a:rPr lang="ar-DZ" sz="2000" dirty="0" smtClean="0"/>
              <a:t> </a:t>
            </a:r>
            <a:r>
              <a:rPr lang="ar-DZ" sz="2000" dirty="0" err="1" smtClean="0"/>
              <a:t>الحامعية</a:t>
            </a:r>
            <a:r>
              <a:rPr lang="ar-DZ" sz="2000" dirty="0" smtClean="0"/>
              <a:t> </a:t>
            </a:r>
            <a:endParaRPr lang="fr-FR" sz="2000"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60032" y="4149080"/>
            <a:ext cx="3385170"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96231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99792" y="3140968"/>
            <a:ext cx="6056466" cy="2554545"/>
          </a:xfrm>
          <a:prstGeom prst="rect">
            <a:avLst/>
          </a:prstGeom>
        </p:spPr>
        <p:txBody>
          <a:bodyPr wrap="none">
            <a:spAutoFit/>
          </a:bodyPr>
          <a:lstStyle/>
          <a:p>
            <a:r>
              <a:rPr lang="fr-FR" sz="2000" b="1" dirty="0" err="1" smtClean="0">
                <a:latin typeface="Times New Roman" pitchFamily="18" charset="0"/>
                <a:cs typeface="Times New Roman" pitchFamily="18" charset="0"/>
              </a:rPr>
              <a:t>Scientific</a:t>
            </a:r>
            <a:r>
              <a:rPr lang="fr-FR" sz="2000" b="1" dirty="0" smtClean="0">
                <a:latin typeface="Times New Roman" pitchFamily="18" charset="0"/>
                <a:cs typeface="Times New Roman" pitchFamily="18" charset="0"/>
              </a:rPr>
              <a:t> </a:t>
            </a:r>
            <a:r>
              <a:rPr lang="fr-FR" sz="2000" b="1" dirty="0">
                <a:latin typeface="Times New Roman" pitchFamily="18" charset="0"/>
                <a:cs typeface="Times New Roman" pitchFamily="18" charset="0"/>
              </a:rPr>
              <a:t>and </a:t>
            </a:r>
            <a:r>
              <a:rPr lang="fr-FR" sz="2000" b="1" dirty="0" err="1">
                <a:latin typeface="Times New Roman" pitchFamily="18" charset="0"/>
                <a:cs typeface="Times New Roman" pitchFamily="18" charset="0"/>
              </a:rPr>
              <a:t>academic</a:t>
            </a:r>
            <a:r>
              <a:rPr lang="fr-FR" sz="2000" b="1" dirty="0">
                <a:latin typeface="Times New Roman" pitchFamily="18" charset="0"/>
                <a:cs typeface="Times New Roman" pitchFamily="18" charset="0"/>
              </a:rPr>
              <a:t> </a:t>
            </a:r>
            <a:r>
              <a:rPr lang="fr-FR" sz="2000" b="1" dirty="0" err="1">
                <a:latin typeface="Times New Roman" pitchFamily="18" charset="0"/>
                <a:cs typeface="Times New Roman" pitchFamily="18" charset="0"/>
              </a:rPr>
              <a:t>integrity</a:t>
            </a:r>
            <a:r>
              <a:rPr lang="fr-FR" sz="2000" b="1" dirty="0">
                <a:latin typeface="Times New Roman" pitchFamily="18" charset="0"/>
                <a:cs typeface="Times New Roman" pitchFamily="18" charset="0"/>
              </a:rPr>
              <a:t>: </a:t>
            </a:r>
            <a:r>
              <a:rPr lang="ar-DZ" sz="2000" b="1" dirty="0">
                <a:latin typeface="Times New Roman" pitchFamily="18" charset="0"/>
                <a:cs typeface="Times New Roman" pitchFamily="18" charset="0"/>
              </a:rPr>
              <a:t>النزاهة العلمية والأكاديمية</a:t>
            </a:r>
          </a:p>
          <a:p>
            <a:r>
              <a:rPr lang="fr-FR" sz="2000" b="1" dirty="0" err="1">
                <a:latin typeface="Times New Roman" pitchFamily="18" charset="0"/>
                <a:cs typeface="Times New Roman" pitchFamily="18" charset="0"/>
              </a:rPr>
              <a:t>Transparency</a:t>
            </a:r>
            <a:r>
              <a:rPr lang="fr-FR" sz="2000" b="1" dirty="0">
                <a:latin typeface="Times New Roman" pitchFamily="18" charset="0"/>
                <a:cs typeface="Times New Roman" pitchFamily="18" charset="0"/>
              </a:rPr>
              <a:t>: </a:t>
            </a:r>
            <a:r>
              <a:rPr lang="ar-DZ" sz="2000" b="1" dirty="0">
                <a:latin typeface="Times New Roman" pitchFamily="18" charset="0"/>
                <a:cs typeface="Times New Roman" pitchFamily="18" charset="0"/>
              </a:rPr>
              <a:t>الشفافية</a:t>
            </a:r>
          </a:p>
          <a:p>
            <a:r>
              <a:rPr lang="fr-FR" sz="2000" b="1" dirty="0" err="1">
                <a:latin typeface="Times New Roman" pitchFamily="18" charset="0"/>
                <a:cs typeface="Times New Roman" pitchFamily="18" charset="0"/>
              </a:rPr>
              <a:t>Continuity</a:t>
            </a:r>
            <a:r>
              <a:rPr lang="fr-FR" sz="2000" b="1" dirty="0">
                <a:latin typeface="Times New Roman" pitchFamily="18" charset="0"/>
                <a:cs typeface="Times New Roman" pitchFamily="18" charset="0"/>
              </a:rPr>
              <a:t>: </a:t>
            </a:r>
            <a:r>
              <a:rPr lang="ar-DZ" sz="2000" b="1" dirty="0">
                <a:latin typeface="Times New Roman" pitchFamily="18" charset="0"/>
                <a:cs typeface="Times New Roman" pitchFamily="18" charset="0"/>
              </a:rPr>
              <a:t>الاستمرارية</a:t>
            </a:r>
          </a:p>
          <a:p>
            <a:r>
              <a:rPr lang="fr-FR" sz="2000" b="1" dirty="0" err="1">
                <a:latin typeface="Times New Roman" pitchFamily="18" charset="0"/>
                <a:cs typeface="Times New Roman" pitchFamily="18" charset="0"/>
              </a:rPr>
              <a:t>Efficiency</a:t>
            </a:r>
            <a:r>
              <a:rPr lang="fr-FR" sz="2000" b="1" dirty="0">
                <a:latin typeface="Times New Roman" pitchFamily="18" charset="0"/>
                <a:cs typeface="Times New Roman" pitchFamily="18" charset="0"/>
              </a:rPr>
              <a:t>: </a:t>
            </a:r>
            <a:r>
              <a:rPr lang="ar-DZ" sz="2000" b="1" dirty="0">
                <a:latin typeface="Times New Roman" pitchFamily="18" charset="0"/>
                <a:cs typeface="Times New Roman" pitchFamily="18" charset="0"/>
              </a:rPr>
              <a:t>كفاءة</a:t>
            </a:r>
          </a:p>
          <a:p>
            <a:r>
              <a:rPr lang="fr-FR" sz="2000" b="1" dirty="0">
                <a:latin typeface="Times New Roman" pitchFamily="18" charset="0"/>
                <a:cs typeface="Times New Roman" pitchFamily="18" charset="0"/>
              </a:rPr>
              <a:t>Diligence: </a:t>
            </a:r>
            <a:r>
              <a:rPr lang="ar-DZ" sz="2000" b="1" dirty="0">
                <a:latin typeface="Times New Roman" pitchFamily="18" charset="0"/>
                <a:cs typeface="Times New Roman" pitchFamily="18" charset="0"/>
              </a:rPr>
              <a:t>اجتهاد</a:t>
            </a:r>
          </a:p>
          <a:p>
            <a:r>
              <a:rPr lang="fr-FR" sz="2000" b="1" dirty="0" err="1">
                <a:latin typeface="Times New Roman" pitchFamily="18" charset="0"/>
                <a:cs typeface="Times New Roman" pitchFamily="18" charset="0"/>
              </a:rPr>
              <a:t>Confidentiality</a:t>
            </a:r>
            <a:r>
              <a:rPr lang="fr-FR" sz="2000" b="1" dirty="0">
                <a:latin typeface="Times New Roman" pitchFamily="18" charset="0"/>
                <a:cs typeface="Times New Roman" pitchFamily="18" charset="0"/>
              </a:rPr>
              <a:t>: </a:t>
            </a:r>
            <a:r>
              <a:rPr lang="ar-DZ" sz="2000" b="1" dirty="0">
                <a:latin typeface="Times New Roman" pitchFamily="18" charset="0"/>
                <a:cs typeface="Times New Roman" pitchFamily="18" charset="0"/>
              </a:rPr>
              <a:t>سرية</a:t>
            </a:r>
          </a:p>
          <a:p>
            <a:r>
              <a:rPr lang="fr-FR" sz="2000" b="1" dirty="0" err="1">
                <a:latin typeface="Times New Roman" pitchFamily="18" charset="0"/>
                <a:cs typeface="Times New Roman" pitchFamily="18" charset="0"/>
              </a:rPr>
              <a:t>Accountability</a:t>
            </a:r>
            <a:r>
              <a:rPr lang="fr-FR" sz="2000" b="1" dirty="0">
                <a:latin typeface="Times New Roman" pitchFamily="18" charset="0"/>
                <a:cs typeface="Times New Roman" pitchFamily="18" charset="0"/>
              </a:rPr>
              <a:t>: </a:t>
            </a:r>
            <a:r>
              <a:rPr lang="ar-DZ" sz="2000" b="1" dirty="0">
                <a:latin typeface="Times New Roman" pitchFamily="18" charset="0"/>
                <a:cs typeface="Times New Roman" pitchFamily="18" charset="0"/>
              </a:rPr>
              <a:t>المساءلة:</a:t>
            </a:r>
            <a:endParaRPr lang="fr-FR" sz="2000" b="1" dirty="0" smtClean="0">
              <a:latin typeface="Times New Roman" pitchFamily="18" charset="0"/>
              <a:cs typeface="Times New Roman" pitchFamily="18" charset="0"/>
            </a:endParaRPr>
          </a:p>
          <a:p>
            <a:r>
              <a:rPr lang="fr-FR" sz="2000" b="1" dirty="0" err="1" smtClean="0">
                <a:latin typeface="Times New Roman" pitchFamily="18" charset="0"/>
                <a:cs typeface="Times New Roman" pitchFamily="18" charset="0"/>
              </a:rPr>
              <a:t>Freedom</a:t>
            </a:r>
            <a:r>
              <a:rPr lang="fr-FR" sz="2000" b="1" dirty="0" smtClean="0">
                <a:latin typeface="Times New Roman" pitchFamily="18" charset="0"/>
                <a:cs typeface="Times New Roman" pitchFamily="18" charset="0"/>
              </a:rPr>
              <a:t> </a:t>
            </a:r>
            <a:r>
              <a:rPr lang="fr-FR" sz="2000" b="1" dirty="0">
                <a:latin typeface="Times New Roman" pitchFamily="18" charset="0"/>
                <a:cs typeface="Times New Roman" pitchFamily="18" charset="0"/>
              </a:rPr>
              <a:t>of </a:t>
            </a:r>
            <a:r>
              <a:rPr lang="fr-FR" sz="2000" b="1" dirty="0" err="1">
                <a:latin typeface="Times New Roman" pitchFamily="18" charset="0"/>
                <a:cs typeface="Times New Roman" pitchFamily="18" charset="0"/>
              </a:rPr>
              <a:t>teaching</a:t>
            </a:r>
            <a:r>
              <a:rPr lang="fr-FR" sz="2000" b="1" dirty="0">
                <a:latin typeface="Times New Roman" pitchFamily="18" charset="0"/>
                <a:cs typeface="Times New Roman" pitchFamily="18" charset="0"/>
              </a:rPr>
              <a:t> and </a:t>
            </a:r>
            <a:r>
              <a:rPr lang="fr-FR" sz="2000" b="1" dirty="0" err="1">
                <a:latin typeface="Times New Roman" pitchFamily="18" charset="0"/>
                <a:cs typeface="Times New Roman" pitchFamily="18" charset="0"/>
              </a:rPr>
              <a:t>research</a:t>
            </a:r>
            <a:endParaRPr lang="fr-FR" sz="2000" b="1" dirty="0">
              <a:latin typeface="Times New Roman" pitchFamily="18" charset="0"/>
              <a:cs typeface="Times New Roman" pitchFamily="18" charset="0"/>
            </a:endParaRPr>
          </a:p>
        </p:txBody>
      </p:sp>
      <p:sp>
        <p:nvSpPr>
          <p:cNvPr id="3" name="Rectangle 2"/>
          <p:cNvSpPr/>
          <p:nvPr/>
        </p:nvSpPr>
        <p:spPr>
          <a:xfrm>
            <a:off x="539552" y="908720"/>
            <a:ext cx="8424936" cy="1754326"/>
          </a:xfrm>
          <a:prstGeom prst="rect">
            <a:avLst/>
          </a:prstGeom>
        </p:spPr>
        <p:txBody>
          <a:bodyPr wrap="square">
            <a:spAutoFit/>
          </a:bodyPr>
          <a:lstStyle/>
          <a:p>
            <a:r>
              <a:rPr lang="en-US" b="1" dirty="0"/>
              <a:t>The general mission of higher education institutions includes individual and collective development and human progress. In accordance with their educational mission, these higher education institutions must therefore promote the fundamental values which are the basis of all professional </a:t>
            </a:r>
            <a:r>
              <a:rPr lang="en-US" b="1" dirty="0" smtClean="0"/>
              <a:t>education</a:t>
            </a:r>
          </a:p>
          <a:p>
            <a:r>
              <a:rPr lang="fr-FR" b="1" dirty="0"/>
              <a:t>The </a:t>
            </a:r>
            <a:r>
              <a:rPr lang="fr-FR" b="1" dirty="0" err="1"/>
              <a:t>professional</a:t>
            </a:r>
            <a:r>
              <a:rPr lang="fr-FR" b="1" dirty="0"/>
              <a:t> values are</a:t>
            </a:r>
          </a:p>
        </p:txBody>
      </p:sp>
      <p:sp>
        <p:nvSpPr>
          <p:cNvPr id="4" name="Rectangle 3"/>
          <p:cNvSpPr/>
          <p:nvPr/>
        </p:nvSpPr>
        <p:spPr>
          <a:xfrm>
            <a:off x="2112055" y="164905"/>
            <a:ext cx="2557110" cy="400110"/>
          </a:xfrm>
          <a:prstGeom prst="rect">
            <a:avLst/>
          </a:prstGeom>
        </p:spPr>
        <p:txBody>
          <a:bodyPr wrap="none">
            <a:spAutoFit/>
          </a:bodyPr>
          <a:lstStyle/>
          <a:p>
            <a:r>
              <a:rPr lang="fr-FR" sz="2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Professional values</a:t>
            </a:r>
          </a:p>
        </p:txBody>
      </p:sp>
    </p:spTree>
    <p:extLst>
      <p:ext uri="{BB962C8B-B14F-4D97-AF65-F5344CB8AC3E}">
        <p14:creationId xmlns:p14="http://schemas.microsoft.com/office/powerpoint/2010/main" val="2871903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980728"/>
            <a:ext cx="8064896" cy="4401205"/>
          </a:xfrm>
          <a:prstGeom prst="rect">
            <a:avLst/>
          </a:prstGeom>
        </p:spPr>
        <p:txBody>
          <a:bodyPr wrap="square">
            <a:spAutoFit/>
          </a:bodyPr>
          <a:lstStyle/>
          <a:p>
            <a:r>
              <a:rPr lang="en-US" sz="2800" dirty="0">
                <a:latin typeface="Times New Roman" pitchFamily="18" charset="0"/>
                <a:cs typeface="Times New Roman" pitchFamily="18" charset="0"/>
              </a:rPr>
              <a:t>COURSE DESCRIPTION</a:t>
            </a:r>
          </a:p>
          <a:p>
            <a:r>
              <a:rPr lang="en-US" sz="2800" dirty="0">
                <a:latin typeface="Times New Roman" pitchFamily="18" charset="0"/>
                <a:cs typeface="Times New Roman" pitchFamily="18" charset="0"/>
              </a:rPr>
              <a:t>University of </a:t>
            </a:r>
            <a:r>
              <a:rPr lang="en-US" sz="2800" dirty="0" err="1">
                <a:latin typeface="Times New Roman" pitchFamily="18" charset="0"/>
                <a:cs typeface="Times New Roman" pitchFamily="18" charset="0"/>
              </a:rPr>
              <a:t>Abdelhafid</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Boussouf</a:t>
            </a:r>
            <a:r>
              <a:rPr lang="en-US" sz="2800" dirty="0">
                <a:latin typeface="Times New Roman" pitchFamily="18" charset="0"/>
                <a:cs typeface="Times New Roman" pitchFamily="18" charset="0"/>
              </a:rPr>
              <a:t> Mila</a:t>
            </a:r>
          </a:p>
          <a:p>
            <a:r>
              <a:rPr lang="en-US" sz="2800" dirty="0">
                <a:latin typeface="Times New Roman" pitchFamily="18" charset="0"/>
                <a:cs typeface="Times New Roman" pitchFamily="18" charset="0"/>
              </a:rPr>
              <a:t>Teacher: </a:t>
            </a:r>
            <a:r>
              <a:rPr lang="en-US" sz="2800" dirty="0" err="1">
                <a:latin typeface="Times New Roman" pitchFamily="18" charset="0"/>
                <a:cs typeface="Times New Roman" pitchFamily="18" charset="0"/>
              </a:rPr>
              <a:t>Mrs</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samira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kennouche</a:t>
            </a:r>
            <a:r>
              <a:rPr lang="en-US" sz="2800" dirty="0">
                <a:latin typeface="Times New Roman" pitchFamily="18" charset="0"/>
                <a:cs typeface="Times New Roman" pitchFamily="18" charset="0"/>
              </a:rPr>
              <a:t>  </a:t>
            </a:r>
          </a:p>
          <a:p>
            <a:r>
              <a:rPr lang="en-US" sz="2800" dirty="0">
                <a:latin typeface="Times New Roman" pitchFamily="18" charset="0"/>
                <a:cs typeface="Times New Roman" pitchFamily="18" charset="0"/>
              </a:rPr>
              <a:t>Subject: Ethics and Deontology</a:t>
            </a:r>
          </a:p>
          <a:p>
            <a:r>
              <a:rPr lang="en-US" sz="2800" dirty="0">
                <a:latin typeface="Times New Roman" pitchFamily="18" charset="0"/>
                <a:cs typeface="Times New Roman" pitchFamily="18" charset="0"/>
              </a:rPr>
              <a:t>Grade: 1st year common core science and technology</a:t>
            </a:r>
          </a:p>
          <a:p>
            <a:r>
              <a:rPr lang="en-US" sz="2800" dirty="0">
                <a:latin typeface="Times New Roman" pitchFamily="18" charset="0"/>
                <a:cs typeface="Times New Roman" pitchFamily="18" charset="0"/>
              </a:rPr>
              <a:t>SEMESTER: 1st</a:t>
            </a:r>
          </a:p>
          <a:p>
            <a:r>
              <a:rPr lang="en-US" sz="2800" dirty="0">
                <a:latin typeface="Times New Roman" pitchFamily="18" charset="0"/>
                <a:cs typeface="Times New Roman" pitchFamily="18" charset="0"/>
              </a:rPr>
              <a:t>Description of the Content: Theoretical.</a:t>
            </a:r>
          </a:p>
          <a:p>
            <a:r>
              <a:rPr lang="en-US" sz="2800" dirty="0">
                <a:latin typeface="Times New Roman" pitchFamily="18" charset="0"/>
                <a:cs typeface="Times New Roman" pitchFamily="18" charset="0"/>
              </a:rPr>
              <a:t>Credits: 01   Coefficient: 01</a:t>
            </a:r>
          </a:p>
          <a:p>
            <a:r>
              <a:rPr lang="en-US" sz="2800" dirty="0" smtClean="0">
                <a:latin typeface="Times New Roman" pitchFamily="18" charset="0"/>
                <a:cs typeface="Times New Roman" pitchFamily="18" charset="0"/>
              </a:rPr>
              <a:t>ACADEMIC </a:t>
            </a:r>
            <a:r>
              <a:rPr lang="en-US" sz="2800" dirty="0">
                <a:latin typeface="Times New Roman" pitchFamily="18" charset="0"/>
                <a:cs typeface="Times New Roman" pitchFamily="18" charset="0"/>
              </a:rPr>
              <a:t>YEAR: 2023/2024</a:t>
            </a:r>
          </a:p>
          <a:p>
            <a:r>
              <a:rPr lang="en-US" sz="2800" dirty="0">
                <a:latin typeface="Times New Roman" pitchFamily="18" charset="0"/>
                <a:cs typeface="Times New Roman" pitchFamily="18" charset="0"/>
              </a:rPr>
              <a:t>Department of Science and Technology.</a:t>
            </a:r>
          </a:p>
        </p:txBody>
      </p:sp>
    </p:spTree>
    <p:extLst>
      <p:ext uri="{BB962C8B-B14F-4D97-AF65-F5344CB8AC3E}">
        <p14:creationId xmlns:p14="http://schemas.microsoft.com/office/powerpoint/2010/main" val="28930494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27871" y="836712"/>
            <a:ext cx="4020652" cy="707886"/>
          </a:xfrm>
          <a:prstGeom prst="rect">
            <a:avLst/>
          </a:prstGeom>
        </p:spPr>
        <p:txBody>
          <a:bodyPr wrap="none">
            <a:spAutoFit/>
          </a:bodyPr>
          <a:lstStyle/>
          <a:p>
            <a:r>
              <a:rPr lang="fr-FR" sz="4000" b="1" dirty="0">
                <a:latin typeface="Times New Roman" pitchFamily="18" charset="0"/>
                <a:cs typeface="Times New Roman" pitchFamily="18" charset="0"/>
              </a:rPr>
              <a:t>Course Contents:</a:t>
            </a:r>
          </a:p>
        </p:txBody>
      </p:sp>
      <p:sp>
        <p:nvSpPr>
          <p:cNvPr id="4" name="Rectangle 3"/>
          <p:cNvSpPr/>
          <p:nvPr/>
        </p:nvSpPr>
        <p:spPr>
          <a:xfrm>
            <a:off x="1115616" y="1628800"/>
            <a:ext cx="6984776" cy="4524315"/>
          </a:xfrm>
          <a:prstGeom prst="rect">
            <a:avLst/>
          </a:prstGeom>
        </p:spPr>
        <p:txBody>
          <a:bodyPr wrap="square">
            <a:spAutoFit/>
          </a:bodyPr>
          <a:lstStyle/>
          <a:p>
            <a:r>
              <a:rPr lang="en-US" b="1" dirty="0"/>
              <a:t>Chapter 01.Fundamental concept</a:t>
            </a:r>
          </a:p>
          <a:p>
            <a:r>
              <a:rPr lang="en-US" dirty="0"/>
              <a:t>Definition</a:t>
            </a:r>
          </a:p>
          <a:p>
            <a:r>
              <a:rPr lang="en-US" dirty="0"/>
              <a:t>Distinction between the different concepts</a:t>
            </a:r>
          </a:p>
          <a:p>
            <a:r>
              <a:rPr lang="en-US" b="1" dirty="0"/>
              <a:t>Chapter 02.University franchise</a:t>
            </a:r>
          </a:p>
          <a:p>
            <a:r>
              <a:rPr lang="en-US" dirty="0"/>
              <a:t>Concept of university franchises</a:t>
            </a:r>
          </a:p>
          <a:p>
            <a:r>
              <a:rPr lang="en-US" dirty="0"/>
              <a:t>Actors of Campus University</a:t>
            </a:r>
          </a:p>
          <a:p>
            <a:r>
              <a:rPr lang="en-US" b="1" dirty="0"/>
              <a:t>Chapter03 University Charter of Ethics and Deontology </a:t>
            </a:r>
          </a:p>
          <a:p>
            <a:r>
              <a:rPr lang="en-US" dirty="0"/>
              <a:t>Right of student</a:t>
            </a:r>
          </a:p>
          <a:p>
            <a:r>
              <a:rPr lang="en-US" dirty="0"/>
              <a:t>Duties of student</a:t>
            </a:r>
          </a:p>
          <a:p>
            <a:r>
              <a:rPr lang="en-US" dirty="0"/>
              <a:t>Teacher’s rights</a:t>
            </a:r>
          </a:p>
          <a:p>
            <a:r>
              <a:rPr lang="en-US" dirty="0"/>
              <a:t>Obligation of the research professor</a:t>
            </a:r>
          </a:p>
          <a:p>
            <a:r>
              <a:rPr lang="en-US" dirty="0"/>
              <a:t>Obligation of administrative and technical staff</a:t>
            </a:r>
          </a:p>
          <a:p>
            <a:r>
              <a:rPr lang="en-US" b="1" dirty="0" smtClean="0"/>
              <a:t>Chapter 04.University </a:t>
            </a:r>
            <a:r>
              <a:rPr lang="en-US" b="1" dirty="0"/>
              <a:t>values</a:t>
            </a:r>
          </a:p>
          <a:p>
            <a:r>
              <a:rPr lang="en-US" dirty="0"/>
              <a:t>Social values</a:t>
            </a:r>
          </a:p>
          <a:p>
            <a:r>
              <a:rPr lang="en-US" dirty="0"/>
              <a:t>Community values</a:t>
            </a:r>
          </a:p>
          <a:p>
            <a:r>
              <a:rPr lang="en-US" dirty="0"/>
              <a:t>Professional </a:t>
            </a:r>
            <a:r>
              <a:rPr lang="en-US" dirty="0" smtClean="0"/>
              <a:t>values</a:t>
            </a:r>
            <a:endParaRPr lang="en-US" dirty="0"/>
          </a:p>
        </p:txBody>
      </p:sp>
    </p:spTree>
    <p:extLst>
      <p:ext uri="{BB962C8B-B14F-4D97-AF65-F5344CB8AC3E}">
        <p14:creationId xmlns:p14="http://schemas.microsoft.com/office/powerpoint/2010/main" val="23840469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27784" y="3573016"/>
            <a:ext cx="4366901" cy="707886"/>
          </a:xfrm>
          <a:prstGeom prst="rect">
            <a:avLst/>
          </a:prstGeom>
        </p:spPr>
        <p:txBody>
          <a:bodyPr wrap="none">
            <a:spAutoFit/>
          </a:bodyPr>
          <a:lstStyle/>
          <a:p>
            <a:r>
              <a:rPr lang="fr-FR" sz="4000" b="1" dirty="0" err="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University</a:t>
            </a:r>
            <a:r>
              <a:rPr lang="fr-FR" sz="4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values</a:t>
            </a:r>
          </a:p>
        </p:txBody>
      </p:sp>
      <p:sp>
        <p:nvSpPr>
          <p:cNvPr id="3" name="Rectangle 2"/>
          <p:cNvSpPr/>
          <p:nvPr/>
        </p:nvSpPr>
        <p:spPr>
          <a:xfrm>
            <a:off x="3244754" y="2060848"/>
            <a:ext cx="2980303" cy="646331"/>
          </a:xfrm>
          <a:prstGeom prst="rect">
            <a:avLst/>
          </a:prstGeom>
        </p:spPr>
        <p:txBody>
          <a:bodyPr wrap="none">
            <a:spAutoFit/>
          </a:bodyPr>
          <a:lstStyle/>
          <a:p>
            <a:r>
              <a:rPr lang="fr-FR" sz="3600"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Chapter</a:t>
            </a:r>
            <a:r>
              <a:rPr lang="fr-FR"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04</a:t>
            </a:r>
            <a:endParaRPr lang="fr-FR" sz="3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extLst>
      <p:ext uri="{BB962C8B-B14F-4D97-AF65-F5344CB8AC3E}">
        <p14:creationId xmlns:p14="http://schemas.microsoft.com/office/powerpoint/2010/main" val="1773894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2636912"/>
            <a:ext cx="7704856" cy="1631216"/>
          </a:xfrm>
          <a:prstGeom prst="rect">
            <a:avLst/>
          </a:prstGeom>
        </p:spPr>
        <p:txBody>
          <a:bodyPr wrap="square">
            <a:spAutoFit/>
          </a:bodyPr>
          <a:lstStyle/>
          <a:p>
            <a:r>
              <a:rPr lang="en-US" sz="2000" b="1" dirty="0"/>
              <a:t>Values are defined in Organizational Behavior as the collective conceptions of what is considered good, desirable, and proper or bad, undesirable, and improper in a culture . Values are used to characterize cultural groups, societies, and individuals, to trace change over time, </a:t>
            </a:r>
          </a:p>
        </p:txBody>
      </p:sp>
      <p:sp>
        <p:nvSpPr>
          <p:cNvPr id="3" name="Rectangle 2"/>
          <p:cNvSpPr/>
          <p:nvPr/>
        </p:nvSpPr>
        <p:spPr>
          <a:xfrm>
            <a:off x="2843808" y="1052736"/>
            <a:ext cx="3189463" cy="584775"/>
          </a:xfrm>
          <a:prstGeom prst="rect">
            <a:avLst/>
          </a:prstGeom>
        </p:spPr>
        <p:txBody>
          <a:bodyPr wrap="none">
            <a:spAutoFit/>
          </a:bodyPr>
          <a:lstStyle/>
          <a:p>
            <a:r>
              <a:rPr lang="fr-FR"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Values </a:t>
            </a:r>
            <a:r>
              <a:rPr lang="fr-FR" sz="3200" b="1" dirty="0" err="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Definition</a:t>
            </a:r>
            <a:endParaRPr lang="fr-FR"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33271" y="4509120"/>
            <a:ext cx="2581275" cy="1771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500923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151620" y="1196752"/>
            <a:ext cx="6660232" cy="1015663"/>
          </a:xfrm>
          <a:prstGeom prst="rect">
            <a:avLst/>
          </a:prstGeom>
        </p:spPr>
        <p:txBody>
          <a:bodyPr wrap="square">
            <a:spAutoFit/>
          </a:bodyPr>
          <a:lstStyle/>
          <a:p>
            <a:r>
              <a:rPr lang="en-US" sz="2000" b="1" dirty="0"/>
              <a:t>Universities are institutions whose role is to provide education. This approach to teaching and learning is based on values and ethics</a:t>
            </a:r>
            <a:r>
              <a:rPr lang="en-US" b="1" dirty="0"/>
              <a:t>.</a:t>
            </a:r>
            <a:endParaRPr lang="fr-FR" b="1" dirty="0"/>
          </a:p>
        </p:txBody>
      </p:sp>
      <p:sp>
        <p:nvSpPr>
          <p:cNvPr id="4" name="Rectangle 3"/>
          <p:cNvSpPr/>
          <p:nvPr/>
        </p:nvSpPr>
        <p:spPr>
          <a:xfrm>
            <a:off x="827584" y="2780928"/>
            <a:ext cx="7647175" cy="1938992"/>
          </a:xfrm>
          <a:prstGeom prst="rect">
            <a:avLst/>
          </a:prstGeom>
        </p:spPr>
        <p:txBody>
          <a:bodyPr wrap="square">
            <a:spAutoFit/>
          </a:bodyPr>
          <a:lstStyle/>
          <a:p>
            <a:r>
              <a:rPr lang="en-US" sz="2000" b="1" dirty="0"/>
              <a:t>Universities also interact with society. In view of their multiple missions and their impact on the economy and society in general   the many challenges they face in </a:t>
            </a:r>
            <a:r>
              <a:rPr lang="en-US" sz="2000" b="1" dirty="0" smtClean="0"/>
              <a:t>order to exist, </a:t>
            </a:r>
            <a:r>
              <a:rPr lang="en-US" sz="2000" b="1" dirty="0"/>
              <a:t>the university must define the values it has to represent and inculcate them in its members: students, teachers, administrative and technical staff.</a:t>
            </a:r>
            <a:endParaRPr lang="fr-FR" sz="2000" b="1" dirty="0"/>
          </a:p>
        </p:txBody>
      </p:sp>
      <p:sp>
        <p:nvSpPr>
          <p:cNvPr id="6" name="Rectangle 5"/>
          <p:cNvSpPr/>
          <p:nvPr/>
        </p:nvSpPr>
        <p:spPr>
          <a:xfrm>
            <a:off x="971600" y="354142"/>
            <a:ext cx="7020272" cy="523220"/>
          </a:xfrm>
          <a:prstGeom prst="rect">
            <a:avLst/>
          </a:prstGeom>
        </p:spPr>
        <p:txBody>
          <a:bodyPr wrap="square">
            <a:spAutoFit/>
          </a:bodyPr>
          <a:lstStyle/>
          <a:p>
            <a:r>
              <a:rPr lang="en-US" sz="28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Values for the university </a:t>
            </a:r>
            <a:r>
              <a:rPr lang="ar-DZ" sz="28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القيم للجامعة</a:t>
            </a:r>
          </a:p>
        </p:txBody>
      </p:sp>
    </p:spTree>
    <p:extLst>
      <p:ext uri="{BB962C8B-B14F-4D97-AF65-F5344CB8AC3E}">
        <p14:creationId xmlns:p14="http://schemas.microsoft.com/office/powerpoint/2010/main" val="289963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1412776"/>
            <a:ext cx="7523163" cy="1358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2195736" y="4581128"/>
            <a:ext cx="5742384" cy="369332"/>
          </a:xfrm>
          <a:prstGeom prst="rect">
            <a:avLst/>
          </a:prstGeom>
        </p:spPr>
        <p:txBody>
          <a:bodyPr wrap="square">
            <a:spAutoFit/>
          </a:bodyPr>
          <a:lstStyle/>
          <a:p>
            <a:r>
              <a:rPr lang="ar-DZ" dirty="0"/>
              <a:t>لذا فإن السؤال الأساسي هو: ما هي القيم التي ينبغي غرسها في الجامعات؟</a:t>
            </a:r>
            <a:endParaRPr lang="fr-FR" dirty="0"/>
          </a:p>
        </p:txBody>
      </p:sp>
    </p:spTree>
    <p:extLst>
      <p:ext uri="{BB962C8B-B14F-4D97-AF65-F5344CB8AC3E}">
        <p14:creationId xmlns:p14="http://schemas.microsoft.com/office/powerpoint/2010/main" val="6867207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779912" y="4259703"/>
            <a:ext cx="3621504" cy="1938992"/>
          </a:xfrm>
          <a:prstGeom prst="rect">
            <a:avLst/>
          </a:prstGeom>
        </p:spPr>
        <p:txBody>
          <a:bodyPr wrap="none">
            <a:spAutoFit/>
          </a:bodyPr>
          <a:lstStyle/>
          <a:p>
            <a:r>
              <a:rPr lang="en-US" sz="2000" b="1" dirty="0" smtClean="0">
                <a:latin typeface="Times New Roman" pitchFamily="18" charset="0"/>
                <a:cs typeface="Times New Roman" pitchFamily="18" charset="0"/>
              </a:rPr>
              <a:t>Education</a:t>
            </a:r>
            <a:r>
              <a:rPr lang="en-US" sz="2000" b="1" dirty="0">
                <a:latin typeface="Times New Roman" pitchFamily="18" charset="0"/>
                <a:cs typeface="Times New Roman" pitchFamily="18" charset="0"/>
              </a:rPr>
              <a:t>: </a:t>
            </a:r>
            <a:r>
              <a:rPr lang="ar-DZ" sz="2000" b="1" dirty="0">
                <a:latin typeface="Times New Roman" pitchFamily="18" charset="0"/>
                <a:cs typeface="Times New Roman" pitchFamily="18" charset="0"/>
              </a:rPr>
              <a:t>التربية</a:t>
            </a:r>
          </a:p>
          <a:p>
            <a:r>
              <a:rPr lang="ar-DZ" sz="2000" b="1" dirty="0">
                <a:latin typeface="Times New Roman" pitchFamily="18" charset="0"/>
                <a:cs typeface="Times New Roman" pitchFamily="18" charset="0"/>
              </a:rPr>
              <a:t>- </a:t>
            </a:r>
            <a:r>
              <a:rPr lang="en-US" sz="2000" b="1" dirty="0">
                <a:latin typeface="Times New Roman" pitchFamily="18" charset="0"/>
                <a:cs typeface="Times New Roman" pitchFamily="18" charset="0"/>
              </a:rPr>
              <a:t>Culture: </a:t>
            </a:r>
            <a:r>
              <a:rPr lang="ar-DZ" sz="2000" b="1" dirty="0">
                <a:latin typeface="Times New Roman" pitchFamily="18" charset="0"/>
                <a:cs typeface="Times New Roman" pitchFamily="18" charset="0"/>
              </a:rPr>
              <a:t>ثقافة</a:t>
            </a:r>
          </a:p>
          <a:p>
            <a:r>
              <a:rPr lang="ar-DZ" sz="2000" b="1" dirty="0">
                <a:latin typeface="Times New Roman" pitchFamily="18" charset="0"/>
                <a:cs typeface="Times New Roman" pitchFamily="18" charset="0"/>
              </a:rPr>
              <a:t>- </a:t>
            </a:r>
            <a:r>
              <a:rPr lang="en-US" sz="2000" b="1" dirty="0">
                <a:latin typeface="Times New Roman" pitchFamily="18" charset="0"/>
                <a:cs typeface="Times New Roman" pitchFamily="18" charset="0"/>
              </a:rPr>
              <a:t>Multiculturalism: </a:t>
            </a:r>
            <a:r>
              <a:rPr lang="ar-DZ" sz="2000" b="1" dirty="0">
                <a:latin typeface="Times New Roman" pitchFamily="18" charset="0"/>
                <a:cs typeface="Times New Roman" pitchFamily="18" charset="0"/>
              </a:rPr>
              <a:t>التعددية الثقافية</a:t>
            </a:r>
          </a:p>
          <a:p>
            <a:r>
              <a:rPr lang="ar-DZ" sz="2000" b="1" dirty="0">
                <a:latin typeface="Times New Roman" pitchFamily="18" charset="0"/>
                <a:cs typeface="Times New Roman" pitchFamily="18" charset="0"/>
              </a:rPr>
              <a:t>- </a:t>
            </a:r>
            <a:r>
              <a:rPr lang="en-US" sz="2000" b="1" dirty="0">
                <a:latin typeface="Times New Roman" pitchFamily="18" charset="0"/>
                <a:cs typeface="Times New Roman" pitchFamily="18" charset="0"/>
              </a:rPr>
              <a:t>Work: </a:t>
            </a:r>
            <a:r>
              <a:rPr lang="ar-DZ" sz="2000" b="1" dirty="0">
                <a:latin typeface="Times New Roman" pitchFamily="18" charset="0"/>
                <a:cs typeface="Times New Roman" pitchFamily="18" charset="0"/>
              </a:rPr>
              <a:t>عمل</a:t>
            </a:r>
          </a:p>
          <a:p>
            <a:r>
              <a:rPr lang="ar-DZ" sz="2000" b="1" dirty="0">
                <a:latin typeface="Times New Roman" pitchFamily="18" charset="0"/>
                <a:cs typeface="Times New Roman" pitchFamily="18" charset="0"/>
              </a:rPr>
              <a:t>- </a:t>
            </a:r>
            <a:r>
              <a:rPr lang="en-US" sz="2000" b="1" dirty="0">
                <a:latin typeface="Times New Roman" pitchFamily="18" charset="0"/>
                <a:cs typeface="Times New Roman" pitchFamily="18" charset="0"/>
              </a:rPr>
              <a:t>Technological development</a:t>
            </a:r>
          </a:p>
          <a:p>
            <a:endParaRPr lang="fr-FR" sz="2000" b="1" dirty="0">
              <a:latin typeface="Times New Roman" pitchFamily="18" charset="0"/>
              <a:cs typeface="Times New Roman" pitchFamily="18" charset="0"/>
            </a:endParaRPr>
          </a:p>
        </p:txBody>
      </p:sp>
      <p:sp>
        <p:nvSpPr>
          <p:cNvPr id="6" name="Rectangle 5"/>
          <p:cNvSpPr/>
          <p:nvPr/>
        </p:nvSpPr>
        <p:spPr>
          <a:xfrm>
            <a:off x="3131840" y="480820"/>
            <a:ext cx="2449710" cy="523220"/>
          </a:xfrm>
          <a:prstGeom prst="rect">
            <a:avLst/>
          </a:prstGeom>
        </p:spPr>
        <p:txBody>
          <a:bodyPr wrap="none">
            <a:spAutoFit/>
          </a:bodyPr>
          <a:lstStyle/>
          <a:p>
            <a:r>
              <a:rPr lang="fr-FR" sz="28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Social Values</a:t>
            </a:r>
          </a:p>
        </p:txBody>
      </p:sp>
      <p:sp>
        <p:nvSpPr>
          <p:cNvPr id="7" name="Rectangle 6"/>
          <p:cNvSpPr/>
          <p:nvPr/>
        </p:nvSpPr>
        <p:spPr>
          <a:xfrm>
            <a:off x="179512" y="1924360"/>
            <a:ext cx="8460432" cy="1631216"/>
          </a:xfrm>
          <a:prstGeom prst="rect">
            <a:avLst/>
          </a:prstGeom>
        </p:spPr>
        <p:txBody>
          <a:bodyPr wrap="square">
            <a:spAutoFit/>
          </a:bodyPr>
          <a:lstStyle/>
          <a:p>
            <a:r>
              <a:rPr lang="en-US" sz="2000" b="1" dirty="0"/>
              <a:t>As institutions created by the state, Algerian universities are eminently social institutions. As such, they are fundamentally involved in the future of the project that society has set </a:t>
            </a:r>
            <a:r>
              <a:rPr lang="en-US" sz="2000" b="1" dirty="0" smtClean="0"/>
              <a:t>itself</a:t>
            </a:r>
          </a:p>
          <a:p>
            <a:r>
              <a:rPr lang="en-US" sz="2000" b="1" dirty="0"/>
              <a:t>the fundamental values on which all human society is based.</a:t>
            </a:r>
          </a:p>
          <a:p>
            <a:endParaRPr lang="fr-FR" sz="2000" b="1"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6136" y="116632"/>
            <a:ext cx="3028950" cy="151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615248" y="3370910"/>
            <a:ext cx="2517036" cy="369332"/>
          </a:xfrm>
          <a:prstGeom prst="rect">
            <a:avLst/>
          </a:prstGeom>
        </p:spPr>
        <p:txBody>
          <a:bodyPr wrap="none">
            <a:spAutoFit/>
          </a:bodyPr>
          <a:lstStyle/>
          <a:p>
            <a:r>
              <a:rPr lang="fr-FR" b="1" dirty="0"/>
              <a:t>The </a:t>
            </a:r>
            <a:r>
              <a:rPr lang="fr-FR" b="1" dirty="0" smtClean="0"/>
              <a:t>social </a:t>
            </a:r>
            <a:r>
              <a:rPr lang="fr-FR" b="1" dirty="0"/>
              <a:t>values are</a:t>
            </a:r>
          </a:p>
        </p:txBody>
      </p:sp>
    </p:spTree>
    <p:extLst>
      <p:ext uri="{BB962C8B-B14F-4D97-AF65-F5344CB8AC3E}">
        <p14:creationId xmlns:p14="http://schemas.microsoft.com/office/powerpoint/2010/main" val="21764268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87624" y="620688"/>
            <a:ext cx="2943434" cy="461665"/>
          </a:xfrm>
          <a:prstGeom prst="rect">
            <a:avLst/>
          </a:prstGeom>
        </p:spPr>
        <p:txBody>
          <a:bodyPr wrap="none">
            <a:spAutoFit/>
          </a:bodyPr>
          <a:lstStyle/>
          <a:p>
            <a:r>
              <a:rPr lang="fr-FR" sz="2400" b="1" dirty="0" err="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Community</a:t>
            </a:r>
            <a:r>
              <a:rPr lang="fr-FR" sz="2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values</a:t>
            </a:r>
          </a:p>
        </p:txBody>
      </p:sp>
      <p:sp>
        <p:nvSpPr>
          <p:cNvPr id="3" name="Rectangle 2"/>
          <p:cNvSpPr/>
          <p:nvPr/>
        </p:nvSpPr>
        <p:spPr>
          <a:xfrm>
            <a:off x="251520" y="1725299"/>
            <a:ext cx="7200800" cy="1200329"/>
          </a:xfrm>
          <a:prstGeom prst="rect">
            <a:avLst/>
          </a:prstGeom>
        </p:spPr>
        <p:txBody>
          <a:bodyPr wrap="square">
            <a:spAutoFit/>
          </a:bodyPr>
          <a:lstStyle/>
          <a:p>
            <a:r>
              <a:rPr lang="en-US" b="1" dirty="0"/>
              <a:t>Members of the university community are committed to developing and promoting the fundamental values that underpin any community.</a:t>
            </a:r>
          </a:p>
          <a:p>
            <a:r>
              <a:rPr lang="en-US" b="1" dirty="0"/>
              <a:t>The community values are</a:t>
            </a:r>
            <a:endParaRPr lang="fr-FR" b="1" dirty="0"/>
          </a:p>
        </p:txBody>
      </p:sp>
      <p:sp>
        <p:nvSpPr>
          <p:cNvPr id="4" name="Rectangle 3"/>
          <p:cNvSpPr/>
          <p:nvPr/>
        </p:nvSpPr>
        <p:spPr>
          <a:xfrm>
            <a:off x="3995936" y="3356992"/>
            <a:ext cx="2598788" cy="1938992"/>
          </a:xfrm>
          <a:prstGeom prst="rect">
            <a:avLst/>
          </a:prstGeom>
        </p:spPr>
        <p:txBody>
          <a:bodyPr wrap="none">
            <a:spAutoFit/>
          </a:bodyPr>
          <a:lstStyle/>
          <a:p>
            <a:r>
              <a:rPr lang="fr-FR" sz="2400" dirty="0" err="1" smtClean="0">
                <a:latin typeface="Times New Roman" pitchFamily="18" charset="0"/>
                <a:cs typeface="Times New Roman" pitchFamily="18" charset="0"/>
              </a:rPr>
              <a:t>Loyalty</a:t>
            </a:r>
            <a:r>
              <a:rPr lang="fr-FR" sz="2400" dirty="0">
                <a:latin typeface="Times New Roman" pitchFamily="18" charset="0"/>
                <a:cs typeface="Times New Roman" pitchFamily="18" charset="0"/>
              </a:rPr>
              <a:t>: </a:t>
            </a:r>
            <a:r>
              <a:rPr lang="ar-DZ" sz="2400" dirty="0">
                <a:latin typeface="Times New Roman" pitchFamily="18" charset="0"/>
                <a:cs typeface="Times New Roman" pitchFamily="18" charset="0"/>
              </a:rPr>
              <a:t>وفاء</a:t>
            </a:r>
          </a:p>
          <a:p>
            <a:r>
              <a:rPr lang="fr-FR" sz="2400" dirty="0" err="1">
                <a:latin typeface="Times New Roman" pitchFamily="18" charset="0"/>
                <a:cs typeface="Times New Roman" pitchFamily="18" charset="0"/>
              </a:rPr>
              <a:t>Solidarity</a:t>
            </a:r>
            <a:r>
              <a:rPr lang="fr-FR" sz="2400" dirty="0">
                <a:latin typeface="Times New Roman" pitchFamily="18" charset="0"/>
                <a:cs typeface="Times New Roman" pitchFamily="18" charset="0"/>
              </a:rPr>
              <a:t>: </a:t>
            </a:r>
            <a:r>
              <a:rPr lang="ar-DZ" sz="2400" dirty="0">
                <a:latin typeface="Times New Roman" pitchFamily="18" charset="0"/>
                <a:cs typeface="Times New Roman" pitchFamily="18" charset="0"/>
              </a:rPr>
              <a:t>التضامن</a:t>
            </a:r>
          </a:p>
          <a:p>
            <a:r>
              <a:rPr lang="fr-FR" sz="2400" dirty="0">
                <a:latin typeface="Times New Roman" pitchFamily="18" charset="0"/>
                <a:cs typeface="Times New Roman" pitchFamily="18" charset="0"/>
              </a:rPr>
              <a:t>Dialogue: </a:t>
            </a:r>
            <a:r>
              <a:rPr lang="ar-DZ" sz="2400" dirty="0">
                <a:latin typeface="Times New Roman" pitchFamily="18" charset="0"/>
                <a:cs typeface="Times New Roman" pitchFamily="18" charset="0"/>
              </a:rPr>
              <a:t>الحوار</a:t>
            </a:r>
          </a:p>
          <a:p>
            <a:r>
              <a:rPr lang="fr-FR" sz="2400" dirty="0" err="1">
                <a:latin typeface="Times New Roman" pitchFamily="18" charset="0"/>
                <a:cs typeface="Times New Roman" pitchFamily="18" charset="0"/>
              </a:rPr>
              <a:t>Commitment</a:t>
            </a:r>
            <a:r>
              <a:rPr lang="fr-FR" sz="2400" dirty="0">
                <a:latin typeface="Times New Roman" pitchFamily="18" charset="0"/>
                <a:cs typeface="Times New Roman" pitchFamily="18" charset="0"/>
              </a:rPr>
              <a:t>: </a:t>
            </a:r>
            <a:r>
              <a:rPr lang="ar-DZ" sz="2400" dirty="0">
                <a:latin typeface="Times New Roman" pitchFamily="18" charset="0"/>
                <a:cs typeface="Times New Roman" pitchFamily="18" charset="0"/>
              </a:rPr>
              <a:t>التزام</a:t>
            </a:r>
          </a:p>
          <a:p>
            <a:r>
              <a:rPr lang="fr-FR" sz="2400" dirty="0">
                <a:latin typeface="Times New Roman" pitchFamily="18" charset="0"/>
                <a:cs typeface="Times New Roman" pitchFamily="18" charset="0"/>
              </a:rPr>
              <a:t>Collaboration: </a:t>
            </a:r>
            <a:r>
              <a:rPr lang="ar-DZ" sz="2400" dirty="0">
                <a:latin typeface="Times New Roman" pitchFamily="18" charset="0"/>
                <a:cs typeface="Times New Roman" pitchFamily="18" charset="0"/>
              </a:rPr>
              <a:t>تعاون</a:t>
            </a:r>
            <a:endParaRPr lang="fr-FR" sz="2400" dirty="0">
              <a:latin typeface="Times New Roman" pitchFamily="18" charset="0"/>
              <a:cs typeface="Times New Roman" pitchFamily="18" charset="0"/>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76256" y="191864"/>
            <a:ext cx="2143125" cy="213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540261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otonde">
  <a:themeElements>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Rotond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Rotond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9152</TotalTime>
  <Words>464</Words>
  <Application>Microsoft Office PowerPoint</Application>
  <PresentationFormat>Affichage à l'écran (4:3)</PresentationFormat>
  <Paragraphs>67</Paragraphs>
  <Slides>10</Slides>
  <Notes>2</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Rotonde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pctronic</dc:creator>
  <cp:lastModifiedBy>pctronic</cp:lastModifiedBy>
  <cp:revision>207</cp:revision>
  <dcterms:created xsi:type="dcterms:W3CDTF">2022-12-15T11:19:27Z</dcterms:created>
  <dcterms:modified xsi:type="dcterms:W3CDTF">2024-11-27T14:02:06Z</dcterms:modified>
</cp:coreProperties>
</file>