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FC40E-E33C-4649-8D6C-95DE03262099}" type="datetimeFigureOut">
              <a:rPr lang="fr-FR" smtClean="0"/>
              <a:t>30/10/2024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550A2-8743-4DF8-AA7F-2F9F71342C74}" type="slidenum">
              <a:rPr lang="fr-FR" smtClean="0"/>
              <a:t>‹N°›</a:t>
            </a:fld>
            <a:endParaRPr lang="fr-FR"/>
          </a:p>
        </p:txBody>
      </p:sp>
    </p:spTree>
    <p:extLst>
      <p:ext uri="{BB962C8B-B14F-4D97-AF65-F5344CB8AC3E}">
        <p14:creationId xmlns:p14="http://schemas.microsoft.com/office/powerpoint/2010/main" val="13571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a:t>
            </a:fld>
            <a:endParaRPr lang="fr-FR"/>
          </a:p>
        </p:txBody>
      </p:sp>
    </p:spTree>
    <p:extLst>
      <p:ext uri="{BB962C8B-B14F-4D97-AF65-F5344CB8AC3E}">
        <p14:creationId xmlns:p14="http://schemas.microsoft.com/office/powerpoint/2010/main" val="29921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10</a:t>
            </a:fld>
            <a:endParaRPr lang="fr-FR"/>
          </a:p>
        </p:txBody>
      </p:sp>
    </p:spTree>
    <p:extLst>
      <p:ext uri="{BB962C8B-B14F-4D97-AF65-F5344CB8AC3E}">
        <p14:creationId xmlns:p14="http://schemas.microsoft.com/office/powerpoint/2010/main" val="322907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11</a:t>
            </a:fld>
            <a:endParaRPr lang="fr-FR"/>
          </a:p>
        </p:txBody>
      </p:sp>
    </p:spTree>
    <p:extLst>
      <p:ext uri="{BB962C8B-B14F-4D97-AF65-F5344CB8AC3E}">
        <p14:creationId xmlns:p14="http://schemas.microsoft.com/office/powerpoint/2010/main" val="258369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12</a:t>
            </a:fld>
            <a:endParaRPr lang="fr-FR"/>
          </a:p>
        </p:txBody>
      </p:sp>
    </p:spTree>
    <p:extLst>
      <p:ext uri="{BB962C8B-B14F-4D97-AF65-F5344CB8AC3E}">
        <p14:creationId xmlns:p14="http://schemas.microsoft.com/office/powerpoint/2010/main" val="287654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13</a:t>
            </a:fld>
            <a:endParaRPr lang="fr-FR"/>
          </a:p>
        </p:txBody>
      </p:sp>
    </p:spTree>
    <p:extLst>
      <p:ext uri="{BB962C8B-B14F-4D97-AF65-F5344CB8AC3E}">
        <p14:creationId xmlns:p14="http://schemas.microsoft.com/office/powerpoint/2010/main" val="413389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14</a:t>
            </a:fld>
            <a:endParaRPr lang="fr-FR"/>
          </a:p>
        </p:txBody>
      </p:sp>
    </p:spTree>
    <p:extLst>
      <p:ext uri="{BB962C8B-B14F-4D97-AF65-F5344CB8AC3E}">
        <p14:creationId xmlns:p14="http://schemas.microsoft.com/office/powerpoint/2010/main" val="367724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15</a:t>
            </a:fld>
            <a:endParaRPr lang="fr-FR"/>
          </a:p>
        </p:txBody>
      </p:sp>
    </p:spTree>
    <p:extLst>
      <p:ext uri="{BB962C8B-B14F-4D97-AF65-F5344CB8AC3E}">
        <p14:creationId xmlns:p14="http://schemas.microsoft.com/office/powerpoint/2010/main" val="29535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16</a:t>
            </a:fld>
            <a:endParaRPr lang="fr-FR"/>
          </a:p>
        </p:txBody>
      </p:sp>
    </p:spTree>
    <p:extLst>
      <p:ext uri="{BB962C8B-B14F-4D97-AF65-F5344CB8AC3E}">
        <p14:creationId xmlns:p14="http://schemas.microsoft.com/office/powerpoint/2010/main" val="184126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17</a:t>
            </a:fld>
            <a:endParaRPr lang="fr-FR"/>
          </a:p>
        </p:txBody>
      </p:sp>
    </p:spTree>
    <p:extLst>
      <p:ext uri="{BB962C8B-B14F-4D97-AF65-F5344CB8AC3E}">
        <p14:creationId xmlns:p14="http://schemas.microsoft.com/office/powerpoint/2010/main" val="81694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18</a:t>
            </a:fld>
            <a:endParaRPr lang="fr-FR"/>
          </a:p>
        </p:txBody>
      </p:sp>
    </p:spTree>
    <p:extLst>
      <p:ext uri="{BB962C8B-B14F-4D97-AF65-F5344CB8AC3E}">
        <p14:creationId xmlns:p14="http://schemas.microsoft.com/office/powerpoint/2010/main" val="2356577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19</a:t>
            </a:fld>
            <a:endParaRPr lang="fr-FR"/>
          </a:p>
        </p:txBody>
      </p:sp>
    </p:spTree>
    <p:extLst>
      <p:ext uri="{BB962C8B-B14F-4D97-AF65-F5344CB8AC3E}">
        <p14:creationId xmlns:p14="http://schemas.microsoft.com/office/powerpoint/2010/main" val="182743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a:t>
            </a:fld>
            <a:endParaRPr lang="fr-FR"/>
          </a:p>
        </p:txBody>
      </p:sp>
    </p:spTree>
    <p:extLst>
      <p:ext uri="{BB962C8B-B14F-4D97-AF65-F5344CB8AC3E}">
        <p14:creationId xmlns:p14="http://schemas.microsoft.com/office/powerpoint/2010/main" val="155735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20</a:t>
            </a:fld>
            <a:endParaRPr lang="fr-FR"/>
          </a:p>
        </p:txBody>
      </p:sp>
    </p:spTree>
    <p:extLst>
      <p:ext uri="{BB962C8B-B14F-4D97-AF65-F5344CB8AC3E}">
        <p14:creationId xmlns:p14="http://schemas.microsoft.com/office/powerpoint/2010/main" val="2842095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21</a:t>
            </a:fld>
            <a:endParaRPr lang="fr-FR"/>
          </a:p>
        </p:txBody>
      </p:sp>
    </p:spTree>
    <p:extLst>
      <p:ext uri="{BB962C8B-B14F-4D97-AF65-F5344CB8AC3E}">
        <p14:creationId xmlns:p14="http://schemas.microsoft.com/office/powerpoint/2010/main" val="284906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22</a:t>
            </a:fld>
            <a:endParaRPr lang="fr-FR"/>
          </a:p>
        </p:txBody>
      </p:sp>
    </p:spTree>
    <p:extLst>
      <p:ext uri="{BB962C8B-B14F-4D97-AF65-F5344CB8AC3E}">
        <p14:creationId xmlns:p14="http://schemas.microsoft.com/office/powerpoint/2010/main" val="1499132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23</a:t>
            </a:fld>
            <a:endParaRPr lang="fr-FR"/>
          </a:p>
        </p:txBody>
      </p:sp>
    </p:spTree>
    <p:extLst>
      <p:ext uri="{BB962C8B-B14F-4D97-AF65-F5344CB8AC3E}">
        <p14:creationId xmlns:p14="http://schemas.microsoft.com/office/powerpoint/2010/main" val="270781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24</a:t>
            </a:fld>
            <a:endParaRPr lang="fr-FR"/>
          </a:p>
        </p:txBody>
      </p:sp>
    </p:spTree>
    <p:extLst>
      <p:ext uri="{BB962C8B-B14F-4D97-AF65-F5344CB8AC3E}">
        <p14:creationId xmlns:p14="http://schemas.microsoft.com/office/powerpoint/2010/main" val="207674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25</a:t>
            </a:fld>
            <a:endParaRPr lang="fr-FR"/>
          </a:p>
        </p:txBody>
      </p:sp>
    </p:spTree>
    <p:extLst>
      <p:ext uri="{BB962C8B-B14F-4D97-AF65-F5344CB8AC3E}">
        <p14:creationId xmlns:p14="http://schemas.microsoft.com/office/powerpoint/2010/main" val="3174599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26</a:t>
            </a:fld>
            <a:endParaRPr lang="fr-FR"/>
          </a:p>
        </p:txBody>
      </p:sp>
    </p:spTree>
    <p:extLst>
      <p:ext uri="{BB962C8B-B14F-4D97-AF65-F5344CB8AC3E}">
        <p14:creationId xmlns:p14="http://schemas.microsoft.com/office/powerpoint/2010/main" val="25213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27</a:t>
            </a:fld>
            <a:endParaRPr lang="fr-FR"/>
          </a:p>
        </p:txBody>
      </p:sp>
    </p:spTree>
    <p:extLst>
      <p:ext uri="{BB962C8B-B14F-4D97-AF65-F5344CB8AC3E}">
        <p14:creationId xmlns:p14="http://schemas.microsoft.com/office/powerpoint/2010/main" val="1413951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28</a:t>
            </a:fld>
            <a:endParaRPr lang="fr-FR"/>
          </a:p>
        </p:txBody>
      </p:sp>
    </p:spTree>
    <p:extLst>
      <p:ext uri="{BB962C8B-B14F-4D97-AF65-F5344CB8AC3E}">
        <p14:creationId xmlns:p14="http://schemas.microsoft.com/office/powerpoint/2010/main" val="2458466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29</a:t>
            </a:fld>
            <a:endParaRPr lang="fr-FR"/>
          </a:p>
        </p:txBody>
      </p:sp>
    </p:spTree>
    <p:extLst>
      <p:ext uri="{BB962C8B-B14F-4D97-AF65-F5344CB8AC3E}">
        <p14:creationId xmlns:p14="http://schemas.microsoft.com/office/powerpoint/2010/main" val="141070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a:t>
            </a:fld>
            <a:endParaRPr lang="fr-FR"/>
          </a:p>
        </p:txBody>
      </p:sp>
    </p:spTree>
    <p:extLst>
      <p:ext uri="{BB962C8B-B14F-4D97-AF65-F5344CB8AC3E}">
        <p14:creationId xmlns:p14="http://schemas.microsoft.com/office/powerpoint/2010/main" val="424713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30</a:t>
            </a:fld>
            <a:endParaRPr lang="fr-FR"/>
          </a:p>
        </p:txBody>
      </p:sp>
    </p:spTree>
    <p:extLst>
      <p:ext uri="{BB962C8B-B14F-4D97-AF65-F5344CB8AC3E}">
        <p14:creationId xmlns:p14="http://schemas.microsoft.com/office/powerpoint/2010/main" val="2774585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31</a:t>
            </a:fld>
            <a:endParaRPr lang="fr-FR"/>
          </a:p>
        </p:txBody>
      </p:sp>
    </p:spTree>
    <p:extLst>
      <p:ext uri="{BB962C8B-B14F-4D97-AF65-F5344CB8AC3E}">
        <p14:creationId xmlns:p14="http://schemas.microsoft.com/office/powerpoint/2010/main" val="609170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32</a:t>
            </a:fld>
            <a:endParaRPr lang="fr-FR"/>
          </a:p>
        </p:txBody>
      </p:sp>
    </p:spTree>
    <p:extLst>
      <p:ext uri="{BB962C8B-B14F-4D97-AF65-F5344CB8AC3E}">
        <p14:creationId xmlns:p14="http://schemas.microsoft.com/office/powerpoint/2010/main" val="304505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4</a:t>
            </a:fld>
            <a:endParaRPr lang="fr-FR"/>
          </a:p>
        </p:txBody>
      </p:sp>
    </p:spTree>
    <p:extLst>
      <p:ext uri="{BB962C8B-B14F-4D97-AF65-F5344CB8AC3E}">
        <p14:creationId xmlns:p14="http://schemas.microsoft.com/office/powerpoint/2010/main" val="375298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5</a:t>
            </a:fld>
            <a:endParaRPr lang="fr-FR"/>
          </a:p>
        </p:txBody>
      </p:sp>
    </p:spTree>
    <p:extLst>
      <p:ext uri="{BB962C8B-B14F-4D97-AF65-F5344CB8AC3E}">
        <p14:creationId xmlns:p14="http://schemas.microsoft.com/office/powerpoint/2010/main" val="335921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6</a:t>
            </a:fld>
            <a:endParaRPr lang="fr-FR"/>
          </a:p>
        </p:txBody>
      </p:sp>
    </p:spTree>
    <p:extLst>
      <p:ext uri="{BB962C8B-B14F-4D97-AF65-F5344CB8AC3E}">
        <p14:creationId xmlns:p14="http://schemas.microsoft.com/office/powerpoint/2010/main" val="224586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7</a:t>
            </a:fld>
            <a:endParaRPr lang="fr-FR"/>
          </a:p>
        </p:txBody>
      </p:sp>
    </p:spTree>
    <p:extLst>
      <p:ext uri="{BB962C8B-B14F-4D97-AF65-F5344CB8AC3E}">
        <p14:creationId xmlns:p14="http://schemas.microsoft.com/office/powerpoint/2010/main" val="260678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8</a:t>
            </a:fld>
            <a:endParaRPr lang="fr-FR"/>
          </a:p>
        </p:txBody>
      </p:sp>
    </p:spTree>
    <p:extLst>
      <p:ext uri="{BB962C8B-B14F-4D97-AF65-F5344CB8AC3E}">
        <p14:creationId xmlns:p14="http://schemas.microsoft.com/office/powerpoint/2010/main" val="110141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9</a:t>
            </a:fld>
            <a:endParaRPr lang="fr-FR"/>
          </a:p>
        </p:txBody>
      </p:sp>
    </p:spTree>
    <p:extLst>
      <p:ext uri="{BB962C8B-B14F-4D97-AF65-F5344CB8AC3E}">
        <p14:creationId xmlns:p14="http://schemas.microsoft.com/office/powerpoint/2010/main" val="194505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30/10/2024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30/10/2024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30/10/2024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30/10/2024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30/10/2024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30/10/2024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30/10/2024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772400" cy="1470025"/>
          </a:xfrm>
        </p:spPr>
        <p:txBody>
          <a:bodyPr>
            <a:noAutofit/>
          </a:bodyPr>
          <a:lstStyle/>
          <a:p>
            <a:r>
              <a:rPr lang="fr-FR" sz="2400" dirty="0" smtClean="0">
                <a:latin typeface="Times New Roman" pitchFamily="18" charset="0"/>
                <a:cs typeface="Times New Roman" pitchFamily="18" charset="0"/>
              </a:rPr>
              <a:t>Centre Universitaire Abdelhafidh Boussouf-MILA</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Département de GM-ELM</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1</a:t>
            </a:r>
            <a:r>
              <a:rPr lang="fr-FR" sz="2400" baseline="30000" dirty="0" smtClean="0">
                <a:latin typeface="Times New Roman" pitchFamily="18" charset="0"/>
                <a:cs typeface="Times New Roman" pitchFamily="18" charset="0"/>
              </a:rPr>
              <a:t>re</a:t>
            </a:r>
            <a:r>
              <a:rPr lang="fr-FR" sz="2400" dirty="0" smtClean="0">
                <a:latin typeface="Times New Roman" pitchFamily="18" charset="0"/>
                <a:cs typeface="Times New Roman" pitchFamily="18" charset="0"/>
              </a:rPr>
              <a:t>  Année Master ELM</a:t>
            </a:r>
            <a:endParaRPr lang="fr-FR" sz="2400" dirty="0">
              <a:latin typeface="Times New Roman" pitchFamily="18" charset="0"/>
              <a:cs typeface="Times New Roman" pitchFamily="18" charset="0"/>
            </a:endParaRPr>
          </a:p>
        </p:txBody>
      </p:sp>
      <p:sp>
        <p:nvSpPr>
          <p:cNvPr id="3" name="Sous-titre 2"/>
          <p:cNvSpPr>
            <a:spLocks noGrp="1"/>
          </p:cNvSpPr>
          <p:nvPr>
            <p:ph type="subTitle" idx="1"/>
          </p:nvPr>
        </p:nvSpPr>
        <p:spPr>
          <a:xfrm>
            <a:off x="1331640" y="2924944"/>
            <a:ext cx="6400800" cy="1343000"/>
          </a:xfrm>
        </p:spPr>
        <p:txBody>
          <a:bodyPr/>
          <a:lstStyle/>
          <a:p>
            <a:r>
              <a:rPr lang="fr-FR" dirty="0" smtClean="0">
                <a:solidFill>
                  <a:schemeClr val="tx1"/>
                </a:solidFill>
                <a:latin typeface="Times New Roman" pitchFamily="18" charset="0"/>
                <a:cs typeface="Times New Roman" pitchFamily="18" charset="0"/>
              </a:rPr>
              <a:t>Modélisation et simulation des machines électriques</a:t>
            </a:r>
            <a:endParaRPr lang="fr-FR" dirty="0">
              <a:solidFill>
                <a:schemeClr val="tx1"/>
              </a:solidFill>
              <a:latin typeface="Times New Roman" pitchFamily="18" charset="0"/>
              <a:cs typeface="Times New Roman" pitchFamily="18" charset="0"/>
            </a:endParaRPr>
          </a:p>
        </p:txBody>
      </p:sp>
      <p:sp>
        <p:nvSpPr>
          <p:cNvPr id="5" name="Sous-titre 2"/>
          <p:cNvSpPr txBox="1">
            <a:spLocks/>
          </p:cNvSpPr>
          <p:nvPr/>
        </p:nvSpPr>
        <p:spPr>
          <a:xfrm>
            <a:off x="1043608" y="6381328"/>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schemeClr val="tx1"/>
                </a:solidFill>
                <a:latin typeface="Times New Roman" pitchFamily="18" charset="0"/>
                <a:cs typeface="Times New Roman" pitchFamily="18" charset="0"/>
              </a:rPr>
              <a:t>Année Universitaire: 2024-2025                 Dr. HIMOUR Kamal</a:t>
            </a:r>
            <a:endParaRPr lang="fr-FR" sz="1800" dirty="0">
              <a:solidFill>
                <a:schemeClr val="tx1"/>
              </a:solidFill>
              <a:latin typeface="Times New Roman" pitchFamily="18" charset="0"/>
              <a:cs typeface="Times New Roman" pitchFamily="18" charset="0"/>
            </a:endParaRPr>
          </a:p>
        </p:txBody>
      </p:sp>
      <p:sp>
        <p:nvSpPr>
          <p:cNvPr id="6" name="AutoShape 2" descr="Résultat d’images pour Schéma Armoire Élect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images pour Schéma Armoire Électr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images pour Schéma Armoire Électr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images pour Schéma Armoire Électriqu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images pour Schéma Armoire Électriqu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p:cNvCxnSpPr/>
          <p:nvPr/>
        </p:nvCxnSpPr>
        <p:spPr>
          <a:xfrm>
            <a:off x="-17704" y="6381126"/>
            <a:ext cx="9144000" cy="0"/>
          </a:xfrm>
          <a:prstGeom prst="line">
            <a:avLst/>
          </a:prstGeom>
          <a:ln>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p:nvPr/>
        </p:nvCxnSpPr>
        <p:spPr>
          <a:xfrm>
            <a:off x="1872296" y="2852936"/>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59632" y="4293096"/>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19672" y="2564904"/>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50040" y="407707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0"/>
            <a:ext cx="612775"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37"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oteur à courant continu SIEMENS type 1GG5132-ONG40-6JU5 - Moteurs à courant  continu - CC003 - Bobinage Centr'Al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68" y="4459970"/>
            <a:ext cx="1966673" cy="1741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mé de TP-Modélisation des Machines Electriqu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339951"/>
            <a:ext cx="3312368" cy="198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élisation multi-physique d'une Machine à Courant Continu - Spécialité SI  - éduscol S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211" y="4327364"/>
            <a:ext cx="3052085" cy="192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72551" y="1952254"/>
            <a:ext cx="3580713" cy="531789"/>
          </a:xfrm>
          <a:prstGeom prst="rect">
            <a:avLst/>
          </a:prstGeom>
        </p:spPr>
      </p:pic>
      <p:sp>
        <p:nvSpPr>
          <p:cNvPr id="5" name="Rectangle 4"/>
          <p:cNvSpPr/>
          <p:nvPr/>
        </p:nvSpPr>
        <p:spPr>
          <a:xfrm>
            <a:off x="4031797" y="2041242"/>
            <a:ext cx="4781381" cy="369332"/>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𝜑𝑟</a:t>
            </a:r>
            <a:r>
              <a:rPr lang="fr-FR" dirty="0">
                <a:latin typeface="Times New Roman" panose="02020603050405020304" pitchFamily="18" charset="0"/>
                <a:cs typeface="Times New Roman" panose="02020603050405020304" pitchFamily="18" charset="0"/>
              </a:rPr>
              <a:t>/𝑠𝑎 = </a:t>
            </a:r>
            <a:r>
              <a:rPr lang="fr-FR" dirty="0">
                <a:solidFill>
                  <a:srgbClr val="FF0000"/>
                </a:solidFill>
                <a:latin typeface="Times New Roman" panose="02020603050405020304" pitchFamily="18" charset="0"/>
                <a:cs typeface="Times New Roman" panose="02020603050405020304" pitchFamily="18" charset="0"/>
              </a:rPr>
              <a:t>𝑀𝑟𝑎/</a:t>
            </a:r>
            <a:r>
              <a:rPr lang="fr-FR" dirty="0" smtClean="0">
                <a:solidFill>
                  <a:srgbClr val="FF0000"/>
                </a:solidFill>
                <a:latin typeface="Times New Roman" panose="02020603050405020304" pitchFamily="18" charset="0"/>
                <a:cs typeface="Times New Roman" panose="02020603050405020304" pitchFamily="18" charset="0"/>
              </a:rPr>
              <a:t>𝑠𝑎 </a:t>
            </a:r>
            <a:r>
              <a:rPr lang="fr-FR" dirty="0" smtClean="0">
                <a:latin typeface="Times New Roman" panose="02020603050405020304" pitchFamily="18" charset="0"/>
                <a:cs typeface="Times New Roman" panose="02020603050405020304" pitchFamily="18" charset="0"/>
              </a:rPr>
              <a:t>𝑖𝑟𝑎 </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𝑀𝑟𝑏/</a:t>
            </a:r>
            <a:r>
              <a:rPr lang="fr-FR" dirty="0" smtClean="0">
                <a:solidFill>
                  <a:srgbClr val="FF0000"/>
                </a:solidFill>
                <a:latin typeface="Times New Roman" panose="02020603050405020304" pitchFamily="18" charset="0"/>
                <a:cs typeface="Times New Roman" panose="02020603050405020304" pitchFamily="18" charset="0"/>
              </a:rPr>
              <a:t>𝑠𝑎 </a:t>
            </a:r>
            <a:r>
              <a:rPr lang="fr-FR" dirty="0" smtClean="0">
                <a:latin typeface="Times New Roman" panose="02020603050405020304" pitchFamily="18" charset="0"/>
                <a:cs typeface="Times New Roman" panose="02020603050405020304" pitchFamily="18" charset="0"/>
              </a:rPr>
              <a:t>𝑖𝑟𝑏 </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𝑀𝑟𝑐/</a:t>
            </a:r>
            <a:r>
              <a:rPr lang="fr-FR" dirty="0" smtClean="0">
                <a:solidFill>
                  <a:srgbClr val="FF0000"/>
                </a:solidFill>
                <a:latin typeface="Times New Roman" panose="02020603050405020304" pitchFamily="18" charset="0"/>
                <a:cs typeface="Times New Roman" panose="02020603050405020304" pitchFamily="18" charset="0"/>
              </a:rPr>
              <a:t>𝑠𝑎 </a:t>
            </a:r>
            <a:r>
              <a:rPr lang="fr-FR" dirty="0" smtClean="0">
                <a:latin typeface="Times New Roman" panose="02020603050405020304" pitchFamily="18" charset="0"/>
                <a:cs typeface="Times New Roman" panose="02020603050405020304" pitchFamily="18" charset="0"/>
              </a:rPr>
              <a:t>𝑖𝑟𝑐 </a:t>
            </a:r>
            <a:endParaRPr lang="fr-FR" dirty="0"/>
          </a:p>
        </p:txBody>
      </p:sp>
      <p:sp>
        <p:nvSpPr>
          <p:cNvPr id="14" name="Rectangle 13"/>
          <p:cNvSpPr/>
          <p:nvPr/>
        </p:nvSpPr>
        <p:spPr>
          <a:xfrm>
            <a:off x="138488" y="2525703"/>
            <a:ext cx="8846026" cy="677108"/>
          </a:xfrm>
          <a:prstGeom prst="rect">
            <a:avLst/>
          </a:prstGeom>
        </p:spPr>
        <p:txBody>
          <a:bodyPr wrap="square">
            <a:spAutoFit/>
          </a:bodyPr>
          <a:lstStyle/>
          <a:p>
            <a:r>
              <a:rPr lang="fr-FR" dirty="0">
                <a:solidFill>
                  <a:srgbClr val="000000"/>
                </a:solidFill>
                <a:latin typeface="Times New Roman" panose="02020603050405020304" pitchFamily="18" charset="0"/>
              </a:rPr>
              <a:t>Sachant que le flux </a:t>
            </a:r>
            <a:r>
              <a:rPr lang="fr-FR" dirty="0">
                <a:solidFill>
                  <a:srgbClr val="000000"/>
                </a:solidFill>
                <a:latin typeface="Cambria Math" panose="02040503050406030204" pitchFamily="18" charset="0"/>
              </a:rPr>
              <a:t>𝜑 </a:t>
            </a:r>
            <a:r>
              <a:rPr lang="fr-FR" dirty="0">
                <a:solidFill>
                  <a:srgbClr val="000000"/>
                </a:solidFill>
                <a:latin typeface="Times New Roman" panose="02020603050405020304" pitchFamily="18" charset="0"/>
              </a:rPr>
              <a:t>crée par l'induction </a:t>
            </a:r>
            <a:r>
              <a:rPr lang="fr-FR" dirty="0">
                <a:solidFill>
                  <a:srgbClr val="000000"/>
                </a:solidFill>
                <a:latin typeface="Cambria Math" panose="02040503050406030204" pitchFamily="18" charset="0"/>
              </a:rPr>
              <a:t>𝐵⃗ </a:t>
            </a:r>
            <a:r>
              <a:rPr lang="fr-FR" dirty="0">
                <a:solidFill>
                  <a:srgbClr val="000000"/>
                </a:solidFill>
                <a:latin typeface="Times New Roman" panose="02020603050405020304" pitchFamily="18" charset="0"/>
              </a:rPr>
              <a:t>traversant la surface S est donné par : </a:t>
            </a:r>
            <a:endParaRPr lang="fr-FR" dirty="0" smtClean="0">
              <a:solidFill>
                <a:srgbClr val="000000"/>
              </a:solidFill>
              <a:latin typeface="Times New Roman" panose="02020603050405020304" pitchFamily="18" charset="0"/>
            </a:endParaRPr>
          </a:p>
          <a:p>
            <a:r>
              <a:rPr lang="fr-FR" dirty="0" smtClean="0">
                <a:solidFill>
                  <a:srgbClr val="000000"/>
                </a:solidFill>
                <a:latin typeface="Cambria Math" panose="02040503050406030204" pitchFamily="18" charset="0"/>
              </a:rPr>
              <a:t>𝜑 </a:t>
            </a:r>
            <a:r>
              <a:rPr lang="fr-FR" dirty="0">
                <a:solidFill>
                  <a:srgbClr val="000000"/>
                </a:solidFill>
                <a:latin typeface="Cambria Math" panose="02040503050406030204" pitchFamily="18" charset="0"/>
              </a:rPr>
              <a:t>= 𝐵⃗ . 𝑆 = 𝐵. 𝑆. 𝑐𝑜𝑠𝜃 = </a:t>
            </a:r>
            <a:r>
              <a:rPr lang="fr-FR" dirty="0">
                <a:solidFill>
                  <a:srgbClr val="FF0000"/>
                </a:solidFill>
                <a:latin typeface="Cambria Math" panose="02040503050406030204" pitchFamily="18" charset="0"/>
              </a:rPr>
              <a:t>𝜑</a:t>
            </a:r>
            <a:r>
              <a:rPr lang="fr-FR" sz="1100" dirty="0">
                <a:solidFill>
                  <a:srgbClr val="FF0000"/>
                </a:solidFill>
                <a:latin typeface="Cambria Math" panose="02040503050406030204" pitchFamily="18" charset="0"/>
              </a:rPr>
              <a:t>𝑚</a:t>
            </a:r>
            <a:r>
              <a:rPr lang="fr-FR" dirty="0">
                <a:solidFill>
                  <a:srgbClr val="000000"/>
                </a:solidFill>
                <a:latin typeface="Cambria Math" panose="02040503050406030204" pitchFamily="18" charset="0"/>
              </a:rPr>
              <a:t>𝑐𝑜𝑠𝜃 </a:t>
            </a:r>
            <a:r>
              <a:rPr lang="fr-FR" dirty="0">
                <a:solidFill>
                  <a:srgbClr val="000000"/>
                </a:solidFill>
                <a:latin typeface="Times New Roman" panose="02020603050405020304" pitchFamily="18" charset="0"/>
              </a:rPr>
              <a:t>; </a:t>
            </a:r>
            <a:r>
              <a:rPr lang="fr-FR" dirty="0" smtClean="0">
                <a:solidFill>
                  <a:srgbClr val="000000"/>
                </a:solidFill>
                <a:latin typeface="Times New Roman" panose="02020603050405020304" pitchFamily="18" charset="0"/>
              </a:rPr>
              <a:t>avec </a:t>
            </a:r>
            <a:r>
              <a:rPr lang="fr-FR" dirty="0" smtClean="0">
                <a:solidFill>
                  <a:srgbClr val="000000"/>
                </a:solidFill>
                <a:latin typeface="Cambria Math" panose="02040503050406030204" pitchFamily="18" charset="0"/>
              </a:rPr>
              <a:t>𝜑</a:t>
            </a:r>
            <a:r>
              <a:rPr lang="fr-FR" sz="1100" dirty="0" smtClean="0">
                <a:solidFill>
                  <a:srgbClr val="000000"/>
                </a:solidFill>
                <a:latin typeface="Cambria Math" panose="02040503050406030204" pitchFamily="18" charset="0"/>
              </a:rPr>
              <a:t>𝑚 </a:t>
            </a:r>
            <a:r>
              <a:rPr lang="fr-FR" dirty="0">
                <a:solidFill>
                  <a:srgbClr val="000000"/>
                </a:solidFill>
                <a:latin typeface="Cambria Math" panose="02040503050406030204" pitchFamily="18" charset="0"/>
              </a:rPr>
              <a:t>= </a:t>
            </a:r>
            <a:r>
              <a:rPr lang="fr-FR" dirty="0">
                <a:solidFill>
                  <a:srgbClr val="FF0000"/>
                </a:solidFill>
                <a:latin typeface="Cambria Math" panose="02040503050406030204" pitchFamily="18" charset="0"/>
              </a:rPr>
              <a:t>𝑀</a:t>
            </a:r>
            <a:r>
              <a:rPr lang="fr-FR" sz="1100" dirty="0">
                <a:solidFill>
                  <a:srgbClr val="FF0000"/>
                </a:solidFill>
                <a:latin typeface="Cambria Math" panose="02040503050406030204" pitchFamily="18" charset="0"/>
              </a:rPr>
              <a:t>0</a:t>
            </a:r>
            <a:r>
              <a:rPr lang="fr-FR" dirty="0">
                <a:solidFill>
                  <a:srgbClr val="FF0000"/>
                </a:solidFill>
                <a:latin typeface="Cambria Math" panose="02040503050406030204" pitchFamily="18" charset="0"/>
              </a:rPr>
              <a:t>. 𝑖 </a:t>
            </a:r>
            <a:r>
              <a:rPr lang="fr-FR" dirty="0">
                <a:solidFill>
                  <a:srgbClr val="000000"/>
                </a:solidFill>
                <a:latin typeface="Times New Roman" panose="02020603050405020304" pitchFamily="18" charset="0"/>
              </a:rPr>
              <a:t>; flux maximal lorsque </a:t>
            </a:r>
            <a:r>
              <a:rPr lang="fr-FR" sz="2000"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=0.</a:t>
            </a:r>
            <a:r>
              <a:rPr lang="fr-FR" dirty="0"/>
              <a:t> </a:t>
            </a:r>
          </a:p>
        </p:txBody>
      </p:sp>
      <p:sp>
        <p:nvSpPr>
          <p:cNvPr id="15" name="Rectangle 14"/>
          <p:cNvSpPr/>
          <p:nvPr/>
        </p:nvSpPr>
        <p:spPr>
          <a:xfrm>
            <a:off x="142825" y="3347532"/>
            <a:ext cx="9001175" cy="954107"/>
          </a:xfrm>
          <a:prstGeom prst="rect">
            <a:avLst/>
          </a:prstGeom>
        </p:spPr>
        <p:txBody>
          <a:bodyPr wrap="square">
            <a:spAutoFit/>
          </a:bodyPr>
          <a:lstStyle/>
          <a:p>
            <a:r>
              <a:rPr lang="fr-FR" dirty="0">
                <a:solidFill>
                  <a:srgbClr val="000000"/>
                </a:solidFill>
                <a:latin typeface="Times New Roman" panose="02020603050405020304" pitchFamily="18" charset="0"/>
              </a:rPr>
              <a:t>il vient alors que : </a:t>
            </a:r>
            <a:r>
              <a:rPr lang="fr-FR" dirty="0">
                <a:solidFill>
                  <a:srgbClr val="000000"/>
                </a:solidFill>
                <a:latin typeface="Cambria Math" panose="02040503050406030204" pitchFamily="18" charset="0"/>
              </a:rPr>
              <a:t>𝜑 = </a:t>
            </a:r>
            <a:r>
              <a:rPr lang="fr-FR" dirty="0" smtClean="0">
                <a:solidFill>
                  <a:srgbClr val="000000"/>
                </a:solidFill>
                <a:latin typeface="Cambria Math" panose="02040503050406030204" pitchFamily="18" charset="0"/>
              </a:rPr>
              <a:t>𝜑</a:t>
            </a:r>
            <a:r>
              <a:rPr lang="fr-FR" sz="1100" dirty="0" smtClean="0">
                <a:solidFill>
                  <a:srgbClr val="000000"/>
                </a:solidFill>
                <a:latin typeface="Cambria Math" panose="02040503050406030204" pitchFamily="18" charset="0"/>
              </a:rPr>
              <a:t>𝑚 </a:t>
            </a:r>
            <a:r>
              <a:rPr lang="fr-FR" dirty="0" smtClean="0">
                <a:solidFill>
                  <a:srgbClr val="000000"/>
                </a:solidFill>
                <a:latin typeface="Cambria Math" panose="02040503050406030204" pitchFamily="18" charset="0"/>
              </a:rPr>
              <a:t>𝑐𝑜𝑠𝜃 </a:t>
            </a:r>
            <a:r>
              <a:rPr lang="fr-FR" dirty="0">
                <a:solidFill>
                  <a:srgbClr val="000000"/>
                </a:solidFill>
                <a:latin typeface="Cambria Math" panose="02040503050406030204" pitchFamily="18" charset="0"/>
              </a:rPr>
              <a:t>= </a:t>
            </a:r>
            <a:r>
              <a:rPr lang="fr-FR" dirty="0">
                <a:solidFill>
                  <a:srgbClr val="FF0000"/>
                </a:solidFill>
                <a:latin typeface="Cambria Math" panose="02040503050406030204" pitchFamily="18" charset="0"/>
              </a:rPr>
              <a:t>𝑀</a:t>
            </a:r>
            <a:r>
              <a:rPr lang="fr-FR" sz="1100" dirty="0">
                <a:solidFill>
                  <a:srgbClr val="FF0000"/>
                </a:solidFill>
                <a:latin typeface="Cambria Math" panose="02040503050406030204" pitchFamily="18" charset="0"/>
              </a:rPr>
              <a:t>0</a:t>
            </a:r>
            <a:r>
              <a:rPr lang="fr-FR" dirty="0">
                <a:solidFill>
                  <a:srgbClr val="000000"/>
                </a:solidFill>
                <a:latin typeface="Cambria Math" panose="02040503050406030204" pitchFamily="18" charset="0"/>
              </a:rPr>
              <a:t>. </a:t>
            </a:r>
            <a:r>
              <a:rPr lang="fr-FR" dirty="0" smtClean="0">
                <a:solidFill>
                  <a:srgbClr val="000000"/>
                </a:solidFill>
                <a:latin typeface="Cambria Math" panose="02040503050406030204" pitchFamily="18" charset="0"/>
              </a:rPr>
              <a:t>𝑖. </a:t>
            </a:r>
            <a:r>
              <a:rPr lang="fr-FR" dirty="0" smtClean="0">
                <a:solidFill>
                  <a:srgbClr val="FF0000"/>
                </a:solidFill>
                <a:latin typeface="Cambria Math" panose="02040503050406030204" pitchFamily="18" charset="0"/>
              </a:rPr>
              <a:t>𝑐𝑜𝑠𝜃</a:t>
            </a:r>
            <a:r>
              <a:rPr lang="fr-FR" dirty="0">
                <a:solidFill>
                  <a:srgbClr val="000000"/>
                </a:solidFill>
                <a:latin typeface="Symbol" panose="05050102010706020507" pitchFamily="18" charset="2"/>
              </a:rPr>
              <a:t></a:t>
            </a:r>
            <a:r>
              <a:rPr lang="fr-FR" dirty="0">
                <a:solidFill>
                  <a:srgbClr val="000000"/>
                </a:solidFill>
                <a:latin typeface="Cambria Math" panose="02040503050406030204" pitchFamily="18" charset="0"/>
              </a:rPr>
              <a:t>𝜑 = </a:t>
            </a:r>
            <a:r>
              <a:rPr lang="fr-FR" dirty="0">
                <a:solidFill>
                  <a:srgbClr val="FF0000"/>
                </a:solidFill>
                <a:latin typeface="Cambria Math" panose="02040503050406030204" pitchFamily="18" charset="0"/>
              </a:rPr>
              <a:t>𝑀</a:t>
            </a:r>
            <a:r>
              <a:rPr lang="fr-FR" dirty="0">
                <a:solidFill>
                  <a:srgbClr val="000000"/>
                </a:solidFill>
                <a:latin typeface="Cambria Math" panose="02040503050406030204" pitchFamily="18" charset="0"/>
              </a:rPr>
              <a:t>. 𝑖 = </a:t>
            </a:r>
            <a:r>
              <a:rPr lang="fr-FR" dirty="0">
                <a:solidFill>
                  <a:srgbClr val="FF0000"/>
                </a:solidFill>
                <a:latin typeface="Cambria Math" panose="02040503050406030204" pitchFamily="18" charset="0"/>
              </a:rPr>
              <a:t>𝑀</a:t>
            </a:r>
            <a:r>
              <a:rPr lang="fr-FR" sz="1100" dirty="0">
                <a:solidFill>
                  <a:srgbClr val="FF0000"/>
                </a:solidFill>
                <a:latin typeface="Cambria Math" panose="02040503050406030204" pitchFamily="18" charset="0"/>
              </a:rPr>
              <a:t>0</a:t>
            </a:r>
            <a:r>
              <a:rPr lang="fr-FR" dirty="0">
                <a:solidFill>
                  <a:srgbClr val="000000"/>
                </a:solidFill>
                <a:latin typeface="Cambria Math" panose="02040503050406030204" pitchFamily="18" charset="0"/>
              </a:rPr>
              <a:t>. 𝑖. </a:t>
            </a:r>
            <a:r>
              <a:rPr lang="fr-FR" dirty="0">
                <a:solidFill>
                  <a:srgbClr val="FF0000"/>
                </a:solidFill>
                <a:latin typeface="Cambria Math" panose="02040503050406030204" pitchFamily="18" charset="0"/>
              </a:rPr>
              <a:t>𝑐𝑜𝑠𝜃</a:t>
            </a:r>
            <a:r>
              <a:rPr lang="fr-FR" dirty="0">
                <a:solidFill>
                  <a:srgbClr val="000000"/>
                </a:solidFill>
                <a:latin typeface="Symbol" panose="05050102010706020507" pitchFamily="18" charset="2"/>
              </a:rPr>
              <a:t></a:t>
            </a:r>
            <a:r>
              <a:rPr lang="fr-FR" b="1" dirty="0">
                <a:solidFill>
                  <a:srgbClr val="FF0000"/>
                </a:solidFill>
                <a:latin typeface="Cambria Math" panose="02040503050406030204" pitchFamily="18" charset="0"/>
              </a:rPr>
              <a:t>𝑀 = 𝑀</a:t>
            </a:r>
            <a:r>
              <a:rPr lang="fr-FR" sz="1100" b="1" dirty="0">
                <a:solidFill>
                  <a:srgbClr val="FF0000"/>
                </a:solidFill>
                <a:latin typeface="Cambria Math" panose="02040503050406030204" pitchFamily="18" charset="0"/>
              </a:rPr>
              <a:t>0</a:t>
            </a:r>
            <a:r>
              <a:rPr lang="fr-FR" b="1" dirty="0">
                <a:solidFill>
                  <a:srgbClr val="FF0000"/>
                </a:solidFill>
                <a:latin typeface="Cambria Math" panose="02040503050406030204" pitchFamily="18" charset="0"/>
              </a:rPr>
              <a:t>. 𝑐𝑜𝑠𝜃</a:t>
            </a:r>
          </a:p>
          <a:p>
            <a:r>
              <a:rPr lang="fr-FR" dirty="0">
                <a:solidFill>
                  <a:srgbClr val="FF0000"/>
                </a:solidFill>
                <a:latin typeface="Cambria Math" panose="02040503050406030204" pitchFamily="18" charset="0"/>
              </a:rPr>
              <a:t>𝑀</a:t>
            </a:r>
            <a:r>
              <a:rPr lang="fr-FR" sz="1100" dirty="0">
                <a:solidFill>
                  <a:srgbClr val="FF0000"/>
                </a:solidFill>
                <a:latin typeface="Cambria Math" panose="02040503050406030204" pitchFamily="18" charset="0"/>
              </a:rPr>
              <a:t>0 </a:t>
            </a:r>
            <a:r>
              <a:rPr lang="fr-FR" dirty="0">
                <a:solidFill>
                  <a:srgbClr val="000000"/>
                </a:solidFill>
                <a:latin typeface="Times New Roman" panose="02020603050405020304" pitchFamily="18" charset="0"/>
              </a:rPr>
              <a:t>: coefficient maximal d'inductance mutuelle entre une phase du stator et une phase du rotor lorsque </a:t>
            </a:r>
            <a:r>
              <a:rPr lang="fr-FR" sz="2000"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=0 .</a:t>
            </a:r>
            <a:r>
              <a:rPr lang="fr-FR" dirty="0"/>
              <a:t> </a:t>
            </a:r>
          </a:p>
        </p:txBody>
      </p:sp>
      <p:pic>
        <p:nvPicPr>
          <p:cNvPr id="18" name="Image 17"/>
          <p:cNvPicPr>
            <a:picLocks noChangeAspect="1"/>
          </p:cNvPicPr>
          <p:nvPr/>
        </p:nvPicPr>
        <p:blipFill>
          <a:blip r:embed="rId4"/>
          <a:stretch>
            <a:fillRect/>
          </a:stretch>
        </p:blipFill>
        <p:spPr>
          <a:xfrm>
            <a:off x="38514" y="4221088"/>
            <a:ext cx="4749510" cy="2550418"/>
          </a:xfrm>
          <a:prstGeom prst="rect">
            <a:avLst/>
          </a:prstGeom>
        </p:spPr>
      </p:pic>
      <p:pic>
        <p:nvPicPr>
          <p:cNvPr id="20" name="Image 19"/>
          <p:cNvPicPr>
            <a:picLocks noChangeAspect="1"/>
          </p:cNvPicPr>
          <p:nvPr/>
        </p:nvPicPr>
        <p:blipFill>
          <a:blip r:embed="rId5"/>
          <a:stretch>
            <a:fillRect/>
          </a:stretch>
        </p:blipFill>
        <p:spPr>
          <a:xfrm>
            <a:off x="4788024" y="4036186"/>
            <a:ext cx="3780190" cy="2843656"/>
          </a:xfrm>
          <a:prstGeom prst="rect">
            <a:avLst/>
          </a:prstGeom>
        </p:spPr>
      </p:pic>
    </p:spTree>
    <p:extLst>
      <p:ext uri="{BB962C8B-B14F-4D97-AF65-F5344CB8AC3E}">
        <p14:creationId xmlns:p14="http://schemas.microsoft.com/office/powerpoint/2010/main" val="3541348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1077350" y="4827474"/>
            <a:ext cx="6096122" cy="1851682"/>
          </a:xfrm>
          <a:prstGeom prst="rect">
            <a:avLst/>
          </a:prstGeom>
        </p:spPr>
      </p:pic>
      <p:pic>
        <p:nvPicPr>
          <p:cNvPr id="15" name="Image 14"/>
          <p:cNvPicPr>
            <a:picLocks noChangeAspect="1"/>
          </p:cNvPicPr>
          <p:nvPr/>
        </p:nvPicPr>
        <p:blipFill>
          <a:blip r:embed="rId4"/>
          <a:stretch>
            <a:fillRect/>
          </a:stretch>
        </p:blipFill>
        <p:spPr>
          <a:xfrm>
            <a:off x="2753913" y="2046452"/>
            <a:ext cx="3636174" cy="2735320"/>
          </a:xfrm>
          <a:prstGeom prst="rect">
            <a:avLst/>
          </a:prstGeom>
        </p:spPr>
      </p:pic>
    </p:spTree>
    <p:extLst>
      <p:ext uri="{BB962C8B-B14F-4D97-AF65-F5344CB8AC3E}">
        <p14:creationId xmlns:p14="http://schemas.microsoft.com/office/powerpoint/2010/main" val="876386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77458" y="2046452"/>
            <a:ext cx="3890485" cy="558854"/>
          </a:xfrm>
          <a:prstGeom prst="rect">
            <a:avLst/>
          </a:prstGeom>
        </p:spPr>
      </p:pic>
      <p:sp>
        <p:nvSpPr>
          <p:cNvPr id="5" name="Rectangle 4"/>
          <p:cNvSpPr/>
          <p:nvPr/>
        </p:nvSpPr>
        <p:spPr>
          <a:xfrm>
            <a:off x="307975" y="2828836"/>
            <a:ext cx="8747919" cy="954107"/>
          </a:xfrm>
          <a:prstGeom prst="rect">
            <a:avLst/>
          </a:prstGeom>
        </p:spPr>
        <p:txBody>
          <a:bodyPr wrap="square">
            <a:spAutoFit/>
          </a:bodyPr>
          <a:lstStyle/>
          <a:p>
            <a:r>
              <a:rPr lang="fr-FR" dirty="0">
                <a:solidFill>
                  <a:srgbClr val="000000"/>
                </a:solidFill>
                <a:latin typeface="Times New Roman" panose="02020603050405020304" pitchFamily="18" charset="0"/>
              </a:rPr>
              <a:t>les courants </a:t>
            </a:r>
            <a:r>
              <a:rPr lang="fr-FR" sz="2000" b="1" i="1" dirty="0">
                <a:solidFill>
                  <a:srgbClr val="FF0000"/>
                </a:solidFill>
                <a:latin typeface="Times New Roman" panose="02020603050405020304" pitchFamily="18" charset="0"/>
              </a:rPr>
              <a:t>i</a:t>
            </a:r>
            <a:r>
              <a:rPr lang="fr-FR" sz="1100" b="1" i="1" dirty="0">
                <a:solidFill>
                  <a:srgbClr val="FF0000"/>
                </a:solidFill>
                <a:latin typeface="Times New Roman" panose="02020603050405020304" pitchFamily="18" charset="0"/>
              </a:rPr>
              <a:t>ra</a:t>
            </a:r>
            <a:r>
              <a:rPr lang="fr-FR" sz="2000" b="1" dirty="0">
                <a:solidFill>
                  <a:srgbClr val="FF0000"/>
                </a:solidFill>
                <a:latin typeface="Times New Roman" panose="02020603050405020304" pitchFamily="18" charset="0"/>
              </a:rPr>
              <a:t>, </a:t>
            </a:r>
            <a:r>
              <a:rPr lang="fr-FR" sz="2000" b="1" i="1" dirty="0" err="1">
                <a:solidFill>
                  <a:srgbClr val="FF0000"/>
                </a:solidFill>
                <a:latin typeface="Times New Roman" panose="02020603050405020304" pitchFamily="18" charset="0"/>
              </a:rPr>
              <a:t>i</a:t>
            </a:r>
            <a:r>
              <a:rPr lang="fr-FR" sz="1100" b="1" i="1" dirty="0" err="1">
                <a:solidFill>
                  <a:srgbClr val="FF0000"/>
                </a:solidFill>
                <a:latin typeface="Times New Roman" panose="02020603050405020304" pitchFamily="18" charset="0"/>
              </a:rPr>
              <a:t>rb</a:t>
            </a:r>
            <a:r>
              <a:rPr lang="fr-FR" sz="1100" b="1" i="1" dirty="0">
                <a:solidFill>
                  <a:srgbClr val="FF0000"/>
                </a:solidFill>
                <a:latin typeface="Times New Roman" panose="02020603050405020304" pitchFamily="18" charset="0"/>
              </a:rPr>
              <a:t> </a:t>
            </a:r>
            <a:r>
              <a:rPr lang="fr-FR" sz="2000" b="1" dirty="0">
                <a:solidFill>
                  <a:srgbClr val="FF0000"/>
                </a:solidFill>
                <a:latin typeface="Times New Roman" panose="02020603050405020304" pitchFamily="18" charset="0"/>
              </a:rPr>
              <a:t>et </a:t>
            </a:r>
            <a:r>
              <a:rPr lang="fr-FR" sz="2000" b="1" i="1" dirty="0" err="1">
                <a:solidFill>
                  <a:srgbClr val="FF0000"/>
                </a:solidFill>
                <a:latin typeface="Times New Roman" panose="02020603050405020304" pitchFamily="18" charset="0"/>
              </a:rPr>
              <a:t>i</a:t>
            </a:r>
            <a:r>
              <a:rPr lang="fr-FR" sz="1100" b="1" i="1" dirty="0" err="1">
                <a:solidFill>
                  <a:srgbClr val="FF0000"/>
                </a:solidFill>
                <a:latin typeface="Times New Roman" panose="02020603050405020304" pitchFamily="18" charset="0"/>
              </a:rPr>
              <a:t>rc</a:t>
            </a:r>
            <a:r>
              <a:rPr lang="fr-FR" sz="1100" b="1" i="1" dirty="0">
                <a:solidFill>
                  <a:srgbClr val="FF0000"/>
                </a:solidFill>
                <a:latin typeface="Times New Roman" panose="02020603050405020304" pitchFamily="18" charset="0"/>
              </a:rPr>
              <a:t> </a:t>
            </a:r>
            <a:r>
              <a:rPr lang="fr-FR" dirty="0">
                <a:solidFill>
                  <a:srgbClr val="000000"/>
                </a:solidFill>
                <a:latin typeface="Times New Roman" panose="02020603050405020304" pitchFamily="18" charset="0"/>
              </a:rPr>
              <a:t>sont sinusoïdaux et de même pour les courants statoriques qui sont de la forme :</a:t>
            </a:r>
            <a:r>
              <a:rPr lang="fr-FR" dirty="0"/>
              <a:t> </a:t>
            </a:r>
            <a:br>
              <a:rPr lang="fr-FR" dirty="0"/>
            </a:br>
            <a:endParaRPr lang="fr-FR" dirty="0"/>
          </a:p>
        </p:txBody>
      </p:sp>
      <p:pic>
        <p:nvPicPr>
          <p:cNvPr id="14" name="Image 13"/>
          <p:cNvPicPr>
            <a:picLocks noChangeAspect="1"/>
          </p:cNvPicPr>
          <p:nvPr/>
        </p:nvPicPr>
        <p:blipFill>
          <a:blip r:embed="rId4"/>
          <a:stretch>
            <a:fillRect/>
          </a:stretch>
        </p:blipFill>
        <p:spPr>
          <a:xfrm>
            <a:off x="184833" y="3525500"/>
            <a:ext cx="1809750" cy="352425"/>
          </a:xfrm>
          <a:prstGeom prst="rect">
            <a:avLst/>
          </a:prstGeom>
        </p:spPr>
      </p:pic>
      <p:pic>
        <p:nvPicPr>
          <p:cNvPr id="16" name="Image 15"/>
          <p:cNvPicPr>
            <a:picLocks noChangeAspect="1"/>
          </p:cNvPicPr>
          <p:nvPr/>
        </p:nvPicPr>
        <p:blipFill>
          <a:blip r:embed="rId5"/>
          <a:stretch>
            <a:fillRect/>
          </a:stretch>
        </p:blipFill>
        <p:spPr>
          <a:xfrm>
            <a:off x="184833" y="3877925"/>
            <a:ext cx="4114800" cy="1200150"/>
          </a:xfrm>
          <a:prstGeom prst="rect">
            <a:avLst/>
          </a:prstGeom>
        </p:spPr>
      </p:pic>
      <p:sp>
        <p:nvSpPr>
          <p:cNvPr id="18" name="Rectangle 17"/>
          <p:cNvSpPr/>
          <p:nvPr/>
        </p:nvSpPr>
        <p:spPr>
          <a:xfrm>
            <a:off x="307974" y="5215929"/>
            <a:ext cx="7864425" cy="646331"/>
          </a:xfrm>
          <a:prstGeom prst="rect">
            <a:avLst/>
          </a:prstGeom>
        </p:spPr>
        <p:txBody>
          <a:bodyPr wrap="square">
            <a:spAutoFit/>
          </a:bodyPr>
          <a:lstStyle/>
          <a:p>
            <a:r>
              <a:rPr lang="fr-FR" dirty="0">
                <a:solidFill>
                  <a:srgbClr val="000000"/>
                </a:solidFill>
                <a:latin typeface="Times New Roman" panose="02020603050405020304" pitchFamily="18" charset="0"/>
              </a:rPr>
              <a:t>on a pour un système équilibré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t : </a:t>
            </a:r>
            <a:r>
              <a:rPr lang="fr-FR" dirty="0">
                <a:solidFill>
                  <a:srgbClr val="000000"/>
                </a:solidFill>
                <a:latin typeface="Cambria Math" panose="02040503050406030204" pitchFamily="18" charset="0"/>
              </a:rPr>
              <a:t>𝑖</a:t>
            </a:r>
            <a:r>
              <a:rPr lang="fr-FR" sz="1100" dirty="0">
                <a:solidFill>
                  <a:srgbClr val="000000"/>
                </a:solidFill>
                <a:latin typeface="Cambria Math" panose="02040503050406030204" pitchFamily="18" charset="0"/>
              </a:rPr>
              <a:t>𝑟𝑎/𝑠𝑎 </a:t>
            </a:r>
            <a:r>
              <a:rPr lang="fr-FR" dirty="0">
                <a:solidFill>
                  <a:srgbClr val="000000"/>
                </a:solidFill>
                <a:latin typeface="Cambria Math" panose="02040503050406030204" pitchFamily="18" charset="0"/>
              </a:rPr>
              <a:t>+ 𝑖</a:t>
            </a:r>
            <a:r>
              <a:rPr lang="fr-FR" sz="1100" dirty="0">
                <a:solidFill>
                  <a:srgbClr val="000000"/>
                </a:solidFill>
                <a:latin typeface="Cambria Math" panose="02040503050406030204" pitchFamily="18" charset="0"/>
              </a:rPr>
              <a:t>𝑟𝑏/𝑠𝑏 </a:t>
            </a:r>
            <a:r>
              <a:rPr lang="fr-FR" dirty="0">
                <a:solidFill>
                  <a:srgbClr val="000000"/>
                </a:solidFill>
                <a:latin typeface="Cambria Math" panose="02040503050406030204" pitchFamily="18" charset="0"/>
              </a:rPr>
              <a:t>+ 𝑖</a:t>
            </a:r>
            <a:r>
              <a:rPr lang="fr-FR" sz="1100" dirty="0">
                <a:solidFill>
                  <a:srgbClr val="000000"/>
                </a:solidFill>
                <a:latin typeface="Cambria Math" panose="02040503050406030204" pitchFamily="18" charset="0"/>
              </a:rPr>
              <a:t>𝑟𝑐/𝑠𝑐 </a:t>
            </a:r>
            <a:r>
              <a:rPr lang="fr-FR" dirty="0">
                <a:solidFill>
                  <a:srgbClr val="000000"/>
                </a:solidFill>
                <a:latin typeface="Cambria Math" panose="02040503050406030204" pitchFamily="18" charset="0"/>
              </a:rPr>
              <a:t>= 0</a:t>
            </a:r>
            <a:r>
              <a:rPr lang="fr-FR" dirty="0"/>
              <a:t> </a:t>
            </a:r>
            <a:br>
              <a:rPr lang="fr-FR" dirty="0"/>
            </a:br>
            <a:endParaRPr lang="fr-FR" dirty="0"/>
          </a:p>
        </p:txBody>
      </p:sp>
      <p:sp>
        <p:nvSpPr>
          <p:cNvPr id="19" name="Rectangle 18"/>
          <p:cNvSpPr/>
          <p:nvPr/>
        </p:nvSpPr>
        <p:spPr>
          <a:xfrm>
            <a:off x="307974" y="5567229"/>
            <a:ext cx="8747920" cy="646331"/>
          </a:xfrm>
          <a:prstGeom prst="rect">
            <a:avLst/>
          </a:prstGeom>
        </p:spPr>
        <p:txBody>
          <a:bodyPr wrap="square">
            <a:spAutoFit/>
          </a:bodyPr>
          <a:lstStyle/>
          <a:p>
            <a:r>
              <a:rPr lang="fr-FR" dirty="0">
                <a:solidFill>
                  <a:srgbClr val="000000"/>
                </a:solidFill>
                <a:latin typeface="Times New Roman" panose="02020603050405020304" pitchFamily="18" charset="0"/>
              </a:rPr>
              <a:t>en remplaçant les courants et les mutuelles par leurs expressions, il vient alors :</a:t>
            </a:r>
            <a:r>
              <a:rPr lang="fr-FR" dirty="0"/>
              <a:t> </a:t>
            </a:r>
            <a:br>
              <a:rPr lang="fr-FR" dirty="0"/>
            </a:br>
            <a:endParaRPr lang="fr-FR" dirty="0"/>
          </a:p>
        </p:txBody>
      </p:sp>
      <p:pic>
        <p:nvPicPr>
          <p:cNvPr id="20" name="Image 19"/>
          <p:cNvPicPr>
            <a:picLocks noChangeAspect="1"/>
          </p:cNvPicPr>
          <p:nvPr/>
        </p:nvPicPr>
        <p:blipFill>
          <a:blip r:embed="rId6"/>
          <a:stretch>
            <a:fillRect/>
          </a:stretch>
        </p:blipFill>
        <p:spPr>
          <a:xfrm>
            <a:off x="307974" y="6000114"/>
            <a:ext cx="6067425" cy="723900"/>
          </a:xfrm>
          <a:prstGeom prst="rect">
            <a:avLst/>
          </a:prstGeom>
        </p:spPr>
      </p:pic>
    </p:spTree>
    <p:extLst>
      <p:ext uri="{BB962C8B-B14F-4D97-AF65-F5344CB8AC3E}">
        <p14:creationId xmlns:p14="http://schemas.microsoft.com/office/powerpoint/2010/main" val="173291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77458" y="2046452"/>
            <a:ext cx="3890485" cy="558854"/>
          </a:xfrm>
          <a:prstGeom prst="rect">
            <a:avLst/>
          </a:prstGeom>
        </p:spPr>
      </p:pic>
      <p:pic>
        <p:nvPicPr>
          <p:cNvPr id="20" name="Image 19"/>
          <p:cNvPicPr>
            <a:picLocks noChangeAspect="1"/>
          </p:cNvPicPr>
          <p:nvPr/>
        </p:nvPicPr>
        <p:blipFill>
          <a:blip r:embed="rId4"/>
          <a:stretch>
            <a:fillRect/>
          </a:stretch>
        </p:blipFill>
        <p:spPr>
          <a:xfrm>
            <a:off x="203300" y="2671266"/>
            <a:ext cx="6067425" cy="723900"/>
          </a:xfrm>
          <a:prstGeom prst="rect">
            <a:avLst/>
          </a:prstGeom>
        </p:spPr>
      </p:pic>
      <p:pic>
        <p:nvPicPr>
          <p:cNvPr id="12" name="Image 11"/>
          <p:cNvPicPr>
            <a:picLocks noChangeAspect="1"/>
          </p:cNvPicPr>
          <p:nvPr/>
        </p:nvPicPr>
        <p:blipFill>
          <a:blip r:embed="rId5"/>
          <a:stretch>
            <a:fillRect/>
          </a:stretch>
        </p:blipFill>
        <p:spPr>
          <a:xfrm>
            <a:off x="249526" y="3461126"/>
            <a:ext cx="6715125" cy="419100"/>
          </a:xfrm>
          <a:prstGeom prst="rect">
            <a:avLst/>
          </a:prstGeom>
        </p:spPr>
      </p:pic>
      <p:sp>
        <p:nvSpPr>
          <p:cNvPr id="15" name="Rectangle 14"/>
          <p:cNvSpPr/>
          <p:nvPr/>
        </p:nvSpPr>
        <p:spPr>
          <a:xfrm>
            <a:off x="287438" y="4149080"/>
            <a:ext cx="7740946" cy="677108"/>
          </a:xfrm>
          <a:prstGeom prst="rect">
            <a:avLst/>
          </a:prstGeom>
        </p:spPr>
        <p:txBody>
          <a:bodyPr wrap="square">
            <a:spAutoFit/>
          </a:bodyPr>
          <a:lstStyle/>
          <a:p>
            <a:r>
              <a:rPr lang="fr-FR" dirty="0">
                <a:solidFill>
                  <a:srgbClr val="000000"/>
                </a:solidFill>
                <a:latin typeface="Times New Roman" panose="02020603050405020304" pitchFamily="18" charset="0"/>
              </a:rPr>
              <a:t>sachant que : cos(a).cos(b)=</a:t>
            </a:r>
            <a:r>
              <a:rPr lang="fr-FR" dirty="0">
                <a:solidFill>
                  <a:srgbClr val="000000"/>
                </a:solidFill>
                <a:latin typeface="Cambria Math" panose="02040503050406030204" pitchFamily="18" charset="0"/>
              </a:rPr>
              <a:t>𝑐𝑜𝑠𝑎. 𝑐𝑜𝑠𝑏 = </a:t>
            </a:r>
            <a:r>
              <a:rPr lang="fr-FR" sz="2000" dirty="0" smtClean="0">
                <a:solidFill>
                  <a:srgbClr val="000000"/>
                </a:solidFill>
                <a:latin typeface="Cambria Math" panose="02040503050406030204" pitchFamily="18" charset="0"/>
              </a:rPr>
              <a:t>½ </a:t>
            </a:r>
            <a:r>
              <a:rPr lang="fr-FR" dirty="0" smtClean="0">
                <a:solidFill>
                  <a:srgbClr val="000000"/>
                </a:solidFill>
                <a:latin typeface="Cambria Math" panose="02040503050406030204" pitchFamily="18" charset="0"/>
              </a:rPr>
              <a:t>[</a:t>
            </a:r>
            <a:r>
              <a:rPr lang="fr-FR" dirty="0">
                <a:solidFill>
                  <a:srgbClr val="000000"/>
                </a:solidFill>
                <a:latin typeface="Cambria Math" panose="02040503050406030204" pitchFamily="18" charset="0"/>
              </a:rPr>
              <a:t>𝑐𝑜𝑠(𝑎 + 𝑛) + 𝑐𝑜𝑠(𝑎 - 𝑏</a:t>
            </a:r>
            <a:r>
              <a:rPr lang="fr-FR" dirty="0" smtClean="0">
                <a:solidFill>
                  <a:srgbClr val="000000"/>
                </a:solidFill>
                <a:latin typeface="Cambria Math" panose="02040503050406030204" pitchFamily="18" charset="0"/>
              </a:rPr>
              <a:t>)]</a:t>
            </a:r>
            <a:r>
              <a:rPr lang="fr-FR" dirty="0" smtClean="0">
                <a:solidFill>
                  <a:srgbClr val="000000"/>
                </a:solidFill>
                <a:latin typeface="Times New Roman" panose="02020603050405020304" pitchFamily="18" charset="0"/>
              </a:rPr>
              <a:t> </a:t>
            </a:r>
            <a:r>
              <a:rPr lang="fr-FR" dirty="0"/>
              <a:t/>
            </a:r>
            <a:br>
              <a:rPr lang="fr-FR" dirty="0"/>
            </a:br>
            <a:endParaRPr lang="fr-FR" dirty="0"/>
          </a:p>
        </p:txBody>
      </p:sp>
      <p:pic>
        <p:nvPicPr>
          <p:cNvPr id="21" name="Image 20"/>
          <p:cNvPicPr>
            <a:picLocks noChangeAspect="1"/>
          </p:cNvPicPr>
          <p:nvPr/>
        </p:nvPicPr>
        <p:blipFill>
          <a:blip r:embed="rId6"/>
          <a:stretch>
            <a:fillRect/>
          </a:stretch>
        </p:blipFill>
        <p:spPr>
          <a:xfrm>
            <a:off x="208048" y="4686632"/>
            <a:ext cx="3067808" cy="559904"/>
          </a:xfrm>
          <a:prstGeom prst="rect">
            <a:avLst/>
          </a:prstGeom>
        </p:spPr>
      </p:pic>
      <p:sp>
        <p:nvSpPr>
          <p:cNvPr id="22" name="Rectangle 21"/>
          <p:cNvSpPr/>
          <p:nvPr/>
        </p:nvSpPr>
        <p:spPr>
          <a:xfrm>
            <a:off x="152036" y="5273598"/>
            <a:ext cx="8668435" cy="923330"/>
          </a:xfrm>
          <a:prstGeom prst="rect">
            <a:avLst/>
          </a:prstGeom>
        </p:spPr>
        <p:txBody>
          <a:bodyPr wrap="square">
            <a:spAutoFit/>
          </a:bodyPr>
          <a:lstStyle/>
          <a:p>
            <a:r>
              <a:rPr lang="fr-FR" dirty="0">
                <a:solidFill>
                  <a:srgbClr val="000000"/>
                </a:solidFill>
                <a:latin typeface="Times New Roman" panose="02020603050405020304" pitchFamily="18" charset="0"/>
              </a:rPr>
              <a:t>flux des trois phases rotoriques par rapport à la phase statique (sa). et on a le flux du stator par rapport à la phase (sa) :</a:t>
            </a:r>
            <a:r>
              <a:rPr lang="fr-FR" dirty="0"/>
              <a:t> </a:t>
            </a:r>
            <a:br>
              <a:rPr lang="fr-FR" dirty="0"/>
            </a:br>
            <a:endParaRPr lang="fr-FR" dirty="0"/>
          </a:p>
        </p:txBody>
      </p:sp>
      <p:pic>
        <p:nvPicPr>
          <p:cNvPr id="23" name="Image 22"/>
          <p:cNvPicPr>
            <a:picLocks noChangeAspect="1"/>
          </p:cNvPicPr>
          <p:nvPr/>
        </p:nvPicPr>
        <p:blipFill>
          <a:blip r:embed="rId7"/>
          <a:stretch>
            <a:fillRect/>
          </a:stretch>
        </p:blipFill>
        <p:spPr>
          <a:xfrm>
            <a:off x="287437" y="6063458"/>
            <a:ext cx="4452155" cy="389878"/>
          </a:xfrm>
          <a:prstGeom prst="rect">
            <a:avLst/>
          </a:prstGeom>
        </p:spPr>
      </p:pic>
    </p:spTree>
    <p:extLst>
      <p:ext uri="{BB962C8B-B14F-4D97-AF65-F5344CB8AC3E}">
        <p14:creationId xmlns:p14="http://schemas.microsoft.com/office/powerpoint/2010/main" val="366236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55575" y="1788327"/>
            <a:ext cx="3890485" cy="558854"/>
          </a:xfrm>
          <a:prstGeom prst="rect">
            <a:avLst/>
          </a:prstGeom>
        </p:spPr>
      </p:pic>
      <p:pic>
        <p:nvPicPr>
          <p:cNvPr id="20" name="Image 19"/>
          <p:cNvPicPr>
            <a:picLocks noChangeAspect="1"/>
          </p:cNvPicPr>
          <p:nvPr/>
        </p:nvPicPr>
        <p:blipFill>
          <a:blip r:embed="rId4"/>
          <a:stretch>
            <a:fillRect/>
          </a:stretch>
        </p:blipFill>
        <p:spPr>
          <a:xfrm>
            <a:off x="232457" y="2475704"/>
            <a:ext cx="6067425" cy="723900"/>
          </a:xfrm>
          <a:prstGeom prst="rect">
            <a:avLst/>
          </a:prstGeom>
        </p:spPr>
      </p:pic>
      <p:pic>
        <p:nvPicPr>
          <p:cNvPr id="12" name="Image 11"/>
          <p:cNvPicPr>
            <a:picLocks noChangeAspect="1"/>
          </p:cNvPicPr>
          <p:nvPr/>
        </p:nvPicPr>
        <p:blipFill>
          <a:blip r:embed="rId5"/>
          <a:stretch>
            <a:fillRect/>
          </a:stretch>
        </p:blipFill>
        <p:spPr>
          <a:xfrm>
            <a:off x="185595" y="3228547"/>
            <a:ext cx="6715125" cy="419100"/>
          </a:xfrm>
          <a:prstGeom prst="rect">
            <a:avLst/>
          </a:prstGeom>
        </p:spPr>
      </p:pic>
      <p:pic>
        <p:nvPicPr>
          <p:cNvPr id="21" name="Image 20"/>
          <p:cNvPicPr>
            <a:picLocks noChangeAspect="1"/>
          </p:cNvPicPr>
          <p:nvPr/>
        </p:nvPicPr>
        <p:blipFill>
          <a:blip r:embed="rId6"/>
          <a:stretch>
            <a:fillRect/>
          </a:stretch>
        </p:blipFill>
        <p:spPr>
          <a:xfrm>
            <a:off x="174641" y="3629082"/>
            <a:ext cx="3067808" cy="559904"/>
          </a:xfrm>
          <a:prstGeom prst="rect">
            <a:avLst/>
          </a:prstGeom>
        </p:spPr>
      </p:pic>
      <p:sp>
        <p:nvSpPr>
          <p:cNvPr id="5" name="Rectangle 4"/>
          <p:cNvSpPr/>
          <p:nvPr/>
        </p:nvSpPr>
        <p:spPr>
          <a:xfrm>
            <a:off x="232457" y="4218727"/>
            <a:ext cx="8534972" cy="646331"/>
          </a:xfrm>
          <a:prstGeom prst="rect">
            <a:avLst/>
          </a:prstGeom>
        </p:spPr>
        <p:txBody>
          <a:bodyPr wrap="square">
            <a:spAutoFit/>
          </a:bodyPr>
          <a:lstStyle/>
          <a:p>
            <a:r>
              <a:rPr lang="fr-FR" dirty="0">
                <a:solidFill>
                  <a:srgbClr val="000000"/>
                </a:solidFill>
                <a:latin typeface="Times New Roman" panose="02020603050405020304" pitchFamily="18" charset="0"/>
              </a:rPr>
              <a:t>pour un système équilibré on a :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t : </a:t>
            </a:r>
            <a:r>
              <a:rPr lang="fr-FR" dirty="0">
                <a:solidFill>
                  <a:srgbClr val="000000"/>
                </a:solidFill>
                <a:latin typeface="Cambria Math" panose="02040503050406030204" pitchFamily="18" charset="0"/>
              </a:rPr>
              <a:t>𝑖</a:t>
            </a:r>
            <a:r>
              <a:rPr lang="fr-FR" sz="1100" dirty="0">
                <a:solidFill>
                  <a:srgbClr val="000000"/>
                </a:solidFill>
                <a:latin typeface="Cambria Math" panose="02040503050406030204" pitchFamily="18" charset="0"/>
              </a:rPr>
              <a:t>𝑠𝑎 </a:t>
            </a:r>
            <a:r>
              <a:rPr lang="fr-FR" dirty="0">
                <a:solidFill>
                  <a:srgbClr val="000000"/>
                </a:solidFill>
                <a:latin typeface="Cambria Math" panose="02040503050406030204" pitchFamily="18" charset="0"/>
              </a:rPr>
              <a:t>+ 𝑖</a:t>
            </a:r>
            <a:r>
              <a:rPr lang="fr-FR" sz="1100" dirty="0">
                <a:solidFill>
                  <a:srgbClr val="000000"/>
                </a:solidFill>
                <a:latin typeface="Cambria Math" panose="02040503050406030204" pitchFamily="18" charset="0"/>
              </a:rPr>
              <a:t>𝑠𝑏 </a:t>
            </a:r>
            <a:r>
              <a:rPr lang="fr-FR" dirty="0">
                <a:solidFill>
                  <a:srgbClr val="000000"/>
                </a:solidFill>
                <a:latin typeface="Cambria Math" panose="02040503050406030204" pitchFamily="18" charset="0"/>
              </a:rPr>
              <a:t>+ 𝑖</a:t>
            </a:r>
            <a:r>
              <a:rPr lang="fr-FR" sz="1100" dirty="0">
                <a:solidFill>
                  <a:srgbClr val="000000"/>
                </a:solidFill>
                <a:latin typeface="Cambria Math" panose="02040503050406030204" pitchFamily="18" charset="0"/>
              </a:rPr>
              <a:t>𝑠𝑐 </a:t>
            </a:r>
            <a:r>
              <a:rPr lang="fr-FR" dirty="0">
                <a:solidFill>
                  <a:srgbClr val="000000"/>
                </a:solidFill>
                <a:latin typeface="Cambria Math" panose="02040503050406030204" pitchFamily="18" charset="0"/>
              </a:rPr>
              <a:t>= 0 ⇒ 𝑖</a:t>
            </a:r>
            <a:r>
              <a:rPr lang="fr-FR" sz="1100" dirty="0">
                <a:solidFill>
                  <a:srgbClr val="000000"/>
                </a:solidFill>
                <a:latin typeface="Cambria Math" panose="02040503050406030204" pitchFamily="18" charset="0"/>
              </a:rPr>
              <a:t>𝑠𝑎 </a:t>
            </a:r>
            <a:r>
              <a:rPr lang="fr-FR" dirty="0">
                <a:solidFill>
                  <a:srgbClr val="000000"/>
                </a:solidFill>
                <a:latin typeface="Cambria Math" panose="02040503050406030204" pitchFamily="18" charset="0"/>
              </a:rPr>
              <a:t>= -(𝑖</a:t>
            </a:r>
            <a:r>
              <a:rPr lang="fr-FR" sz="1100" dirty="0">
                <a:solidFill>
                  <a:srgbClr val="000000"/>
                </a:solidFill>
                <a:latin typeface="Cambria Math" panose="02040503050406030204" pitchFamily="18" charset="0"/>
              </a:rPr>
              <a:t>𝑠𝑏 </a:t>
            </a:r>
            <a:r>
              <a:rPr lang="fr-FR" dirty="0">
                <a:solidFill>
                  <a:srgbClr val="000000"/>
                </a:solidFill>
                <a:latin typeface="Cambria Math" panose="02040503050406030204" pitchFamily="18" charset="0"/>
              </a:rPr>
              <a:t>+ 𝑖</a:t>
            </a:r>
            <a:r>
              <a:rPr lang="fr-FR" sz="1100" dirty="0">
                <a:solidFill>
                  <a:srgbClr val="000000"/>
                </a:solidFill>
                <a:latin typeface="Cambria Math" panose="02040503050406030204" pitchFamily="18" charset="0"/>
              </a:rPr>
              <a:t>𝑠𝑐</a:t>
            </a:r>
            <a:r>
              <a:rPr lang="fr-FR" dirty="0">
                <a:solidFill>
                  <a:srgbClr val="000000"/>
                </a:solidFill>
                <a:latin typeface="Cambria Math" panose="02040503050406030204" pitchFamily="18" charset="0"/>
              </a:rPr>
              <a:t>)</a:t>
            </a:r>
            <a:r>
              <a:rPr lang="fr-FR" dirty="0"/>
              <a:t> </a:t>
            </a:r>
            <a:br>
              <a:rPr lang="fr-FR" dirty="0"/>
            </a:br>
            <a:endParaRPr lang="fr-FR" dirty="0"/>
          </a:p>
        </p:txBody>
      </p:sp>
      <p:sp>
        <p:nvSpPr>
          <p:cNvPr id="14" name="Rectangle 13"/>
          <p:cNvSpPr/>
          <p:nvPr/>
        </p:nvSpPr>
        <p:spPr>
          <a:xfrm>
            <a:off x="247264" y="4627267"/>
            <a:ext cx="4572000" cy="646331"/>
          </a:xfrm>
          <a:prstGeom prst="rect">
            <a:avLst/>
          </a:prstGeom>
        </p:spPr>
        <p:txBody>
          <a:bodyPr>
            <a:spAutoFit/>
          </a:bodyPr>
          <a:lstStyle/>
          <a:p>
            <a:r>
              <a:rPr lang="fr-FR" dirty="0">
                <a:solidFill>
                  <a:srgbClr val="000000"/>
                </a:solidFill>
                <a:latin typeface="Times New Roman" panose="02020603050405020304" pitchFamily="18" charset="0"/>
              </a:rPr>
              <a:t>donc le flux stator / (sa) est :</a:t>
            </a:r>
            <a:r>
              <a:rPr lang="fr-FR" dirty="0"/>
              <a:t> </a:t>
            </a:r>
            <a:br>
              <a:rPr lang="fr-FR" dirty="0"/>
            </a:br>
            <a:endParaRPr lang="fr-FR" dirty="0"/>
          </a:p>
        </p:txBody>
      </p:sp>
      <p:pic>
        <p:nvPicPr>
          <p:cNvPr id="16" name="Image 15"/>
          <p:cNvPicPr>
            <a:picLocks noChangeAspect="1"/>
          </p:cNvPicPr>
          <p:nvPr/>
        </p:nvPicPr>
        <p:blipFill>
          <a:blip r:embed="rId7"/>
          <a:stretch>
            <a:fillRect/>
          </a:stretch>
        </p:blipFill>
        <p:spPr>
          <a:xfrm>
            <a:off x="3282905" y="4584513"/>
            <a:ext cx="5174332" cy="416940"/>
          </a:xfrm>
          <a:prstGeom prst="rect">
            <a:avLst/>
          </a:prstGeom>
        </p:spPr>
      </p:pic>
      <p:graphicFrame>
        <p:nvGraphicFramePr>
          <p:cNvPr id="18" name="Tableau 17"/>
          <p:cNvGraphicFramePr>
            <a:graphicFrameLocks noGrp="1"/>
          </p:cNvGraphicFramePr>
          <p:nvPr>
            <p:extLst>
              <p:ext uri="{D42A27DB-BD31-4B8C-83A1-F6EECF244321}">
                <p14:modId xmlns:p14="http://schemas.microsoft.com/office/powerpoint/2010/main" val="1213642774"/>
              </p:ext>
            </p:extLst>
          </p:nvPr>
        </p:nvGraphicFramePr>
        <p:xfrm>
          <a:off x="247264" y="4988549"/>
          <a:ext cx="8025533" cy="465288"/>
        </p:xfrm>
        <a:graphic>
          <a:graphicData uri="http://schemas.openxmlformats.org/drawingml/2006/table">
            <a:tbl>
              <a:tblPr/>
              <a:tblGrid>
                <a:gridCol w="8025533">
                  <a:extLst>
                    <a:ext uri="{9D8B030D-6E8A-4147-A177-3AD203B41FA5}">
                      <a16:colId xmlns:a16="http://schemas.microsoft.com/office/drawing/2014/main" val="3879675886"/>
                    </a:ext>
                  </a:extLst>
                </a:gridCol>
              </a:tblGrid>
              <a:tr h="465288">
                <a:tc>
                  <a:txBody>
                    <a:bodyPr/>
                    <a:lstStyle/>
                    <a:p>
                      <a:r>
                        <a:rPr lang="fr-FR" sz="1600" b="0" i="0" dirty="0">
                          <a:solidFill>
                            <a:srgbClr val="000000"/>
                          </a:solidFill>
                          <a:effectLst/>
                          <a:latin typeface="Times New Roman" panose="02020603050405020304" pitchFamily="18" charset="0"/>
                        </a:rPr>
                        <a:t>finalement on aura l'expression du flux totalisé crée dans la phase (sa) du stator :</a:t>
                      </a:r>
                      <a:endParaRPr lang="fr-FR" sz="2400" dirty="0">
                        <a:effectLst/>
                      </a:endParaRPr>
                    </a:p>
                  </a:txBody>
                  <a:tcPr anchor="ctr">
                    <a:lnL>
                      <a:noFill/>
                    </a:lnL>
                    <a:lnR>
                      <a:noFill/>
                    </a:lnR>
                    <a:lnT>
                      <a:noFill/>
                    </a:lnT>
                    <a:lnB>
                      <a:noFill/>
                    </a:lnB>
                  </a:tcPr>
                </a:tc>
                <a:extLst>
                  <a:ext uri="{0D108BD9-81ED-4DB2-BD59-A6C34878D82A}">
                    <a16:rowId xmlns:a16="http://schemas.microsoft.com/office/drawing/2014/main" val="179085487"/>
                  </a:ext>
                </a:extLst>
              </a:tr>
            </a:tbl>
          </a:graphicData>
        </a:graphic>
      </p:graphicFrame>
      <p:sp>
        <p:nvSpPr>
          <p:cNvPr id="19" name="Rectangle 1"/>
          <p:cNvSpPr>
            <a:spLocks noChangeArrowheads="1"/>
          </p:cNvSpPr>
          <p:nvPr/>
        </p:nvSpPr>
        <p:spPr bwMode="auto">
          <a:xfrm>
            <a:off x="419907" y="5240226"/>
            <a:ext cx="148251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24" name="Image 23"/>
          <p:cNvPicPr>
            <a:picLocks noChangeAspect="1"/>
          </p:cNvPicPr>
          <p:nvPr/>
        </p:nvPicPr>
        <p:blipFill>
          <a:blip r:embed="rId8"/>
          <a:stretch>
            <a:fillRect/>
          </a:stretch>
        </p:blipFill>
        <p:spPr>
          <a:xfrm>
            <a:off x="123489" y="5705514"/>
            <a:ext cx="8752907" cy="652970"/>
          </a:xfrm>
          <a:prstGeom prst="rect">
            <a:avLst/>
          </a:prstGeom>
        </p:spPr>
      </p:pic>
    </p:spTree>
    <p:extLst>
      <p:ext uri="{BB962C8B-B14F-4D97-AF65-F5344CB8AC3E}">
        <p14:creationId xmlns:p14="http://schemas.microsoft.com/office/powerpoint/2010/main" val="1372744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24" name="Image 23"/>
          <p:cNvPicPr>
            <a:picLocks noChangeAspect="1"/>
          </p:cNvPicPr>
          <p:nvPr/>
        </p:nvPicPr>
        <p:blipFill>
          <a:blip r:embed="rId3"/>
          <a:stretch>
            <a:fillRect/>
          </a:stretch>
        </p:blipFill>
        <p:spPr>
          <a:xfrm>
            <a:off x="839" y="2258945"/>
            <a:ext cx="8752907" cy="652970"/>
          </a:xfrm>
          <a:prstGeom prst="rect">
            <a:avLst/>
          </a:prstGeom>
        </p:spPr>
      </p:pic>
      <p:sp>
        <p:nvSpPr>
          <p:cNvPr id="15" name="Rectangle 14"/>
          <p:cNvSpPr/>
          <p:nvPr/>
        </p:nvSpPr>
        <p:spPr>
          <a:xfrm>
            <a:off x="159772" y="2862450"/>
            <a:ext cx="4572000" cy="646331"/>
          </a:xfrm>
          <a:prstGeom prst="rect">
            <a:avLst/>
          </a:prstGeom>
        </p:spPr>
        <p:txBody>
          <a:bodyPr>
            <a:spAutoFit/>
          </a:bodyPr>
          <a:lstStyle/>
          <a:p>
            <a:r>
              <a:rPr lang="fr-FR" dirty="0">
                <a:solidFill>
                  <a:srgbClr val="000000"/>
                </a:solidFill>
                <a:latin typeface="Times New Roman" panose="02020603050405020304" pitchFamily="18" charset="0"/>
              </a:rPr>
              <a:t>pour la phase (</a:t>
            </a:r>
            <a:r>
              <a:rPr lang="fr-FR" dirty="0" err="1">
                <a:solidFill>
                  <a:srgbClr val="000000"/>
                </a:solidFill>
                <a:latin typeface="Times New Roman" panose="02020603050405020304" pitchFamily="18" charset="0"/>
              </a:rPr>
              <a:t>sb</a:t>
            </a:r>
            <a:r>
              <a:rPr lang="fr-FR" dirty="0">
                <a:solidFill>
                  <a:srgbClr val="000000"/>
                </a:solidFill>
                <a:latin typeface="Times New Roman" panose="02020603050405020304" pitchFamily="18" charset="0"/>
              </a:rPr>
              <a:t>) :</a:t>
            </a:r>
            <a:r>
              <a:rPr lang="fr-FR" dirty="0"/>
              <a:t> </a:t>
            </a:r>
            <a:br>
              <a:rPr lang="fr-FR" dirty="0"/>
            </a:br>
            <a:endParaRPr lang="fr-FR" dirty="0"/>
          </a:p>
        </p:txBody>
      </p:sp>
      <p:pic>
        <p:nvPicPr>
          <p:cNvPr id="22" name="Image 21"/>
          <p:cNvPicPr>
            <a:picLocks noChangeAspect="1"/>
          </p:cNvPicPr>
          <p:nvPr/>
        </p:nvPicPr>
        <p:blipFill>
          <a:blip r:embed="rId4"/>
          <a:stretch>
            <a:fillRect/>
          </a:stretch>
        </p:blipFill>
        <p:spPr>
          <a:xfrm>
            <a:off x="419907" y="3262371"/>
            <a:ext cx="8112533" cy="599380"/>
          </a:xfrm>
          <a:prstGeom prst="rect">
            <a:avLst/>
          </a:prstGeom>
        </p:spPr>
      </p:pic>
      <p:sp>
        <p:nvSpPr>
          <p:cNvPr id="25" name="Rectangle 24"/>
          <p:cNvSpPr/>
          <p:nvPr/>
        </p:nvSpPr>
        <p:spPr>
          <a:xfrm>
            <a:off x="287438" y="4139752"/>
            <a:ext cx="4572000" cy="646331"/>
          </a:xfrm>
          <a:prstGeom prst="rect">
            <a:avLst/>
          </a:prstGeom>
        </p:spPr>
        <p:txBody>
          <a:bodyPr>
            <a:spAutoFit/>
          </a:bodyPr>
          <a:lstStyle/>
          <a:p>
            <a:r>
              <a:rPr lang="fr-FR" dirty="0">
                <a:solidFill>
                  <a:srgbClr val="000000"/>
                </a:solidFill>
                <a:latin typeface="Times New Roman" panose="02020603050405020304" pitchFamily="18" charset="0"/>
              </a:rPr>
              <a:t>pour la phase (</a:t>
            </a:r>
            <a:r>
              <a:rPr lang="fr-FR" dirty="0" err="1" smtClean="0">
                <a:solidFill>
                  <a:srgbClr val="000000"/>
                </a:solidFill>
                <a:latin typeface="Times New Roman" panose="02020603050405020304" pitchFamily="18" charset="0"/>
              </a:rPr>
              <a:t>sc</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a:t>
            </a:r>
            <a:r>
              <a:rPr lang="fr-FR" dirty="0"/>
              <a:t> </a:t>
            </a:r>
            <a:br>
              <a:rPr lang="fr-FR" dirty="0"/>
            </a:br>
            <a:endParaRPr lang="fr-FR" dirty="0"/>
          </a:p>
        </p:txBody>
      </p:sp>
      <p:pic>
        <p:nvPicPr>
          <p:cNvPr id="23" name="Image 22"/>
          <p:cNvPicPr>
            <a:picLocks noChangeAspect="1"/>
          </p:cNvPicPr>
          <p:nvPr/>
        </p:nvPicPr>
        <p:blipFill>
          <a:blip r:embed="rId5"/>
          <a:stretch>
            <a:fillRect/>
          </a:stretch>
        </p:blipFill>
        <p:spPr>
          <a:xfrm>
            <a:off x="395084" y="4605108"/>
            <a:ext cx="8137355" cy="527678"/>
          </a:xfrm>
          <a:prstGeom prst="rect">
            <a:avLst/>
          </a:prstGeom>
        </p:spPr>
      </p:pic>
      <p:sp>
        <p:nvSpPr>
          <p:cNvPr id="26" name="Rectangle 25"/>
          <p:cNvSpPr/>
          <p:nvPr/>
        </p:nvSpPr>
        <p:spPr>
          <a:xfrm>
            <a:off x="917574" y="5529440"/>
            <a:ext cx="6750769" cy="923330"/>
          </a:xfrm>
          <a:prstGeom prst="rect">
            <a:avLst/>
          </a:prstGeom>
        </p:spPr>
        <p:txBody>
          <a:bodyPr wrap="square">
            <a:spAutoFit/>
          </a:bodyPr>
          <a:lstStyle/>
          <a:p>
            <a:r>
              <a:rPr lang="fr-FR" dirty="0">
                <a:solidFill>
                  <a:srgbClr val="000000"/>
                </a:solidFill>
                <a:latin typeface="Times New Roman" panose="02020603050405020304" pitchFamily="18" charset="0"/>
              </a:rPr>
              <a:t>avec : </a:t>
            </a:r>
            <a:r>
              <a:rPr lang="fr-FR" dirty="0">
                <a:solidFill>
                  <a:srgbClr val="000000"/>
                </a:solidFill>
                <a:latin typeface="Cambria Math" panose="02040503050406030204" pitchFamily="18" charset="0"/>
              </a:rPr>
              <a:t>𝐿 </a:t>
            </a:r>
            <a:r>
              <a:rPr lang="fr-FR" sz="1100" dirty="0">
                <a:solidFill>
                  <a:srgbClr val="000000"/>
                </a:solidFill>
                <a:latin typeface="Cambria Math" panose="02040503050406030204" pitchFamily="18" charset="0"/>
              </a:rPr>
              <a:t>𝑠 </a:t>
            </a:r>
            <a:r>
              <a:rPr lang="fr-FR" dirty="0">
                <a:solidFill>
                  <a:srgbClr val="000000"/>
                </a:solidFill>
                <a:latin typeface="Cambria Math" panose="02040503050406030204" pitchFamily="18" charset="0"/>
              </a:rPr>
              <a:t>= 𝑙</a:t>
            </a:r>
            <a:r>
              <a:rPr lang="fr-FR" sz="1100" dirty="0">
                <a:solidFill>
                  <a:srgbClr val="000000"/>
                </a:solidFill>
                <a:latin typeface="Cambria Math" panose="02040503050406030204" pitchFamily="18" charset="0"/>
              </a:rPr>
              <a:t>𝑠 </a:t>
            </a:r>
            <a:r>
              <a:rPr lang="fr-FR" dirty="0">
                <a:solidFill>
                  <a:srgbClr val="000000"/>
                </a:solidFill>
                <a:latin typeface="Cambria Math" panose="02040503050406030204" pitchFamily="18" charset="0"/>
              </a:rPr>
              <a:t>- 𝑀</a:t>
            </a:r>
            <a:r>
              <a:rPr lang="fr-FR" sz="1100" dirty="0">
                <a:solidFill>
                  <a:srgbClr val="000000"/>
                </a:solidFill>
                <a:latin typeface="Cambria Math" panose="02040503050406030204" pitchFamily="18" charset="0"/>
              </a:rPr>
              <a:t>𝑠 </a:t>
            </a:r>
            <a:r>
              <a:rPr lang="fr-FR" dirty="0">
                <a:solidFill>
                  <a:srgbClr val="000000"/>
                </a:solidFill>
                <a:latin typeface="Times New Roman" panose="02020603050405020304" pitchFamily="18" charset="0"/>
              </a:rPr>
              <a:t>; inductance cyclique du stator.</a:t>
            </a:r>
          </a:p>
          <a:p>
            <a:r>
              <a:rPr lang="fr-FR" dirty="0">
                <a:solidFill>
                  <a:srgbClr val="000000"/>
                </a:solidFill>
                <a:latin typeface="Cambria Math" panose="02040503050406030204" pitchFamily="18" charset="0"/>
              </a:rPr>
              <a:t>𝑀 = </a:t>
            </a:r>
            <a:r>
              <a:rPr lang="fr-FR" dirty="0" smtClean="0">
                <a:solidFill>
                  <a:srgbClr val="000000"/>
                </a:solidFill>
                <a:latin typeface="Cambria Math" panose="02040503050406030204" pitchFamily="18" charset="0"/>
              </a:rPr>
              <a:t>3/2 </a:t>
            </a:r>
            <a:r>
              <a:rPr lang="fr-FR" dirty="0">
                <a:solidFill>
                  <a:srgbClr val="000000"/>
                </a:solidFill>
                <a:latin typeface="Cambria Math" panose="02040503050406030204" pitchFamily="18" charset="0"/>
              </a:rPr>
              <a:t>𝑀</a:t>
            </a:r>
            <a:r>
              <a:rPr lang="fr-FR" sz="1100" dirty="0">
                <a:solidFill>
                  <a:srgbClr val="000000"/>
                </a:solidFill>
                <a:latin typeface="Cambria Math" panose="02040503050406030204" pitchFamily="18" charset="0"/>
              </a:rPr>
              <a:t>0 </a:t>
            </a:r>
            <a:r>
              <a:rPr lang="fr-FR" dirty="0">
                <a:solidFill>
                  <a:srgbClr val="000000"/>
                </a:solidFill>
                <a:latin typeface="Times New Roman" panose="02020603050405020304" pitchFamily="18" charset="0"/>
              </a:rPr>
              <a:t>; Mutuelle inductance cyclique entre stator et rotor.</a:t>
            </a:r>
            <a:r>
              <a:rPr lang="fr-FR" dirty="0"/>
              <a:t> </a:t>
            </a:r>
            <a:br>
              <a:rPr lang="fr-FR" dirty="0"/>
            </a:br>
            <a:endParaRPr lang="fr-FR" dirty="0"/>
          </a:p>
        </p:txBody>
      </p:sp>
    </p:spTree>
    <p:extLst>
      <p:ext uri="{BB962C8B-B14F-4D97-AF65-F5344CB8AC3E}">
        <p14:creationId xmlns:p14="http://schemas.microsoft.com/office/powerpoint/2010/main" val="2542361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155575" y="2077933"/>
            <a:ext cx="9144000" cy="923330"/>
          </a:xfrm>
          <a:prstGeom prst="rect">
            <a:avLst/>
          </a:prstGeom>
        </p:spPr>
        <p:txBody>
          <a:bodyPr wrap="square">
            <a:spAutoFit/>
          </a:bodyPr>
          <a:lstStyle/>
          <a:p>
            <a:r>
              <a:rPr lang="fr-FR" dirty="0" smtClean="0">
                <a:solidFill>
                  <a:srgbClr val="000000"/>
                </a:solidFill>
                <a:latin typeface="Times New Roman" panose="02020603050405020304" pitchFamily="18" charset="0"/>
              </a:rPr>
              <a:t>il </a:t>
            </a:r>
            <a:r>
              <a:rPr lang="fr-FR" dirty="0">
                <a:solidFill>
                  <a:srgbClr val="000000"/>
                </a:solidFill>
                <a:latin typeface="Times New Roman" panose="02020603050405020304" pitchFamily="18" charset="0"/>
              </a:rPr>
              <a:t>est à noter que les deux expressions sont exprimées dans deux référentiel différents, référentiel </a:t>
            </a:r>
            <a:r>
              <a:rPr lang="fr-FR" dirty="0" err="1">
                <a:solidFill>
                  <a:srgbClr val="000000"/>
                </a:solidFill>
                <a:latin typeface="Times New Roman" panose="02020603050405020304" pitchFamily="18" charset="0"/>
              </a:rPr>
              <a:t>statorique</a:t>
            </a:r>
            <a:r>
              <a:rPr lang="fr-FR" dirty="0">
                <a:solidFill>
                  <a:srgbClr val="000000"/>
                </a:solidFill>
                <a:latin typeface="Times New Roman" panose="02020603050405020304" pitchFamily="18" charset="0"/>
              </a:rPr>
              <a:t> et référentiel </a:t>
            </a:r>
            <a:r>
              <a:rPr lang="fr-FR" dirty="0" err="1">
                <a:solidFill>
                  <a:srgbClr val="000000"/>
                </a:solidFill>
                <a:latin typeface="Times New Roman" panose="02020603050405020304" pitchFamily="18" charset="0"/>
              </a:rPr>
              <a:t>rotorique</a:t>
            </a:r>
            <a:r>
              <a:rPr lang="fr-FR" dirty="0">
                <a:solidFill>
                  <a:srgbClr val="000000"/>
                </a:solidFill>
                <a:latin typeface="Times New Roman" panose="02020603050405020304" pitchFamily="18" charset="0"/>
              </a:rPr>
              <a:t>. Pour être exploitable on doit les ramener au même référentiel</a:t>
            </a:r>
            <a:r>
              <a:rPr lang="fr-FR" dirty="0"/>
              <a:t> </a:t>
            </a:r>
            <a:br>
              <a:rPr lang="fr-FR" dirty="0"/>
            </a:br>
            <a:endParaRPr lang="fr-FR" dirty="0"/>
          </a:p>
        </p:txBody>
      </p:sp>
      <p:pic>
        <p:nvPicPr>
          <p:cNvPr id="5" name="Image 4"/>
          <p:cNvPicPr>
            <a:picLocks noChangeAspect="1"/>
          </p:cNvPicPr>
          <p:nvPr/>
        </p:nvPicPr>
        <p:blipFill>
          <a:blip r:embed="rId3"/>
          <a:stretch>
            <a:fillRect/>
          </a:stretch>
        </p:blipFill>
        <p:spPr>
          <a:xfrm>
            <a:off x="5957798" y="2970160"/>
            <a:ext cx="2314575" cy="1190625"/>
          </a:xfrm>
          <a:prstGeom prst="rect">
            <a:avLst/>
          </a:prstGeom>
        </p:spPr>
      </p:pic>
      <p:pic>
        <p:nvPicPr>
          <p:cNvPr id="12" name="Image 11"/>
          <p:cNvPicPr>
            <a:picLocks noChangeAspect="1"/>
          </p:cNvPicPr>
          <p:nvPr/>
        </p:nvPicPr>
        <p:blipFill rotWithShape="1">
          <a:blip r:embed="rId4"/>
          <a:srcRect t="17728"/>
          <a:stretch/>
        </p:blipFill>
        <p:spPr>
          <a:xfrm>
            <a:off x="175122" y="2880815"/>
            <a:ext cx="4755474" cy="1487835"/>
          </a:xfrm>
          <a:prstGeom prst="rect">
            <a:avLst/>
          </a:prstGeom>
        </p:spPr>
      </p:pic>
      <p:pic>
        <p:nvPicPr>
          <p:cNvPr id="14" name="Image 13"/>
          <p:cNvPicPr>
            <a:picLocks noChangeAspect="1"/>
          </p:cNvPicPr>
          <p:nvPr/>
        </p:nvPicPr>
        <p:blipFill>
          <a:blip r:embed="rId5"/>
          <a:stretch>
            <a:fillRect/>
          </a:stretch>
        </p:blipFill>
        <p:spPr>
          <a:xfrm>
            <a:off x="409355" y="4509121"/>
            <a:ext cx="2866501" cy="1684578"/>
          </a:xfrm>
          <a:prstGeom prst="rect">
            <a:avLst/>
          </a:prstGeom>
        </p:spPr>
      </p:pic>
      <p:sp>
        <p:nvSpPr>
          <p:cNvPr id="16" name="Rectangle 15"/>
          <p:cNvSpPr/>
          <p:nvPr/>
        </p:nvSpPr>
        <p:spPr>
          <a:xfrm>
            <a:off x="4026514" y="5151821"/>
            <a:ext cx="4572000" cy="646331"/>
          </a:xfrm>
          <a:prstGeom prst="rect">
            <a:avLst/>
          </a:prstGeom>
        </p:spPr>
        <p:txBody>
          <a:bodyPr>
            <a:spAutoFit/>
          </a:bodyPr>
          <a:lstStyle/>
          <a:p>
            <a:r>
              <a:rPr lang="fr-FR" dirty="0">
                <a:solidFill>
                  <a:srgbClr val="000000"/>
                </a:solidFill>
                <a:latin typeface="Times New Roman" panose="02020603050405020304" pitchFamily="18" charset="0"/>
              </a:rPr>
              <a:t>Sous forme matricielle compactée :</a:t>
            </a:r>
            <a:r>
              <a:rPr lang="fr-FR" dirty="0"/>
              <a:t> </a:t>
            </a:r>
            <a:br>
              <a:rPr lang="fr-FR" dirty="0"/>
            </a:br>
            <a:endParaRPr lang="fr-FR" dirty="0"/>
          </a:p>
        </p:txBody>
      </p:sp>
      <p:pic>
        <p:nvPicPr>
          <p:cNvPr id="18" name="Image 17"/>
          <p:cNvPicPr>
            <a:picLocks noChangeAspect="1"/>
          </p:cNvPicPr>
          <p:nvPr/>
        </p:nvPicPr>
        <p:blipFill>
          <a:blip r:embed="rId6"/>
          <a:stretch>
            <a:fillRect/>
          </a:stretch>
        </p:blipFill>
        <p:spPr>
          <a:xfrm>
            <a:off x="4026514" y="5743528"/>
            <a:ext cx="3978226" cy="709808"/>
          </a:xfrm>
          <a:prstGeom prst="rect">
            <a:avLst/>
          </a:prstGeom>
        </p:spPr>
      </p:pic>
    </p:spTree>
    <p:extLst>
      <p:ext uri="{BB962C8B-B14F-4D97-AF65-F5344CB8AC3E}">
        <p14:creationId xmlns:p14="http://schemas.microsoft.com/office/powerpoint/2010/main" val="2037239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15" name="Rectangle 14"/>
          <p:cNvSpPr/>
          <p:nvPr/>
        </p:nvSpPr>
        <p:spPr>
          <a:xfrm>
            <a:off x="155574" y="2222086"/>
            <a:ext cx="8304857" cy="923330"/>
          </a:xfrm>
          <a:prstGeom prst="rect">
            <a:avLst/>
          </a:prstGeom>
        </p:spPr>
        <p:txBody>
          <a:bodyPr wrap="square">
            <a:spAutoFit/>
          </a:bodyPr>
          <a:lstStyle/>
          <a:p>
            <a:r>
              <a:rPr lang="fr-FR" b="1" dirty="0">
                <a:solidFill>
                  <a:srgbClr val="000000"/>
                </a:solidFill>
                <a:latin typeface="Times New Roman" panose="02020603050405020304" pitchFamily="18" charset="0"/>
              </a:rPr>
              <a:t>b. Armature du rotor :</a:t>
            </a:r>
          </a:p>
          <a:p>
            <a:r>
              <a:rPr lang="fr-FR" dirty="0">
                <a:solidFill>
                  <a:srgbClr val="000000"/>
                </a:solidFill>
                <a:latin typeface="Times New Roman" panose="02020603050405020304" pitchFamily="18" charset="0"/>
              </a:rPr>
              <a:t>même démarche de raisonnement que le stator. les indices changent (s </a:t>
            </a:r>
            <a:r>
              <a:rPr lang="fr-FR"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r et r </a:t>
            </a:r>
            <a:r>
              <a:rPr lang="fr-FR"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s).</a:t>
            </a:r>
            <a:r>
              <a:rPr lang="fr-FR" dirty="0"/>
              <a:t> </a:t>
            </a:r>
            <a:br>
              <a:rPr lang="fr-FR" dirty="0"/>
            </a:br>
            <a:endParaRPr lang="fr-FR" dirty="0"/>
          </a:p>
        </p:txBody>
      </p:sp>
      <p:pic>
        <p:nvPicPr>
          <p:cNvPr id="16" name="Image 15"/>
          <p:cNvPicPr>
            <a:picLocks noChangeAspect="1"/>
          </p:cNvPicPr>
          <p:nvPr/>
        </p:nvPicPr>
        <p:blipFill>
          <a:blip r:embed="rId3"/>
          <a:stretch>
            <a:fillRect/>
          </a:stretch>
        </p:blipFill>
        <p:spPr>
          <a:xfrm>
            <a:off x="307975" y="2931104"/>
            <a:ext cx="3183905" cy="587196"/>
          </a:xfrm>
          <a:prstGeom prst="rect">
            <a:avLst/>
          </a:prstGeom>
        </p:spPr>
      </p:pic>
      <p:sp>
        <p:nvSpPr>
          <p:cNvPr id="18" name="Rectangle 17"/>
          <p:cNvSpPr/>
          <p:nvPr/>
        </p:nvSpPr>
        <p:spPr>
          <a:xfrm>
            <a:off x="307974" y="3573016"/>
            <a:ext cx="8440489" cy="1200329"/>
          </a:xfrm>
          <a:prstGeom prst="rect">
            <a:avLst/>
          </a:prstGeom>
        </p:spPr>
        <p:txBody>
          <a:bodyPr wrap="square">
            <a:spAutoFit/>
          </a:bodyPr>
          <a:lstStyle/>
          <a:p>
            <a:r>
              <a:rPr lang="fr-FR" dirty="0">
                <a:solidFill>
                  <a:srgbClr val="000000"/>
                </a:solidFill>
                <a:latin typeface="Times New Roman" panose="02020603050405020304" pitchFamily="18" charset="0"/>
              </a:rPr>
              <a:t>avec : </a:t>
            </a:r>
            <a:r>
              <a:rPr lang="fr-FR" dirty="0">
                <a:solidFill>
                  <a:srgbClr val="000000"/>
                </a:solidFill>
                <a:latin typeface="Cambria Math" panose="02040503050406030204" pitchFamily="18" charset="0"/>
              </a:rPr>
              <a:t>𝐿 </a:t>
            </a:r>
            <a:r>
              <a:rPr lang="fr-FR" sz="1100" dirty="0">
                <a:solidFill>
                  <a:srgbClr val="000000"/>
                </a:solidFill>
                <a:latin typeface="Cambria Math" panose="02040503050406030204" pitchFamily="18" charset="0"/>
              </a:rPr>
              <a:t>𝑟 </a:t>
            </a:r>
            <a:r>
              <a:rPr lang="fr-FR" dirty="0">
                <a:solidFill>
                  <a:srgbClr val="000000"/>
                </a:solidFill>
                <a:latin typeface="Cambria Math" panose="02040503050406030204" pitchFamily="18" charset="0"/>
              </a:rPr>
              <a:t>= 𝑙</a:t>
            </a:r>
            <a:r>
              <a:rPr lang="fr-FR" sz="1100" dirty="0">
                <a:solidFill>
                  <a:srgbClr val="000000"/>
                </a:solidFill>
                <a:latin typeface="Cambria Math" panose="02040503050406030204" pitchFamily="18" charset="0"/>
              </a:rPr>
              <a:t>𝑟 </a:t>
            </a:r>
            <a:r>
              <a:rPr lang="fr-FR" dirty="0">
                <a:solidFill>
                  <a:srgbClr val="000000"/>
                </a:solidFill>
                <a:latin typeface="Cambria Math" panose="02040503050406030204" pitchFamily="18" charset="0"/>
              </a:rPr>
              <a:t>- 𝑀</a:t>
            </a:r>
            <a:r>
              <a:rPr lang="fr-FR" sz="1100" dirty="0">
                <a:solidFill>
                  <a:srgbClr val="000000"/>
                </a:solidFill>
                <a:latin typeface="Cambria Math" panose="02040503050406030204" pitchFamily="18" charset="0"/>
              </a:rPr>
              <a:t>𝑟 </a:t>
            </a:r>
            <a:r>
              <a:rPr lang="fr-FR" dirty="0">
                <a:solidFill>
                  <a:srgbClr val="000000"/>
                </a:solidFill>
                <a:latin typeface="Times New Roman" panose="02020603050405020304" pitchFamily="18" charset="0"/>
              </a:rPr>
              <a:t>; inductance cyclique propre du rotor.</a:t>
            </a:r>
          </a:p>
          <a:p>
            <a:r>
              <a:rPr lang="fr-FR" dirty="0">
                <a:solidFill>
                  <a:srgbClr val="000000"/>
                </a:solidFill>
                <a:latin typeface="Cambria Math" panose="02040503050406030204" pitchFamily="18" charset="0"/>
              </a:rPr>
              <a:t>𝑙 </a:t>
            </a:r>
            <a:r>
              <a:rPr lang="fr-FR" sz="1100" dirty="0">
                <a:solidFill>
                  <a:srgbClr val="000000"/>
                </a:solidFill>
                <a:latin typeface="Cambria Math" panose="02040503050406030204" pitchFamily="18" charset="0"/>
              </a:rPr>
              <a:t>𝑟 </a:t>
            </a:r>
            <a:r>
              <a:rPr lang="fr-FR" dirty="0">
                <a:solidFill>
                  <a:srgbClr val="000000"/>
                </a:solidFill>
                <a:latin typeface="Times New Roman" panose="02020603050405020304" pitchFamily="18" charset="0"/>
              </a:rPr>
              <a:t>: inductance propre d'une phase du rotor.</a:t>
            </a:r>
          </a:p>
          <a:p>
            <a:r>
              <a:rPr lang="fr-FR" dirty="0">
                <a:solidFill>
                  <a:srgbClr val="000000"/>
                </a:solidFill>
                <a:latin typeface="Cambria Math" panose="02040503050406030204" pitchFamily="18" charset="0"/>
              </a:rPr>
              <a:t>𝑀</a:t>
            </a:r>
            <a:r>
              <a:rPr lang="fr-FR" sz="1100" dirty="0">
                <a:solidFill>
                  <a:srgbClr val="000000"/>
                </a:solidFill>
                <a:latin typeface="Cambria Math" panose="02040503050406030204" pitchFamily="18" charset="0"/>
              </a:rPr>
              <a:t>𝑟 </a:t>
            </a:r>
            <a:r>
              <a:rPr lang="fr-FR" dirty="0">
                <a:solidFill>
                  <a:srgbClr val="000000"/>
                </a:solidFill>
                <a:latin typeface="Times New Roman" panose="02020603050405020304" pitchFamily="18" charset="0"/>
              </a:rPr>
              <a:t>: mutuelle inductance entre deux phases du rotor à 120°</a:t>
            </a:r>
            <a:r>
              <a:rPr lang="fr-FR" dirty="0"/>
              <a:t> </a:t>
            </a:r>
            <a:br>
              <a:rPr lang="fr-FR" dirty="0"/>
            </a:br>
            <a:endParaRPr lang="fr-FR" dirty="0"/>
          </a:p>
        </p:txBody>
      </p:sp>
      <p:sp>
        <p:nvSpPr>
          <p:cNvPr id="19" name="Rectangle 18"/>
          <p:cNvSpPr/>
          <p:nvPr/>
        </p:nvSpPr>
        <p:spPr>
          <a:xfrm>
            <a:off x="53843" y="4437112"/>
            <a:ext cx="8723879" cy="923330"/>
          </a:xfrm>
          <a:prstGeom prst="rect">
            <a:avLst/>
          </a:prstGeom>
        </p:spPr>
        <p:txBody>
          <a:bodyPr wrap="square">
            <a:spAutoFit/>
          </a:bodyPr>
          <a:lstStyle/>
          <a:p>
            <a:r>
              <a:rPr lang="fr-FR" dirty="0" smtClean="0">
                <a:solidFill>
                  <a:srgbClr val="000000"/>
                </a:solidFill>
                <a:latin typeface="Times New Roman" panose="02020603050405020304" pitchFamily="18" charset="0"/>
              </a:rPr>
              <a:t>Le </a:t>
            </a:r>
            <a:r>
              <a:rPr lang="fr-FR" dirty="0">
                <a:solidFill>
                  <a:srgbClr val="000000"/>
                </a:solidFill>
                <a:latin typeface="Times New Roman" panose="02020603050405020304" pitchFamily="18" charset="0"/>
              </a:rPr>
              <a:t>système d'équation </a:t>
            </a:r>
            <a:r>
              <a:rPr lang="fr-FR" dirty="0" smtClean="0">
                <a:solidFill>
                  <a:srgbClr val="000000"/>
                </a:solidFill>
                <a:latin typeface="Times New Roman" panose="02020603050405020304" pitchFamily="18" charset="0"/>
              </a:rPr>
              <a:t>suivant décrit </a:t>
            </a:r>
            <a:r>
              <a:rPr lang="fr-FR" dirty="0">
                <a:solidFill>
                  <a:srgbClr val="000000"/>
                </a:solidFill>
                <a:latin typeface="Times New Roman" panose="02020603050405020304" pitchFamily="18" charset="0"/>
              </a:rPr>
              <a:t>le modèle triphasé général et symétrique de la machine idéalisée dans les deux référentiels statoriques et rotoriques</a:t>
            </a:r>
            <a:r>
              <a:rPr lang="fr-FR" dirty="0"/>
              <a:t> </a:t>
            </a:r>
            <a:br>
              <a:rPr lang="fr-FR" dirty="0"/>
            </a:br>
            <a:endParaRPr lang="fr-FR" dirty="0"/>
          </a:p>
        </p:txBody>
      </p:sp>
      <p:pic>
        <p:nvPicPr>
          <p:cNvPr id="20" name="Image 19"/>
          <p:cNvPicPr>
            <a:picLocks noChangeAspect="1"/>
          </p:cNvPicPr>
          <p:nvPr/>
        </p:nvPicPr>
        <p:blipFill>
          <a:blip r:embed="rId4"/>
          <a:stretch>
            <a:fillRect/>
          </a:stretch>
        </p:blipFill>
        <p:spPr>
          <a:xfrm>
            <a:off x="155573" y="5395042"/>
            <a:ext cx="3640235" cy="1054413"/>
          </a:xfrm>
          <a:prstGeom prst="rect">
            <a:avLst/>
          </a:prstGeom>
        </p:spPr>
      </p:pic>
      <p:pic>
        <p:nvPicPr>
          <p:cNvPr id="21" name="Image 20"/>
          <p:cNvPicPr>
            <a:picLocks noChangeAspect="1"/>
          </p:cNvPicPr>
          <p:nvPr/>
        </p:nvPicPr>
        <p:blipFill>
          <a:blip r:embed="rId5"/>
          <a:stretch>
            <a:fillRect/>
          </a:stretch>
        </p:blipFill>
        <p:spPr>
          <a:xfrm>
            <a:off x="4211960" y="5360441"/>
            <a:ext cx="3456384" cy="1065605"/>
          </a:xfrm>
          <a:prstGeom prst="rect">
            <a:avLst/>
          </a:prstGeom>
        </p:spPr>
      </p:pic>
    </p:spTree>
    <p:extLst>
      <p:ext uri="{BB962C8B-B14F-4D97-AF65-F5344CB8AC3E}">
        <p14:creationId xmlns:p14="http://schemas.microsoft.com/office/powerpoint/2010/main" val="832079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5174277" y="1486616"/>
            <a:ext cx="388161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Les </a:t>
            </a:r>
            <a:r>
              <a:rPr lang="fr-FR" sz="1600" b="1" dirty="0">
                <a:latin typeface="Times New Roman" panose="02020603050405020304" pitchFamily="18" charset="0"/>
                <a:cs typeface="Times New Roman" panose="02020603050405020304" pitchFamily="18" charset="0"/>
              </a:rPr>
              <a:t>équations </a:t>
            </a:r>
            <a:r>
              <a:rPr lang="fr-FR" sz="1600" b="1" dirty="0" smtClean="0">
                <a:latin typeface="Times New Roman" panose="02020603050405020304" pitchFamily="18" charset="0"/>
                <a:cs typeface="Times New Roman" panose="02020603050405020304" pitchFamily="18" charset="0"/>
              </a:rPr>
              <a:t>magnétiques (équations des flux)</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20" name="Image 19"/>
          <p:cNvPicPr>
            <a:picLocks noChangeAspect="1"/>
          </p:cNvPicPr>
          <p:nvPr/>
        </p:nvPicPr>
        <p:blipFill>
          <a:blip r:embed="rId3"/>
          <a:stretch>
            <a:fillRect/>
          </a:stretch>
        </p:blipFill>
        <p:spPr>
          <a:xfrm>
            <a:off x="155575" y="2208729"/>
            <a:ext cx="3640235" cy="1054413"/>
          </a:xfrm>
          <a:prstGeom prst="rect">
            <a:avLst/>
          </a:prstGeom>
        </p:spPr>
      </p:pic>
      <p:pic>
        <p:nvPicPr>
          <p:cNvPr id="21" name="Image 20"/>
          <p:cNvPicPr>
            <a:picLocks noChangeAspect="1"/>
          </p:cNvPicPr>
          <p:nvPr/>
        </p:nvPicPr>
        <p:blipFill>
          <a:blip r:embed="rId4"/>
          <a:stretch>
            <a:fillRect/>
          </a:stretch>
        </p:blipFill>
        <p:spPr>
          <a:xfrm>
            <a:off x="4572000" y="2145423"/>
            <a:ext cx="3456384" cy="1065605"/>
          </a:xfrm>
          <a:prstGeom prst="rect">
            <a:avLst/>
          </a:prstGeom>
        </p:spPr>
      </p:pic>
      <p:sp>
        <p:nvSpPr>
          <p:cNvPr id="4" name="Rectangle 3"/>
          <p:cNvSpPr/>
          <p:nvPr/>
        </p:nvSpPr>
        <p:spPr>
          <a:xfrm>
            <a:off x="332197" y="3594110"/>
            <a:ext cx="8023213" cy="3139321"/>
          </a:xfrm>
          <a:prstGeom prst="rect">
            <a:avLst/>
          </a:prstGeom>
        </p:spPr>
        <p:txBody>
          <a:bodyPr wrap="square">
            <a:spAutoFit/>
          </a:bodyPr>
          <a:lstStyle/>
          <a:p>
            <a:pPr marL="285750" indent="-285750">
              <a:buFont typeface="Wingdings" panose="05000000000000000000" pitchFamily="2" charset="2"/>
              <a:buChar char="Ø"/>
            </a:pPr>
            <a:r>
              <a:rPr lang="fr-FR" dirty="0">
                <a:solidFill>
                  <a:srgbClr val="000000"/>
                </a:solidFill>
                <a:latin typeface="Times New Roman" panose="02020603050405020304" pitchFamily="18" charset="0"/>
              </a:rPr>
              <a:t>La résolution de ce système est difficile à cause du nombre d'inconnus et les coefficients régissant ce système sont variables avec la </a:t>
            </a:r>
            <a:r>
              <a:rPr lang="fr-FR" dirty="0" smtClean="0">
                <a:solidFill>
                  <a:srgbClr val="000000"/>
                </a:solidFill>
                <a:latin typeface="Times New Roman" panose="02020603050405020304" pitchFamily="18" charset="0"/>
              </a:rPr>
              <a:t>position.</a:t>
            </a:r>
          </a:p>
          <a:p>
            <a:pPr marL="285750" indent="-285750">
              <a:buFont typeface="Wingdings" panose="05000000000000000000" pitchFamily="2" charset="2"/>
              <a:buChar char="Ø"/>
            </a:pPr>
            <a:endParaRPr lang="fr-FR" dirty="0" smtClean="0">
              <a:solidFill>
                <a:srgbClr val="000000"/>
              </a:solidFill>
              <a:latin typeface="Times New Roman" panose="02020603050405020304" pitchFamily="18" charset="0"/>
            </a:endParaRP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rPr>
              <a:t>Le </a:t>
            </a:r>
            <a:r>
              <a:rPr lang="fr-FR" dirty="0">
                <a:solidFill>
                  <a:srgbClr val="000000"/>
                </a:solidFill>
                <a:latin typeface="Times New Roman" panose="02020603050405020304" pitchFamily="18" charset="0"/>
              </a:rPr>
              <a:t>modèle triphasé est utilisé pour étudier les phénomènes dans les machines électriques avec plusieurs harmoniques de forces magnétomotrices dans l'entrefer et avec des tensions non sinusoïdales; de même que pour les machines </a:t>
            </a:r>
            <a:r>
              <a:rPr lang="fr-FR" dirty="0" smtClean="0">
                <a:solidFill>
                  <a:srgbClr val="000000"/>
                </a:solidFill>
                <a:latin typeface="Times New Roman" panose="02020603050405020304" pitchFamily="18" charset="0"/>
              </a:rPr>
              <a:t>asymétriques.</a:t>
            </a:r>
          </a:p>
          <a:p>
            <a:pPr marL="285750" indent="-285750">
              <a:buFont typeface="Wingdings" panose="05000000000000000000" pitchFamily="2" charset="2"/>
              <a:buChar char="Ø"/>
            </a:pPr>
            <a:endParaRPr lang="fr-FR"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rPr>
              <a:t>Pour </a:t>
            </a:r>
            <a:r>
              <a:rPr lang="fr-FR" dirty="0">
                <a:solidFill>
                  <a:srgbClr val="000000"/>
                </a:solidFill>
                <a:latin typeface="Times New Roman" panose="02020603050405020304" pitchFamily="18" charset="0"/>
              </a:rPr>
              <a:t>les autres cas, il est recommandé d'utiliser le modèle biphasé car celui ci est plus simple et plus commode.</a:t>
            </a:r>
            <a:r>
              <a:rPr lang="fr-FR" dirty="0"/>
              <a:t> </a:t>
            </a:r>
            <a:br>
              <a:rPr lang="fr-FR" dirty="0"/>
            </a:br>
            <a:endParaRPr lang="fr-FR" dirty="0"/>
          </a:p>
        </p:txBody>
      </p:sp>
    </p:spTree>
    <p:extLst>
      <p:ext uri="{BB962C8B-B14F-4D97-AF65-F5344CB8AC3E}">
        <p14:creationId xmlns:p14="http://schemas.microsoft.com/office/powerpoint/2010/main" val="499424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35496" y="1941762"/>
            <a:ext cx="5146876"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Notion de phaseur</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5" name="Rectangle 4"/>
          <p:cNvSpPr/>
          <p:nvPr/>
        </p:nvSpPr>
        <p:spPr>
          <a:xfrm>
            <a:off x="155575" y="2551837"/>
            <a:ext cx="8808913" cy="1200329"/>
          </a:xfrm>
          <a:prstGeom prst="rect">
            <a:avLst/>
          </a:prstGeom>
        </p:spPr>
        <p:txBody>
          <a:bodyPr wrap="square">
            <a:spAutoFit/>
          </a:bodyPr>
          <a:lstStyle/>
          <a:p>
            <a:r>
              <a:rPr lang="fr-FR" b="1" dirty="0">
                <a:solidFill>
                  <a:srgbClr val="FF0000"/>
                </a:solidFill>
                <a:latin typeface="Times New Roman" panose="02020603050405020304" pitchFamily="18" charset="0"/>
              </a:rPr>
              <a:t>Le phaseur est un vecteur tournant </a:t>
            </a:r>
            <a:r>
              <a:rPr lang="fr-FR" dirty="0">
                <a:solidFill>
                  <a:srgbClr val="000000"/>
                </a:solidFill>
                <a:latin typeface="Times New Roman" panose="02020603050405020304" pitchFamily="18" charset="0"/>
              </a:rPr>
              <a:t>qui contient de l’information a propos de </a:t>
            </a:r>
            <a:r>
              <a:rPr lang="fr-FR" b="1" dirty="0">
                <a:solidFill>
                  <a:srgbClr val="FF0000"/>
                </a:solidFill>
                <a:latin typeface="Times New Roman" panose="02020603050405020304" pitchFamily="18" charset="0"/>
              </a:rPr>
              <a:t>l’amplitude et la phase</a:t>
            </a:r>
            <a:r>
              <a:rPr lang="fr-FR" dirty="0">
                <a:solidFill>
                  <a:srgbClr val="000000"/>
                </a:solidFill>
                <a:latin typeface="Times New Roman" panose="02020603050405020304" pitchFamily="18" charset="0"/>
              </a:rPr>
              <a:t> d’une (tension, courant ou flux). On obtient le </a:t>
            </a:r>
            <a:r>
              <a:rPr lang="fr-FR" dirty="0" smtClean="0">
                <a:solidFill>
                  <a:srgbClr val="000000"/>
                </a:solidFill>
                <a:latin typeface="Times New Roman" panose="02020603050405020304" pitchFamily="18" charset="0"/>
              </a:rPr>
              <a:t>phaseur par </a:t>
            </a:r>
            <a:r>
              <a:rPr lang="fr-FR" dirty="0">
                <a:solidFill>
                  <a:srgbClr val="000000"/>
                </a:solidFill>
                <a:latin typeface="Times New Roman" panose="02020603050405020304" pitchFamily="18" charset="0"/>
              </a:rPr>
              <a:t>application de la relation d’Euler :</a:t>
            </a:r>
            <a:r>
              <a:rPr lang="fr-FR" dirty="0"/>
              <a:t> </a:t>
            </a:r>
            <a:br>
              <a:rPr lang="fr-FR" dirty="0"/>
            </a:br>
            <a:endParaRPr lang="fr-FR" dirty="0"/>
          </a:p>
        </p:txBody>
      </p:sp>
      <p:pic>
        <p:nvPicPr>
          <p:cNvPr id="12" name="Image 11"/>
          <p:cNvPicPr>
            <a:picLocks noChangeAspect="1"/>
          </p:cNvPicPr>
          <p:nvPr/>
        </p:nvPicPr>
        <p:blipFill>
          <a:blip r:embed="rId3"/>
          <a:stretch>
            <a:fillRect/>
          </a:stretch>
        </p:blipFill>
        <p:spPr>
          <a:xfrm>
            <a:off x="2555776" y="3248321"/>
            <a:ext cx="2389831" cy="518429"/>
          </a:xfrm>
          <a:prstGeom prst="rect">
            <a:avLst/>
          </a:prstGeom>
        </p:spPr>
      </p:pic>
      <p:sp>
        <p:nvSpPr>
          <p:cNvPr id="23" name="ZoneTexte 22"/>
          <p:cNvSpPr txBox="1"/>
          <p:nvPr/>
        </p:nvSpPr>
        <p:spPr>
          <a:xfrm>
            <a:off x="307975" y="3933056"/>
            <a:ext cx="8328013"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Pour toute grandeur x (tension, courant, flux) on peut écrire:</a:t>
            </a:r>
            <a:endParaRPr lang="fr-FR" dirty="0">
              <a:latin typeface="Times New Roman" panose="02020603050405020304" pitchFamily="18" charset="0"/>
              <a:cs typeface="Times New Roman" panose="02020603050405020304" pitchFamily="18" charset="0"/>
            </a:endParaRPr>
          </a:p>
        </p:txBody>
      </p:sp>
      <p:pic>
        <p:nvPicPr>
          <p:cNvPr id="24" name="Image 23"/>
          <p:cNvPicPr>
            <a:picLocks noChangeAspect="1"/>
          </p:cNvPicPr>
          <p:nvPr/>
        </p:nvPicPr>
        <p:blipFill>
          <a:blip r:embed="rId4"/>
          <a:stretch>
            <a:fillRect/>
          </a:stretch>
        </p:blipFill>
        <p:spPr>
          <a:xfrm>
            <a:off x="449825" y="4445126"/>
            <a:ext cx="7666845" cy="1288129"/>
          </a:xfrm>
          <a:prstGeom prst="rect">
            <a:avLst/>
          </a:prstGeom>
        </p:spPr>
      </p:pic>
    </p:spTree>
    <p:extLst>
      <p:ext uri="{BB962C8B-B14F-4D97-AF65-F5344CB8AC3E}">
        <p14:creationId xmlns:p14="http://schemas.microsoft.com/office/powerpoint/2010/main" val="378447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1.1</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idéalisée</a:t>
            </a:r>
            <a:r>
              <a:rPr lang="fr-FR" sz="1300" dirty="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506292"/>
            <a:ext cx="8178788" cy="923330"/>
          </a:xfrm>
          <a:prstGeom prst="rect">
            <a:avLst/>
          </a:prstGeom>
        </p:spPr>
        <p:txBody>
          <a:bodyPr wrap="square">
            <a:spAutoFit/>
          </a:bodyPr>
          <a:lstStyle/>
          <a:p>
            <a:r>
              <a:rPr lang="fr-FR" dirty="0">
                <a:solidFill>
                  <a:srgbClr val="000000"/>
                </a:solidFill>
                <a:latin typeface="Times New Roman" panose="02020603050405020304" pitchFamily="18" charset="0"/>
              </a:rPr>
              <a:t>Afin de faciliter l'étude et la mise en équation, la machine électrique idéalisée peut admettre les </a:t>
            </a:r>
            <a:r>
              <a:rPr lang="fr-FR" b="1" dirty="0">
                <a:solidFill>
                  <a:srgbClr val="FF0000"/>
                </a:solidFill>
                <a:latin typeface="Times New Roman" panose="02020603050405020304" pitchFamily="18" charset="0"/>
              </a:rPr>
              <a:t>hypothèses</a:t>
            </a:r>
            <a:r>
              <a:rPr lang="fr-FR" dirty="0">
                <a:solidFill>
                  <a:srgbClr val="000000"/>
                </a:solidFill>
                <a:latin typeface="Times New Roman" panose="02020603050405020304" pitchFamily="18" charset="0"/>
              </a:rPr>
              <a:t> suivantes:</a:t>
            </a:r>
            <a:r>
              <a:rPr lang="fr-FR" dirty="0"/>
              <a:t> </a:t>
            </a:r>
            <a:br>
              <a:rPr lang="fr-FR" dirty="0"/>
            </a:br>
            <a:endParaRPr lang="fr-FR" dirty="0"/>
          </a:p>
        </p:txBody>
      </p:sp>
      <p:sp>
        <p:nvSpPr>
          <p:cNvPr id="5" name="Rectangle 4"/>
          <p:cNvSpPr/>
          <p:nvPr/>
        </p:nvSpPr>
        <p:spPr>
          <a:xfrm>
            <a:off x="382587" y="2229106"/>
            <a:ext cx="8437885" cy="4708981"/>
          </a:xfrm>
          <a:prstGeom prst="rect">
            <a:avLst/>
          </a:prstGeom>
        </p:spPr>
        <p:txBody>
          <a:bodyPr wrap="square">
            <a:spAutoFit/>
          </a:bodyPr>
          <a:lstStyle/>
          <a:p>
            <a:pPr marL="285750" indent="-285750">
              <a:buFont typeface="Wingdings" panose="05000000000000000000" pitchFamily="2" charset="2"/>
              <a:buChar char="ü"/>
            </a:pPr>
            <a:r>
              <a:rPr lang="fr-FR" sz="2000" dirty="0">
                <a:solidFill>
                  <a:srgbClr val="000000"/>
                </a:solidFill>
                <a:latin typeface="Times New Roman" panose="02020603050405020304" pitchFamily="18" charset="0"/>
              </a:rPr>
              <a:t>Machine à deux armatures (</a:t>
            </a:r>
            <a:r>
              <a:rPr lang="fr-FR" sz="2000" dirty="0" err="1">
                <a:solidFill>
                  <a:srgbClr val="000000"/>
                </a:solidFill>
                <a:latin typeface="Times New Roman" panose="02020603050405020304" pitchFamily="18" charset="0"/>
              </a:rPr>
              <a:t>stator+rotor</a:t>
            </a:r>
            <a:r>
              <a:rPr lang="fr-FR" sz="2000" dirty="0">
                <a:solidFill>
                  <a:srgbClr val="000000"/>
                </a:solidFill>
                <a:latin typeface="Times New Roman" panose="02020603050405020304" pitchFamily="18" charset="0"/>
              </a:rPr>
              <a:t>) </a:t>
            </a:r>
            <a:r>
              <a:rPr lang="fr-FR" sz="2000" b="1" dirty="0">
                <a:solidFill>
                  <a:srgbClr val="FF0000"/>
                </a:solidFill>
                <a:latin typeface="Times New Roman" panose="02020603050405020304" pitchFamily="18" charset="0"/>
              </a:rPr>
              <a:t>à entrefer d'épaisseur uniforme</a:t>
            </a:r>
            <a:r>
              <a:rPr lang="fr-FR" sz="2000" dirty="0">
                <a:solidFill>
                  <a:srgbClr val="000000"/>
                </a:solidFill>
                <a:latin typeface="Times New Roman" panose="02020603050405020304" pitchFamily="18" charset="0"/>
              </a:rPr>
              <a:t> (constant</a:t>
            </a:r>
            <a:r>
              <a:rPr lang="fr-FR" sz="2000" dirty="0" smtClean="0">
                <a:solidFill>
                  <a:srgbClr val="000000"/>
                </a:solidFill>
                <a:latin typeface="Times New Roman" panose="02020603050405020304" pitchFamily="18" charset="0"/>
              </a:rPr>
              <a:t>).</a:t>
            </a:r>
          </a:p>
          <a:p>
            <a:pPr marL="285750" indent="-285750">
              <a:buFont typeface="Wingdings" panose="05000000000000000000" pitchFamily="2" charset="2"/>
              <a:buChar char="ü"/>
            </a:pPr>
            <a:endParaRPr lang="fr-FR" sz="2000" dirty="0">
              <a:solidFill>
                <a:srgbClr val="000000"/>
              </a:solidFill>
              <a:latin typeface="Times New Roman" panose="02020603050405020304" pitchFamily="18" charset="0"/>
            </a:endParaRPr>
          </a:p>
          <a:p>
            <a:pPr marL="342900" indent="-342900">
              <a:buFont typeface="Wingdings" panose="05000000000000000000" pitchFamily="2" charset="2"/>
              <a:buChar char="ü"/>
            </a:pPr>
            <a:r>
              <a:rPr lang="fr-FR" sz="2000" dirty="0" smtClean="0">
                <a:solidFill>
                  <a:srgbClr val="000000"/>
                </a:solidFill>
                <a:latin typeface="Times New Roman" panose="02020603050405020304" pitchFamily="18" charset="0"/>
              </a:rPr>
              <a:t>Le </a:t>
            </a:r>
            <a:r>
              <a:rPr lang="fr-FR" sz="2000" dirty="0">
                <a:solidFill>
                  <a:srgbClr val="000000"/>
                </a:solidFill>
                <a:latin typeface="Times New Roman" panose="02020603050405020304" pitchFamily="18" charset="0"/>
              </a:rPr>
              <a:t>bobinage est réparti de manière à donner une </a:t>
            </a:r>
            <a:r>
              <a:rPr lang="fr-FR" sz="2000" b="1" dirty="0" err="1">
                <a:solidFill>
                  <a:srgbClr val="FF0000"/>
                </a:solidFill>
                <a:latin typeface="Times New Roman" panose="02020603050405020304" pitchFamily="18" charset="0"/>
              </a:rPr>
              <a:t>f.m.m</a:t>
            </a:r>
            <a:r>
              <a:rPr lang="fr-FR" sz="2000" b="1" dirty="0">
                <a:solidFill>
                  <a:srgbClr val="FF0000"/>
                </a:solidFill>
                <a:latin typeface="Times New Roman" panose="02020603050405020304" pitchFamily="18" charset="0"/>
              </a:rPr>
              <a:t>. sinusoïdale </a:t>
            </a:r>
            <a:r>
              <a:rPr lang="fr-FR" sz="2000" dirty="0">
                <a:solidFill>
                  <a:srgbClr val="000000"/>
                </a:solidFill>
                <a:latin typeface="Times New Roman" panose="02020603050405020304" pitchFamily="18" charset="0"/>
              </a:rPr>
              <a:t>s’il est </a:t>
            </a:r>
            <a:r>
              <a:rPr lang="fr-FR" sz="2000" dirty="0" smtClean="0">
                <a:solidFill>
                  <a:srgbClr val="000000"/>
                </a:solidFill>
                <a:latin typeface="Times New Roman" panose="02020603050405020304" pitchFamily="18" charset="0"/>
              </a:rPr>
              <a:t>alimenté par </a:t>
            </a:r>
            <a:r>
              <a:rPr lang="fr-FR" sz="2000" dirty="0">
                <a:solidFill>
                  <a:srgbClr val="000000"/>
                </a:solidFill>
                <a:latin typeface="Times New Roman" panose="02020603050405020304" pitchFamily="18" charset="0"/>
              </a:rPr>
              <a:t>des courants sinusoïdaux</a:t>
            </a:r>
            <a:r>
              <a:rPr lang="fr-FR" sz="2000" dirty="0" smtClean="0">
                <a:solidFill>
                  <a:srgbClr val="000000"/>
                </a:solidFill>
                <a:latin typeface="Times New Roman" panose="02020603050405020304" pitchFamily="18" charset="0"/>
              </a:rPr>
              <a:t>.</a:t>
            </a:r>
          </a:p>
          <a:p>
            <a:pPr marL="342900" indent="-342900">
              <a:buFont typeface="Wingdings" panose="05000000000000000000" pitchFamily="2" charset="2"/>
              <a:buChar char="ü"/>
            </a:pPr>
            <a:endParaRPr lang="fr-FR" sz="2000" dirty="0">
              <a:solidFill>
                <a:srgbClr val="000000"/>
              </a:solidFill>
              <a:latin typeface="Times New Roman" panose="02020603050405020304" pitchFamily="18" charset="0"/>
            </a:endParaRPr>
          </a:p>
          <a:p>
            <a:pPr marL="342900" indent="-342900">
              <a:buFont typeface="Wingdings" panose="05000000000000000000" pitchFamily="2" charset="2"/>
              <a:buChar char="ü"/>
            </a:pPr>
            <a:r>
              <a:rPr lang="fr-FR" sz="2000" dirty="0" smtClean="0">
                <a:solidFill>
                  <a:srgbClr val="000000"/>
                </a:solidFill>
                <a:latin typeface="Times New Roman" panose="02020603050405020304" pitchFamily="18" charset="0"/>
              </a:rPr>
              <a:t>Régime </a:t>
            </a:r>
            <a:r>
              <a:rPr lang="fr-FR" sz="2000" dirty="0">
                <a:solidFill>
                  <a:srgbClr val="FF0000"/>
                </a:solidFill>
                <a:latin typeface="Times New Roman" panose="02020603050405020304" pitchFamily="18" charset="0"/>
              </a:rPr>
              <a:t>non saturé</a:t>
            </a:r>
            <a:r>
              <a:rPr lang="fr-FR" sz="2000" dirty="0">
                <a:solidFill>
                  <a:srgbClr val="000000"/>
                </a:solidFill>
                <a:latin typeface="Times New Roman" panose="02020603050405020304" pitchFamily="18" charset="0"/>
              </a:rPr>
              <a:t>, le </a:t>
            </a:r>
            <a:r>
              <a:rPr lang="fr-FR" sz="2000" dirty="0">
                <a:solidFill>
                  <a:srgbClr val="FF0000"/>
                </a:solidFill>
                <a:latin typeface="Times New Roman" panose="02020603050405020304" pitchFamily="18" charset="0"/>
              </a:rPr>
              <a:t>phénomène d’hystérésis et les courants de Foucault </a:t>
            </a:r>
            <a:r>
              <a:rPr lang="fr-FR" sz="2000" dirty="0">
                <a:solidFill>
                  <a:srgbClr val="000000"/>
                </a:solidFill>
                <a:latin typeface="Times New Roman" panose="02020603050405020304" pitchFamily="18" charset="0"/>
              </a:rPr>
              <a:t>en </a:t>
            </a:r>
            <a:r>
              <a:rPr lang="fr-FR" sz="2000" dirty="0" smtClean="0">
                <a:solidFill>
                  <a:srgbClr val="000000"/>
                </a:solidFill>
                <a:latin typeface="Times New Roman" panose="02020603050405020304" pitchFamily="18" charset="0"/>
              </a:rPr>
              <a:t>plus </a:t>
            </a:r>
            <a:r>
              <a:rPr lang="fr-FR" sz="2000" dirty="0" smtClean="0">
                <a:solidFill>
                  <a:srgbClr val="FF0000"/>
                </a:solidFill>
                <a:latin typeface="Times New Roman" panose="02020603050405020304" pitchFamily="18" charset="0"/>
              </a:rPr>
              <a:t>l’effet </a:t>
            </a:r>
            <a:r>
              <a:rPr lang="fr-FR" sz="2000" dirty="0">
                <a:solidFill>
                  <a:srgbClr val="FF0000"/>
                </a:solidFill>
                <a:latin typeface="Times New Roman" panose="02020603050405020304" pitchFamily="18" charset="0"/>
              </a:rPr>
              <a:t>de peau sont négligés</a:t>
            </a:r>
            <a:r>
              <a:rPr lang="fr-FR" sz="2000" dirty="0" smtClean="0">
                <a:solidFill>
                  <a:srgbClr val="000000"/>
                </a:solidFill>
                <a:latin typeface="Times New Roman" panose="02020603050405020304" pitchFamily="18" charset="0"/>
              </a:rPr>
              <a:t>.</a:t>
            </a:r>
          </a:p>
          <a:p>
            <a:pPr marL="342900" indent="-342900">
              <a:buFont typeface="Wingdings" panose="05000000000000000000" pitchFamily="2" charset="2"/>
              <a:buChar char="ü"/>
            </a:pPr>
            <a:endParaRPr lang="fr-FR" sz="2000" dirty="0">
              <a:solidFill>
                <a:srgbClr val="000000"/>
              </a:solidFill>
              <a:latin typeface="Times New Roman" panose="02020603050405020304" pitchFamily="18" charset="0"/>
            </a:endParaRPr>
          </a:p>
          <a:p>
            <a:pPr marL="342900" indent="-342900">
              <a:buFont typeface="Wingdings" panose="05000000000000000000" pitchFamily="2" charset="2"/>
              <a:buChar char="ü"/>
            </a:pPr>
            <a:r>
              <a:rPr lang="fr-FR" sz="2000" dirty="0" smtClean="0">
                <a:solidFill>
                  <a:srgbClr val="000000"/>
                </a:solidFill>
                <a:latin typeface="Times New Roman" panose="02020603050405020304" pitchFamily="18" charset="0"/>
              </a:rPr>
              <a:t>Chaque </a:t>
            </a:r>
            <a:r>
              <a:rPr lang="fr-FR" sz="2000" dirty="0">
                <a:solidFill>
                  <a:srgbClr val="000000"/>
                </a:solidFill>
                <a:latin typeface="Times New Roman" panose="02020603050405020304" pitchFamily="18" charset="0"/>
              </a:rPr>
              <a:t>armature contient un bobinage triphasé dont la </a:t>
            </a:r>
            <a:r>
              <a:rPr lang="fr-FR" sz="2000" dirty="0">
                <a:solidFill>
                  <a:srgbClr val="FF0000"/>
                </a:solidFill>
                <a:latin typeface="Times New Roman" panose="02020603050405020304" pitchFamily="18" charset="0"/>
              </a:rPr>
              <a:t>résistance ne varie pas avec </a:t>
            </a:r>
            <a:r>
              <a:rPr lang="fr-FR" sz="2000" dirty="0" smtClean="0">
                <a:solidFill>
                  <a:srgbClr val="FF0000"/>
                </a:solidFill>
                <a:latin typeface="Times New Roman" panose="02020603050405020304" pitchFamily="18" charset="0"/>
              </a:rPr>
              <a:t>la température.</a:t>
            </a:r>
          </a:p>
          <a:p>
            <a:pPr marL="342900" indent="-342900">
              <a:buFont typeface="Wingdings" panose="05000000000000000000" pitchFamily="2" charset="2"/>
              <a:buChar char="ü"/>
            </a:pPr>
            <a:endParaRPr lang="fr-FR" sz="2000" dirty="0">
              <a:solidFill>
                <a:srgbClr val="000000"/>
              </a:solidFill>
              <a:latin typeface="Times New Roman" panose="02020603050405020304" pitchFamily="18" charset="0"/>
            </a:endParaRPr>
          </a:p>
          <a:p>
            <a:r>
              <a:rPr lang="fr-FR" sz="2000" dirty="0">
                <a:solidFill>
                  <a:srgbClr val="000000"/>
                </a:solidFill>
                <a:latin typeface="Wingdings" panose="05000000000000000000" pitchFamily="2" charset="2"/>
              </a:rPr>
              <a:t> </a:t>
            </a:r>
            <a:r>
              <a:rPr lang="fr-FR" sz="2000" dirty="0">
                <a:solidFill>
                  <a:srgbClr val="000000"/>
                </a:solidFill>
                <a:latin typeface="Times New Roman" panose="02020603050405020304" pitchFamily="18" charset="0"/>
              </a:rPr>
              <a:t>chaque phase est caractérisée par sa </a:t>
            </a:r>
            <a:r>
              <a:rPr lang="fr-FR" sz="2000" dirty="0">
                <a:solidFill>
                  <a:srgbClr val="FF0000"/>
                </a:solidFill>
                <a:latin typeface="Times New Roman" panose="02020603050405020304" pitchFamily="18" charset="0"/>
              </a:rPr>
              <a:t>bobine équivalente</a:t>
            </a:r>
          </a:p>
          <a:p>
            <a:r>
              <a:rPr lang="fr-FR" sz="2000" dirty="0"/>
              <a:t/>
            </a:r>
            <a:br>
              <a:rPr lang="fr-FR" sz="2000" dirty="0"/>
            </a:br>
            <a:endParaRPr lang="fr-FR" sz="2000" dirty="0"/>
          </a:p>
        </p:txBody>
      </p:sp>
    </p:spTree>
    <p:extLst>
      <p:ext uri="{BB962C8B-B14F-4D97-AF65-F5344CB8AC3E}">
        <p14:creationId xmlns:p14="http://schemas.microsoft.com/office/powerpoint/2010/main" val="40332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35496" y="1941762"/>
            <a:ext cx="5146876"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b="1" dirty="0" smtClean="0">
                <a:latin typeface="Times New Roman" panose="02020603050405020304" pitchFamily="18" charset="0"/>
                <a:cs typeface="Times New Roman" panose="02020603050405020304" pitchFamily="18" charset="0"/>
              </a:rPr>
              <a:t>Notion de phaseur</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1480530"/>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6084168" y="2492896"/>
            <a:ext cx="2736304" cy="2314351"/>
          </a:xfrm>
          <a:prstGeom prst="rect">
            <a:avLst/>
          </a:prstGeom>
        </p:spPr>
      </p:pic>
      <p:sp>
        <p:nvSpPr>
          <p:cNvPr id="14" name="Rectangle 13"/>
          <p:cNvSpPr/>
          <p:nvPr/>
        </p:nvSpPr>
        <p:spPr>
          <a:xfrm>
            <a:off x="178718" y="2626169"/>
            <a:ext cx="5617417" cy="923330"/>
          </a:xfrm>
          <a:prstGeom prst="rect">
            <a:avLst/>
          </a:prstGeom>
        </p:spPr>
        <p:txBody>
          <a:bodyPr wrap="square">
            <a:spAutoFit/>
          </a:bodyPr>
          <a:lstStyle/>
          <a:p>
            <a:r>
              <a:rPr lang="fr-FR" dirty="0">
                <a:solidFill>
                  <a:srgbClr val="000000"/>
                </a:solidFill>
                <a:latin typeface="Times New Roman" panose="02020603050405020304" pitchFamily="18" charset="0"/>
              </a:rPr>
              <a:t>exprimons le vecteur tournant </a:t>
            </a:r>
            <a:r>
              <a:rPr lang="fr-FR" i="1" dirty="0">
                <a:solidFill>
                  <a:srgbClr val="000000"/>
                </a:solidFill>
                <a:latin typeface="Times New Roman" panose="02020603050405020304" pitchFamily="18" charset="0"/>
              </a:rPr>
              <a:t>x</a:t>
            </a:r>
            <a:r>
              <a:rPr lang="fr-FR" dirty="0">
                <a:solidFill>
                  <a:srgbClr val="000000"/>
                </a:solidFill>
                <a:latin typeface="Times New Roman" panose="02020603050405020304" pitchFamily="18" charset="0"/>
              </a:rPr>
              <a:t>(α,β)par les composantes du phaseur généralisé (</a:t>
            </a:r>
            <a:r>
              <a:rPr lang="fr-FR" i="1" dirty="0">
                <a:solidFill>
                  <a:srgbClr val="000000"/>
                </a:solidFill>
                <a:latin typeface="Times New Roman" panose="02020603050405020304" pitchFamily="18" charset="0"/>
              </a:rPr>
              <a:t>x</a:t>
            </a:r>
            <a:r>
              <a:rPr lang="fr-FR" sz="1050" dirty="0">
                <a:solidFill>
                  <a:srgbClr val="000000"/>
                </a:solidFill>
                <a:latin typeface="Times New Roman" panose="02020603050405020304" pitchFamily="18" charset="0"/>
              </a:rPr>
              <a:t>1</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a:t>
            </a:r>
            <a:r>
              <a:rPr lang="fr-FR" sz="1050" dirty="0">
                <a:solidFill>
                  <a:srgbClr val="000000"/>
                </a:solidFill>
                <a:latin typeface="Times New Roman" panose="02020603050405020304" pitchFamily="18" charset="0"/>
              </a:rPr>
              <a:t>2</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a:t>
            </a:r>
            <a:r>
              <a:rPr lang="fr-FR" sz="1050" dirty="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a:t>
            </a:r>
            <a:r>
              <a:rPr lang="fr-FR" dirty="0"/>
              <a:t> </a:t>
            </a:r>
            <a:br>
              <a:rPr lang="fr-FR" dirty="0"/>
            </a:br>
            <a:endParaRPr lang="fr-FR" dirty="0"/>
          </a:p>
        </p:txBody>
      </p:sp>
      <p:pic>
        <p:nvPicPr>
          <p:cNvPr id="15" name="Image 14"/>
          <p:cNvPicPr>
            <a:picLocks noChangeAspect="1"/>
          </p:cNvPicPr>
          <p:nvPr/>
        </p:nvPicPr>
        <p:blipFill>
          <a:blip r:embed="rId4"/>
          <a:stretch>
            <a:fillRect/>
          </a:stretch>
        </p:blipFill>
        <p:spPr>
          <a:xfrm>
            <a:off x="1222375" y="3354908"/>
            <a:ext cx="3232890" cy="468709"/>
          </a:xfrm>
          <a:prstGeom prst="rect">
            <a:avLst/>
          </a:prstGeom>
        </p:spPr>
      </p:pic>
      <p:pic>
        <p:nvPicPr>
          <p:cNvPr id="16" name="Image 15"/>
          <p:cNvPicPr>
            <a:picLocks noChangeAspect="1"/>
          </p:cNvPicPr>
          <p:nvPr/>
        </p:nvPicPr>
        <p:blipFill>
          <a:blip r:embed="rId5"/>
          <a:stretch>
            <a:fillRect/>
          </a:stretch>
        </p:blipFill>
        <p:spPr>
          <a:xfrm>
            <a:off x="364417" y="3880992"/>
            <a:ext cx="5215695" cy="1236226"/>
          </a:xfrm>
          <a:prstGeom prst="rect">
            <a:avLst/>
          </a:prstGeom>
        </p:spPr>
      </p:pic>
      <p:pic>
        <p:nvPicPr>
          <p:cNvPr id="18" name="Image 17"/>
          <p:cNvPicPr>
            <a:picLocks noChangeAspect="1"/>
          </p:cNvPicPr>
          <p:nvPr/>
        </p:nvPicPr>
        <p:blipFill>
          <a:blip r:embed="rId6"/>
          <a:stretch>
            <a:fillRect/>
          </a:stretch>
        </p:blipFill>
        <p:spPr>
          <a:xfrm>
            <a:off x="164989" y="5698319"/>
            <a:ext cx="2288542" cy="1012019"/>
          </a:xfrm>
          <a:prstGeom prst="rect">
            <a:avLst/>
          </a:prstGeom>
        </p:spPr>
      </p:pic>
      <p:pic>
        <p:nvPicPr>
          <p:cNvPr id="19" name="Image 18"/>
          <p:cNvPicPr>
            <a:picLocks noChangeAspect="1"/>
          </p:cNvPicPr>
          <p:nvPr/>
        </p:nvPicPr>
        <p:blipFill rotWithShape="1">
          <a:blip r:embed="rId7"/>
          <a:srcRect r="53152"/>
          <a:stretch/>
        </p:blipFill>
        <p:spPr>
          <a:xfrm>
            <a:off x="2814598" y="5650844"/>
            <a:ext cx="2376264" cy="956446"/>
          </a:xfrm>
          <a:prstGeom prst="rect">
            <a:avLst/>
          </a:prstGeom>
        </p:spPr>
      </p:pic>
      <p:sp>
        <p:nvSpPr>
          <p:cNvPr id="5" name="Rectangle 4"/>
          <p:cNvSpPr/>
          <p:nvPr/>
        </p:nvSpPr>
        <p:spPr>
          <a:xfrm>
            <a:off x="307975" y="5125545"/>
            <a:ext cx="7020866" cy="646331"/>
          </a:xfrm>
          <a:prstGeom prst="rect">
            <a:avLst/>
          </a:prstGeom>
        </p:spPr>
        <p:txBody>
          <a:bodyPr wrap="square">
            <a:spAutoFit/>
          </a:bodyPr>
          <a:lstStyle/>
          <a:p>
            <a:r>
              <a:rPr lang="fr-FR" dirty="0">
                <a:solidFill>
                  <a:srgbClr val="000000"/>
                </a:solidFill>
                <a:latin typeface="Times New Roman" panose="02020603050405020304" pitchFamily="18" charset="0"/>
              </a:rPr>
              <a:t>la séparation des parties réelles et imaginaires donne :</a:t>
            </a:r>
            <a:r>
              <a:rPr lang="fr-FR" dirty="0"/>
              <a:t> </a:t>
            </a:r>
            <a:br>
              <a:rPr lang="fr-FR" dirty="0"/>
            </a:br>
            <a:endParaRPr lang="fr-FR" dirty="0"/>
          </a:p>
        </p:txBody>
      </p:sp>
      <p:pic>
        <p:nvPicPr>
          <p:cNvPr id="12" name="Image 11"/>
          <p:cNvPicPr>
            <a:picLocks noChangeAspect="1"/>
          </p:cNvPicPr>
          <p:nvPr/>
        </p:nvPicPr>
        <p:blipFill>
          <a:blip r:embed="rId8"/>
          <a:stretch>
            <a:fillRect/>
          </a:stretch>
        </p:blipFill>
        <p:spPr>
          <a:xfrm>
            <a:off x="5436096" y="5990015"/>
            <a:ext cx="1447800" cy="428625"/>
          </a:xfrm>
          <a:prstGeom prst="rect">
            <a:avLst/>
          </a:prstGeom>
        </p:spPr>
      </p:pic>
      <p:pic>
        <p:nvPicPr>
          <p:cNvPr id="20" name="Image 19"/>
          <p:cNvPicPr>
            <a:picLocks noChangeAspect="1"/>
          </p:cNvPicPr>
          <p:nvPr/>
        </p:nvPicPr>
        <p:blipFill>
          <a:blip r:embed="rId9"/>
          <a:stretch>
            <a:fillRect/>
          </a:stretch>
        </p:blipFill>
        <p:spPr>
          <a:xfrm>
            <a:off x="7200802" y="5799058"/>
            <a:ext cx="1619250" cy="781050"/>
          </a:xfrm>
          <a:prstGeom prst="rect">
            <a:avLst/>
          </a:prstGeom>
        </p:spPr>
      </p:pic>
    </p:spTree>
    <p:extLst>
      <p:ext uri="{BB962C8B-B14F-4D97-AF65-F5344CB8AC3E}">
        <p14:creationId xmlns:p14="http://schemas.microsoft.com/office/powerpoint/2010/main" val="3959269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0" y="395520"/>
            <a:ext cx="5146876"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passage triphasé-biphasé par conservation des </a:t>
            </a:r>
            <a:r>
              <a:rPr lang="fr-FR" b="1" dirty="0" err="1"/>
              <a:t>fmm</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5" name="Rectangle 4"/>
          <p:cNvSpPr/>
          <p:nvPr/>
        </p:nvSpPr>
        <p:spPr>
          <a:xfrm>
            <a:off x="2938" y="859887"/>
            <a:ext cx="9033558" cy="923330"/>
          </a:xfrm>
          <a:prstGeom prst="rect">
            <a:avLst/>
          </a:prstGeom>
        </p:spPr>
        <p:txBody>
          <a:bodyPr wrap="square">
            <a:spAutoFit/>
          </a:bodyPr>
          <a:lstStyle/>
          <a:p>
            <a:r>
              <a:rPr lang="fr-FR" dirty="0">
                <a:solidFill>
                  <a:srgbClr val="000000"/>
                </a:solidFill>
                <a:latin typeface="Times New Roman" panose="02020603050405020304" pitchFamily="18" charset="0"/>
              </a:rPr>
              <a:t>le passage est effectué dans le même référentiel (plan). l'équivalence est réalisée si et seulement si fmm</a:t>
            </a:r>
            <a:r>
              <a:rPr lang="fr-FR" sz="1050" dirty="0">
                <a:solidFill>
                  <a:srgbClr val="000000"/>
                </a:solidFill>
                <a:latin typeface="Times New Roman" panose="02020603050405020304" pitchFamily="18" charset="0"/>
              </a:rPr>
              <a:t>3</a:t>
            </a:r>
            <a:r>
              <a:rPr lang="fr-FR" sz="1050" dirty="0">
                <a:solidFill>
                  <a:srgbClr val="000000"/>
                </a:solidFill>
                <a:latin typeface="Symbol" panose="05050102010706020507" pitchFamily="18" charset="2"/>
              </a:rPr>
              <a:t> </a:t>
            </a:r>
            <a:r>
              <a:rPr lang="fr-FR" b="1" dirty="0">
                <a:solidFill>
                  <a:srgbClr val="000000"/>
                </a:solidFill>
                <a:latin typeface="Times New Roman" panose="02020603050405020304" pitchFamily="18" charset="0"/>
              </a:rPr>
              <a:t>=</a:t>
            </a:r>
            <a:r>
              <a:rPr lang="fr-FR" dirty="0">
                <a:solidFill>
                  <a:srgbClr val="000000"/>
                </a:solidFill>
                <a:latin typeface="Times New Roman" panose="02020603050405020304" pitchFamily="18" charset="0"/>
              </a:rPr>
              <a:t>fmm</a:t>
            </a:r>
            <a:r>
              <a:rPr lang="fr-FR" sz="1050" dirty="0">
                <a:solidFill>
                  <a:srgbClr val="000000"/>
                </a:solidFill>
                <a:latin typeface="Times New Roman" panose="02020603050405020304" pitchFamily="18" charset="0"/>
              </a:rPr>
              <a:t>2</a:t>
            </a:r>
            <a:r>
              <a:rPr lang="fr-FR" sz="1050" dirty="0">
                <a:solidFill>
                  <a:srgbClr val="000000"/>
                </a:solidFill>
                <a:latin typeface="Symbol" panose="05050102010706020507" pitchFamily="18" charset="2"/>
              </a:rPr>
              <a:t></a:t>
            </a:r>
            <a:r>
              <a:rPr lang="fr-FR" dirty="0"/>
              <a:t> </a:t>
            </a:r>
            <a:br>
              <a:rPr lang="fr-FR" dirty="0"/>
            </a:br>
            <a:endParaRPr lang="fr-FR" dirty="0"/>
          </a:p>
        </p:txBody>
      </p:sp>
      <p:pic>
        <p:nvPicPr>
          <p:cNvPr id="12" name="Image 11"/>
          <p:cNvPicPr>
            <a:picLocks noChangeAspect="1"/>
          </p:cNvPicPr>
          <p:nvPr/>
        </p:nvPicPr>
        <p:blipFill rotWithShape="1">
          <a:blip r:embed="rId3"/>
          <a:srcRect l="4329" r="2722"/>
          <a:stretch/>
        </p:blipFill>
        <p:spPr>
          <a:xfrm>
            <a:off x="1819417" y="1160940"/>
            <a:ext cx="5400600" cy="2600325"/>
          </a:xfrm>
          <a:prstGeom prst="rect">
            <a:avLst/>
          </a:prstGeom>
        </p:spPr>
      </p:pic>
      <p:sp>
        <p:nvSpPr>
          <p:cNvPr id="20" name="Rectangle 19"/>
          <p:cNvSpPr/>
          <p:nvPr/>
        </p:nvSpPr>
        <p:spPr>
          <a:xfrm>
            <a:off x="612775" y="4267969"/>
            <a:ext cx="4572000" cy="646331"/>
          </a:xfrm>
          <a:prstGeom prst="rect">
            <a:avLst/>
          </a:prstGeom>
        </p:spPr>
        <p:txBody>
          <a:bodyPr>
            <a:spAutoFit/>
          </a:bodyPr>
          <a:lstStyle/>
          <a:p>
            <a:r>
              <a:rPr lang="fr-FR" dirty="0" smtClean="0">
                <a:solidFill>
                  <a:srgbClr val="000000"/>
                </a:solidFill>
                <a:latin typeface="Times New Roman" panose="02020603050405020304" pitchFamily="18" charset="0"/>
              </a:rPr>
              <a:t>Par </a:t>
            </a:r>
            <a:r>
              <a:rPr lang="fr-FR" dirty="0">
                <a:solidFill>
                  <a:srgbClr val="000000"/>
                </a:solidFill>
                <a:latin typeface="Times New Roman" panose="02020603050405020304" pitchFamily="18" charset="0"/>
              </a:rPr>
              <a:t>projection sur les deux axes α et β on aura:</a:t>
            </a:r>
            <a:r>
              <a:rPr lang="fr-FR" dirty="0"/>
              <a:t> </a:t>
            </a:r>
            <a:br>
              <a:rPr lang="fr-FR" dirty="0"/>
            </a:br>
            <a:endParaRPr lang="fr-FR" dirty="0"/>
          </a:p>
        </p:txBody>
      </p:sp>
      <p:pic>
        <p:nvPicPr>
          <p:cNvPr id="21" name="Image 20"/>
          <p:cNvPicPr>
            <a:picLocks noChangeAspect="1"/>
          </p:cNvPicPr>
          <p:nvPr/>
        </p:nvPicPr>
        <p:blipFill>
          <a:blip r:embed="rId4"/>
          <a:stretch>
            <a:fillRect/>
          </a:stretch>
        </p:blipFill>
        <p:spPr>
          <a:xfrm>
            <a:off x="917575" y="4914300"/>
            <a:ext cx="5800725" cy="1419225"/>
          </a:xfrm>
          <a:prstGeom prst="rect">
            <a:avLst/>
          </a:prstGeom>
        </p:spPr>
      </p:pic>
    </p:spTree>
    <p:extLst>
      <p:ext uri="{BB962C8B-B14F-4D97-AF65-F5344CB8AC3E}">
        <p14:creationId xmlns:p14="http://schemas.microsoft.com/office/powerpoint/2010/main" val="1064259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0" y="395520"/>
            <a:ext cx="5146876"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passage triphasé-biphasé par conservation des </a:t>
            </a:r>
            <a:r>
              <a:rPr lang="fr-FR" b="1" dirty="0" err="1"/>
              <a:t>fmm</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rotWithShape="1">
          <a:blip r:embed="rId3"/>
          <a:srcRect l="4329" r="2722"/>
          <a:stretch/>
        </p:blipFill>
        <p:spPr>
          <a:xfrm>
            <a:off x="3387788" y="909627"/>
            <a:ext cx="5400600" cy="2600325"/>
          </a:xfrm>
          <a:prstGeom prst="rect">
            <a:avLst/>
          </a:prstGeom>
        </p:spPr>
      </p:pic>
      <p:sp>
        <p:nvSpPr>
          <p:cNvPr id="20" name="Rectangle 19"/>
          <p:cNvSpPr/>
          <p:nvPr/>
        </p:nvSpPr>
        <p:spPr>
          <a:xfrm>
            <a:off x="219831" y="1136046"/>
            <a:ext cx="2818009" cy="923330"/>
          </a:xfrm>
          <a:prstGeom prst="rect">
            <a:avLst/>
          </a:prstGeom>
        </p:spPr>
        <p:txBody>
          <a:bodyPr wrap="square">
            <a:spAutoFit/>
          </a:bodyPr>
          <a:lstStyle/>
          <a:p>
            <a:r>
              <a:rPr lang="fr-FR" dirty="0" smtClean="0">
                <a:solidFill>
                  <a:srgbClr val="000000"/>
                </a:solidFill>
                <a:latin typeface="Times New Roman" panose="02020603050405020304" pitchFamily="18" charset="0"/>
              </a:rPr>
              <a:t>Par </a:t>
            </a:r>
            <a:r>
              <a:rPr lang="fr-FR" dirty="0">
                <a:solidFill>
                  <a:srgbClr val="000000"/>
                </a:solidFill>
                <a:latin typeface="Times New Roman" panose="02020603050405020304" pitchFamily="18" charset="0"/>
              </a:rPr>
              <a:t>projection sur les deux axes α et β on aura:</a:t>
            </a:r>
            <a:r>
              <a:rPr lang="fr-FR" dirty="0"/>
              <a:t> </a:t>
            </a:r>
            <a:br>
              <a:rPr lang="fr-FR" dirty="0"/>
            </a:br>
            <a:endParaRPr lang="fr-FR" dirty="0"/>
          </a:p>
        </p:txBody>
      </p:sp>
      <p:pic>
        <p:nvPicPr>
          <p:cNvPr id="2" name="Image 1"/>
          <p:cNvPicPr>
            <a:picLocks noChangeAspect="1"/>
          </p:cNvPicPr>
          <p:nvPr/>
        </p:nvPicPr>
        <p:blipFill>
          <a:blip r:embed="rId4"/>
          <a:stretch>
            <a:fillRect/>
          </a:stretch>
        </p:blipFill>
        <p:spPr>
          <a:xfrm>
            <a:off x="188125" y="2308703"/>
            <a:ext cx="2307148" cy="629222"/>
          </a:xfrm>
          <a:prstGeom prst="rect">
            <a:avLst/>
          </a:prstGeom>
        </p:spPr>
      </p:pic>
      <p:sp>
        <p:nvSpPr>
          <p:cNvPr id="4" name="Rectangle 3"/>
          <p:cNvSpPr/>
          <p:nvPr/>
        </p:nvSpPr>
        <p:spPr>
          <a:xfrm>
            <a:off x="107504" y="3661130"/>
            <a:ext cx="4572000" cy="646331"/>
          </a:xfrm>
          <a:prstGeom prst="rect">
            <a:avLst/>
          </a:prstGeom>
        </p:spPr>
        <p:txBody>
          <a:bodyPr>
            <a:spAutoFit/>
          </a:bodyPr>
          <a:lstStyle/>
          <a:p>
            <a:r>
              <a:rPr lang="fr-FR" dirty="0">
                <a:solidFill>
                  <a:srgbClr val="000000"/>
                </a:solidFill>
                <a:latin typeface="Times New Roman" panose="02020603050405020304" pitchFamily="18" charset="0"/>
              </a:rPr>
              <a:t>l'équivalence des </a:t>
            </a:r>
            <a:r>
              <a:rPr lang="fr-FR" dirty="0" err="1">
                <a:solidFill>
                  <a:srgbClr val="000000"/>
                </a:solidFill>
                <a:latin typeface="Times New Roman" panose="02020603050405020304" pitchFamily="18" charset="0"/>
              </a:rPr>
              <a:t>fmm</a:t>
            </a:r>
            <a:r>
              <a:rPr lang="fr-FR" dirty="0">
                <a:solidFill>
                  <a:srgbClr val="000000"/>
                </a:solidFill>
                <a:latin typeface="Times New Roman" panose="02020603050405020304" pitchFamily="18" charset="0"/>
              </a:rPr>
              <a:t> donne :</a:t>
            </a:r>
            <a:r>
              <a:rPr lang="fr-FR" dirty="0"/>
              <a:t> </a:t>
            </a:r>
            <a:br>
              <a:rPr lang="fr-FR" dirty="0"/>
            </a:br>
            <a:endParaRPr lang="fr-FR" dirty="0"/>
          </a:p>
        </p:txBody>
      </p:sp>
      <p:pic>
        <p:nvPicPr>
          <p:cNvPr id="14" name="Image 13"/>
          <p:cNvPicPr>
            <a:picLocks noChangeAspect="1"/>
          </p:cNvPicPr>
          <p:nvPr/>
        </p:nvPicPr>
        <p:blipFill>
          <a:blip r:embed="rId5"/>
          <a:stretch>
            <a:fillRect/>
          </a:stretch>
        </p:blipFill>
        <p:spPr>
          <a:xfrm>
            <a:off x="431477" y="4056944"/>
            <a:ext cx="4076700" cy="352425"/>
          </a:xfrm>
          <a:prstGeom prst="rect">
            <a:avLst/>
          </a:prstGeom>
        </p:spPr>
      </p:pic>
      <p:pic>
        <p:nvPicPr>
          <p:cNvPr id="15" name="Image 14"/>
          <p:cNvPicPr>
            <a:picLocks noChangeAspect="1"/>
          </p:cNvPicPr>
          <p:nvPr/>
        </p:nvPicPr>
        <p:blipFill>
          <a:blip r:embed="rId6"/>
          <a:stretch>
            <a:fillRect/>
          </a:stretch>
        </p:blipFill>
        <p:spPr>
          <a:xfrm>
            <a:off x="4489050" y="4021501"/>
            <a:ext cx="3657600" cy="419100"/>
          </a:xfrm>
          <a:prstGeom prst="rect">
            <a:avLst/>
          </a:prstGeom>
        </p:spPr>
      </p:pic>
      <p:pic>
        <p:nvPicPr>
          <p:cNvPr id="16" name="Image 15"/>
          <p:cNvPicPr>
            <a:picLocks noChangeAspect="1"/>
          </p:cNvPicPr>
          <p:nvPr/>
        </p:nvPicPr>
        <p:blipFill>
          <a:blip r:embed="rId7"/>
          <a:stretch>
            <a:fillRect/>
          </a:stretch>
        </p:blipFill>
        <p:spPr>
          <a:xfrm>
            <a:off x="4535996" y="4465659"/>
            <a:ext cx="2200275" cy="333375"/>
          </a:xfrm>
          <a:prstGeom prst="rect">
            <a:avLst/>
          </a:prstGeom>
        </p:spPr>
      </p:pic>
      <p:sp>
        <p:nvSpPr>
          <p:cNvPr id="18" name="Rectangle 17"/>
          <p:cNvSpPr/>
          <p:nvPr/>
        </p:nvSpPr>
        <p:spPr>
          <a:xfrm>
            <a:off x="287438" y="5174389"/>
            <a:ext cx="4572000" cy="646331"/>
          </a:xfrm>
          <a:prstGeom prst="rect">
            <a:avLst/>
          </a:prstGeom>
        </p:spPr>
        <p:txBody>
          <a:bodyPr>
            <a:spAutoFit/>
          </a:bodyPr>
          <a:lstStyle/>
          <a:p>
            <a:r>
              <a:rPr lang="fr-FR" dirty="0">
                <a:solidFill>
                  <a:srgbClr val="000000"/>
                </a:solidFill>
                <a:latin typeface="Times New Roman" panose="02020603050405020304" pitchFamily="18" charset="0"/>
              </a:rPr>
              <a:t>sous forme matricielle :</a:t>
            </a:r>
            <a:r>
              <a:rPr lang="fr-FR" dirty="0"/>
              <a:t> </a:t>
            </a:r>
            <a:br>
              <a:rPr lang="fr-FR" dirty="0"/>
            </a:br>
            <a:endParaRPr lang="fr-FR" dirty="0"/>
          </a:p>
        </p:txBody>
      </p:sp>
      <p:pic>
        <p:nvPicPr>
          <p:cNvPr id="19" name="Image 18"/>
          <p:cNvPicPr>
            <a:picLocks noChangeAspect="1"/>
          </p:cNvPicPr>
          <p:nvPr/>
        </p:nvPicPr>
        <p:blipFill>
          <a:blip r:embed="rId8"/>
          <a:stretch>
            <a:fillRect/>
          </a:stretch>
        </p:blipFill>
        <p:spPr>
          <a:xfrm>
            <a:off x="2898976" y="4990602"/>
            <a:ext cx="2247900" cy="714375"/>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224338" y="5517232"/>
                <a:ext cx="8308101" cy="1359026"/>
              </a:xfrm>
              <a:prstGeom prst="rect">
                <a:avLst/>
              </a:prstGeom>
            </p:spPr>
            <p:txBody>
              <a:bodyPr wrap="square">
                <a:spAutoFit/>
              </a:bodyPr>
              <a:lstStyle/>
              <a:p>
                <a:r>
                  <a:rPr lang="fr-FR" dirty="0" smtClean="0">
                    <a:solidFill>
                      <a:srgbClr val="000000"/>
                    </a:solidFill>
                    <a:latin typeface="Times New Roman" panose="02020603050405020304" pitchFamily="18" charset="0"/>
                  </a:rPr>
                  <a:t>on pose </a:t>
                </a:r>
                <a:r>
                  <a:rPr lang="fr-FR" sz="2800" b="1" dirty="0">
                    <a:solidFill>
                      <a:srgbClr val="FF0000"/>
                    </a:solidFill>
                    <a:latin typeface="Cambria Math" panose="02040503050406030204" pitchFamily="18" charset="0"/>
                  </a:rPr>
                  <a:t>𝑘 = </a:t>
                </a:r>
                <a:r>
                  <a:rPr lang="fr-FR" sz="1600" b="1" dirty="0">
                    <a:solidFill>
                      <a:srgbClr val="FF0000"/>
                    </a:solidFill>
                    <a:latin typeface="Cambria Math" panose="02040503050406030204" pitchFamily="18" charset="0"/>
                  </a:rPr>
                  <a:t>𝑁 </a:t>
                </a:r>
                <a:r>
                  <a:rPr lang="fr-FR" sz="1600" b="1" dirty="0" smtClean="0">
                    <a:solidFill>
                      <a:srgbClr val="FF0000"/>
                    </a:solidFill>
                    <a:latin typeface="Cambria Math" panose="02040503050406030204" pitchFamily="18" charset="0"/>
                  </a:rPr>
                  <a:t>/𝑁</a:t>
                </a:r>
                <a:r>
                  <a:rPr lang="fr-FR" sz="2000" dirty="0" smtClean="0">
                    <a:solidFill>
                      <a:srgbClr val="FF0000"/>
                    </a:solidFill>
                    <a:latin typeface="Cambria Math" panose="02040503050406030204" pitchFamily="18" charset="0"/>
                  </a:rPr>
                  <a:t>’</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coefficient de normalisation.</a:t>
                </a:r>
              </a:p>
              <a:p>
                <a:r>
                  <a:rPr lang="fr-FR" dirty="0">
                    <a:solidFill>
                      <a:srgbClr val="000000"/>
                    </a:solidFill>
                    <a:latin typeface="Times New Roman" panose="02020603050405020304" pitchFamily="18" charset="0"/>
                  </a:rPr>
                  <a:t>pour la transformation de Clark </a:t>
                </a:r>
                <a:r>
                  <a:rPr lang="fr-FR" dirty="0">
                    <a:solidFill>
                      <a:srgbClr val="000000"/>
                    </a:solidFill>
                    <a:latin typeface="Cambria Math" panose="02040503050406030204" pitchFamily="18" charset="0"/>
                  </a:rPr>
                  <a:t>= </a:t>
                </a:r>
                <a14:m>
                  <m:oMath xmlns:m="http://schemas.openxmlformats.org/officeDocument/2006/math">
                    <m:f>
                      <m:fPr>
                        <m:ctrlPr>
                          <a:rPr lang="fr-FR" i="1" smtClean="0">
                            <a:solidFill>
                              <a:srgbClr val="000000"/>
                            </a:solidFill>
                            <a:latin typeface="Cambria Math" panose="02040503050406030204" pitchFamily="18" charset="0"/>
                          </a:rPr>
                        </m:ctrlPr>
                      </m:fPr>
                      <m:num>
                        <m:r>
                          <a:rPr lang="fr-FR" b="0" i="1" smtClean="0">
                            <a:solidFill>
                              <a:srgbClr val="000000"/>
                            </a:solidFill>
                            <a:latin typeface="Cambria Math" panose="02040503050406030204" pitchFamily="18" charset="0"/>
                          </a:rPr>
                          <m:t>2</m:t>
                        </m:r>
                      </m:num>
                      <m:den>
                        <m:r>
                          <a:rPr lang="fr-FR" b="0" i="1" smtClean="0">
                            <a:solidFill>
                              <a:srgbClr val="000000"/>
                            </a:solidFill>
                            <a:latin typeface="Cambria Math" panose="02040503050406030204" pitchFamily="18" charset="0"/>
                          </a:rPr>
                          <m:t>3</m:t>
                        </m:r>
                      </m:den>
                    </m:f>
                  </m:oMath>
                </a14:m>
                <a:endParaRPr lang="fr-FR" dirty="0">
                  <a:solidFill>
                    <a:srgbClr val="000000"/>
                  </a:solidFill>
                  <a:latin typeface="Times New Roman" panose="02020603050405020304" pitchFamily="18" charset="0"/>
                </a:endParaRPr>
              </a:p>
              <a:p>
                <a:r>
                  <a:rPr lang="fr-FR" dirty="0">
                    <a:solidFill>
                      <a:srgbClr val="000000"/>
                    </a:solidFill>
                    <a:latin typeface="Times New Roman" panose="02020603050405020304" pitchFamily="18" charset="0"/>
                  </a:rPr>
                  <a:t>pour la transformation de Concordia </a:t>
                </a:r>
                <a:r>
                  <a:rPr lang="fr-FR" dirty="0" smtClean="0">
                    <a:solidFill>
                      <a:srgbClr val="000000"/>
                    </a:solidFill>
                    <a:latin typeface="Cambria Math" panose="02040503050406030204" pitchFamily="18" charset="0"/>
                  </a:rPr>
                  <a:t>=</a:t>
                </a:r>
                <a14:m>
                  <m:oMath xmlns:m="http://schemas.openxmlformats.org/officeDocument/2006/math">
                    <m:f>
                      <m:fPr>
                        <m:ctrlPr>
                          <a:rPr lang="fr-FR" i="1" smtClean="0">
                            <a:solidFill>
                              <a:srgbClr val="000000"/>
                            </a:solidFill>
                            <a:latin typeface="Cambria Math" panose="02040503050406030204" pitchFamily="18" charset="0"/>
                          </a:rPr>
                        </m:ctrlPr>
                      </m:fPr>
                      <m:num>
                        <m:rad>
                          <m:radPr>
                            <m:degHide m:val="on"/>
                            <m:ctrlPr>
                              <a:rPr lang="fr-FR" i="1" smtClean="0">
                                <a:solidFill>
                                  <a:srgbClr val="000000"/>
                                </a:solidFill>
                                <a:latin typeface="Cambria Math" panose="02040503050406030204" pitchFamily="18" charset="0"/>
                              </a:rPr>
                            </m:ctrlPr>
                          </m:radPr>
                          <m:deg/>
                          <m:e>
                            <m:r>
                              <a:rPr lang="fr-FR" b="0" i="1" smtClean="0">
                                <a:solidFill>
                                  <a:srgbClr val="000000"/>
                                </a:solidFill>
                                <a:latin typeface="Cambria Math" panose="02040503050406030204" pitchFamily="18" charset="0"/>
                              </a:rPr>
                              <m:t>2</m:t>
                            </m:r>
                          </m:e>
                        </m:rad>
                      </m:num>
                      <m:den>
                        <m:r>
                          <a:rPr lang="fr-FR" b="0" i="1" smtClean="0">
                            <a:solidFill>
                              <a:srgbClr val="000000"/>
                            </a:solidFill>
                            <a:latin typeface="Cambria Math" panose="02040503050406030204" pitchFamily="18" charset="0"/>
                          </a:rPr>
                          <m:t>3</m:t>
                        </m:r>
                      </m:den>
                    </m:f>
                  </m:oMath>
                </a14:m>
                <a:endParaRPr lang="fr-FR" dirty="0"/>
              </a:p>
            </p:txBody>
          </p:sp>
        </mc:Choice>
        <mc:Fallback xmlns="">
          <p:sp>
            <p:nvSpPr>
              <p:cNvPr id="22" name="Rectangle 21"/>
              <p:cNvSpPr>
                <a:spLocks noRot="1" noChangeAspect="1" noMove="1" noResize="1" noEditPoints="1" noAdjustHandles="1" noChangeArrowheads="1" noChangeShapeType="1" noTextEdit="1"/>
              </p:cNvSpPr>
              <p:nvPr/>
            </p:nvSpPr>
            <p:spPr>
              <a:xfrm>
                <a:off x="224338" y="5517232"/>
                <a:ext cx="8308101" cy="1359026"/>
              </a:xfrm>
              <a:prstGeom prst="rect">
                <a:avLst/>
              </a:prstGeom>
              <a:blipFill>
                <a:blip r:embed="rId9"/>
                <a:stretch>
                  <a:fillRect l="-660" t="-4484" b="-1794"/>
                </a:stretch>
              </a:blipFill>
            </p:spPr>
            <p:txBody>
              <a:bodyPr/>
              <a:lstStyle/>
              <a:p>
                <a:r>
                  <a:rPr lang="fr-FR">
                    <a:noFill/>
                  </a:rPr>
                  <a:t> </a:t>
                </a:r>
              </a:p>
            </p:txBody>
          </p:sp>
        </mc:Fallback>
      </mc:AlternateContent>
      <p:sp>
        <p:nvSpPr>
          <p:cNvPr id="23" name="Rectangle 22"/>
          <p:cNvSpPr/>
          <p:nvPr/>
        </p:nvSpPr>
        <p:spPr>
          <a:xfrm>
            <a:off x="4362439" y="5986216"/>
            <a:ext cx="4572000" cy="923330"/>
          </a:xfrm>
          <a:prstGeom prst="rect">
            <a:avLst/>
          </a:prstGeom>
        </p:spPr>
        <p:txBody>
          <a:bodyPr>
            <a:spAutoFit/>
          </a:bodyPr>
          <a:lstStyle/>
          <a:p>
            <a:r>
              <a:rPr lang="fr-FR" dirty="0">
                <a:solidFill>
                  <a:srgbClr val="000000"/>
                </a:solidFill>
                <a:latin typeface="Times New Roman" panose="02020603050405020304" pitchFamily="18" charset="0"/>
              </a:rPr>
              <a:t>la première conserve l'amplitude et la deuxième la puissance.</a:t>
            </a:r>
            <a:r>
              <a:rPr lang="fr-FR" dirty="0"/>
              <a:t> </a:t>
            </a:r>
            <a:br>
              <a:rPr lang="fr-FR" dirty="0"/>
            </a:br>
            <a:endParaRPr lang="fr-FR" dirty="0"/>
          </a:p>
        </p:txBody>
      </p:sp>
    </p:spTree>
    <p:extLst>
      <p:ext uri="{BB962C8B-B14F-4D97-AF65-F5344CB8AC3E}">
        <p14:creationId xmlns:p14="http://schemas.microsoft.com/office/powerpoint/2010/main" val="166430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0" y="395520"/>
            <a:ext cx="5146876"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passage triphasé-biphasé par conservation des </a:t>
            </a:r>
            <a:r>
              <a:rPr lang="fr-FR" b="1" dirty="0" err="1"/>
              <a:t>fmm</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204315" y="1192355"/>
            <a:ext cx="4151029" cy="984990"/>
          </a:xfrm>
          <a:prstGeom prst="rect">
            <a:avLst/>
          </a:prstGeom>
        </p:spPr>
      </p:pic>
      <p:pic>
        <p:nvPicPr>
          <p:cNvPr id="21" name="Image 20"/>
          <p:cNvPicPr>
            <a:picLocks noChangeAspect="1"/>
          </p:cNvPicPr>
          <p:nvPr/>
        </p:nvPicPr>
        <p:blipFill rotWithShape="1">
          <a:blip r:embed="rId4"/>
          <a:srcRect t="14001"/>
          <a:stretch/>
        </p:blipFill>
        <p:spPr>
          <a:xfrm>
            <a:off x="4723107" y="1298737"/>
            <a:ext cx="4393552" cy="876525"/>
          </a:xfrm>
          <a:prstGeom prst="rect">
            <a:avLst/>
          </a:prstGeom>
        </p:spPr>
      </p:pic>
      <p:sp>
        <p:nvSpPr>
          <p:cNvPr id="24" name="Rectangle 23"/>
          <p:cNvSpPr/>
          <p:nvPr/>
        </p:nvSpPr>
        <p:spPr>
          <a:xfrm>
            <a:off x="363510" y="2455619"/>
            <a:ext cx="8198339" cy="923330"/>
          </a:xfrm>
          <a:prstGeom prst="rect">
            <a:avLst/>
          </a:prstGeom>
        </p:spPr>
        <p:txBody>
          <a:bodyPr wrap="square">
            <a:spAutoFit/>
          </a:bodyPr>
          <a:lstStyle/>
          <a:p>
            <a:r>
              <a:rPr lang="fr-FR" dirty="0">
                <a:solidFill>
                  <a:srgbClr val="000000"/>
                </a:solidFill>
                <a:latin typeface="Times New Roman" panose="02020603050405020304" pitchFamily="18" charset="0"/>
              </a:rPr>
              <a:t>La transformation inverse de Clark (C</a:t>
            </a:r>
            <a:r>
              <a:rPr lang="fr-FR" sz="1050" dirty="0">
                <a:solidFill>
                  <a:srgbClr val="000000"/>
                </a:solidFill>
                <a:latin typeface="Times New Roman" panose="02020603050405020304" pitchFamily="18" charset="0"/>
              </a:rPr>
              <a:t>-1</a:t>
            </a:r>
            <a:r>
              <a:rPr lang="fr-FR" dirty="0">
                <a:solidFill>
                  <a:srgbClr val="000000"/>
                </a:solidFill>
                <a:latin typeface="Times New Roman" panose="02020603050405020304" pitchFamily="18" charset="0"/>
              </a:rPr>
              <a:t>), dans le sens biphasé </a:t>
            </a:r>
            <a:r>
              <a:rPr lang="fr-FR"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triphasé, sera calculée après avoir mis (C) sous forme carrée par l'addition de la troisième ligne homopolaire :</a:t>
            </a:r>
            <a:r>
              <a:rPr lang="fr-FR" dirty="0"/>
              <a:t> </a:t>
            </a:r>
            <a:br>
              <a:rPr lang="fr-FR" dirty="0"/>
            </a:br>
            <a:endParaRPr lang="fr-FR" dirty="0"/>
          </a:p>
        </p:txBody>
      </p:sp>
      <p:pic>
        <p:nvPicPr>
          <p:cNvPr id="25" name="Image 24"/>
          <p:cNvPicPr>
            <a:picLocks noChangeAspect="1"/>
          </p:cNvPicPr>
          <p:nvPr/>
        </p:nvPicPr>
        <p:blipFill>
          <a:blip r:embed="rId5"/>
          <a:stretch>
            <a:fillRect/>
          </a:stretch>
        </p:blipFill>
        <p:spPr>
          <a:xfrm>
            <a:off x="363510" y="3284984"/>
            <a:ext cx="5067300" cy="1552575"/>
          </a:xfrm>
          <a:prstGeom prst="rect">
            <a:avLst/>
          </a:prstGeom>
        </p:spPr>
      </p:pic>
      <p:pic>
        <p:nvPicPr>
          <p:cNvPr id="26" name="Image 25"/>
          <p:cNvPicPr>
            <a:picLocks noChangeAspect="1"/>
          </p:cNvPicPr>
          <p:nvPr/>
        </p:nvPicPr>
        <p:blipFill>
          <a:blip r:embed="rId6"/>
          <a:stretch>
            <a:fillRect/>
          </a:stretch>
        </p:blipFill>
        <p:spPr>
          <a:xfrm>
            <a:off x="6588224" y="3762856"/>
            <a:ext cx="1752600" cy="962025"/>
          </a:xfrm>
          <a:prstGeom prst="rect">
            <a:avLst/>
          </a:prstGeom>
        </p:spPr>
      </p:pic>
      <p:pic>
        <p:nvPicPr>
          <p:cNvPr id="27" name="Image 26"/>
          <p:cNvPicPr>
            <a:picLocks noChangeAspect="1"/>
          </p:cNvPicPr>
          <p:nvPr/>
        </p:nvPicPr>
        <p:blipFill>
          <a:blip r:embed="rId7"/>
          <a:stretch>
            <a:fillRect/>
          </a:stretch>
        </p:blipFill>
        <p:spPr>
          <a:xfrm>
            <a:off x="155575" y="5038952"/>
            <a:ext cx="5114925" cy="1152525"/>
          </a:xfrm>
          <a:prstGeom prst="rect">
            <a:avLst/>
          </a:prstGeom>
        </p:spPr>
      </p:pic>
    </p:spTree>
    <p:extLst>
      <p:ext uri="{BB962C8B-B14F-4D97-AF65-F5344CB8AC3E}">
        <p14:creationId xmlns:p14="http://schemas.microsoft.com/office/powerpoint/2010/main" val="2345784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0" y="395520"/>
            <a:ext cx="863598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Changement de coordonnées ( concept du référentiel d'observation commun )</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2" name="Rectangle 1"/>
          <p:cNvSpPr/>
          <p:nvPr/>
        </p:nvSpPr>
        <p:spPr>
          <a:xfrm>
            <a:off x="276286" y="1058044"/>
            <a:ext cx="4572000" cy="646331"/>
          </a:xfrm>
          <a:prstGeom prst="rect">
            <a:avLst/>
          </a:prstGeom>
        </p:spPr>
        <p:txBody>
          <a:bodyPr>
            <a:spAutoFit/>
          </a:bodyPr>
          <a:lstStyle/>
          <a:p>
            <a:r>
              <a:rPr lang="fr-FR" b="1" dirty="0">
                <a:solidFill>
                  <a:srgbClr val="000000"/>
                </a:solidFill>
                <a:latin typeface="Times New Roman" panose="02020603050405020304" pitchFamily="18" charset="0"/>
              </a:rPr>
              <a:t>Relation de passage entre référentiels</a:t>
            </a:r>
            <a:r>
              <a:rPr lang="fr-FR" dirty="0"/>
              <a:t> </a:t>
            </a:r>
            <a:br>
              <a:rPr lang="fr-FR" dirty="0"/>
            </a:br>
            <a:endParaRPr lang="fr-FR" dirty="0"/>
          </a:p>
        </p:txBody>
      </p:sp>
      <p:sp>
        <p:nvSpPr>
          <p:cNvPr id="4" name="Rectangle 3"/>
          <p:cNvSpPr/>
          <p:nvPr/>
        </p:nvSpPr>
        <p:spPr>
          <a:xfrm>
            <a:off x="273528" y="1484784"/>
            <a:ext cx="8362460" cy="1200329"/>
          </a:xfrm>
          <a:prstGeom prst="rect">
            <a:avLst/>
          </a:prstGeom>
        </p:spPr>
        <p:txBody>
          <a:bodyPr wrap="square">
            <a:spAutoFit/>
          </a:bodyPr>
          <a:lstStyle/>
          <a:p>
            <a:r>
              <a:rPr lang="fr-FR" dirty="0">
                <a:solidFill>
                  <a:srgbClr val="000000"/>
                </a:solidFill>
                <a:latin typeface="Times New Roman" panose="02020603050405020304" pitchFamily="18" charset="0"/>
              </a:rPr>
              <a:t>Pour pouvoir analyser l'échange d'énergie entre les deux armatures leurs équations doivent être rapporter sur un même référentiel d'observation.</a:t>
            </a:r>
          </a:p>
          <a:p>
            <a:r>
              <a:rPr lang="fr-FR" dirty="0">
                <a:solidFill>
                  <a:srgbClr val="000000"/>
                </a:solidFill>
                <a:latin typeface="Times New Roman" panose="02020603050405020304" pitchFamily="18" charset="0"/>
              </a:rPr>
              <a:t>tout vecteur tournant est représenté par sa norme et son argument </a:t>
            </a:r>
            <a:r>
              <a:rPr lang="fr-FR" dirty="0"/>
              <a:t/>
            </a:r>
            <a:br>
              <a:rPr lang="fr-FR" dirty="0"/>
            </a:br>
            <a:endParaRPr lang="fr-FR" dirty="0"/>
          </a:p>
        </p:txBody>
      </p:sp>
      <p:pic>
        <p:nvPicPr>
          <p:cNvPr id="12" name="Image 11"/>
          <p:cNvPicPr>
            <a:picLocks noChangeAspect="1"/>
          </p:cNvPicPr>
          <p:nvPr/>
        </p:nvPicPr>
        <p:blipFill>
          <a:blip r:embed="rId3"/>
          <a:stretch>
            <a:fillRect/>
          </a:stretch>
        </p:blipFill>
        <p:spPr>
          <a:xfrm>
            <a:off x="6660232" y="2062733"/>
            <a:ext cx="1162050" cy="304800"/>
          </a:xfrm>
          <a:prstGeom prst="rect">
            <a:avLst/>
          </a:prstGeom>
        </p:spPr>
      </p:pic>
      <p:pic>
        <p:nvPicPr>
          <p:cNvPr id="14" name="Image 13"/>
          <p:cNvPicPr>
            <a:picLocks noChangeAspect="1"/>
          </p:cNvPicPr>
          <p:nvPr/>
        </p:nvPicPr>
        <p:blipFill>
          <a:blip r:embed="rId4"/>
          <a:stretch>
            <a:fillRect/>
          </a:stretch>
        </p:blipFill>
        <p:spPr>
          <a:xfrm>
            <a:off x="4848285" y="3336476"/>
            <a:ext cx="4142448" cy="3188867"/>
          </a:xfrm>
          <a:prstGeom prst="rect">
            <a:avLst/>
          </a:prstGeom>
        </p:spPr>
      </p:pic>
      <p:sp>
        <p:nvSpPr>
          <p:cNvPr id="15" name="Rectangle 14"/>
          <p:cNvSpPr/>
          <p:nvPr/>
        </p:nvSpPr>
        <p:spPr>
          <a:xfrm>
            <a:off x="307974" y="2567047"/>
            <a:ext cx="8584506" cy="954107"/>
          </a:xfrm>
          <a:prstGeom prst="rect">
            <a:avLst/>
          </a:prstGeom>
        </p:spPr>
        <p:txBody>
          <a:bodyPr wrap="square">
            <a:spAutoFit/>
          </a:bodyPr>
          <a:lstStyle/>
          <a:p>
            <a:r>
              <a:rPr lang="fr-FR" dirty="0">
                <a:solidFill>
                  <a:srgbClr val="000000"/>
                </a:solidFill>
                <a:latin typeface="Times New Roman" panose="02020603050405020304" pitchFamily="18" charset="0"/>
              </a:rPr>
              <a:t>Sachant que la norme de </a:t>
            </a:r>
            <a:r>
              <a:rPr lang="fr-FR" sz="2000" i="1" dirty="0" smtClean="0">
                <a:solidFill>
                  <a:srgbClr val="000000"/>
                </a:solidFill>
                <a:latin typeface="Times New Roman" panose="02020603050405020304" pitchFamily="18" charset="0"/>
              </a:rPr>
              <a:t>x </a:t>
            </a:r>
            <a:r>
              <a:rPr lang="fr-FR" dirty="0" smtClean="0">
                <a:solidFill>
                  <a:srgbClr val="000000"/>
                </a:solidFill>
                <a:latin typeface="Times New Roman" panose="02020603050405020304" pitchFamily="18" charset="0"/>
              </a:rPr>
              <a:t>définie </a:t>
            </a:r>
            <a:r>
              <a:rPr lang="fr-FR" dirty="0">
                <a:solidFill>
                  <a:srgbClr val="000000"/>
                </a:solidFill>
                <a:latin typeface="Times New Roman" panose="02020603050405020304" pitchFamily="18" charset="0"/>
              </a:rPr>
              <a:t>par x est invariante quelques soient les repères en rotations :</a:t>
            </a:r>
            <a:r>
              <a:rPr lang="fr-FR" dirty="0"/>
              <a:t> </a:t>
            </a:r>
            <a:br>
              <a:rPr lang="fr-FR" dirty="0"/>
            </a:br>
            <a:endParaRPr lang="fr-FR" dirty="0"/>
          </a:p>
        </p:txBody>
      </p:sp>
      <p:pic>
        <p:nvPicPr>
          <p:cNvPr id="16" name="Image 15"/>
          <p:cNvPicPr>
            <a:picLocks noChangeAspect="1"/>
          </p:cNvPicPr>
          <p:nvPr/>
        </p:nvPicPr>
        <p:blipFill rotWithShape="1">
          <a:blip r:embed="rId5"/>
          <a:srcRect b="60777"/>
          <a:stretch/>
        </p:blipFill>
        <p:spPr>
          <a:xfrm>
            <a:off x="128416" y="3689158"/>
            <a:ext cx="4720889" cy="2678881"/>
          </a:xfrm>
          <a:prstGeom prst="rect">
            <a:avLst/>
          </a:prstGeom>
        </p:spPr>
      </p:pic>
    </p:spTree>
    <p:extLst>
      <p:ext uri="{BB962C8B-B14F-4D97-AF65-F5344CB8AC3E}">
        <p14:creationId xmlns:p14="http://schemas.microsoft.com/office/powerpoint/2010/main" val="3820852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0" y="395520"/>
            <a:ext cx="863598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Changement de coordonnées ( concept du référentiel d'observation commun )</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5" name="Rectangle 4"/>
          <p:cNvSpPr/>
          <p:nvPr/>
        </p:nvSpPr>
        <p:spPr>
          <a:xfrm>
            <a:off x="276286" y="1133900"/>
            <a:ext cx="4572000" cy="646331"/>
          </a:xfrm>
          <a:prstGeom prst="rect">
            <a:avLst/>
          </a:prstGeom>
        </p:spPr>
        <p:txBody>
          <a:bodyPr>
            <a:spAutoFit/>
          </a:bodyPr>
          <a:lstStyle/>
          <a:p>
            <a:r>
              <a:rPr lang="fr-FR" b="1" dirty="0">
                <a:solidFill>
                  <a:srgbClr val="000000"/>
                </a:solidFill>
                <a:latin typeface="Times New Roman" panose="02020603050405020304" pitchFamily="18" charset="0"/>
              </a:rPr>
              <a:t>Choix du référentiel</a:t>
            </a:r>
            <a:r>
              <a:rPr lang="fr-FR" dirty="0"/>
              <a:t> </a:t>
            </a:r>
            <a:br>
              <a:rPr lang="fr-FR" dirty="0"/>
            </a:br>
            <a:endParaRPr lang="fr-FR" dirty="0"/>
          </a:p>
        </p:txBody>
      </p:sp>
      <p:sp>
        <p:nvSpPr>
          <p:cNvPr id="18" name="Rectangle 17"/>
          <p:cNvSpPr/>
          <p:nvPr/>
        </p:nvSpPr>
        <p:spPr>
          <a:xfrm>
            <a:off x="155575" y="3625352"/>
            <a:ext cx="8867714" cy="923330"/>
          </a:xfrm>
          <a:prstGeom prst="rect">
            <a:avLst/>
          </a:prstGeom>
        </p:spPr>
        <p:txBody>
          <a:bodyPr wrap="square">
            <a:spAutoFit/>
          </a:bodyPr>
          <a:lstStyle/>
          <a:p>
            <a:r>
              <a:rPr lang="fr-FR" dirty="0">
                <a:solidFill>
                  <a:srgbClr val="000000"/>
                </a:solidFill>
                <a:latin typeface="Times New Roman" panose="02020603050405020304" pitchFamily="18" charset="0"/>
              </a:rPr>
              <a:t>Le choix du référentiel se fait selon la commodité de l’application </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il existe principalement trois cas :</a:t>
            </a:r>
            <a:r>
              <a:rPr lang="fr-FR" dirty="0"/>
              <a:t> </a:t>
            </a:r>
            <a:br>
              <a:rPr lang="fr-FR" dirty="0"/>
            </a:br>
            <a:endParaRPr lang="fr-FR" dirty="0"/>
          </a:p>
        </p:txBody>
      </p:sp>
      <p:pic>
        <p:nvPicPr>
          <p:cNvPr id="19" name="Image 18"/>
          <p:cNvPicPr>
            <a:picLocks noChangeAspect="1"/>
          </p:cNvPicPr>
          <p:nvPr/>
        </p:nvPicPr>
        <p:blipFill>
          <a:blip r:embed="rId3"/>
          <a:stretch>
            <a:fillRect/>
          </a:stretch>
        </p:blipFill>
        <p:spPr>
          <a:xfrm>
            <a:off x="240953" y="4437112"/>
            <a:ext cx="8395035" cy="1610175"/>
          </a:xfrm>
          <a:prstGeom prst="rect">
            <a:avLst/>
          </a:prstGeom>
        </p:spPr>
      </p:pic>
      <p:pic>
        <p:nvPicPr>
          <p:cNvPr id="20" name="Image 19"/>
          <p:cNvPicPr>
            <a:picLocks noChangeAspect="1"/>
          </p:cNvPicPr>
          <p:nvPr/>
        </p:nvPicPr>
        <p:blipFill>
          <a:blip r:embed="rId4"/>
          <a:stretch>
            <a:fillRect/>
          </a:stretch>
        </p:blipFill>
        <p:spPr>
          <a:xfrm>
            <a:off x="4438470" y="976067"/>
            <a:ext cx="4142448" cy="2301360"/>
          </a:xfrm>
          <a:prstGeom prst="rect">
            <a:avLst/>
          </a:prstGeom>
        </p:spPr>
      </p:pic>
    </p:spTree>
    <p:extLst>
      <p:ext uri="{BB962C8B-B14F-4D97-AF65-F5344CB8AC3E}">
        <p14:creationId xmlns:p14="http://schemas.microsoft.com/office/powerpoint/2010/main" val="2187071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0" y="395520"/>
            <a:ext cx="863598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Changement de coordonnées ( concept du référentiel d'observation commun )</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2" name="Rectangle 1"/>
          <p:cNvSpPr/>
          <p:nvPr/>
        </p:nvSpPr>
        <p:spPr>
          <a:xfrm>
            <a:off x="155574" y="898961"/>
            <a:ext cx="8808913" cy="3970318"/>
          </a:xfrm>
          <a:prstGeom prst="rect">
            <a:avLst/>
          </a:prstGeom>
        </p:spPr>
        <p:txBody>
          <a:bodyPr wrap="square">
            <a:spAutoFit/>
          </a:bodyPr>
          <a:lstStyle/>
          <a:p>
            <a:r>
              <a:rPr lang="fr-FR" b="1" dirty="0">
                <a:solidFill>
                  <a:srgbClr val="000000"/>
                </a:solidFill>
                <a:latin typeface="Times New Roman" panose="02020603050405020304" pitchFamily="18" charset="0"/>
              </a:rPr>
              <a:t>Transformation de Park</a:t>
            </a:r>
          </a:p>
          <a:p>
            <a:r>
              <a:rPr lang="fr-FR" dirty="0">
                <a:solidFill>
                  <a:srgbClr val="000000"/>
                </a:solidFill>
                <a:latin typeface="Times New Roman" panose="02020603050405020304" pitchFamily="18" charset="0"/>
              </a:rPr>
              <a:t>Elle permet de transformer les enroulements statoriques et rotoriques disposés sur trois axes (a, b, c) en des enroulements équivalent du point de vue électriques et magnétiques disposés sur deux axes (</a:t>
            </a:r>
            <a:r>
              <a:rPr lang="fr-FR" dirty="0" err="1">
                <a:solidFill>
                  <a:srgbClr val="000000"/>
                </a:solidFill>
                <a:latin typeface="Times New Roman" panose="02020603050405020304" pitchFamily="18" charset="0"/>
              </a:rPr>
              <a:t>d,q</a:t>
            </a:r>
            <a:r>
              <a:rPr lang="fr-FR" dirty="0">
                <a:solidFill>
                  <a:srgbClr val="000000"/>
                </a:solidFill>
                <a:latin typeface="Times New Roman" panose="02020603050405020304" pitchFamily="18" charset="0"/>
              </a:rPr>
              <a:t>). </a:t>
            </a:r>
            <a:endParaRPr lang="fr-FR" dirty="0" smtClean="0">
              <a:solidFill>
                <a:srgbClr val="000000"/>
              </a:solidFill>
              <a:latin typeface="Times New Roman" panose="02020603050405020304" pitchFamily="18" charset="0"/>
            </a:endParaRPr>
          </a:p>
          <a:p>
            <a:endParaRPr lang="fr-FR" dirty="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Elle </a:t>
            </a:r>
            <a:r>
              <a:rPr lang="fr-FR" dirty="0">
                <a:solidFill>
                  <a:srgbClr val="000000"/>
                </a:solidFill>
                <a:latin typeface="Times New Roman" panose="02020603050405020304" pitchFamily="18" charset="0"/>
              </a:rPr>
              <a:t>est constituée </a:t>
            </a:r>
            <a:r>
              <a:rPr lang="fr-FR" b="1" dirty="0">
                <a:solidFill>
                  <a:srgbClr val="FF0000"/>
                </a:solidFill>
                <a:latin typeface="Times New Roman" panose="02020603050405020304" pitchFamily="18" charset="0"/>
              </a:rPr>
              <a:t>d’une transformation triphasé–diphasé suivie d’une rotation</a:t>
            </a:r>
            <a:r>
              <a:rPr lang="fr-FR" dirty="0">
                <a:solidFill>
                  <a:srgbClr val="000000"/>
                </a:solidFill>
                <a:latin typeface="Times New Roman" panose="02020603050405020304" pitchFamily="18" charset="0"/>
              </a:rPr>
              <a:t>. Elle permet de passer du repère (abc) vers le repère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 puis vers le repère (</a:t>
            </a:r>
            <a:r>
              <a:rPr lang="fr-FR" dirty="0" err="1">
                <a:solidFill>
                  <a:srgbClr val="000000"/>
                </a:solidFill>
                <a:latin typeface="Times New Roman" panose="02020603050405020304" pitchFamily="18" charset="0"/>
              </a:rPr>
              <a:t>dq</a:t>
            </a:r>
            <a:r>
              <a:rPr lang="fr-FR" dirty="0">
                <a:solidFill>
                  <a:srgbClr val="000000"/>
                </a:solidFill>
                <a:latin typeface="Times New Roman" panose="02020603050405020304" pitchFamily="18" charset="0"/>
              </a:rPr>
              <a:t>). </a:t>
            </a:r>
            <a:endParaRPr lang="fr-FR" dirty="0" smtClean="0">
              <a:solidFill>
                <a:srgbClr val="000000"/>
              </a:solidFill>
              <a:latin typeface="Times New Roman" panose="02020603050405020304" pitchFamily="18" charset="0"/>
            </a:endParaRPr>
          </a:p>
          <a:p>
            <a:endParaRPr lang="fr-FR" dirty="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Le </a:t>
            </a:r>
            <a:r>
              <a:rPr lang="fr-FR" dirty="0">
                <a:solidFill>
                  <a:srgbClr val="000000"/>
                </a:solidFill>
                <a:latin typeface="Times New Roman" panose="02020603050405020304" pitchFamily="18" charset="0"/>
              </a:rPr>
              <a:t>repère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 est toujours fixe par rapport au repère (abc), </a:t>
            </a:r>
            <a:endParaRPr lang="fr-FR" dirty="0" smtClean="0">
              <a:solidFill>
                <a:srgbClr val="000000"/>
              </a:solidFill>
              <a:latin typeface="Times New Roman" panose="02020603050405020304" pitchFamily="18" charset="0"/>
            </a:endParaRPr>
          </a:p>
          <a:p>
            <a:endParaRPr lang="fr-FR" dirty="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par </a:t>
            </a:r>
            <a:r>
              <a:rPr lang="fr-FR" dirty="0">
                <a:solidFill>
                  <a:srgbClr val="000000"/>
                </a:solidFill>
                <a:latin typeface="Times New Roman" panose="02020603050405020304" pitchFamily="18" charset="0"/>
              </a:rPr>
              <a:t>contre le repère (</a:t>
            </a:r>
            <a:r>
              <a:rPr lang="fr-FR" dirty="0" err="1">
                <a:solidFill>
                  <a:srgbClr val="000000"/>
                </a:solidFill>
                <a:latin typeface="Times New Roman" panose="02020603050405020304" pitchFamily="18" charset="0"/>
              </a:rPr>
              <a:t>dq</a:t>
            </a:r>
            <a:r>
              <a:rPr lang="fr-FR" dirty="0">
                <a:solidFill>
                  <a:srgbClr val="000000"/>
                </a:solidFill>
                <a:latin typeface="Times New Roman" panose="02020603050405020304" pitchFamily="18" charset="0"/>
              </a:rPr>
              <a:t>) est mobile. </a:t>
            </a:r>
            <a:endParaRPr lang="fr-FR" dirty="0" smtClean="0">
              <a:solidFill>
                <a:srgbClr val="000000"/>
              </a:solidFill>
              <a:latin typeface="Times New Roman" panose="02020603050405020304" pitchFamily="18" charset="0"/>
            </a:endParaRPr>
          </a:p>
          <a:p>
            <a:endParaRPr lang="fr-FR" dirty="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Il </a:t>
            </a:r>
            <a:r>
              <a:rPr lang="fr-FR" dirty="0">
                <a:solidFill>
                  <a:srgbClr val="000000"/>
                </a:solidFill>
                <a:latin typeface="Times New Roman" panose="02020603050405020304" pitchFamily="18" charset="0"/>
              </a:rPr>
              <a:t>forme avec le repère fixe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 l’angle, dit angle de transformation de PARK.</a:t>
            </a:r>
            <a:r>
              <a:rPr lang="fr-FR" dirty="0"/>
              <a:t> </a:t>
            </a:r>
            <a:br>
              <a:rPr lang="fr-FR" dirty="0"/>
            </a:br>
            <a:endParaRPr lang="fr-FR" dirty="0"/>
          </a:p>
        </p:txBody>
      </p:sp>
      <p:pic>
        <p:nvPicPr>
          <p:cNvPr id="4" name="Image 3"/>
          <p:cNvPicPr>
            <a:picLocks noChangeAspect="1"/>
          </p:cNvPicPr>
          <p:nvPr/>
        </p:nvPicPr>
        <p:blipFill>
          <a:blip r:embed="rId3"/>
          <a:stretch>
            <a:fillRect/>
          </a:stretch>
        </p:blipFill>
        <p:spPr>
          <a:xfrm>
            <a:off x="917575" y="4869279"/>
            <a:ext cx="5267270" cy="1819109"/>
          </a:xfrm>
          <a:prstGeom prst="rect">
            <a:avLst/>
          </a:prstGeom>
        </p:spPr>
      </p:pic>
    </p:spTree>
    <p:extLst>
      <p:ext uri="{BB962C8B-B14F-4D97-AF65-F5344CB8AC3E}">
        <p14:creationId xmlns:p14="http://schemas.microsoft.com/office/powerpoint/2010/main" val="2481565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0" y="395520"/>
            <a:ext cx="863598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Changement de coordonnées ( concept du référentiel d'observation commun )</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2" name="Rectangle 1"/>
          <p:cNvSpPr/>
          <p:nvPr/>
        </p:nvSpPr>
        <p:spPr>
          <a:xfrm>
            <a:off x="155574" y="898961"/>
            <a:ext cx="8808913" cy="923330"/>
          </a:xfrm>
          <a:prstGeom prst="rect">
            <a:avLst/>
          </a:prstGeom>
        </p:spPr>
        <p:txBody>
          <a:bodyPr wrap="square">
            <a:spAutoFit/>
          </a:bodyPr>
          <a:lstStyle/>
          <a:p>
            <a:r>
              <a:rPr lang="fr-FR" b="1" smtClean="0">
                <a:solidFill>
                  <a:srgbClr val="000000"/>
                </a:solidFill>
                <a:latin typeface="Times New Roman" panose="02020603050405020304" pitchFamily="18" charset="0"/>
              </a:rPr>
              <a:t>Transformation de Park</a:t>
            </a:r>
          </a:p>
          <a:p>
            <a:r>
              <a:rPr lang="fr-FR" smtClean="0"/>
              <a:t/>
            </a:r>
            <a:br>
              <a:rPr lang="fr-FR" smtClean="0"/>
            </a:br>
            <a:endParaRPr lang="fr-FR" dirty="0"/>
          </a:p>
        </p:txBody>
      </p:sp>
      <p:sp>
        <p:nvSpPr>
          <p:cNvPr id="5" name="Rectangle 4"/>
          <p:cNvSpPr/>
          <p:nvPr/>
        </p:nvSpPr>
        <p:spPr>
          <a:xfrm>
            <a:off x="419906" y="1496683"/>
            <a:ext cx="7248437" cy="646331"/>
          </a:xfrm>
          <a:prstGeom prst="rect">
            <a:avLst/>
          </a:prstGeom>
        </p:spPr>
        <p:txBody>
          <a:bodyPr wrap="square">
            <a:spAutoFit/>
          </a:bodyPr>
          <a:lstStyle/>
          <a:p>
            <a:r>
              <a:rPr lang="fr-FR" dirty="0">
                <a:solidFill>
                  <a:srgbClr val="000000"/>
                </a:solidFill>
                <a:latin typeface="Times New Roman" panose="02020603050405020304" pitchFamily="18" charset="0"/>
              </a:rPr>
              <a:t>La transformation triphasé-diphasé est donnée par :</a:t>
            </a:r>
            <a:r>
              <a:rPr lang="fr-FR" dirty="0"/>
              <a:t> </a:t>
            </a:r>
            <a:br>
              <a:rPr lang="fr-FR" dirty="0"/>
            </a:br>
            <a:endParaRPr lang="fr-FR" dirty="0"/>
          </a:p>
        </p:txBody>
      </p:sp>
      <p:pic>
        <p:nvPicPr>
          <p:cNvPr id="12" name="Image 11"/>
          <p:cNvPicPr>
            <a:picLocks noChangeAspect="1"/>
          </p:cNvPicPr>
          <p:nvPr/>
        </p:nvPicPr>
        <p:blipFill>
          <a:blip r:embed="rId3"/>
          <a:stretch>
            <a:fillRect/>
          </a:stretch>
        </p:blipFill>
        <p:spPr>
          <a:xfrm>
            <a:off x="774648" y="2002640"/>
            <a:ext cx="2357192" cy="568977"/>
          </a:xfrm>
          <a:prstGeom prst="rect">
            <a:avLst/>
          </a:prstGeom>
        </p:spPr>
      </p:pic>
      <p:pic>
        <p:nvPicPr>
          <p:cNvPr id="14" name="Image 13"/>
          <p:cNvPicPr>
            <a:picLocks noChangeAspect="1"/>
          </p:cNvPicPr>
          <p:nvPr/>
        </p:nvPicPr>
        <p:blipFill>
          <a:blip r:embed="rId4"/>
          <a:stretch>
            <a:fillRect/>
          </a:stretch>
        </p:blipFill>
        <p:spPr>
          <a:xfrm>
            <a:off x="579170" y="2751966"/>
            <a:ext cx="7897554" cy="3375937"/>
          </a:xfrm>
          <a:prstGeom prst="rect">
            <a:avLst/>
          </a:prstGeom>
        </p:spPr>
      </p:pic>
    </p:spTree>
    <p:extLst>
      <p:ext uri="{BB962C8B-B14F-4D97-AF65-F5344CB8AC3E}">
        <p14:creationId xmlns:p14="http://schemas.microsoft.com/office/powerpoint/2010/main" val="3016378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Rectangle 16"/>
          <p:cNvSpPr/>
          <p:nvPr/>
        </p:nvSpPr>
        <p:spPr>
          <a:xfrm>
            <a:off x="0" y="395520"/>
            <a:ext cx="863598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Changement de coordonnées ( concept du référentiel d'observation commun )</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2" name="Rectangle 1"/>
          <p:cNvSpPr/>
          <p:nvPr/>
        </p:nvSpPr>
        <p:spPr>
          <a:xfrm>
            <a:off x="155574" y="898961"/>
            <a:ext cx="8808913" cy="369332"/>
          </a:xfrm>
          <a:prstGeom prst="rect">
            <a:avLst/>
          </a:prstGeom>
        </p:spPr>
        <p:txBody>
          <a:bodyPr wrap="square">
            <a:spAutoFit/>
          </a:bodyPr>
          <a:lstStyle/>
          <a:p>
            <a:r>
              <a:rPr lang="fr-FR" b="1" dirty="0"/>
              <a:t>Model tension et flux :</a:t>
            </a:r>
            <a:r>
              <a:rPr lang="fr-FR" dirty="0"/>
              <a:t> </a:t>
            </a:r>
          </a:p>
        </p:txBody>
      </p:sp>
      <p:pic>
        <p:nvPicPr>
          <p:cNvPr id="4" name="Image 3"/>
          <p:cNvPicPr>
            <a:picLocks noChangeAspect="1"/>
          </p:cNvPicPr>
          <p:nvPr/>
        </p:nvPicPr>
        <p:blipFill>
          <a:blip r:embed="rId3"/>
          <a:stretch>
            <a:fillRect/>
          </a:stretch>
        </p:blipFill>
        <p:spPr>
          <a:xfrm>
            <a:off x="1724880" y="1905500"/>
            <a:ext cx="4138414" cy="1515943"/>
          </a:xfrm>
          <a:prstGeom prst="rect">
            <a:avLst/>
          </a:prstGeom>
        </p:spPr>
      </p:pic>
      <p:sp>
        <p:nvSpPr>
          <p:cNvPr id="15" name="ZoneTexte 14"/>
          <p:cNvSpPr txBox="1"/>
          <p:nvPr/>
        </p:nvSpPr>
        <p:spPr>
          <a:xfrm>
            <a:off x="1222375" y="1484784"/>
            <a:ext cx="4069705" cy="369332"/>
          </a:xfrm>
          <a:prstGeom prst="rect">
            <a:avLst/>
          </a:prstGeom>
          <a:noFill/>
        </p:spPr>
        <p:txBody>
          <a:bodyPr wrap="square" rtlCol="0">
            <a:spAutoFit/>
          </a:bodyPr>
          <a:lstStyle/>
          <a:p>
            <a:r>
              <a:rPr lang="fr-FR" dirty="0" smtClean="0"/>
              <a:t>En appliquant les relations suivantes: </a:t>
            </a:r>
            <a:endParaRPr lang="fr-FR" dirty="0"/>
          </a:p>
        </p:txBody>
      </p:sp>
      <p:pic>
        <p:nvPicPr>
          <p:cNvPr id="16" name="Image 15"/>
          <p:cNvPicPr>
            <a:picLocks noChangeAspect="1"/>
          </p:cNvPicPr>
          <p:nvPr/>
        </p:nvPicPr>
        <p:blipFill>
          <a:blip r:embed="rId4"/>
          <a:stretch>
            <a:fillRect/>
          </a:stretch>
        </p:blipFill>
        <p:spPr>
          <a:xfrm>
            <a:off x="36348" y="3727915"/>
            <a:ext cx="1581150" cy="857250"/>
          </a:xfrm>
          <a:prstGeom prst="rect">
            <a:avLst/>
          </a:prstGeom>
        </p:spPr>
      </p:pic>
      <p:pic>
        <p:nvPicPr>
          <p:cNvPr id="18" name="Image 17"/>
          <p:cNvPicPr>
            <a:picLocks noChangeAspect="1"/>
          </p:cNvPicPr>
          <p:nvPr/>
        </p:nvPicPr>
        <p:blipFill>
          <a:blip r:embed="rId5"/>
          <a:stretch>
            <a:fillRect/>
          </a:stretch>
        </p:blipFill>
        <p:spPr>
          <a:xfrm>
            <a:off x="1140573" y="5464191"/>
            <a:ext cx="2621078" cy="930060"/>
          </a:xfrm>
          <a:prstGeom prst="rect">
            <a:avLst/>
          </a:prstGeom>
        </p:spPr>
      </p:pic>
      <p:sp>
        <p:nvSpPr>
          <p:cNvPr id="19" name="Flèche droite rayée 18"/>
          <p:cNvSpPr/>
          <p:nvPr/>
        </p:nvSpPr>
        <p:spPr>
          <a:xfrm>
            <a:off x="1724880" y="3937800"/>
            <a:ext cx="373555" cy="42862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droite rayée 19"/>
          <p:cNvSpPr/>
          <p:nvPr/>
        </p:nvSpPr>
        <p:spPr>
          <a:xfrm>
            <a:off x="3761651" y="5669072"/>
            <a:ext cx="1421135" cy="428625"/>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6"/>
          <a:stretch>
            <a:fillRect/>
          </a:stretch>
        </p:blipFill>
        <p:spPr>
          <a:xfrm>
            <a:off x="2070720" y="3593562"/>
            <a:ext cx="3581400" cy="1085850"/>
          </a:xfrm>
          <a:prstGeom prst="rect">
            <a:avLst/>
          </a:prstGeom>
        </p:spPr>
      </p:pic>
      <p:pic>
        <p:nvPicPr>
          <p:cNvPr id="22" name="Image 21"/>
          <p:cNvPicPr>
            <a:picLocks noChangeAspect="1"/>
          </p:cNvPicPr>
          <p:nvPr/>
        </p:nvPicPr>
        <p:blipFill>
          <a:blip r:embed="rId7"/>
          <a:stretch>
            <a:fillRect/>
          </a:stretch>
        </p:blipFill>
        <p:spPr>
          <a:xfrm>
            <a:off x="5135724" y="5372520"/>
            <a:ext cx="2789051" cy="1021731"/>
          </a:xfrm>
          <a:prstGeom prst="rect">
            <a:avLst/>
          </a:prstGeom>
        </p:spPr>
      </p:pic>
      <p:pic>
        <p:nvPicPr>
          <p:cNvPr id="23" name="Image 22"/>
          <p:cNvPicPr>
            <a:picLocks noChangeAspect="1"/>
          </p:cNvPicPr>
          <p:nvPr/>
        </p:nvPicPr>
        <p:blipFill>
          <a:blip r:embed="rId8"/>
          <a:stretch>
            <a:fillRect/>
          </a:stretch>
        </p:blipFill>
        <p:spPr>
          <a:xfrm>
            <a:off x="6012160" y="3515925"/>
            <a:ext cx="3086100" cy="1143000"/>
          </a:xfrm>
          <a:prstGeom prst="rect">
            <a:avLst/>
          </a:prstGeom>
        </p:spPr>
      </p:pic>
      <p:sp>
        <p:nvSpPr>
          <p:cNvPr id="24" name="Flèche droite rayée 23"/>
          <p:cNvSpPr/>
          <p:nvPr/>
        </p:nvSpPr>
        <p:spPr>
          <a:xfrm>
            <a:off x="5614070" y="3860537"/>
            <a:ext cx="373555" cy="42862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6329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Rectangle 16"/>
          <p:cNvSpPr/>
          <p:nvPr/>
        </p:nvSpPr>
        <p:spPr>
          <a:xfrm>
            <a:off x="0" y="395520"/>
            <a:ext cx="8635988" cy="4102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a:t>Changement de coordonnées ( concept du référentiel d'observation commun )</a:t>
            </a:r>
            <a:r>
              <a:rPr lang="fr-FR" sz="1600" dirty="0"/>
              <a:t> </a:t>
            </a:r>
            <a:endParaRPr lang="fr-FR" sz="16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1152" y="11149"/>
            <a:ext cx="5146876"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2" name="Rectangle 1"/>
          <p:cNvSpPr/>
          <p:nvPr/>
        </p:nvSpPr>
        <p:spPr>
          <a:xfrm>
            <a:off x="155574" y="898961"/>
            <a:ext cx="8808913" cy="369332"/>
          </a:xfrm>
          <a:prstGeom prst="rect">
            <a:avLst/>
          </a:prstGeom>
        </p:spPr>
        <p:txBody>
          <a:bodyPr wrap="square">
            <a:spAutoFit/>
          </a:bodyPr>
          <a:lstStyle/>
          <a:p>
            <a:r>
              <a:rPr lang="fr-FR" b="1" dirty="0"/>
              <a:t>Model tension et flux :</a:t>
            </a:r>
            <a:r>
              <a:rPr lang="fr-FR" dirty="0"/>
              <a:t> </a:t>
            </a:r>
          </a:p>
        </p:txBody>
      </p:sp>
      <p:sp>
        <p:nvSpPr>
          <p:cNvPr id="3" name="Rectangle 2"/>
          <p:cNvSpPr/>
          <p:nvPr/>
        </p:nvSpPr>
        <p:spPr>
          <a:xfrm>
            <a:off x="276286" y="1361445"/>
            <a:ext cx="8184146" cy="646331"/>
          </a:xfrm>
          <a:prstGeom prst="rect">
            <a:avLst/>
          </a:prstGeom>
        </p:spPr>
        <p:txBody>
          <a:bodyPr wrap="square">
            <a:spAutoFit/>
          </a:bodyPr>
          <a:lstStyle/>
          <a:p>
            <a:r>
              <a:rPr lang="fr-FR" b="1" dirty="0">
                <a:solidFill>
                  <a:srgbClr val="000000"/>
                </a:solidFill>
                <a:latin typeface="Times New Roman" panose="02020603050405020304" pitchFamily="18" charset="0"/>
              </a:rPr>
              <a:t>Application :</a:t>
            </a:r>
          </a:p>
          <a:p>
            <a:r>
              <a:rPr lang="fr-FR" dirty="0">
                <a:solidFill>
                  <a:srgbClr val="000000"/>
                </a:solidFill>
                <a:latin typeface="Times New Roman" panose="02020603050405020304" pitchFamily="18" charset="0"/>
              </a:rPr>
              <a:t>1/ Si T se coïncide avec S </a:t>
            </a:r>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obs</a:t>
            </a:r>
            <a:r>
              <a:rPr lang="fr-FR" dirty="0">
                <a:solidFill>
                  <a:srgbClr val="000000"/>
                </a:solidFill>
                <a:latin typeface="Times New Roman" panose="02020603050405020304" pitchFamily="18" charset="0"/>
              </a:rPr>
              <a:t>=0, </a:t>
            </a:r>
            <a:endParaRPr lang="fr-FR" dirty="0"/>
          </a:p>
        </p:txBody>
      </p:sp>
      <p:pic>
        <p:nvPicPr>
          <p:cNvPr id="5" name="Image 4"/>
          <p:cNvPicPr>
            <a:picLocks noChangeAspect="1"/>
          </p:cNvPicPr>
          <p:nvPr/>
        </p:nvPicPr>
        <p:blipFill>
          <a:blip r:embed="rId3"/>
          <a:stretch>
            <a:fillRect/>
          </a:stretch>
        </p:blipFill>
        <p:spPr>
          <a:xfrm>
            <a:off x="3923928" y="1171379"/>
            <a:ext cx="2952328" cy="1304242"/>
          </a:xfrm>
          <a:prstGeom prst="rect">
            <a:avLst/>
          </a:prstGeom>
        </p:spPr>
      </p:pic>
      <p:sp>
        <p:nvSpPr>
          <p:cNvPr id="12" name="Rectangle 11"/>
          <p:cNvSpPr/>
          <p:nvPr/>
        </p:nvSpPr>
        <p:spPr>
          <a:xfrm>
            <a:off x="0" y="3454290"/>
            <a:ext cx="9021763" cy="369332"/>
          </a:xfrm>
          <a:prstGeom prst="rect">
            <a:avLst/>
          </a:prstGeom>
        </p:spPr>
        <p:txBody>
          <a:bodyPr wrap="square">
            <a:spAutoFit/>
          </a:bodyPr>
          <a:lstStyle/>
          <a:p>
            <a:r>
              <a:rPr lang="fr-FR" dirty="0">
                <a:solidFill>
                  <a:srgbClr val="000000"/>
                </a:solidFill>
                <a:latin typeface="Times New Roman" panose="02020603050405020304" pitchFamily="18" charset="0"/>
              </a:rPr>
              <a:t>2/ Si T se coïncide avec le repère du synchronisme </a:t>
            </a:r>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obs</a:t>
            </a:r>
            <a:r>
              <a:rPr lang="fr-FR" dirty="0">
                <a:solidFill>
                  <a:srgbClr val="000000"/>
                </a:solidFill>
                <a:latin typeface="Times New Roman" panose="02020603050405020304" pitchFamily="18" charset="0"/>
              </a:rPr>
              <a:t>=</a:t>
            </a:r>
            <a:r>
              <a:rPr lang="fr-FR" dirty="0">
                <a:solidFill>
                  <a:srgbClr val="000000"/>
                </a:solidFill>
                <a:latin typeface="Symbol" panose="05050102010706020507" pitchFamily="18" charset="2"/>
              </a:rPr>
              <a:t></a:t>
            </a:r>
            <a:r>
              <a:rPr lang="fr-FR" sz="1050" dirty="0">
                <a:solidFill>
                  <a:srgbClr val="000000"/>
                </a:solidFill>
                <a:latin typeface="Times New Roman" panose="02020603050405020304" pitchFamily="18" charset="0"/>
              </a:rPr>
              <a:t>s</a:t>
            </a:r>
            <a:r>
              <a:rPr lang="fr-FR" dirty="0">
                <a:solidFill>
                  <a:srgbClr val="000000"/>
                </a:solidFill>
                <a:latin typeface="Times New Roman" panose="02020603050405020304" pitchFamily="18" charset="0"/>
              </a:rPr>
              <a:t>, </a:t>
            </a:r>
            <a:endParaRPr lang="fr-FR" dirty="0"/>
          </a:p>
        </p:txBody>
      </p:sp>
      <p:pic>
        <p:nvPicPr>
          <p:cNvPr id="14" name="Image 13"/>
          <p:cNvPicPr>
            <a:picLocks noChangeAspect="1"/>
          </p:cNvPicPr>
          <p:nvPr/>
        </p:nvPicPr>
        <p:blipFill rotWithShape="1">
          <a:blip r:embed="rId4"/>
          <a:srcRect l="4302"/>
          <a:stretch/>
        </p:blipFill>
        <p:spPr>
          <a:xfrm>
            <a:off x="5805742" y="3025467"/>
            <a:ext cx="3203849" cy="1318176"/>
          </a:xfrm>
          <a:prstGeom prst="rect">
            <a:avLst/>
          </a:prstGeom>
        </p:spPr>
      </p:pic>
      <p:sp>
        <p:nvSpPr>
          <p:cNvPr id="25" name="Rectangle 24"/>
          <p:cNvSpPr/>
          <p:nvPr/>
        </p:nvSpPr>
        <p:spPr>
          <a:xfrm>
            <a:off x="122236" y="5163749"/>
            <a:ext cx="8300903" cy="369332"/>
          </a:xfrm>
          <a:prstGeom prst="rect">
            <a:avLst/>
          </a:prstGeom>
        </p:spPr>
        <p:txBody>
          <a:bodyPr wrap="square">
            <a:spAutoFit/>
          </a:bodyPr>
          <a:lstStyle/>
          <a:p>
            <a:r>
              <a:rPr lang="fr-FR" dirty="0">
                <a:solidFill>
                  <a:srgbClr val="000000"/>
                </a:solidFill>
                <a:latin typeface="Times New Roman" panose="02020603050405020304" pitchFamily="18" charset="0"/>
              </a:rPr>
              <a:t>3/ Si T se coïncide avec le repère du rotor </a:t>
            </a:r>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obs</a:t>
            </a:r>
            <a:r>
              <a:rPr lang="fr-FR" dirty="0">
                <a:solidFill>
                  <a:srgbClr val="000000"/>
                </a:solidFill>
                <a:latin typeface="Times New Roman" panose="02020603050405020304" pitchFamily="18" charset="0"/>
              </a:rPr>
              <a:t>=</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 </a:t>
            </a:r>
            <a:endParaRPr lang="fr-FR" dirty="0"/>
          </a:p>
        </p:txBody>
      </p:sp>
      <p:pic>
        <p:nvPicPr>
          <p:cNvPr id="26" name="Image 25"/>
          <p:cNvPicPr>
            <a:picLocks noChangeAspect="1"/>
          </p:cNvPicPr>
          <p:nvPr/>
        </p:nvPicPr>
        <p:blipFill>
          <a:blip r:embed="rId5"/>
          <a:stretch>
            <a:fillRect/>
          </a:stretch>
        </p:blipFill>
        <p:spPr>
          <a:xfrm>
            <a:off x="5121634" y="4863663"/>
            <a:ext cx="2834742" cy="1268464"/>
          </a:xfrm>
          <a:prstGeom prst="rect">
            <a:avLst/>
          </a:prstGeom>
        </p:spPr>
      </p:pic>
    </p:spTree>
    <p:extLst>
      <p:ext uri="{BB962C8B-B14F-4D97-AF65-F5344CB8AC3E}">
        <p14:creationId xmlns:p14="http://schemas.microsoft.com/office/powerpoint/2010/main" val="51904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1.1</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idéalisée</a:t>
            </a:r>
            <a:r>
              <a:rPr lang="fr-FR" sz="1300" dirty="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506292"/>
            <a:ext cx="8178788" cy="3416320"/>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Des conséquences importantes découlent de ces hypothèses, telles que</a:t>
            </a:r>
            <a:r>
              <a:rPr lang="fr-FR" sz="2400" dirty="0" smtClean="0">
                <a:latin typeface="Times New Roman" panose="02020603050405020304" pitchFamily="18" charset="0"/>
                <a:cs typeface="Times New Roman" panose="02020603050405020304" pitchFamily="18" charset="0"/>
              </a:rPr>
              <a:t>:</a:t>
            </a:r>
          </a:p>
          <a:p>
            <a:endParaRPr lang="fr-F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L'additivité des </a:t>
            </a:r>
            <a:r>
              <a:rPr lang="fr-FR" sz="2400" dirty="0" smtClean="0">
                <a:solidFill>
                  <a:srgbClr val="FF0000"/>
                </a:solidFill>
                <a:latin typeface="Times New Roman" panose="02020603050405020304" pitchFamily="18" charset="0"/>
                <a:cs typeface="Times New Roman" panose="02020603050405020304" pitchFamily="18" charset="0"/>
              </a:rPr>
              <a:t>flux</a:t>
            </a:r>
            <a:r>
              <a:rPr lang="fr-FR" sz="24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Les </a:t>
            </a:r>
            <a:r>
              <a:rPr lang="fr-FR" sz="2400" dirty="0">
                <a:solidFill>
                  <a:srgbClr val="FF0000"/>
                </a:solidFill>
                <a:latin typeface="Times New Roman" panose="02020603050405020304" pitchFamily="18" charset="0"/>
                <a:cs typeface="Times New Roman" panose="02020603050405020304" pitchFamily="18" charset="0"/>
              </a:rPr>
              <a:t>inductances propres</a:t>
            </a:r>
            <a:r>
              <a:rPr lang="fr-FR" sz="2400" dirty="0">
                <a:latin typeface="Times New Roman" panose="02020603050405020304" pitchFamily="18" charset="0"/>
                <a:cs typeface="Times New Roman" panose="02020603050405020304" pitchFamily="18" charset="0"/>
              </a:rPr>
              <a:t> sont </a:t>
            </a:r>
            <a:r>
              <a:rPr lang="fr-FR" sz="2400" dirty="0" smtClean="0">
                <a:solidFill>
                  <a:srgbClr val="FF0000"/>
                </a:solidFill>
                <a:latin typeface="Times New Roman" panose="02020603050405020304" pitchFamily="18" charset="0"/>
                <a:cs typeface="Times New Roman" panose="02020603050405020304" pitchFamily="18" charset="0"/>
              </a:rPr>
              <a:t>constantes</a:t>
            </a:r>
            <a:r>
              <a:rPr lang="fr-FR" sz="24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inductances </a:t>
            </a:r>
            <a:r>
              <a:rPr lang="fr-FR" sz="2400" dirty="0">
                <a:solidFill>
                  <a:srgbClr val="FF0000"/>
                </a:solidFill>
                <a:latin typeface="Times New Roman" panose="02020603050405020304" pitchFamily="18" charset="0"/>
                <a:cs typeface="Times New Roman" panose="02020603050405020304" pitchFamily="18" charset="0"/>
              </a:rPr>
              <a:t>mutuelles</a:t>
            </a:r>
            <a:r>
              <a:rPr lang="fr-FR" sz="2400" dirty="0">
                <a:latin typeface="Times New Roman" panose="02020603050405020304" pitchFamily="18" charset="0"/>
                <a:cs typeface="Times New Roman" panose="02020603050405020304" pitchFamily="18" charset="0"/>
              </a:rPr>
              <a:t>, entre les enroulements du stator et du rotor, ont une loi </a:t>
            </a:r>
            <a:r>
              <a:rPr lang="fr-FR" sz="2400" dirty="0" smtClean="0">
                <a:latin typeface="Times New Roman" panose="02020603050405020304" pitchFamily="18" charset="0"/>
                <a:cs typeface="Times New Roman" panose="02020603050405020304" pitchFamily="18" charset="0"/>
              </a:rPr>
              <a:t>de </a:t>
            </a:r>
            <a:r>
              <a:rPr lang="fr-FR" sz="2400" dirty="0" smtClean="0">
                <a:solidFill>
                  <a:srgbClr val="FF0000"/>
                </a:solidFill>
                <a:latin typeface="Times New Roman" panose="02020603050405020304" pitchFamily="18" charset="0"/>
                <a:cs typeface="Times New Roman" panose="02020603050405020304" pitchFamily="18" charset="0"/>
              </a:rPr>
              <a:t>variation </a:t>
            </a:r>
            <a:r>
              <a:rPr lang="fr-FR" sz="2400" dirty="0">
                <a:solidFill>
                  <a:srgbClr val="FF0000"/>
                </a:solidFill>
                <a:latin typeface="Times New Roman" panose="02020603050405020304" pitchFamily="18" charset="0"/>
                <a:cs typeface="Times New Roman" panose="02020603050405020304" pitchFamily="18" charset="0"/>
              </a:rPr>
              <a:t>sinusoïdale </a:t>
            </a:r>
            <a:r>
              <a:rPr lang="fr-FR" sz="2400" dirty="0">
                <a:latin typeface="Times New Roman" panose="02020603050405020304" pitchFamily="18" charset="0"/>
                <a:cs typeface="Times New Roman" panose="02020603050405020304" pitchFamily="18" charset="0"/>
              </a:rPr>
              <a:t>en fonction de </a:t>
            </a:r>
            <a:r>
              <a:rPr lang="fr-FR" sz="2400" dirty="0">
                <a:solidFill>
                  <a:srgbClr val="FF0000"/>
                </a:solidFill>
                <a:latin typeface="Times New Roman" panose="02020603050405020304" pitchFamily="18" charset="0"/>
                <a:cs typeface="Times New Roman" panose="02020603050405020304" pitchFamily="18" charset="0"/>
              </a:rPr>
              <a:t>l'angle électrique</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401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55575" y="218172"/>
            <a:ext cx="4572000" cy="646331"/>
          </a:xfrm>
          <a:prstGeom prst="rect">
            <a:avLst/>
          </a:prstGeom>
        </p:spPr>
        <p:txBody>
          <a:bodyPr>
            <a:spAutoFit/>
          </a:bodyPr>
          <a:lstStyle/>
          <a:p>
            <a:r>
              <a:rPr lang="fr-FR" b="1" dirty="0">
                <a:solidFill>
                  <a:srgbClr val="000000"/>
                </a:solidFill>
                <a:latin typeface="Times New Roman" panose="02020603050405020304" pitchFamily="18" charset="0"/>
              </a:rPr>
              <a:t>Vecteurs d'état complexes</a:t>
            </a:r>
            <a:r>
              <a:rPr lang="fr-FR" dirty="0"/>
              <a:t> </a:t>
            </a:r>
            <a:br>
              <a:rPr lang="fr-FR" dirty="0"/>
            </a:br>
            <a:endParaRPr lang="fr-FR" dirty="0"/>
          </a:p>
        </p:txBody>
      </p:sp>
      <p:pic>
        <p:nvPicPr>
          <p:cNvPr id="16" name="Image 15"/>
          <p:cNvPicPr>
            <a:picLocks noChangeAspect="1"/>
          </p:cNvPicPr>
          <p:nvPr/>
        </p:nvPicPr>
        <p:blipFill>
          <a:blip r:embed="rId3"/>
          <a:stretch>
            <a:fillRect/>
          </a:stretch>
        </p:blipFill>
        <p:spPr>
          <a:xfrm>
            <a:off x="187411" y="1111468"/>
            <a:ext cx="8763027" cy="4333756"/>
          </a:xfrm>
          <a:prstGeom prst="rect">
            <a:avLst/>
          </a:prstGeom>
        </p:spPr>
      </p:pic>
    </p:spTree>
    <p:extLst>
      <p:ext uri="{BB962C8B-B14F-4D97-AF65-F5344CB8AC3E}">
        <p14:creationId xmlns:p14="http://schemas.microsoft.com/office/powerpoint/2010/main" val="1186720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460375" y="321205"/>
            <a:ext cx="4572000" cy="646331"/>
          </a:xfrm>
          <a:prstGeom prst="rect">
            <a:avLst/>
          </a:prstGeom>
        </p:spPr>
        <p:txBody>
          <a:bodyPr>
            <a:spAutoFit/>
          </a:bodyPr>
          <a:lstStyle/>
          <a:p>
            <a:r>
              <a:rPr lang="fr-FR" b="1" dirty="0">
                <a:solidFill>
                  <a:srgbClr val="000000"/>
                </a:solidFill>
                <a:latin typeface="Times New Roman" panose="02020603050405020304" pitchFamily="18" charset="0"/>
              </a:rPr>
              <a:t>Bilan des puissances</a:t>
            </a:r>
            <a:r>
              <a:rPr lang="fr-FR" dirty="0"/>
              <a:t> </a:t>
            </a:r>
            <a:br>
              <a:rPr lang="fr-FR" dirty="0"/>
            </a:br>
            <a:endParaRPr lang="fr-FR" dirty="0"/>
          </a:p>
        </p:txBody>
      </p:sp>
      <p:sp>
        <p:nvSpPr>
          <p:cNvPr id="3" name="Rectangle 2"/>
          <p:cNvSpPr/>
          <p:nvPr/>
        </p:nvSpPr>
        <p:spPr>
          <a:xfrm>
            <a:off x="466250" y="967536"/>
            <a:ext cx="8138197" cy="923330"/>
          </a:xfrm>
          <a:prstGeom prst="rect">
            <a:avLst/>
          </a:prstGeom>
        </p:spPr>
        <p:txBody>
          <a:bodyPr wrap="square">
            <a:spAutoFit/>
          </a:bodyPr>
          <a:lstStyle/>
          <a:p>
            <a:r>
              <a:rPr lang="fr-FR" dirty="0">
                <a:solidFill>
                  <a:srgbClr val="000000"/>
                </a:solidFill>
                <a:latin typeface="Times New Roman" panose="02020603050405020304" pitchFamily="18" charset="0"/>
              </a:rPr>
              <a:t>La puissance absorbée par la machine due aux deux excitations (</a:t>
            </a:r>
            <a:r>
              <a:rPr lang="fr-FR" dirty="0" err="1">
                <a:solidFill>
                  <a:srgbClr val="000000"/>
                </a:solidFill>
                <a:latin typeface="Times New Roman" panose="02020603050405020304" pitchFamily="18" charset="0"/>
              </a:rPr>
              <a:t>stator+rotor</a:t>
            </a:r>
            <a:r>
              <a:rPr lang="fr-FR" dirty="0">
                <a:solidFill>
                  <a:srgbClr val="000000"/>
                </a:solidFill>
                <a:latin typeface="Times New Roman" panose="02020603050405020304" pitchFamily="18" charset="0"/>
              </a:rPr>
              <a:t>) est donnée par:</a:t>
            </a:r>
            <a:r>
              <a:rPr lang="fr-FR" dirty="0"/>
              <a:t> </a:t>
            </a:r>
            <a:br>
              <a:rPr lang="fr-FR" dirty="0"/>
            </a:br>
            <a:endParaRPr lang="fr-FR" dirty="0"/>
          </a:p>
        </p:txBody>
      </p:sp>
      <p:pic>
        <p:nvPicPr>
          <p:cNvPr id="5" name="Image 4"/>
          <p:cNvPicPr>
            <a:picLocks noChangeAspect="1"/>
          </p:cNvPicPr>
          <p:nvPr/>
        </p:nvPicPr>
        <p:blipFill rotWithShape="1">
          <a:blip r:embed="rId3"/>
          <a:srcRect t="5012" b="1"/>
          <a:stretch/>
        </p:blipFill>
        <p:spPr>
          <a:xfrm>
            <a:off x="1069975" y="2060848"/>
            <a:ext cx="5206867" cy="2364838"/>
          </a:xfrm>
          <a:prstGeom prst="rect">
            <a:avLst/>
          </a:prstGeom>
        </p:spPr>
      </p:pic>
    </p:spTree>
    <p:extLst>
      <p:ext uri="{BB962C8B-B14F-4D97-AF65-F5344CB8AC3E}">
        <p14:creationId xmlns:p14="http://schemas.microsoft.com/office/powerpoint/2010/main" val="2861992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460374" y="465137"/>
            <a:ext cx="8683625" cy="1200329"/>
          </a:xfrm>
          <a:prstGeom prst="rect">
            <a:avLst/>
          </a:prstGeom>
        </p:spPr>
        <p:txBody>
          <a:bodyPr wrap="square">
            <a:spAutoFit/>
          </a:bodyPr>
          <a:lstStyle/>
          <a:p>
            <a:r>
              <a:rPr lang="fr-FR" b="1" dirty="0">
                <a:solidFill>
                  <a:srgbClr val="000000"/>
                </a:solidFill>
                <a:latin typeface="Times New Roman" panose="02020603050405020304" pitchFamily="18" charset="0"/>
              </a:rPr>
              <a:t>Le couple électromagnétique</a:t>
            </a:r>
          </a:p>
          <a:p>
            <a:r>
              <a:rPr lang="fr-FR" dirty="0">
                <a:solidFill>
                  <a:srgbClr val="000000"/>
                </a:solidFill>
                <a:latin typeface="Times New Roman" panose="02020603050405020304" pitchFamily="18" charset="0"/>
              </a:rPr>
              <a:t>Par définition, le couple électromagnétique est donné par le rapport de la puissance électromagnétique à la vitesse de rotation de l'arbre de la machine.</a:t>
            </a:r>
            <a:r>
              <a:rPr lang="fr-FR" dirty="0"/>
              <a:t> </a:t>
            </a:r>
            <a:br>
              <a:rPr lang="fr-FR" dirty="0"/>
            </a:br>
            <a:endParaRPr lang="fr-FR" dirty="0"/>
          </a:p>
        </p:txBody>
      </p:sp>
      <p:pic>
        <p:nvPicPr>
          <p:cNvPr id="12" name="Image 11"/>
          <p:cNvPicPr>
            <a:picLocks noChangeAspect="1"/>
          </p:cNvPicPr>
          <p:nvPr/>
        </p:nvPicPr>
        <p:blipFill>
          <a:blip r:embed="rId3"/>
          <a:stretch>
            <a:fillRect/>
          </a:stretch>
        </p:blipFill>
        <p:spPr>
          <a:xfrm>
            <a:off x="1619672" y="1832868"/>
            <a:ext cx="1944216" cy="523443"/>
          </a:xfrm>
          <a:prstGeom prst="rect">
            <a:avLst/>
          </a:prstGeom>
        </p:spPr>
      </p:pic>
      <p:pic>
        <p:nvPicPr>
          <p:cNvPr id="13" name="Image 12"/>
          <p:cNvPicPr>
            <a:picLocks noChangeAspect="1"/>
          </p:cNvPicPr>
          <p:nvPr/>
        </p:nvPicPr>
        <p:blipFill>
          <a:blip r:embed="rId4"/>
          <a:stretch>
            <a:fillRect/>
          </a:stretch>
        </p:blipFill>
        <p:spPr>
          <a:xfrm>
            <a:off x="1630165" y="2513655"/>
            <a:ext cx="3010835" cy="648072"/>
          </a:xfrm>
          <a:prstGeom prst="rect">
            <a:avLst/>
          </a:prstGeom>
        </p:spPr>
      </p:pic>
      <p:sp>
        <p:nvSpPr>
          <p:cNvPr id="14" name="Rectangle 13"/>
          <p:cNvSpPr/>
          <p:nvPr/>
        </p:nvSpPr>
        <p:spPr>
          <a:xfrm>
            <a:off x="460374" y="3319071"/>
            <a:ext cx="8144074" cy="1200329"/>
          </a:xfrm>
          <a:prstGeom prst="rect">
            <a:avLst/>
          </a:prstGeom>
        </p:spPr>
        <p:txBody>
          <a:bodyPr wrap="square">
            <a:spAutoFit/>
          </a:bodyPr>
          <a:lstStyle/>
          <a:p>
            <a:r>
              <a:rPr lang="fr-FR" b="1" dirty="0">
                <a:solidFill>
                  <a:srgbClr val="000000"/>
                </a:solidFill>
                <a:latin typeface="Times New Roman" panose="02020603050405020304" pitchFamily="18" charset="0"/>
              </a:rPr>
              <a:t>L'équation Mécanique</a:t>
            </a:r>
          </a:p>
          <a:p>
            <a:r>
              <a:rPr lang="fr-FR" dirty="0">
                <a:solidFill>
                  <a:srgbClr val="000000"/>
                </a:solidFill>
                <a:latin typeface="Times New Roman" panose="02020603050405020304" pitchFamily="18" charset="0"/>
              </a:rPr>
              <a:t>Pour étudier les caractéristiques dynamiques, on introduit l’équation du mouvement suivante:</a:t>
            </a:r>
            <a:r>
              <a:rPr lang="fr-FR" dirty="0"/>
              <a:t> </a:t>
            </a:r>
            <a:br>
              <a:rPr lang="fr-FR" dirty="0"/>
            </a:br>
            <a:endParaRPr lang="fr-FR" dirty="0"/>
          </a:p>
        </p:txBody>
      </p:sp>
      <p:pic>
        <p:nvPicPr>
          <p:cNvPr id="15" name="Image 14"/>
          <p:cNvPicPr>
            <a:picLocks noChangeAspect="1"/>
          </p:cNvPicPr>
          <p:nvPr/>
        </p:nvPicPr>
        <p:blipFill>
          <a:blip r:embed="rId5"/>
          <a:stretch>
            <a:fillRect/>
          </a:stretch>
        </p:blipFill>
        <p:spPr>
          <a:xfrm>
            <a:off x="2411760" y="4124486"/>
            <a:ext cx="2268274" cy="690845"/>
          </a:xfrm>
          <a:prstGeom prst="rect">
            <a:avLst/>
          </a:prstGeom>
        </p:spPr>
      </p:pic>
      <p:sp>
        <p:nvSpPr>
          <p:cNvPr id="16" name="Rectangle 15"/>
          <p:cNvSpPr/>
          <p:nvPr/>
        </p:nvSpPr>
        <p:spPr>
          <a:xfrm>
            <a:off x="578898" y="5103674"/>
            <a:ext cx="7089445" cy="1477328"/>
          </a:xfrm>
          <a:prstGeom prst="rect">
            <a:avLst/>
          </a:prstGeom>
        </p:spPr>
        <p:txBody>
          <a:bodyPr wrap="square">
            <a:spAutoFit/>
          </a:bodyPr>
          <a:lstStyle/>
          <a:p>
            <a:r>
              <a:rPr lang="fr-FR" dirty="0">
                <a:solidFill>
                  <a:srgbClr val="000000"/>
                </a:solidFill>
                <a:latin typeface="Times New Roman" panose="02020603050405020304" pitchFamily="18" charset="0"/>
              </a:rPr>
              <a:t>J : moment d’inertie de la partie tournante.</a:t>
            </a:r>
          </a:p>
          <a:p>
            <a:r>
              <a:rPr lang="fr-FR" dirty="0" smtClean="0">
                <a:solidFill>
                  <a:srgbClr val="000000"/>
                </a:solidFill>
                <a:latin typeface="Symbol" panose="05050102010706020507" pitchFamily="18" charset="2"/>
              </a:rPr>
              <a:t> </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vitesse mécanique du </a:t>
            </a:r>
            <a:r>
              <a:rPr lang="fr-FR" dirty="0" smtClean="0">
                <a:solidFill>
                  <a:srgbClr val="000000"/>
                </a:solidFill>
                <a:latin typeface="Times New Roman" panose="02020603050405020304" pitchFamily="18" charset="0"/>
              </a:rPr>
              <a:t>moteur</a:t>
            </a:r>
          </a:p>
          <a:p>
            <a:r>
              <a:rPr lang="fr-FR" dirty="0" smtClean="0">
                <a:solidFill>
                  <a:srgbClr val="000000"/>
                </a:solidFill>
                <a:latin typeface="Times New Roman" panose="02020603050405020304" pitchFamily="18" charset="0"/>
              </a:rPr>
              <a:t> </a:t>
            </a:r>
            <a:r>
              <a:rPr lang="fr-FR" i="1" dirty="0" err="1">
                <a:solidFill>
                  <a:srgbClr val="000000"/>
                </a:solidFill>
                <a:latin typeface="Times New Roman" panose="02020603050405020304" pitchFamily="18" charset="0"/>
              </a:rPr>
              <a:t>f</a:t>
            </a:r>
            <a:r>
              <a:rPr lang="fr-FR" sz="1050" i="1" dirty="0" err="1">
                <a:solidFill>
                  <a:srgbClr val="000000"/>
                </a:solidFill>
                <a:latin typeface="Times New Roman" panose="02020603050405020304" pitchFamily="18" charset="0"/>
              </a:rPr>
              <a:t>v</a:t>
            </a:r>
            <a:r>
              <a:rPr lang="fr-FR" sz="1050" i="1"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coefficient de frottement visqueux</a:t>
            </a:r>
          </a:p>
          <a:p>
            <a:r>
              <a:rPr lang="fr-FR" i="1" dirty="0">
                <a:solidFill>
                  <a:srgbClr val="000000"/>
                </a:solidFill>
                <a:latin typeface="Times New Roman" panose="02020603050405020304" pitchFamily="18" charset="0"/>
              </a:rPr>
              <a:t>C</a:t>
            </a:r>
            <a:r>
              <a:rPr lang="fr-FR" sz="1050" dirty="0">
                <a:solidFill>
                  <a:srgbClr val="000000"/>
                </a:solidFill>
                <a:latin typeface="Times New Roman" panose="02020603050405020304" pitchFamily="18" charset="0"/>
              </a:rPr>
              <a:t>em </a:t>
            </a:r>
            <a:r>
              <a:rPr lang="fr-FR" dirty="0">
                <a:solidFill>
                  <a:srgbClr val="000000"/>
                </a:solidFill>
                <a:latin typeface="Times New Roman" panose="02020603050405020304" pitchFamily="18" charset="0"/>
              </a:rPr>
              <a:t>: couple électromagnétique. </a:t>
            </a:r>
            <a:endParaRPr lang="fr-FR" dirty="0" smtClean="0">
              <a:solidFill>
                <a:srgbClr val="000000"/>
              </a:solidFill>
              <a:latin typeface="Times New Roman" panose="02020603050405020304" pitchFamily="18" charset="0"/>
            </a:endParaRPr>
          </a:p>
          <a:p>
            <a:r>
              <a:rPr lang="fr-FR" i="1" dirty="0" smtClean="0">
                <a:solidFill>
                  <a:srgbClr val="000000"/>
                </a:solidFill>
                <a:latin typeface="Times New Roman" panose="02020603050405020304" pitchFamily="18" charset="0"/>
              </a:rPr>
              <a:t>C</a:t>
            </a:r>
            <a:r>
              <a:rPr lang="fr-FR" sz="1050" dirty="0" smtClean="0">
                <a:solidFill>
                  <a:srgbClr val="000000"/>
                </a:solidFill>
                <a:latin typeface="Times New Roman" panose="02020603050405020304" pitchFamily="18" charset="0"/>
              </a:rPr>
              <a:t>r </a:t>
            </a:r>
            <a:r>
              <a:rPr lang="fr-FR" dirty="0">
                <a:solidFill>
                  <a:srgbClr val="000000"/>
                </a:solidFill>
                <a:latin typeface="Times New Roman" panose="02020603050405020304" pitchFamily="18" charset="0"/>
              </a:rPr>
              <a:t>: couple de charge.</a:t>
            </a:r>
            <a:r>
              <a:rPr lang="fr-FR" dirty="0"/>
              <a:t> </a:t>
            </a:r>
          </a:p>
        </p:txBody>
      </p:sp>
    </p:spTree>
    <p:extLst>
      <p:ext uri="{BB962C8B-B14F-4D97-AF65-F5344CB8AC3E}">
        <p14:creationId xmlns:p14="http://schemas.microsoft.com/office/powerpoint/2010/main" val="3207581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3"/>
          <a:stretch>
            <a:fillRect/>
          </a:stretch>
        </p:blipFill>
        <p:spPr>
          <a:xfrm>
            <a:off x="457200" y="4538273"/>
            <a:ext cx="3344891" cy="2153578"/>
          </a:xfrm>
          <a:prstGeom prst="rect">
            <a:avLst/>
          </a:prstGeom>
        </p:spPr>
      </p:pic>
      <p:pic>
        <p:nvPicPr>
          <p:cNvPr id="25" name="Image 24"/>
          <p:cNvPicPr>
            <a:picLocks noChangeAspect="1"/>
          </p:cNvPicPr>
          <p:nvPr/>
        </p:nvPicPr>
        <p:blipFill>
          <a:blip r:embed="rId4"/>
          <a:stretch>
            <a:fillRect/>
          </a:stretch>
        </p:blipFill>
        <p:spPr>
          <a:xfrm>
            <a:off x="4788024" y="4448380"/>
            <a:ext cx="3240360" cy="2333363"/>
          </a:xfrm>
          <a:prstGeom prst="rect">
            <a:avLst/>
          </a:prstGeom>
        </p:spPr>
      </p:pic>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1755639" y="1489596"/>
            <a:ext cx="5544616"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1619672" y="2564147"/>
            <a:ext cx="2790329" cy="6451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a:t>
            </a:r>
            <a:endParaRPr lang="fr-FR" dirty="0">
              <a:latin typeface="Times New Roman" panose="02020603050405020304" pitchFamily="18" charset="0"/>
              <a:cs typeface="Times New Roman" panose="02020603050405020304" pitchFamily="18" charset="0"/>
            </a:endParaRPr>
          </a:p>
        </p:txBody>
      </p:sp>
      <p:sp>
        <p:nvSpPr>
          <p:cNvPr id="14" name="Rectangle à coins arrondis 13"/>
          <p:cNvSpPr/>
          <p:nvPr/>
        </p:nvSpPr>
        <p:spPr>
          <a:xfrm>
            <a:off x="4504889" y="2546064"/>
            <a:ext cx="2790329" cy="60965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biphasé</a:t>
            </a:r>
            <a:endParaRPr lang="fr-FR" dirty="0">
              <a:latin typeface="Times New Roman" panose="02020603050405020304" pitchFamily="18" charset="0"/>
              <a:cs typeface="Times New Roman" panose="02020603050405020304" pitchFamily="18" charset="0"/>
            </a:endParaRPr>
          </a:p>
        </p:txBody>
      </p:sp>
      <p:sp>
        <p:nvSpPr>
          <p:cNvPr id="15" name="Rectangle 14"/>
          <p:cNvSpPr/>
          <p:nvPr/>
        </p:nvSpPr>
        <p:spPr>
          <a:xfrm>
            <a:off x="683568" y="3356992"/>
            <a:ext cx="3698205" cy="115212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rgbClr val="0070C0"/>
                  </a:solidFill>
                </a:ln>
                <a:solidFill>
                  <a:schemeClr val="tx1"/>
                </a:solidFill>
                <a:latin typeface="Times New Roman" panose="02020603050405020304" pitchFamily="18" charset="0"/>
                <a:cs typeface="Times New Roman" panose="02020603050405020304" pitchFamily="18" charset="0"/>
              </a:rPr>
              <a:t>modèle de référence de la machine généralisée avec trois axes. </a:t>
            </a:r>
            <a:r>
              <a:rPr lang="fr-FR" dirty="0">
                <a:ln>
                  <a:solidFill>
                    <a:srgbClr val="0070C0"/>
                  </a:solidFill>
                </a:ln>
                <a:latin typeface="Times New Roman" panose="02020603050405020304" pitchFamily="18" charset="0"/>
                <a:cs typeface="Times New Roman" panose="02020603050405020304" pitchFamily="18" charset="0"/>
              </a:rPr>
              <a:t/>
            </a:r>
            <a:br>
              <a:rPr lang="fr-FR" dirty="0">
                <a:ln>
                  <a:solidFill>
                    <a:srgbClr val="0070C0"/>
                  </a:solidFill>
                </a:ln>
                <a:latin typeface="Times New Roman" panose="02020603050405020304" pitchFamily="18" charset="0"/>
                <a:cs typeface="Times New Roman" panose="02020603050405020304" pitchFamily="18" charset="0"/>
              </a:rPr>
            </a:br>
            <a:endParaRPr lang="fr-FR" dirty="0">
              <a:ln>
                <a:solidFill>
                  <a:srgbClr val="0070C0"/>
                </a:solidFill>
              </a:ln>
              <a:latin typeface="Times New Roman" panose="02020603050405020304" pitchFamily="18" charset="0"/>
              <a:cs typeface="Times New Roman" panose="02020603050405020304" pitchFamily="18" charset="0"/>
            </a:endParaRPr>
          </a:p>
        </p:txBody>
      </p:sp>
      <p:sp>
        <p:nvSpPr>
          <p:cNvPr id="16" name="Rectangle 15"/>
          <p:cNvSpPr/>
          <p:nvPr/>
        </p:nvSpPr>
        <p:spPr>
          <a:xfrm>
            <a:off x="4528969" y="3356992"/>
            <a:ext cx="4003471" cy="115212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rgbClr val="92D050"/>
                  </a:solidFill>
                </a:ln>
                <a:solidFill>
                  <a:schemeClr val="tx1"/>
                </a:solidFill>
                <a:latin typeface="Times New Roman" panose="02020603050405020304" pitchFamily="18" charset="0"/>
                <a:cs typeface="Times New Roman" panose="02020603050405020304" pitchFamily="18" charset="0"/>
              </a:rPr>
              <a:t>modèle triphasé projeté sur deux axes </a:t>
            </a:r>
          </a:p>
        </p:txBody>
      </p:sp>
      <p:cxnSp>
        <p:nvCxnSpPr>
          <p:cNvPr id="5" name="Connecteur droit avec flèche 4"/>
          <p:cNvCxnSpPr>
            <a:stCxn id="12" idx="2"/>
            <a:endCxn id="13" idx="0"/>
          </p:cNvCxnSpPr>
          <p:nvPr/>
        </p:nvCxnSpPr>
        <p:spPr>
          <a:xfrm flipH="1">
            <a:off x="3014837" y="1921644"/>
            <a:ext cx="1513110" cy="6425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a:stCxn id="12" idx="2"/>
            <a:endCxn id="14" idx="0"/>
          </p:cNvCxnSpPr>
          <p:nvPr/>
        </p:nvCxnSpPr>
        <p:spPr>
          <a:xfrm>
            <a:off x="4527947" y="1921644"/>
            <a:ext cx="1372107" cy="6244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47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a:stretch>
            <a:fillRect/>
          </a:stretch>
        </p:blipFill>
        <p:spPr>
          <a:xfrm>
            <a:off x="4283968" y="2811941"/>
            <a:ext cx="4516270" cy="3397374"/>
          </a:xfrm>
          <a:prstGeom prst="rect">
            <a:avLst/>
          </a:prstGeom>
        </p:spPr>
      </p:pic>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457200" y="1531938"/>
            <a:ext cx="5266928"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5" name="Rectangle 4"/>
          <p:cNvSpPr/>
          <p:nvPr/>
        </p:nvSpPr>
        <p:spPr>
          <a:xfrm>
            <a:off x="612775" y="2368889"/>
            <a:ext cx="4572000" cy="923330"/>
          </a:xfrm>
          <a:prstGeom prst="rect">
            <a:avLst/>
          </a:prstGeom>
        </p:spPr>
        <p:txBody>
          <a:bodyPr>
            <a:spAutoFit/>
          </a:bodyPr>
          <a:lstStyle/>
          <a:p>
            <a:r>
              <a:rPr lang="fr-FR" dirty="0">
                <a:solidFill>
                  <a:srgbClr val="000000"/>
                </a:solidFill>
                <a:latin typeface="Times New Roman" panose="02020603050405020304" pitchFamily="18" charset="0"/>
              </a:rPr>
              <a:t>Les trois types d’équations traduisant le comportement de cette machine sont :</a:t>
            </a:r>
            <a:r>
              <a:rPr lang="fr-FR" dirty="0"/>
              <a:t> </a:t>
            </a:r>
            <a:br>
              <a:rPr lang="fr-FR" dirty="0"/>
            </a:br>
            <a:endParaRPr lang="fr-FR" dirty="0"/>
          </a:p>
        </p:txBody>
      </p:sp>
      <p:sp>
        <p:nvSpPr>
          <p:cNvPr id="17" name="Rectangle 16"/>
          <p:cNvSpPr/>
          <p:nvPr/>
        </p:nvSpPr>
        <p:spPr>
          <a:xfrm>
            <a:off x="612775" y="3288601"/>
            <a:ext cx="4552057"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Les </a:t>
            </a:r>
            <a:r>
              <a:rPr lang="fr-FR" sz="1600" dirty="0">
                <a:latin typeface="Times New Roman" panose="02020603050405020304" pitchFamily="18" charset="0"/>
                <a:cs typeface="Times New Roman" panose="02020603050405020304" pitchFamily="18" charset="0"/>
              </a:rPr>
              <a:t>équations </a:t>
            </a:r>
            <a:r>
              <a:rPr lang="fr-FR" sz="1600" dirty="0" smtClean="0">
                <a:latin typeface="Times New Roman" panose="02020603050405020304" pitchFamily="18" charset="0"/>
                <a:cs typeface="Times New Roman" panose="02020603050405020304" pitchFamily="18" charset="0"/>
              </a:rPr>
              <a:t>électriques (équations des tensions)</a:t>
            </a:r>
            <a:endParaRPr lang="fr-FR" sz="1600" dirty="0">
              <a:latin typeface="Times New Roman" panose="02020603050405020304" pitchFamily="18" charset="0"/>
              <a:cs typeface="Times New Roman" panose="02020603050405020304" pitchFamily="18" charset="0"/>
            </a:endParaRPr>
          </a:p>
        </p:txBody>
      </p:sp>
      <p:sp>
        <p:nvSpPr>
          <p:cNvPr id="18" name="Rectangle 17"/>
          <p:cNvSpPr/>
          <p:nvPr/>
        </p:nvSpPr>
        <p:spPr>
          <a:xfrm>
            <a:off x="632718" y="4321990"/>
            <a:ext cx="4552057"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Les </a:t>
            </a:r>
            <a:r>
              <a:rPr lang="fr-FR" sz="1600" dirty="0">
                <a:latin typeface="Times New Roman" panose="02020603050405020304" pitchFamily="18" charset="0"/>
                <a:cs typeface="Times New Roman" panose="02020603050405020304" pitchFamily="18" charset="0"/>
              </a:rPr>
              <a:t>équations </a:t>
            </a:r>
            <a:r>
              <a:rPr lang="fr-FR" sz="1600" dirty="0" smtClean="0">
                <a:latin typeface="Times New Roman" panose="02020603050405020304" pitchFamily="18" charset="0"/>
                <a:cs typeface="Times New Roman" panose="02020603050405020304" pitchFamily="18" charset="0"/>
              </a:rPr>
              <a:t>magnétiques (équations des flux)</a:t>
            </a:r>
            <a:endParaRPr lang="fr-FR" sz="1600" dirty="0">
              <a:latin typeface="Times New Roman" panose="02020603050405020304" pitchFamily="18" charset="0"/>
              <a:cs typeface="Times New Roman" panose="02020603050405020304" pitchFamily="18" charset="0"/>
            </a:endParaRPr>
          </a:p>
        </p:txBody>
      </p:sp>
      <p:sp>
        <p:nvSpPr>
          <p:cNvPr id="19" name="Rectangle 18"/>
          <p:cNvSpPr/>
          <p:nvPr/>
        </p:nvSpPr>
        <p:spPr>
          <a:xfrm>
            <a:off x="622746" y="5318205"/>
            <a:ext cx="4552057"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L'équation mécanique (équation du mouvement) </a:t>
            </a:r>
            <a:endParaRPr lang="fr-FR" sz="1600" dirty="0">
              <a:latin typeface="Times New Roman" panose="02020603050405020304" pitchFamily="18" charset="0"/>
              <a:cs typeface="Times New Roman" panose="02020603050405020304" pitchFamily="18" charset="0"/>
            </a:endParaRPr>
          </a:p>
        </p:txBody>
      </p:sp>
      <p:sp>
        <p:nvSpPr>
          <p:cNvPr id="4" name="Flèche droite à entaille 3"/>
          <p:cNvSpPr/>
          <p:nvPr/>
        </p:nvSpPr>
        <p:spPr>
          <a:xfrm>
            <a:off x="89346" y="3418965"/>
            <a:ext cx="437257" cy="373692"/>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1" name="Flèche droite à entaille 20"/>
          <p:cNvSpPr/>
          <p:nvPr/>
        </p:nvSpPr>
        <p:spPr>
          <a:xfrm>
            <a:off x="89345" y="4451931"/>
            <a:ext cx="437257" cy="373692"/>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2" name="Flèche droite à entaille 21"/>
          <p:cNvSpPr/>
          <p:nvPr/>
        </p:nvSpPr>
        <p:spPr>
          <a:xfrm>
            <a:off x="110901" y="5453136"/>
            <a:ext cx="437257" cy="373692"/>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083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3"/>
          <a:stretch>
            <a:fillRect/>
          </a:stretch>
        </p:blipFill>
        <p:spPr>
          <a:xfrm>
            <a:off x="4646638" y="1301916"/>
            <a:ext cx="4516270" cy="3397374"/>
          </a:xfrm>
          <a:prstGeom prst="rect">
            <a:avLst/>
          </a:prstGeom>
        </p:spPr>
      </p:pic>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121502" y="1974876"/>
            <a:ext cx="5197926" cy="3135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Les </a:t>
            </a:r>
            <a:r>
              <a:rPr lang="fr-FR" sz="1600" dirty="0">
                <a:latin typeface="Times New Roman" panose="02020603050405020304" pitchFamily="18" charset="0"/>
                <a:cs typeface="Times New Roman" panose="02020603050405020304" pitchFamily="18" charset="0"/>
              </a:rPr>
              <a:t>équations </a:t>
            </a:r>
            <a:r>
              <a:rPr lang="fr-FR" sz="1600" dirty="0" smtClean="0">
                <a:latin typeface="Times New Roman" panose="02020603050405020304" pitchFamily="18" charset="0"/>
                <a:cs typeface="Times New Roman" panose="02020603050405020304" pitchFamily="18" charset="0"/>
              </a:rPr>
              <a:t>électriques (équations des tensions)</a:t>
            </a:r>
            <a:endParaRPr lang="fr-FR" sz="1600" dirty="0">
              <a:latin typeface="Times New Roman" panose="02020603050405020304" pitchFamily="18" charset="0"/>
              <a:cs typeface="Times New Roman" panose="02020603050405020304" pitchFamily="18" charset="0"/>
            </a:endParaRPr>
          </a:p>
        </p:txBody>
      </p:sp>
      <p:sp>
        <p:nvSpPr>
          <p:cNvPr id="12" name="Rectangle 11"/>
          <p:cNvSpPr/>
          <p:nvPr/>
        </p:nvSpPr>
        <p:spPr>
          <a:xfrm>
            <a:off x="193704" y="2658011"/>
            <a:ext cx="5125724" cy="1323439"/>
          </a:xfrm>
          <a:prstGeom prst="rect">
            <a:avLst/>
          </a:prstGeom>
        </p:spPr>
        <p:txBody>
          <a:bodyPr wrap="square">
            <a:spAutoFit/>
          </a:bodyPr>
          <a:lstStyle/>
          <a:p>
            <a:pPr marL="285750" indent="-285750">
              <a:buFont typeface="Wingdings" panose="05000000000000000000" pitchFamily="2" charset="2"/>
              <a:buChar char="ü"/>
            </a:pPr>
            <a:r>
              <a:rPr lang="fr-FR" sz="1600" dirty="0">
                <a:solidFill>
                  <a:srgbClr val="000000"/>
                </a:solidFill>
                <a:latin typeface="Times New Roman" panose="02020603050405020304" pitchFamily="18" charset="0"/>
              </a:rPr>
              <a:t>Les enroulements des trois phases statoriques sont décalés dans l’espace d’un angle de 2</a:t>
            </a:r>
            <a:r>
              <a:rPr lang="fr-FR" sz="1600" dirty="0">
                <a:solidFill>
                  <a:srgbClr val="000000"/>
                </a:solidFill>
                <a:latin typeface="Symbol" panose="05050102010706020507" pitchFamily="18" charset="2"/>
              </a:rPr>
              <a:t></a:t>
            </a:r>
            <a:r>
              <a:rPr lang="fr-FR" sz="1600" dirty="0">
                <a:solidFill>
                  <a:srgbClr val="000000"/>
                </a:solidFill>
                <a:latin typeface="Times New Roman" panose="02020603050405020304" pitchFamily="18" charset="0"/>
              </a:rPr>
              <a:t>/3 et également ceux du </a:t>
            </a:r>
            <a:r>
              <a:rPr lang="fr-FR" sz="1600" dirty="0" smtClean="0">
                <a:solidFill>
                  <a:srgbClr val="000000"/>
                </a:solidFill>
                <a:latin typeface="Times New Roman" panose="02020603050405020304" pitchFamily="18" charset="0"/>
              </a:rPr>
              <a:t>rotor. </a:t>
            </a:r>
          </a:p>
          <a:p>
            <a:pPr marL="285750" indent="-285750">
              <a:buFont typeface="Wingdings" panose="05000000000000000000" pitchFamily="2" charset="2"/>
              <a:buChar char="ü"/>
            </a:pPr>
            <a:r>
              <a:rPr lang="fr-FR" sz="1600" dirty="0" smtClean="0">
                <a:solidFill>
                  <a:srgbClr val="000000"/>
                </a:solidFill>
                <a:latin typeface="Symbol" panose="05050102010706020507" pitchFamily="18" charset="2"/>
              </a:rPr>
              <a:t> </a:t>
            </a:r>
            <a:r>
              <a:rPr lang="fr-FR" sz="1600" dirty="0" smtClean="0">
                <a:solidFill>
                  <a:srgbClr val="000000"/>
                </a:solidFill>
                <a:latin typeface="Times New Roman" panose="02020603050405020304" pitchFamily="18" charset="0"/>
              </a:rPr>
              <a:t>est </a:t>
            </a:r>
            <a:r>
              <a:rPr lang="fr-FR" sz="1600" dirty="0">
                <a:solidFill>
                  <a:srgbClr val="000000"/>
                </a:solidFill>
                <a:latin typeface="Times New Roman" panose="02020603050405020304" pitchFamily="18" charset="0"/>
              </a:rPr>
              <a:t>l’angle électrique entre l’axe de la phase (as) statorique et la phase (</a:t>
            </a:r>
            <a:r>
              <a:rPr lang="fr-FR" sz="1600" dirty="0" err="1">
                <a:solidFill>
                  <a:srgbClr val="000000"/>
                </a:solidFill>
                <a:latin typeface="Times New Roman" panose="02020603050405020304" pitchFamily="18" charset="0"/>
              </a:rPr>
              <a:t>ar</a:t>
            </a:r>
            <a:r>
              <a:rPr lang="fr-FR" sz="1600" dirty="0">
                <a:solidFill>
                  <a:srgbClr val="000000"/>
                </a:solidFill>
                <a:latin typeface="Times New Roman" panose="02020603050405020304" pitchFamily="18" charset="0"/>
              </a:rPr>
              <a:t>) rotorique. </a:t>
            </a:r>
            <a:endParaRPr lang="fr-FR" dirty="0"/>
          </a:p>
        </p:txBody>
      </p:sp>
      <p:sp>
        <p:nvSpPr>
          <p:cNvPr id="13" name="Rectangle à coins arrondis 12"/>
          <p:cNvSpPr/>
          <p:nvPr/>
        </p:nvSpPr>
        <p:spPr>
          <a:xfrm>
            <a:off x="52500" y="1526432"/>
            <a:ext cx="5266928"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687172" y="4463363"/>
            <a:ext cx="1243165"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Au Stator</a:t>
            </a:r>
            <a:endParaRPr lang="fr-FR" sz="1600" dirty="0">
              <a:latin typeface="Times New Roman" panose="02020603050405020304" pitchFamily="18" charset="0"/>
              <a:cs typeface="Times New Roman" panose="02020603050405020304" pitchFamily="18" charset="0"/>
            </a:endParaRPr>
          </a:p>
        </p:txBody>
      </p:sp>
      <p:sp>
        <p:nvSpPr>
          <p:cNvPr id="21" name="Rectangle 20"/>
          <p:cNvSpPr/>
          <p:nvPr/>
        </p:nvSpPr>
        <p:spPr>
          <a:xfrm>
            <a:off x="4355976" y="4380024"/>
            <a:ext cx="1243165"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Au Rotor</a:t>
            </a:r>
            <a:endParaRPr lang="fr-FR" sz="1600" dirty="0">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a:blip r:embed="rId4"/>
          <a:stretch>
            <a:fillRect/>
          </a:stretch>
        </p:blipFill>
        <p:spPr>
          <a:xfrm>
            <a:off x="208394" y="5085184"/>
            <a:ext cx="3078361" cy="1372978"/>
          </a:xfrm>
          <a:prstGeom prst="rect">
            <a:avLst/>
          </a:prstGeom>
        </p:spPr>
      </p:pic>
      <p:pic>
        <p:nvPicPr>
          <p:cNvPr id="15" name="Image 14"/>
          <p:cNvPicPr>
            <a:picLocks noChangeAspect="1"/>
          </p:cNvPicPr>
          <p:nvPr/>
        </p:nvPicPr>
        <p:blipFill>
          <a:blip r:embed="rId5"/>
          <a:stretch>
            <a:fillRect/>
          </a:stretch>
        </p:blipFill>
        <p:spPr>
          <a:xfrm>
            <a:off x="3923928" y="5218569"/>
            <a:ext cx="3188638" cy="1388829"/>
          </a:xfrm>
          <a:prstGeom prst="rect">
            <a:avLst/>
          </a:prstGeom>
        </p:spPr>
      </p:pic>
    </p:spTree>
    <p:extLst>
      <p:ext uri="{BB962C8B-B14F-4D97-AF65-F5344CB8AC3E}">
        <p14:creationId xmlns:p14="http://schemas.microsoft.com/office/powerpoint/2010/main" val="3027951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121502" y="1974876"/>
            <a:ext cx="5197926" cy="3428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Les </a:t>
            </a:r>
            <a:r>
              <a:rPr lang="fr-FR" sz="1600" dirty="0">
                <a:latin typeface="Times New Roman" panose="02020603050405020304" pitchFamily="18" charset="0"/>
                <a:cs typeface="Times New Roman" panose="02020603050405020304" pitchFamily="18" charset="0"/>
              </a:rPr>
              <a:t>équations </a:t>
            </a:r>
            <a:r>
              <a:rPr lang="fr-FR" sz="1600" dirty="0" smtClean="0">
                <a:latin typeface="Times New Roman" panose="02020603050405020304" pitchFamily="18" charset="0"/>
                <a:cs typeface="Times New Roman" panose="02020603050405020304" pitchFamily="18" charset="0"/>
              </a:rPr>
              <a:t>électriques (équations des tensions)</a:t>
            </a:r>
            <a:endParaRPr lang="fr-FR" sz="1600"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52500" y="1526432"/>
            <a:ext cx="5266928"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143592" y="3053826"/>
            <a:ext cx="1243165"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Au Stator</a:t>
            </a:r>
            <a:endParaRPr lang="fr-FR" sz="1600" dirty="0">
              <a:latin typeface="Times New Roman" panose="02020603050405020304" pitchFamily="18" charset="0"/>
              <a:cs typeface="Times New Roman" panose="02020603050405020304" pitchFamily="18" charset="0"/>
            </a:endParaRPr>
          </a:p>
        </p:txBody>
      </p:sp>
      <p:sp>
        <p:nvSpPr>
          <p:cNvPr id="21" name="Rectangle 20"/>
          <p:cNvSpPr/>
          <p:nvPr/>
        </p:nvSpPr>
        <p:spPr>
          <a:xfrm>
            <a:off x="155575" y="4837433"/>
            <a:ext cx="1243165"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Au Rotor</a:t>
            </a:r>
            <a:endParaRPr lang="fr-FR" sz="16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307975" y="2564904"/>
            <a:ext cx="3255913"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Écriture matricielle:</a:t>
            </a:r>
            <a:endParaRPr lang="fr-FR" dirty="0">
              <a:latin typeface="Times New Roman" panose="02020603050405020304" pitchFamily="18" charset="0"/>
              <a:cs typeface="Times New Roman" panose="02020603050405020304" pitchFamily="18" charset="0"/>
            </a:endParaRPr>
          </a:p>
        </p:txBody>
      </p:sp>
      <p:pic>
        <p:nvPicPr>
          <p:cNvPr id="16" name="Image 15"/>
          <p:cNvPicPr>
            <a:picLocks noChangeAspect="1"/>
          </p:cNvPicPr>
          <p:nvPr/>
        </p:nvPicPr>
        <p:blipFill>
          <a:blip r:embed="rId3"/>
          <a:stretch>
            <a:fillRect/>
          </a:stretch>
        </p:blipFill>
        <p:spPr>
          <a:xfrm>
            <a:off x="81938" y="3717032"/>
            <a:ext cx="3265925" cy="1081742"/>
          </a:xfrm>
          <a:prstGeom prst="rect">
            <a:avLst/>
          </a:prstGeom>
        </p:spPr>
      </p:pic>
      <p:pic>
        <p:nvPicPr>
          <p:cNvPr id="18" name="Image 17"/>
          <p:cNvPicPr>
            <a:picLocks noChangeAspect="1"/>
          </p:cNvPicPr>
          <p:nvPr/>
        </p:nvPicPr>
        <p:blipFill>
          <a:blip r:embed="rId4"/>
          <a:stretch>
            <a:fillRect/>
          </a:stretch>
        </p:blipFill>
        <p:spPr>
          <a:xfrm>
            <a:off x="155575" y="5669387"/>
            <a:ext cx="4200254" cy="935093"/>
          </a:xfrm>
          <a:prstGeom prst="rect">
            <a:avLst/>
          </a:prstGeom>
        </p:spPr>
      </p:pic>
      <p:pic>
        <p:nvPicPr>
          <p:cNvPr id="22" name="Image 21"/>
          <p:cNvPicPr>
            <a:picLocks noChangeAspect="1"/>
          </p:cNvPicPr>
          <p:nvPr/>
        </p:nvPicPr>
        <p:blipFill>
          <a:blip r:embed="rId5"/>
          <a:stretch>
            <a:fillRect/>
          </a:stretch>
        </p:blipFill>
        <p:spPr>
          <a:xfrm>
            <a:off x="4333764" y="2544046"/>
            <a:ext cx="4516270" cy="3397374"/>
          </a:xfrm>
          <a:prstGeom prst="rect">
            <a:avLst/>
          </a:prstGeom>
        </p:spPr>
      </p:pic>
    </p:spTree>
    <p:extLst>
      <p:ext uri="{BB962C8B-B14F-4D97-AF65-F5344CB8AC3E}">
        <p14:creationId xmlns:p14="http://schemas.microsoft.com/office/powerpoint/2010/main" val="729744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121502" y="1974876"/>
            <a:ext cx="5197926" cy="2845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Les </a:t>
            </a:r>
            <a:r>
              <a:rPr lang="fr-FR" sz="1600" dirty="0">
                <a:latin typeface="Times New Roman" panose="02020603050405020304" pitchFamily="18" charset="0"/>
                <a:cs typeface="Times New Roman" panose="02020603050405020304" pitchFamily="18" charset="0"/>
              </a:rPr>
              <a:t>équations </a:t>
            </a:r>
            <a:r>
              <a:rPr lang="fr-FR" sz="1600" dirty="0" smtClean="0">
                <a:latin typeface="Times New Roman" panose="02020603050405020304" pitchFamily="18" charset="0"/>
                <a:cs typeface="Times New Roman" panose="02020603050405020304" pitchFamily="18" charset="0"/>
              </a:rPr>
              <a:t>électriques (équations des tensions)</a:t>
            </a:r>
            <a:endParaRPr lang="fr-FR" sz="1600"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52500" y="1526432"/>
            <a:ext cx="5266928"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4283968" y="2811941"/>
            <a:ext cx="4516270" cy="3397374"/>
          </a:xfrm>
          <a:prstGeom prst="rect">
            <a:avLst/>
          </a:prstGeom>
        </p:spPr>
      </p:pic>
      <p:pic>
        <p:nvPicPr>
          <p:cNvPr id="14" name="Image 13"/>
          <p:cNvPicPr>
            <a:picLocks noChangeAspect="1"/>
          </p:cNvPicPr>
          <p:nvPr/>
        </p:nvPicPr>
        <p:blipFill>
          <a:blip r:embed="rId4"/>
          <a:stretch>
            <a:fillRect/>
          </a:stretch>
        </p:blipFill>
        <p:spPr>
          <a:xfrm>
            <a:off x="387231" y="2703126"/>
            <a:ext cx="3606311" cy="1415693"/>
          </a:xfrm>
          <a:prstGeom prst="rect">
            <a:avLst/>
          </a:prstGeom>
        </p:spPr>
      </p:pic>
      <p:pic>
        <p:nvPicPr>
          <p:cNvPr id="15" name="Image 14"/>
          <p:cNvPicPr>
            <a:picLocks noChangeAspect="1"/>
          </p:cNvPicPr>
          <p:nvPr/>
        </p:nvPicPr>
        <p:blipFill>
          <a:blip r:embed="rId5"/>
          <a:stretch>
            <a:fillRect/>
          </a:stretch>
        </p:blipFill>
        <p:spPr>
          <a:xfrm>
            <a:off x="307974" y="4221088"/>
            <a:ext cx="2462507" cy="1224136"/>
          </a:xfrm>
          <a:prstGeom prst="rect">
            <a:avLst/>
          </a:prstGeom>
        </p:spPr>
      </p:pic>
      <p:pic>
        <p:nvPicPr>
          <p:cNvPr id="19" name="Image 18"/>
          <p:cNvPicPr>
            <a:picLocks noChangeAspect="1"/>
          </p:cNvPicPr>
          <p:nvPr/>
        </p:nvPicPr>
        <p:blipFill>
          <a:blip r:embed="rId6"/>
          <a:stretch>
            <a:fillRect/>
          </a:stretch>
        </p:blipFill>
        <p:spPr>
          <a:xfrm>
            <a:off x="2685964" y="4310517"/>
            <a:ext cx="2269414" cy="1134707"/>
          </a:xfrm>
          <a:prstGeom prst="rect">
            <a:avLst/>
          </a:prstGeom>
        </p:spPr>
      </p:pic>
    </p:spTree>
    <p:extLst>
      <p:ext uri="{BB962C8B-B14F-4D97-AF65-F5344CB8AC3E}">
        <p14:creationId xmlns:p14="http://schemas.microsoft.com/office/powerpoint/2010/main" val="3923143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4501694" y="1390845"/>
            <a:ext cx="4516270" cy="3397374"/>
          </a:xfrm>
          <a:prstGeom prst="rect">
            <a:avLst/>
          </a:prstGeom>
        </p:spPr>
      </p:pic>
      <p:sp>
        <p:nvSpPr>
          <p:cNvPr id="2" name="Titre 1"/>
          <p:cNvSpPr>
            <a:spLocks noGrp="1"/>
          </p:cNvSpPr>
          <p:nvPr>
            <p:ph type="title"/>
          </p:nvPr>
        </p:nvSpPr>
        <p:spPr>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 </a:t>
            </a:r>
            <a:r>
              <a:rPr lang="fr-FR" sz="2200" b="1" dirty="0">
                <a:latin typeface="Times New Roman" panose="02020603050405020304" pitchFamily="18" charset="0"/>
                <a:cs typeface="Times New Roman" panose="02020603050405020304" pitchFamily="18" charset="0"/>
              </a:rPr>
              <a:t>Modélisation des machines pour les régimes dynamiques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a:t>
            </a:r>
            <a:r>
              <a:rPr lang="fr-FR" sz="2200" b="1" dirty="0">
                <a:latin typeface="Times New Roman" panose="02020603050405020304" pitchFamily="18" charset="0"/>
                <a:cs typeface="Times New Roman" panose="02020603050405020304" pitchFamily="18" charset="0"/>
              </a:rPr>
              <a:t>Théorie de la machine électrique généralisée</a:t>
            </a:r>
            <a:r>
              <a:rPr lang="fr-FR" sz="1300" dirty="0">
                <a:latin typeface="Times New Roman" panose="02020603050405020304" pitchFamily="18" charset="0"/>
                <a:cs typeface="Times New Roman" panose="02020603050405020304" pitchFamily="18" charset="0"/>
              </a:rPr>
              <a:t> </a:t>
            </a:r>
            <a:br>
              <a:rPr lang="fr-FR" sz="1300" dirty="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1.2</a:t>
            </a:r>
            <a:r>
              <a:rPr lang="fr-FR" sz="800" dirty="0" smtClean="0">
                <a:latin typeface="Times New Roman" panose="02020603050405020304" pitchFamily="18" charset="0"/>
                <a:cs typeface="Times New Roman" panose="02020603050405020304" pitchFamily="18" charset="0"/>
              </a:rPr>
              <a:t>. </a:t>
            </a:r>
            <a:r>
              <a:rPr lang="fr-FR" sz="2200" b="1" dirty="0" smtClean="0">
                <a:latin typeface="Times New Roman" panose="02020603050405020304" pitchFamily="18" charset="0"/>
                <a:cs typeface="Times New Roman" panose="02020603050405020304" pitchFamily="18" charset="0"/>
              </a:rPr>
              <a:t>Machine </a:t>
            </a:r>
            <a:r>
              <a:rPr lang="fr-FR" sz="2200" b="1" dirty="0">
                <a:latin typeface="Times New Roman" panose="02020603050405020304" pitchFamily="18" charset="0"/>
                <a:cs typeface="Times New Roman" panose="02020603050405020304" pitchFamily="18" charset="0"/>
              </a:rPr>
              <a:t>électrique </a:t>
            </a:r>
            <a:r>
              <a:rPr lang="fr-FR" sz="2200" b="1" dirty="0" smtClean="0">
                <a:latin typeface="Times New Roman" panose="02020603050405020304" pitchFamily="18" charset="0"/>
                <a:cs typeface="Times New Roman" panose="02020603050405020304" pitchFamily="18" charset="0"/>
              </a:rPr>
              <a:t>généralisée</a:t>
            </a:r>
            <a:r>
              <a:rPr lang="fr-FR" sz="1300" dirty="0" smtClean="0">
                <a:latin typeface="Times New Roman" panose="02020603050405020304" pitchFamily="18" charset="0"/>
                <a:cs typeface="Times New Roman" panose="02020603050405020304" pitchFamily="18" charset="0"/>
              </a:rPr>
              <a:t> </a:t>
            </a:r>
            <a:r>
              <a:rPr lang="fr-FR" sz="2400" dirty="0"/>
              <a:t/>
            </a:r>
            <a:br>
              <a:rPr lang="fr-FR" sz="2400" dirty="0"/>
            </a:b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400110"/>
          </a:xfrm>
          <a:prstGeom prst="rect">
            <a:avLst/>
          </a:prstGeom>
        </p:spPr>
        <p:txBody>
          <a:bodyPr wrap="square">
            <a:spAutoFit/>
          </a:bodyPr>
          <a:lstStyle/>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75291" y="1978878"/>
            <a:ext cx="5197926" cy="313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smtClean="0">
                <a:latin typeface="Times New Roman" panose="02020603050405020304" pitchFamily="18" charset="0"/>
                <a:cs typeface="Times New Roman" panose="02020603050405020304" pitchFamily="18" charset="0"/>
              </a:rPr>
              <a:t>Les </a:t>
            </a:r>
            <a:r>
              <a:rPr lang="fr-FR" sz="1600" dirty="0">
                <a:latin typeface="Times New Roman" panose="02020603050405020304" pitchFamily="18" charset="0"/>
                <a:cs typeface="Times New Roman" panose="02020603050405020304" pitchFamily="18" charset="0"/>
              </a:rPr>
              <a:t>équations </a:t>
            </a:r>
            <a:r>
              <a:rPr lang="fr-FR" sz="1600" dirty="0" smtClean="0">
                <a:latin typeface="Times New Roman" panose="02020603050405020304" pitchFamily="18" charset="0"/>
                <a:cs typeface="Times New Roman" panose="02020603050405020304" pitchFamily="18" charset="0"/>
              </a:rPr>
              <a:t>magnétiques (équations des flux)</a:t>
            </a:r>
            <a:endParaRPr lang="fr-FR" sz="1600"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52500" y="1526432"/>
            <a:ext cx="5266928" cy="384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Times New Roman" panose="02020603050405020304" pitchFamily="18" charset="0"/>
                <a:cs typeface="Times New Roman" panose="02020603050405020304" pitchFamily="18" charset="0"/>
              </a:rPr>
              <a:t>Modèle triphasé de la machine électrique généralisée</a:t>
            </a:r>
            <a:endParaRPr lang="fr-FR" dirty="0">
              <a:latin typeface="Times New Roman" panose="02020603050405020304" pitchFamily="18" charset="0"/>
              <a:cs typeface="Times New Roman" panose="02020603050405020304" pitchFamily="18" charset="0"/>
            </a:endParaRPr>
          </a:p>
        </p:txBody>
      </p:sp>
      <p:sp>
        <p:nvSpPr>
          <p:cNvPr id="16" name="Rectangle 15"/>
          <p:cNvSpPr/>
          <p:nvPr/>
        </p:nvSpPr>
        <p:spPr>
          <a:xfrm>
            <a:off x="75291" y="2369505"/>
            <a:ext cx="4572000" cy="646331"/>
          </a:xfrm>
          <a:prstGeom prst="rect">
            <a:avLst/>
          </a:prstGeom>
        </p:spPr>
        <p:txBody>
          <a:bodyPr>
            <a:spAutoFit/>
          </a:bodyPr>
          <a:lstStyle/>
          <a:p>
            <a:r>
              <a:rPr lang="fr-FR" dirty="0">
                <a:solidFill>
                  <a:srgbClr val="000000"/>
                </a:solidFill>
                <a:latin typeface="Times New Roman" panose="02020603050405020304" pitchFamily="18" charset="0"/>
              </a:rPr>
              <a:t>le flux totalisé dans la phase (sa) du stator est :</a:t>
            </a:r>
            <a:r>
              <a:rPr lang="fr-FR" dirty="0"/>
              <a:t> </a:t>
            </a:r>
            <a:br>
              <a:rPr lang="fr-FR" dirty="0"/>
            </a:br>
            <a:endParaRPr lang="fr-FR" dirty="0"/>
          </a:p>
        </p:txBody>
      </p:sp>
      <p:pic>
        <p:nvPicPr>
          <p:cNvPr id="4" name="Image 3"/>
          <p:cNvPicPr>
            <a:picLocks noChangeAspect="1"/>
          </p:cNvPicPr>
          <p:nvPr/>
        </p:nvPicPr>
        <p:blipFill>
          <a:blip r:embed="rId4"/>
          <a:stretch>
            <a:fillRect/>
          </a:stretch>
        </p:blipFill>
        <p:spPr>
          <a:xfrm>
            <a:off x="93759" y="2800886"/>
            <a:ext cx="3580713" cy="531789"/>
          </a:xfrm>
          <a:prstGeom prst="rect">
            <a:avLst/>
          </a:prstGeom>
        </p:spPr>
      </p:pic>
      <p:sp>
        <p:nvSpPr>
          <p:cNvPr id="5" name="Rectangle 4"/>
          <p:cNvSpPr/>
          <p:nvPr/>
        </p:nvSpPr>
        <p:spPr>
          <a:xfrm>
            <a:off x="201000" y="3447217"/>
            <a:ext cx="7944818" cy="3754874"/>
          </a:xfrm>
          <a:prstGeom prst="rect">
            <a:avLst/>
          </a:prstGeom>
        </p:spPr>
        <p:txBody>
          <a:bodyPr wrap="square">
            <a:spAutoFit/>
          </a:bodyPr>
          <a:lstStyle/>
          <a:p>
            <a:r>
              <a:rPr lang="fr-FR" sz="2000" b="1" dirty="0">
                <a:solidFill>
                  <a:srgbClr val="FF0000"/>
                </a:solidFill>
                <a:latin typeface="Times New Roman" panose="02020603050405020304" pitchFamily="18" charset="0"/>
                <a:cs typeface="Times New Roman" panose="02020603050405020304" pitchFamily="18" charset="0"/>
              </a:rPr>
              <a:t>𝜑</a:t>
            </a:r>
            <a:r>
              <a:rPr lang="fr-FR" sz="1200" b="1" dirty="0">
                <a:solidFill>
                  <a:srgbClr val="FF0000"/>
                </a:solidFill>
                <a:latin typeface="Times New Roman" panose="02020603050405020304" pitchFamily="18" charset="0"/>
                <a:cs typeface="Times New Roman" panose="02020603050405020304" pitchFamily="18" charset="0"/>
              </a:rPr>
              <a:t>𝑠𝑎</a:t>
            </a:r>
            <a:r>
              <a:rPr lang="fr-FR" dirty="0">
                <a:solidFill>
                  <a:srgbClr val="000000"/>
                </a:solidFill>
                <a:latin typeface="Times New Roman" panose="02020603050405020304" pitchFamily="18" charset="0"/>
                <a:cs typeface="Times New Roman" panose="02020603050405020304" pitchFamily="18" charset="0"/>
              </a:rPr>
              <a:t>: flux totalisé dans la phase (sa).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sz="2000" b="1" dirty="0" smtClean="0">
                <a:solidFill>
                  <a:srgbClr val="FF0000"/>
                </a:solidFill>
                <a:latin typeface="Times New Roman" panose="02020603050405020304" pitchFamily="18" charset="0"/>
                <a:cs typeface="Times New Roman" panose="02020603050405020304" pitchFamily="18" charset="0"/>
              </a:rPr>
              <a:t>𝜑</a:t>
            </a:r>
            <a:r>
              <a:rPr lang="fr-FR" sz="1200" b="1" dirty="0" smtClean="0">
                <a:solidFill>
                  <a:srgbClr val="FF0000"/>
                </a:solidFill>
                <a:latin typeface="Times New Roman" panose="02020603050405020304" pitchFamily="18" charset="0"/>
                <a:cs typeface="Times New Roman" panose="02020603050405020304" pitchFamily="18" charset="0"/>
              </a:rPr>
              <a:t>𝑠𝑎𝑝</a:t>
            </a:r>
            <a:r>
              <a:rPr lang="fr-FR" sz="1100" dirty="0" smtClean="0">
                <a:solidFill>
                  <a:srgbClr val="00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𝑙</a:t>
            </a:r>
            <a:r>
              <a:rPr lang="fr-FR" sz="1100" dirty="0">
                <a:solidFill>
                  <a:srgbClr val="000000"/>
                </a:solidFill>
                <a:latin typeface="Times New Roman" panose="02020603050405020304" pitchFamily="18" charset="0"/>
                <a:cs typeface="Times New Roman" panose="02020603050405020304" pitchFamily="18" charset="0"/>
              </a:rPr>
              <a:t>𝑠</a:t>
            </a:r>
            <a:r>
              <a:rPr lang="fr-FR" dirty="0">
                <a:solidFill>
                  <a:srgbClr val="000000"/>
                </a:solidFill>
                <a:latin typeface="Times New Roman" panose="02020603050405020304" pitchFamily="18" charset="0"/>
                <a:cs typeface="Times New Roman" panose="02020603050405020304" pitchFamily="18" charset="0"/>
              </a:rPr>
              <a:t>. 𝑖</a:t>
            </a:r>
            <a:r>
              <a:rPr lang="fr-FR" sz="1100" dirty="0">
                <a:solidFill>
                  <a:srgbClr val="000000"/>
                </a:solidFill>
                <a:latin typeface="Times New Roman" panose="02020603050405020304" pitchFamily="18" charset="0"/>
                <a:cs typeface="Times New Roman" panose="02020603050405020304" pitchFamily="18" charset="0"/>
              </a:rPr>
              <a:t>𝑠𝑎 </a:t>
            </a:r>
            <a:r>
              <a:rPr lang="fr-FR" dirty="0">
                <a:solidFill>
                  <a:srgbClr val="000000"/>
                </a:solidFill>
                <a:latin typeface="Times New Roman" panose="02020603050405020304" pitchFamily="18" charset="0"/>
                <a:cs typeface="Times New Roman" panose="02020603050405020304" pitchFamily="18" charset="0"/>
              </a:rPr>
              <a:t>: flux propre de la phase (sa</a:t>
            </a:r>
            <a:r>
              <a:rPr lang="fr-FR" dirty="0" smtClean="0">
                <a:solidFill>
                  <a:srgbClr val="000000"/>
                </a:solidFill>
                <a:latin typeface="Times New Roman" panose="02020603050405020304" pitchFamily="18" charset="0"/>
                <a:cs typeface="Times New Roman" panose="02020603050405020304" pitchFamily="18" charset="0"/>
              </a:rPr>
              <a:t>)</a:t>
            </a:r>
          </a:p>
          <a:p>
            <a:r>
              <a:rPr lang="fr-FR" b="1" dirty="0">
                <a:solidFill>
                  <a:srgbClr val="FF0000"/>
                </a:solidFill>
                <a:latin typeface="Times New Roman" panose="02020603050405020304" pitchFamily="18" charset="0"/>
                <a:cs typeface="Times New Roman" panose="02020603050405020304" pitchFamily="18" charset="0"/>
              </a:rPr>
              <a:t>𝑙 𝑠</a:t>
            </a:r>
            <a:r>
              <a:rPr lang="fr-FR" dirty="0">
                <a:latin typeface="Times New Roman" panose="02020603050405020304" pitchFamily="18" charset="0"/>
                <a:cs typeface="Times New Roman" panose="02020603050405020304" pitchFamily="18" charset="0"/>
              </a:rPr>
              <a:t>: inductance propre de la phase (sa). </a:t>
            </a:r>
            <a:endParaRPr lang="fr-FR" dirty="0" smtClean="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r>
              <a:rPr lang="fr-FR" b="1" dirty="0" smtClean="0">
                <a:solidFill>
                  <a:srgbClr val="FF0000"/>
                </a:solidFill>
                <a:latin typeface="Times New Roman" panose="02020603050405020304" pitchFamily="18" charset="0"/>
                <a:cs typeface="Times New Roman" panose="02020603050405020304" pitchFamily="18" charset="0"/>
              </a:rPr>
              <a:t>𝜑𝑠</a:t>
            </a:r>
            <a:r>
              <a:rPr lang="fr-FR" b="1" dirty="0">
                <a:solidFill>
                  <a:srgbClr val="FF0000"/>
                </a:solidFill>
                <a:latin typeface="Times New Roman" panose="02020603050405020304" pitchFamily="18" charset="0"/>
                <a:cs typeface="Times New Roman" panose="02020603050405020304" pitchFamily="18" charset="0"/>
              </a:rPr>
              <a:t>/𝑠𝑎 </a:t>
            </a:r>
            <a:r>
              <a:rPr lang="fr-FR" dirty="0">
                <a:latin typeface="Times New Roman" panose="02020603050405020304" pitchFamily="18" charset="0"/>
                <a:cs typeface="Times New Roman" panose="02020603050405020304" pitchFamily="18" charset="0"/>
              </a:rPr>
              <a:t>= </a:t>
            </a:r>
            <a:r>
              <a:rPr lang="fr-FR" dirty="0" smtClean="0">
                <a:solidFill>
                  <a:srgbClr val="FF0000"/>
                </a:solidFill>
                <a:latin typeface="Times New Roman" panose="02020603050405020304" pitchFamily="18" charset="0"/>
                <a:cs typeface="Times New Roman" panose="02020603050405020304" pitchFamily="18" charset="0"/>
              </a:rPr>
              <a:t>𝑀𝑠</a:t>
            </a:r>
            <a:r>
              <a:rPr lang="fr-FR" dirty="0" smtClean="0">
                <a:latin typeface="Times New Roman" panose="02020603050405020304" pitchFamily="18" charset="0"/>
                <a:cs typeface="Times New Roman" panose="02020603050405020304" pitchFamily="18" charset="0"/>
              </a:rPr>
              <a:t> 𝑖𝑠𝑏 </a:t>
            </a:r>
            <a:r>
              <a:rPr lang="fr-FR" dirty="0">
                <a:latin typeface="Times New Roman" panose="02020603050405020304" pitchFamily="18" charset="0"/>
                <a:cs typeface="Times New Roman" panose="02020603050405020304" pitchFamily="18" charset="0"/>
              </a:rPr>
              <a:t>+ </a:t>
            </a:r>
            <a:r>
              <a:rPr lang="fr-FR" dirty="0" smtClean="0">
                <a:solidFill>
                  <a:srgbClr val="FF0000"/>
                </a:solidFill>
                <a:latin typeface="Times New Roman" panose="02020603050405020304" pitchFamily="18" charset="0"/>
                <a:cs typeface="Times New Roman" panose="02020603050405020304" pitchFamily="18" charset="0"/>
              </a:rPr>
              <a:t>𝑀𝑠</a:t>
            </a:r>
            <a:r>
              <a:rPr lang="fr-FR" dirty="0" smtClean="0">
                <a:latin typeface="Times New Roman" panose="02020603050405020304" pitchFamily="18" charset="0"/>
                <a:cs typeface="Times New Roman" panose="02020603050405020304" pitchFamily="18" charset="0"/>
              </a:rPr>
              <a:t> 𝑖𝑠𝑐 : flux </a:t>
            </a:r>
            <a:r>
              <a:rPr lang="fr-FR" dirty="0">
                <a:latin typeface="Times New Roman" panose="02020603050405020304" pitchFamily="18" charset="0"/>
                <a:cs typeface="Times New Roman" panose="02020603050405020304" pitchFamily="18" charset="0"/>
              </a:rPr>
              <a:t>inter armature (interphase), crée par les deux </a:t>
            </a:r>
            <a:r>
              <a:rPr lang="fr-FR" dirty="0" smtClean="0">
                <a:latin typeface="Times New Roman" panose="02020603050405020304" pitchFamily="18" charset="0"/>
                <a:cs typeface="Times New Roman" panose="02020603050405020304" pitchFamily="18" charset="0"/>
              </a:rPr>
              <a:t>autres phases </a:t>
            </a:r>
            <a:r>
              <a:rPr lang="fr-FR" dirty="0">
                <a:latin typeface="Times New Roman" panose="02020603050405020304" pitchFamily="18" charset="0"/>
                <a:cs typeface="Times New Roman" panose="02020603050405020304" pitchFamily="18" charset="0"/>
              </a:rPr>
              <a:t>(bs et </a:t>
            </a:r>
            <a:r>
              <a:rPr lang="fr-FR" dirty="0" err="1">
                <a:latin typeface="Times New Roman" panose="02020603050405020304" pitchFamily="18" charset="0"/>
                <a:cs typeface="Times New Roman" panose="02020603050405020304" pitchFamily="18" charset="0"/>
              </a:rPr>
              <a:t>cs</a:t>
            </a:r>
            <a:r>
              <a:rPr lang="fr-FR" dirty="0" smtClean="0">
                <a:latin typeface="Times New Roman" panose="02020603050405020304" pitchFamily="18" charset="0"/>
                <a:cs typeface="Times New Roman" panose="02020603050405020304" pitchFamily="18" charset="0"/>
              </a:rPr>
              <a:t>).</a:t>
            </a:r>
          </a:p>
          <a:p>
            <a:endParaRPr lang="fr-FR" dirty="0" smtClean="0">
              <a:latin typeface="Times New Roman" panose="02020603050405020304" pitchFamily="18" charset="0"/>
              <a:cs typeface="Times New Roman" panose="02020603050405020304" pitchFamily="18" charset="0"/>
            </a:endParaRPr>
          </a:p>
          <a:p>
            <a:r>
              <a:rPr lang="fr-FR" b="1" dirty="0" smtClean="0">
                <a:solidFill>
                  <a:srgbClr val="FF0000"/>
                </a:solidFill>
                <a:latin typeface="Times New Roman" panose="02020603050405020304" pitchFamily="18" charset="0"/>
                <a:cs typeface="Times New Roman" panose="02020603050405020304" pitchFamily="18" charset="0"/>
              </a:rPr>
              <a:t>𝑀𝑠</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mutuelle inductance entre deux phases du stator à 120°. </a:t>
            </a:r>
            <a:endParaRPr lang="fr-FR" dirty="0" smtClean="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r>
              <a:rPr lang="fr-FR" b="1" dirty="0" smtClean="0">
                <a:solidFill>
                  <a:srgbClr val="FF0000"/>
                </a:solidFill>
                <a:latin typeface="Times New Roman" panose="02020603050405020304" pitchFamily="18" charset="0"/>
                <a:cs typeface="Times New Roman" panose="02020603050405020304" pitchFamily="18" charset="0"/>
              </a:rPr>
              <a:t>𝜑𝑟</a:t>
            </a:r>
            <a:r>
              <a:rPr lang="fr-FR" b="1" dirty="0">
                <a:solidFill>
                  <a:srgbClr val="FF0000"/>
                </a:solidFill>
                <a:latin typeface="Times New Roman" panose="02020603050405020304" pitchFamily="18" charset="0"/>
                <a:cs typeface="Times New Roman" panose="02020603050405020304" pitchFamily="18" charset="0"/>
              </a:rPr>
              <a:t>/𝑠𝑎 </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𝑀𝑟𝑎/</a:t>
            </a:r>
            <a:r>
              <a:rPr lang="fr-FR" dirty="0" smtClean="0">
                <a:solidFill>
                  <a:srgbClr val="FF0000"/>
                </a:solidFill>
                <a:latin typeface="Times New Roman" panose="02020603050405020304" pitchFamily="18" charset="0"/>
                <a:cs typeface="Times New Roman" panose="02020603050405020304" pitchFamily="18" charset="0"/>
              </a:rPr>
              <a:t>𝑠𝑎 </a:t>
            </a:r>
            <a:r>
              <a:rPr lang="fr-FR" dirty="0" smtClean="0">
                <a:latin typeface="Times New Roman" panose="02020603050405020304" pitchFamily="18" charset="0"/>
                <a:cs typeface="Times New Roman" panose="02020603050405020304" pitchFamily="18" charset="0"/>
              </a:rPr>
              <a:t>𝑖𝑟𝑎 </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𝑀𝑟𝑏/</a:t>
            </a:r>
            <a:r>
              <a:rPr lang="fr-FR" dirty="0" smtClean="0">
                <a:solidFill>
                  <a:srgbClr val="FF0000"/>
                </a:solidFill>
                <a:latin typeface="Times New Roman" panose="02020603050405020304" pitchFamily="18" charset="0"/>
                <a:cs typeface="Times New Roman" panose="02020603050405020304" pitchFamily="18" charset="0"/>
              </a:rPr>
              <a:t>𝑠𝑎 </a:t>
            </a:r>
            <a:r>
              <a:rPr lang="fr-FR" dirty="0" smtClean="0">
                <a:latin typeface="Times New Roman" panose="02020603050405020304" pitchFamily="18" charset="0"/>
                <a:cs typeface="Times New Roman" panose="02020603050405020304" pitchFamily="18" charset="0"/>
              </a:rPr>
              <a:t>𝑖𝑟𝑏 </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𝑀𝑟𝑐/</a:t>
            </a:r>
            <a:r>
              <a:rPr lang="fr-FR" dirty="0" smtClean="0">
                <a:solidFill>
                  <a:srgbClr val="FF0000"/>
                </a:solidFill>
                <a:latin typeface="Times New Roman" panose="02020603050405020304" pitchFamily="18" charset="0"/>
                <a:cs typeface="Times New Roman" panose="02020603050405020304" pitchFamily="18" charset="0"/>
              </a:rPr>
              <a:t>𝑠𝑎 </a:t>
            </a:r>
            <a:r>
              <a:rPr lang="fr-FR" dirty="0" smtClean="0">
                <a:latin typeface="Times New Roman" panose="02020603050405020304" pitchFamily="18" charset="0"/>
                <a:cs typeface="Times New Roman" panose="02020603050405020304" pitchFamily="18" charset="0"/>
              </a:rPr>
              <a:t>𝑖𝑟𝑐 : flux </a:t>
            </a:r>
            <a:r>
              <a:rPr lang="fr-FR" dirty="0">
                <a:latin typeface="Times New Roman" panose="02020603050405020304" pitchFamily="18" charset="0"/>
                <a:cs typeface="Times New Roman" panose="02020603050405020304" pitchFamily="18" charset="0"/>
              </a:rPr>
              <a:t>extra armature des phases rotoriques par rapport à la phase (sa) du stator.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r>
              <a:rPr lang="fr-FR" dirty="0"/>
              <a:t/>
            </a:r>
            <a:br>
              <a:rPr lang="fr-FR" dirty="0"/>
            </a:br>
            <a:endParaRPr lang="fr-FR" dirty="0"/>
          </a:p>
        </p:txBody>
      </p:sp>
    </p:spTree>
    <p:extLst>
      <p:ext uri="{BB962C8B-B14F-4D97-AF65-F5344CB8AC3E}">
        <p14:creationId xmlns:p14="http://schemas.microsoft.com/office/powerpoint/2010/main" val="3064386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2993</TotalTime>
  <Words>2084</Words>
  <Application>Microsoft Office PowerPoint</Application>
  <PresentationFormat>Affichage à l'écran (4:3)</PresentationFormat>
  <Paragraphs>228</Paragraphs>
  <Slides>32</Slides>
  <Notes>32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Arial</vt:lpstr>
      <vt:lpstr>Calibri</vt:lpstr>
      <vt:lpstr>Cambria Math</vt:lpstr>
      <vt:lpstr>Symbol</vt:lpstr>
      <vt:lpstr>Times New Roman</vt:lpstr>
      <vt:lpstr>Wingdings</vt:lpstr>
      <vt:lpstr>Thème Office</vt:lpstr>
      <vt:lpstr>Centre Universitaire Abdelhafidh Boussouf-MILA Département de GM-ELM 1re  Année Master ELM</vt:lpstr>
      <vt:lpstr>Chapitre II: Modélisation des machines pour les régimes dynamiques 1. Théorie de la machine électrique généralisée  1.1. Machine électrique idéalisée  </vt:lpstr>
      <vt:lpstr>Chapitre II: Modélisation des machines pour les régimes dynamiques 1. Théorie de la machine électrique généralisée  1.1. Machine électrique idéalisée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Chapitre II: Modélisation des machines pour les régimes dynamiques 1. Théorie de la machine électrique généralisée  1.2. Machine électrique généralisée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pc</cp:lastModifiedBy>
  <cp:revision>168</cp:revision>
  <dcterms:created xsi:type="dcterms:W3CDTF">2023-10-24T13:19:11Z</dcterms:created>
  <dcterms:modified xsi:type="dcterms:W3CDTF">2024-10-30T11:14:47Z</dcterms:modified>
</cp:coreProperties>
</file>