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3" r:id="rId3"/>
    <p:sldId id="353" r:id="rId4"/>
    <p:sldId id="352" r:id="rId5"/>
    <p:sldId id="357" r:id="rId6"/>
    <p:sldId id="360" r:id="rId7"/>
    <p:sldId id="361" r:id="rId8"/>
    <p:sldId id="362" r:id="rId9"/>
    <p:sldId id="363" r:id="rId10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459" autoAdjust="0"/>
    <p:restoredTop sz="99153" autoAdjust="0"/>
  </p:normalViewPr>
  <p:slideViewPr>
    <p:cSldViewPr snapToGrid="0">
      <p:cViewPr varScale="1">
        <p:scale>
          <a:sx n="69" d="100"/>
          <a:sy n="69" d="100"/>
        </p:scale>
        <p:origin x="101" y="59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Structure machine 2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Ch3.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Sequential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logic</a:t>
            </a: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5972" y="276483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(Part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3-2)</a:t>
            </a:r>
            <a:endParaRPr lang="fr-FR" b="1" dirty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 of </a:t>
            </a:r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508" y="571577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8508" y="114315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triggered by a positive or negative edge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8508" y="15744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 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Introduction to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Flip-Flops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8508" y="202331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S-R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8508" y="248051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D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8508" y="29050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 J-K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8508" y="33622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Asynchronous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inputs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8508" y="394634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Toggle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applications</a:t>
            </a:r>
            <a:endParaRPr lang="fr-FR" sz="3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triggered by a positive or negative edge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849" t="41428" r="16778" b="19048"/>
          <a:stretch>
            <a:fillRect/>
          </a:stretch>
        </p:blipFill>
        <p:spPr bwMode="auto">
          <a:xfrm>
            <a:off x="2285997" y="1110321"/>
            <a:ext cx="7498080" cy="41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6809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 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Introduction to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Flip-Flops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334007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Positive or negative edge of the clock signal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Control input (C) of a flip-flop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output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flip-flop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changes state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utputs flip-flop changes are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therefore synchronized by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clock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signal)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flip-flop is a synchronous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bistable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multivibrator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element.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S-R flip-flop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triggered by a positive or negative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edge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9320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2.2.1.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Operation of a positive edge triggered S-R flip-flop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41518" t="27778" r="14732" b="25873"/>
          <a:stretch>
            <a:fillRect/>
          </a:stretch>
        </p:blipFill>
        <p:spPr bwMode="auto">
          <a:xfrm>
            <a:off x="10882" y="1480437"/>
            <a:ext cx="8686800" cy="51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50826" y="2743218"/>
            <a:ext cx="731520" cy="41603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81654" y="2737774"/>
            <a:ext cx="731520" cy="397206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422781" y="4648197"/>
            <a:ext cx="2351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Invalid</a:t>
            </a:r>
            <a:r>
              <a:rPr lang="fr-FR" sz="2400" dirty="0" smtClean="0"/>
              <a:t> condition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Croix 23"/>
          <p:cNvSpPr/>
          <p:nvPr/>
        </p:nvSpPr>
        <p:spPr>
          <a:xfrm>
            <a:off x="10384968" y="2764990"/>
            <a:ext cx="365760" cy="36576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droite rayée 24"/>
          <p:cNvSpPr/>
          <p:nvPr/>
        </p:nvSpPr>
        <p:spPr>
          <a:xfrm rot="5400000">
            <a:off x="10092794" y="3855303"/>
            <a:ext cx="978408" cy="590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colade fermante 25"/>
          <p:cNvSpPr/>
          <p:nvPr/>
        </p:nvSpPr>
        <p:spPr>
          <a:xfrm rot="5400000">
            <a:off x="10346871" y="1997516"/>
            <a:ext cx="489858" cy="2547257"/>
          </a:xfrm>
          <a:prstGeom prst="rightBrace">
            <a:avLst>
              <a:gd name="adj1" fmla="val 29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99320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2.2.2.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Truth table of a positive edge-triggered S-R flip-flop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2768" t="42269" r="18214" b="30000"/>
          <a:stretch>
            <a:fillRect/>
          </a:stretch>
        </p:blipFill>
        <p:spPr bwMode="auto">
          <a:xfrm>
            <a:off x="1894107" y="1643740"/>
            <a:ext cx="9144000" cy="491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S-R flip-flop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triggered by a positive or negative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edge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D flip-flop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58918" t="80476" r="28393" b="7778"/>
          <a:stretch>
            <a:fillRect/>
          </a:stretch>
        </p:blipFill>
        <p:spPr bwMode="auto">
          <a:xfrm>
            <a:off x="97968" y="1077683"/>
            <a:ext cx="3764275" cy="195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" y="3149379"/>
            <a:ext cx="5508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Clock-triggered</a:t>
            </a:r>
            <a:r>
              <a:rPr lang="fr-FR" sz="2400" b="1" dirty="0"/>
              <a:t> D </a:t>
            </a:r>
            <a:r>
              <a:rPr lang="fr-FR" sz="2400" b="1" dirty="0" smtClean="0"/>
              <a:t>flip-flop =</a:t>
            </a:r>
          </a:p>
          <a:p>
            <a:pPr algn="ctr"/>
            <a:r>
              <a:rPr lang="fr-FR" sz="2400" b="1" dirty="0" smtClean="0"/>
              <a:t> </a:t>
            </a:r>
          </a:p>
          <a:p>
            <a:pPr algn="ctr"/>
            <a:r>
              <a:rPr lang="fr-FR" sz="2400" b="1" dirty="0" err="1" smtClean="0"/>
              <a:t>Clock-triggered</a:t>
            </a:r>
            <a:r>
              <a:rPr lang="fr-FR" sz="2400" b="1" dirty="0" smtClean="0"/>
              <a:t> </a:t>
            </a:r>
            <a:r>
              <a:rPr lang="fr-FR" sz="2400" b="1" dirty="0"/>
              <a:t>S-R </a:t>
            </a:r>
            <a:r>
              <a:rPr lang="fr-FR" sz="2400" b="1" dirty="0" smtClean="0"/>
              <a:t>flip-flop </a:t>
            </a:r>
          </a:p>
          <a:p>
            <a:pPr algn="ctr"/>
            <a:r>
              <a:rPr lang="fr-FR" sz="2400" b="1" dirty="0" smtClean="0"/>
              <a:t>+</a:t>
            </a:r>
          </a:p>
          <a:p>
            <a:pPr algn="ctr"/>
            <a:r>
              <a:rPr lang="fr-FR" sz="2400" b="1" dirty="0" smtClean="0"/>
              <a:t> </a:t>
            </a:r>
            <a:r>
              <a:rPr lang="fr-FR" sz="2400" b="1" dirty="0" err="1" smtClean="0"/>
              <a:t>Inverter</a:t>
            </a:r>
            <a:endParaRPr lang="en-US" sz="24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52143" t="34061" r="26055" b="51905"/>
          <a:stretch>
            <a:fillRect/>
          </a:stretch>
        </p:blipFill>
        <p:spPr bwMode="auto">
          <a:xfrm>
            <a:off x="5823857" y="1175654"/>
            <a:ext cx="6035040" cy="218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671457" y="3443291"/>
            <a:ext cx="6509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Truth table of a positive edge-triggered D flip-flop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triggered by a positive or negative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edge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J-K flip-flop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41428" t="10159" r="37509" b="77290"/>
          <a:stretch>
            <a:fillRect/>
          </a:stretch>
        </p:blipFill>
        <p:spPr bwMode="auto">
          <a:xfrm>
            <a:off x="446314" y="1219191"/>
            <a:ext cx="5029200" cy="1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41515" y="30296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Simplified logic diagram of a positive edge-triggered J-K flip-flop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37857" t="28413" r="34643" b="53968"/>
          <a:stretch>
            <a:fillRect/>
          </a:stretch>
        </p:blipFill>
        <p:spPr bwMode="auto">
          <a:xfrm>
            <a:off x="6117772" y="1382487"/>
            <a:ext cx="6089413" cy="23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-1" y="4172634"/>
            <a:ext cx="684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Toggle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 (change to the opposite state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new positive or negative edge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clock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signal)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8629" y="3900495"/>
            <a:ext cx="5203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/>
              <a:t>Toggle</a:t>
            </a:r>
            <a:r>
              <a:rPr lang="fr-FR" sz="2400" b="1" dirty="0" smtClean="0"/>
              <a:t> mode of </a:t>
            </a:r>
          </a:p>
          <a:p>
            <a:pPr algn="ctr"/>
            <a:r>
              <a:rPr lang="fr-FR" sz="2400" b="1" dirty="0" smtClean="0"/>
              <a:t> J-K flip-flop </a:t>
            </a:r>
          </a:p>
          <a:p>
            <a:pPr algn="ctr"/>
            <a:r>
              <a:rPr lang="fr-FR" sz="2400" b="1" dirty="0" err="1" smtClean="0"/>
              <a:t>occurs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when</a:t>
            </a:r>
            <a:r>
              <a:rPr lang="fr-FR" sz="2400" b="1" dirty="0" smtClean="0"/>
              <a:t> J </a:t>
            </a:r>
            <a:r>
              <a:rPr lang="fr-FR" sz="2400" b="1" dirty="0"/>
              <a:t>= 1 et K = 1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triggered by a positive or negative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edge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3571" t="72421" r="32054" b="7302"/>
          <a:stretch>
            <a:fillRect/>
          </a:stretch>
        </p:blipFill>
        <p:spPr bwMode="auto">
          <a:xfrm>
            <a:off x="2732314" y="1153887"/>
            <a:ext cx="6400800" cy="29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763486" y="4325035"/>
            <a:ext cx="858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Times New Roman" pitchFamily="18" charset="0"/>
              </a:rPr>
              <a:t>Truth table of J-K flip-flop </a:t>
            </a:r>
            <a:r>
              <a:rPr lang="fr-FR" sz="2400" b="1" dirty="0" err="1" smtClean="0">
                <a:cs typeface="Times New Roman" pitchFamily="18" charset="0"/>
              </a:rPr>
              <a:t>triggerred</a:t>
            </a:r>
            <a:r>
              <a:rPr lang="fr-FR" sz="2400" b="1" dirty="0" smtClean="0">
                <a:cs typeface="Times New Roman" pitchFamily="18" charset="0"/>
              </a:rPr>
              <a:t> by a positive </a:t>
            </a:r>
            <a:r>
              <a:rPr lang="fr-FR" sz="2400" b="1" dirty="0" err="1" smtClean="0">
                <a:cs typeface="Times New Roman" pitchFamily="18" charset="0"/>
              </a:rPr>
              <a:t>edge</a:t>
            </a:r>
            <a:endParaRPr lang="fr-FR" sz="2400" b="1" dirty="0" smtClean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Clock-triggered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J-K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triggered by a positive or negative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edge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924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Asynchronous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inputs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82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triggered by a positive or negative edge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968830"/>
            <a:ext cx="1219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Asynchronous inputs allow the state of the flip-flop to be affected independently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clock signal.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RAU or SET or PRESET or S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set to 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RAZ or RESET or CLEAR ou R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reset to 0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6964" t="62857" r="27342" b="14445"/>
          <a:stretch>
            <a:fillRect/>
          </a:stretch>
        </p:blipFill>
        <p:spPr bwMode="auto">
          <a:xfrm>
            <a:off x="381001" y="2960913"/>
            <a:ext cx="5388427" cy="267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56530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Logic diagram of a J-K flip-flop with asynchronous inputs of </a:t>
            </a:r>
            <a:r>
              <a:rPr lang="en-US" sz="2400" b="1" dirty="0" smtClean="0"/>
              <a:t>LOW valid level</a:t>
            </a:r>
            <a:r>
              <a:rPr lang="fr-FR" sz="2400" b="1" dirty="0" smtClean="0"/>
              <a:t> </a:t>
            </a:r>
            <a:endParaRPr lang="en-US" sz="2400" b="1" dirty="0"/>
          </a:p>
        </p:txBody>
      </p:sp>
      <p:sp>
        <p:nvSpPr>
          <p:cNvPr id="13" name="Flèche droite 12"/>
          <p:cNvSpPr/>
          <p:nvPr/>
        </p:nvSpPr>
        <p:spPr>
          <a:xfrm>
            <a:off x="5845633" y="4027714"/>
            <a:ext cx="6095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58839" t="26667" r="32054" b="50159"/>
          <a:stretch>
            <a:fillRect/>
          </a:stretch>
        </p:blipFill>
        <p:spPr bwMode="auto">
          <a:xfrm>
            <a:off x="6564087" y="2699652"/>
            <a:ext cx="2286000" cy="327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5774" y="3788221"/>
            <a:ext cx="2743200" cy="425851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8427" y="4561107"/>
            <a:ext cx="2743200" cy="431432"/>
          </a:xfrm>
          <a:prstGeom prst="rect">
            <a:avLst/>
          </a:prstGeom>
          <a:noFill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4192" y="5976258"/>
            <a:ext cx="5760720" cy="328866"/>
          </a:xfrm>
          <a:prstGeom prst="rect">
            <a:avLst/>
          </a:prstGeom>
          <a:noFill/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5208" y="6274532"/>
            <a:ext cx="244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asynchronous operation</a:t>
            </a: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90745</TotalTime>
  <Words>393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Symbol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Hakim</cp:lastModifiedBy>
  <cp:revision>1373</cp:revision>
  <cp:lastPrinted>2017-10-12T09:43:56Z</cp:lastPrinted>
  <dcterms:created xsi:type="dcterms:W3CDTF">2016-10-27T07:51:51Z</dcterms:created>
  <dcterms:modified xsi:type="dcterms:W3CDTF">2025-04-19T12:32:45Z</dcterms:modified>
</cp:coreProperties>
</file>