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6" r:id="rId1"/>
  </p:sldMasterIdLst>
  <p:notesMasterIdLst>
    <p:notesMasterId r:id="rId27"/>
  </p:notesMasterIdLst>
  <p:sldIdLst>
    <p:sldId id="256" r:id="rId2"/>
    <p:sldId id="320" r:id="rId3"/>
    <p:sldId id="321" r:id="rId4"/>
    <p:sldId id="322" r:id="rId5"/>
    <p:sldId id="317"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115" d="100"/>
          <a:sy n="115" d="100"/>
        </p:scale>
        <p:origin x="432" y="1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EB95D-8F66-4DF7-A511-4CE8CBC24916}"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74C71-814F-45B5-BD99-16DA85589BAA}" type="slidenum">
              <a:rPr lang="fr-FR" smtClean="0"/>
              <a:t>‹N°›</a:t>
            </a:fld>
            <a:endParaRPr lang="fr-FR"/>
          </a:p>
        </p:txBody>
      </p:sp>
    </p:spTree>
    <p:extLst>
      <p:ext uri="{BB962C8B-B14F-4D97-AF65-F5344CB8AC3E}">
        <p14:creationId xmlns:p14="http://schemas.microsoft.com/office/powerpoint/2010/main" val="399932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17" name="Espace réservé du pied de page 16"/>
          <p:cNvSpPr>
            <a:spLocks noGrp="1"/>
          </p:cNvSpPr>
          <p:nvPr>
            <p:ph type="ftr" sz="quarter" idx="11"/>
          </p:nvPr>
        </p:nvSpPr>
        <p:spPr/>
        <p:txBody>
          <a:bodyPr/>
          <a:lstStyle/>
          <a:p>
            <a:endParaRPr lang="en-US" dirty="0"/>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D57F1E4F-1CFF-5643-939E-217C01CDF565}" type="slidenum">
              <a:rPr lang="en-US" smtClean="0"/>
              <a:pPr/>
              <a:t>‹N°›</a:t>
            </a:fld>
            <a:endParaRPr lang="en-US" dirty="0"/>
          </a:p>
        </p:txBody>
      </p:sp>
      <p:sp>
        <p:nvSpPr>
          <p:cNvPr id="7" name="Rectangle 6"/>
          <p:cNvSpPr/>
          <p:nvPr/>
        </p:nvSpPr>
        <p:spPr>
          <a:xfrm>
            <a:off x="83910" y="144930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4"/>
            <a:ext cx="268224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219200" y="274643"/>
            <a:ext cx="7416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8" name="Espace réservé du contenu 7"/>
          <p:cNvSpPr>
            <a:spLocks noGrp="1"/>
          </p:cNvSpPr>
          <p:nvPr>
            <p:ph sz="quarter" idx="1"/>
          </p:nvPr>
        </p:nvSpPr>
        <p:spPr>
          <a:xfrm>
            <a:off x="1219200" y="1447800"/>
            <a:ext cx="103632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63084" y="952503"/>
            <a:ext cx="103632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5" name="Espace réservé du pied de page 4"/>
          <p:cNvSpPr>
            <a:spLocks noGrp="1"/>
          </p:cNvSpPr>
          <p:nvPr>
            <p:ph type="ftr" sz="quarter" idx="11"/>
          </p:nvPr>
        </p:nvSpPr>
        <p:spPr>
          <a:xfrm>
            <a:off x="1066800" y="6172200"/>
            <a:ext cx="5334000" cy="457200"/>
          </a:xfrm>
        </p:spPr>
        <p:txBody>
          <a:bodyPr/>
          <a:lstStyle/>
          <a:p>
            <a:endParaRPr lang="en-US" dirty="0"/>
          </a:p>
        </p:txBody>
      </p:sp>
      <p:sp>
        <p:nvSpPr>
          <p:cNvPr id="7" name="Rectangle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7" y="23414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7"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95072" y="6208776"/>
            <a:ext cx="609600" cy="457200"/>
          </a:xfrm>
        </p:spPr>
        <p:txBody>
          <a:bodyPr/>
          <a:lstStyle/>
          <a:p>
            <a:fld id="{D57F1E4F-1CFF-5643-939E-217C01CDF565}"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9" name="Espace réservé du contenu 8"/>
          <p:cNvSpPr>
            <a:spLocks noGrp="1"/>
          </p:cNvSpPr>
          <p:nvPr>
            <p:ph sz="quarter" idx="1"/>
          </p:nvPr>
        </p:nvSpPr>
        <p:spPr>
          <a:xfrm>
            <a:off x="12192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65786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19200" y="273050"/>
            <a:ext cx="103632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Espace réservé du contenu 10"/>
          <p:cNvSpPr>
            <a:spLocks noGrp="1"/>
          </p:cNvSpPr>
          <p:nvPr>
            <p:ph sz="half" idx="2"/>
          </p:nvPr>
        </p:nvSpPr>
        <p:spPr>
          <a:xfrm>
            <a:off x="12192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66040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219200" y="273050"/>
            <a:ext cx="103632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Espace réservé du contenu 10"/>
          <p:cNvSpPr>
            <a:spLocks noGrp="1"/>
          </p:cNvSpPr>
          <p:nvPr>
            <p:ph sz="quarter" idx="1"/>
          </p:nvPr>
        </p:nvSpPr>
        <p:spPr>
          <a:xfrm>
            <a:off x="3962400" y="1600200"/>
            <a:ext cx="7620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6" name="Espace réservé du pied de page 5"/>
          <p:cNvSpPr>
            <a:spLocks noGrp="1"/>
          </p:cNvSpPr>
          <p:nvPr>
            <p:ph type="ftr" sz="quarter" idx="11"/>
          </p:nvPr>
        </p:nvSpPr>
        <p:spPr>
          <a:xfrm>
            <a:off x="1219200" y="6172200"/>
            <a:ext cx="5181600" cy="457200"/>
          </a:xfrm>
        </p:spPr>
        <p:txBody>
          <a:bodyPr/>
          <a:lstStyle/>
          <a:p>
            <a:endParaRPr lang="en-US" dirty="0"/>
          </a:p>
        </p:txBody>
      </p:sp>
      <p:sp>
        <p:nvSpPr>
          <p:cNvPr id="7" name="Espace réservé du numéro de diapositive 6"/>
          <p:cNvSpPr>
            <a:spLocks noGrp="1"/>
          </p:cNvSpPr>
          <p:nvPr>
            <p:ph type="sldNum" sz="quarter" idx="12"/>
          </p:nvPr>
        </p:nvSpPr>
        <p:spPr>
          <a:xfrm>
            <a:off x="195072" y="6208776"/>
            <a:ext cx="609600" cy="457200"/>
          </a:xfrm>
        </p:spPr>
        <p:txBody>
          <a:bodyPr/>
          <a:lstStyle/>
          <a:p>
            <a:fld id="{D57F1E4F-1CFF-5643-939E-217C01CDF565}" type="slidenum">
              <a:rPr lang="en-US" smtClean="0"/>
              <a:pPr/>
              <a:t>‹N°›</a:t>
            </a:fld>
            <a:endParaRPr lang="en-US"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6" y="46504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9" y="477322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91080" y="666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61BEF0D-F0BB-DE4B-95CE-6DB70DBA9567}" type="datetimeFigureOut">
              <a:rPr lang="en-US" smtClean="0"/>
              <a:pPr/>
              <a:t>4/15/2024</a:t>
            </a:fld>
            <a:endParaRPr lang="en-US" dirty="0"/>
          </a:p>
        </p:txBody>
      </p:sp>
      <p:sp>
        <p:nvSpPr>
          <p:cNvPr id="3" name="Espace réservé du pied de page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Espace réservé du numéro de diapositive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455" b="49874"/>
          <a:stretch/>
        </p:blipFill>
        <p:spPr bwMode="auto">
          <a:xfrm>
            <a:off x="-129817" y="0"/>
            <a:ext cx="123362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10" descr="LOGO FINAL"/>
          <p:cNvPicPr>
            <a:picLocks noChangeAspect="1" noChangeArrowheads="1"/>
          </p:cNvPicPr>
          <p:nvPr/>
        </p:nvPicPr>
        <p:blipFill>
          <a:blip r:embed="rId3"/>
          <a:srcRect/>
          <a:stretch>
            <a:fillRect/>
          </a:stretch>
        </p:blipFill>
        <p:spPr bwMode="auto">
          <a:xfrm>
            <a:off x="4461273" y="61534"/>
            <a:ext cx="3154032" cy="2165793"/>
          </a:xfrm>
          <a:prstGeom prst="rect">
            <a:avLst/>
          </a:prstGeom>
          <a:noFill/>
        </p:spPr>
      </p:pic>
      <p:sp>
        <p:nvSpPr>
          <p:cNvPr id="6" name="Text Box 4"/>
          <p:cNvSpPr txBox="1">
            <a:spLocks noChangeArrowheads="1"/>
          </p:cNvSpPr>
          <p:nvPr/>
        </p:nvSpPr>
        <p:spPr bwMode="auto">
          <a:xfrm>
            <a:off x="8829760" y="73408"/>
            <a:ext cx="2276645" cy="88580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Calibri" pitchFamily="34" charset="0"/>
                <a:ea typeface="Calibri" pitchFamily="34" charset="0"/>
                <a:cs typeface="Arabic Transparent"/>
              </a:rPr>
              <a:t> </a:t>
            </a:r>
            <a:r>
              <a:rPr kumimoji="0" lang="ar-DZ" sz="2400" b="0" i="0" u="none" strike="noStrike" cap="none" normalizeH="0" baseline="0" dirty="0">
                <a:ln>
                  <a:noFill/>
                </a:ln>
                <a:solidFill>
                  <a:schemeClr val="tx1"/>
                </a:solidFill>
                <a:effectLst/>
                <a:latin typeface="Arabic Transparent"/>
                <a:ea typeface="Calibri" pitchFamily="34" charset="0"/>
                <a:cs typeface="Arial" pitchFamily="34" charset="0"/>
              </a:rPr>
              <a:t>جامعة عبد الحفيظ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err="1">
                <a:ln>
                  <a:noFill/>
                </a:ln>
                <a:solidFill>
                  <a:schemeClr val="tx1"/>
                </a:solidFill>
                <a:effectLst/>
                <a:latin typeface="Arabic Transparent"/>
                <a:ea typeface="Calibri" pitchFamily="34" charset="0"/>
                <a:cs typeface="Arial" pitchFamily="34" charset="0"/>
              </a:rPr>
              <a:t>بوالصوف</a:t>
            </a:r>
            <a:r>
              <a:rPr kumimoji="0" lang="ar-DZ" sz="2400" b="0" i="0" u="none" strike="noStrike" cap="none" normalizeH="0" baseline="0" dirty="0">
                <a:ln>
                  <a:noFill/>
                </a:ln>
                <a:solidFill>
                  <a:schemeClr val="tx1"/>
                </a:solidFill>
                <a:effectLst/>
                <a:latin typeface="Arabic Transparent"/>
                <a:ea typeface="Calibri" pitchFamily="34" charset="0"/>
                <a:cs typeface="Arial" pitchFamily="34" charset="0"/>
              </a:rPr>
              <a:t> ميلة</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540328" y="30523"/>
            <a:ext cx="2757071" cy="92869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itchFamily="34" charset="0"/>
                <a:ea typeface="Calibri" pitchFamily="34" charset="0"/>
                <a:cs typeface="Arial" pitchFamily="34" charset="0"/>
              </a:rPr>
              <a:t>Université de</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Abdelhafid Boussouf </a:t>
            </a:r>
            <a:r>
              <a:rPr kumimoji="0" lang="fr-FR"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Mila</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sp>
        <p:nvSpPr>
          <p:cNvPr id="8" name="Line 9"/>
          <p:cNvSpPr>
            <a:spLocks noChangeShapeType="1"/>
          </p:cNvSpPr>
          <p:nvPr/>
        </p:nvSpPr>
        <p:spPr bwMode="auto">
          <a:xfrm>
            <a:off x="540328" y="2012369"/>
            <a:ext cx="10423117" cy="32463"/>
          </a:xfrm>
          <a:prstGeom prst="line">
            <a:avLst/>
          </a:prstGeom>
          <a:noFill/>
          <a:ln w="57150">
            <a:solidFill>
              <a:srgbClr val="66669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 name="Text Box 6"/>
          <p:cNvSpPr txBox="1">
            <a:spLocks noChangeArrowheads="1"/>
          </p:cNvSpPr>
          <p:nvPr/>
        </p:nvSpPr>
        <p:spPr bwMode="auto">
          <a:xfrm>
            <a:off x="7615305" y="960447"/>
            <a:ext cx="4614467" cy="6429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Simplified Arabic Fixed" pitchFamily="49" charset="-78"/>
                <a:ea typeface="Calibri" pitchFamily="34" charset="0"/>
                <a:cs typeface="Simplified Arabic Fixed" pitchFamily="49" charset="-78"/>
              </a:rPr>
              <a:t>Institut des Sciences et</a:t>
            </a:r>
            <a:r>
              <a:rPr kumimoji="0" lang="fr-FR" b="1" i="0" u="none" strike="noStrike" cap="none" normalizeH="0" dirty="0" smtClean="0">
                <a:ln>
                  <a:noFill/>
                </a:ln>
                <a:solidFill>
                  <a:schemeClr val="tx1"/>
                </a:solidFill>
                <a:effectLst/>
                <a:latin typeface="Simplified Arabic Fixed" pitchFamily="49" charset="-78"/>
                <a:ea typeface="Calibri" pitchFamily="34" charset="0"/>
                <a:cs typeface="Simplified Arabic Fixed" pitchFamily="49" charset="-78"/>
              </a:rPr>
              <a:t> Technologie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
        <p:nvSpPr>
          <p:cNvPr id="10" name="Text Box 7"/>
          <p:cNvSpPr txBox="1">
            <a:spLocks noChangeArrowheads="1"/>
          </p:cNvSpPr>
          <p:nvPr/>
        </p:nvSpPr>
        <p:spPr bwMode="auto">
          <a:xfrm>
            <a:off x="2663" y="766702"/>
            <a:ext cx="3934855" cy="8572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lang="ar-DZ" sz="2400" b="1" dirty="0">
              <a:solidFill>
                <a:schemeClr val="bg1"/>
              </a:solidFill>
              <a:latin typeface="Palace Script MT" pitchFamily="66" charset="0"/>
              <a:cs typeface="Simplified Arabic Fixed" pitchFamily="49"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mj-lt"/>
                <a:cs typeface="Simplified Arabic Fixed" pitchFamily="49" charset="-78"/>
              </a:rPr>
              <a:t>1</a:t>
            </a:r>
            <a:r>
              <a:rPr kumimoji="0" lang="fr-FR" sz="2400" b="1" i="0" u="none" strike="noStrike" cap="none" normalizeH="0" baseline="30000" dirty="0" smtClean="0">
                <a:ln>
                  <a:noFill/>
                </a:ln>
                <a:solidFill>
                  <a:schemeClr val="bg1"/>
                </a:solidFill>
                <a:effectLst/>
                <a:latin typeface="+mj-lt"/>
                <a:cs typeface="Simplified Arabic Fixed" pitchFamily="49" charset="-78"/>
              </a:rPr>
              <a:t>ère</a:t>
            </a:r>
            <a:r>
              <a:rPr kumimoji="0" lang="fr-FR" sz="2400" b="1" i="0" u="none" strike="noStrike" cap="none" normalizeH="0" baseline="0" dirty="0" smtClean="0">
                <a:ln>
                  <a:noFill/>
                </a:ln>
                <a:solidFill>
                  <a:schemeClr val="bg1"/>
                </a:solidFill>
                <a:effectLst/>
                <a:latin typeface="+mj-lt"/>
                <a:cs typeface="Simplified Arabic Fixed" pitchFamily="49" charset="-78"/>
              </a:rPr>
              <a:t> Année Master électromécanique</a:t>
            </a:r>
            <a:endParaRPr kumimoji="0" lang="fr-FR" sz="2400" b="0" i="0" u="none" strike="noStrike" cap="none" normalizeH="0" baseline="0" dirty="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1011383" y="21018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12"/>
          <p:cNvSpPr>
            <a:spLocks noChangeArrowheads="1"/>
          </p:cNvSpPr>
          <p:nvPr/>
        </p:nvSpPr>
        <p:spPr bwMode="auto">
          <a:xfrm>
            <a:off x="1011383" y="390390"/>
            <a:ext cx="184731"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Arial" pitchFamily="34" charset="0"/>
                <a:cs typeface="Arial" pitchFamily="34" charset="0"/>
              </a:rPr>
              <a:t/>
            </a:r>
            <a:br>
              <a:rPr kumimoji="0" lang="fr-FR" sz="1800" b="0" i="0" u="none" strike="noStrike" cap="none" normalizeH="0" baseline="0">
                <a:ln>
                  <a:noFill/>
                </a:ln>
                <a:solidFill>
                  <a:schemeClr val="tx1"/>
                </a:solidFill>
                <a:effectLst/>
                <a:latin typeface="Arial" pitchFamily="34" charset="0"/>
                <a:cs typeface="Arial" pitchFamily="34" charset="0"/>
              </a:rPr>
            </a:br>
            <a:endParaRPr kumimoji="0" lang="fr-FR"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1011383" y="757491"/>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1011383" y="895989"/>
            <a:ext cx="34336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5"/>
          <p:cNvSpPr/>
          <p:nvPr/>
        </p:nvSpPr>
        <p:spPr>
          <a:xfrm>
            <a:off x="2742387" y="4641784"/>
            <a:ext cx="6247234" cy="1077218"/>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3200" b="1" dirty="0" smtClean="0">
                <a:latin typeface="Comic Sans MS" pitchFamily="66" charset="0"/>
              </a:rPr>
              <a:t>Chapitre 03: Commande des machines asynchrones</a:t>
            </a:r>
            <a:endParaRPr lang="fr-FR" sz="3200" dirty="0">
              <a:latin typeface="Comic Sans MS" pitchFamily="66" charset="0"/>
            </a:endParaRPr>
          </a:p>
        </p:txBody>
      </p:sp>
      <p:sp>
        <p:nvSpPr>
          <p:cNvPr id="17" name="Text Box 7"/>
          <p:cNvSpPr txBox="1">
            <a:spLocks noChangeArrowheads="1"/>
          </p:cNvSpPr>
          <p:nvPr/>
        </p:nvSpPr>
        <p:spPr bwMode="auto">
          <a:xfrm>
            <a:off x="8729309" y="6357934"/>
            <a:ext cx="3500463" cy="5000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lang="fr-FR" sz="2400" b="1" dirty="0">
                <a:latin typeface="Times New Roman" pitchFamily="18" charset="0"/>
                <a:cs typeface="Times New Roman" pitchFamily="18" charset="0"/>
              </a:rPr>
              <a:t>Dr: </a:t>
            </a:r>
            <a:r>
              <a:rPr lang="fr-FR" sz="2400" b="1" dirty="0" smtClean="0">
                <a:latin typeface="Times New Roman" pitchFamily="18" charset="0"/>
                <a:cs typeface="Times New Roman" pitchFamily="18" charset="0"/>
              </a:rPr>
              <a:t>HIMOUR Kamal</a:t>
            </a:r>
            <a:endParaRPr kumimoji="0" lang="fr-FR"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8"/>
          <p:cNvSpPr/>
          <p:nvPr/>
        </p:nvSpPr>
        <p:spPr>
          <a:xfrm>
            <a:off x="1796015" y="2767280"/>
            <a:ext cx="7717609" cy="132343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4000" b="1" dirty="0" smtClean="0">
                <a:latin typeface="Comic Sans MS" pitchFamily="66" charset="0"/>
              </a:rPr>
              <a:t>Cours: Commande des machines électriques</a:t>
            </a:r>
            <a:endParaRPr lang="fr-FR" sz="4000" dirty="0">
              <a:latin typeface="Comic Sans MS" pitchFamily="66" charset="0"/>
            </a:endParaRPr>
          </a:p>
        </p:txBody>
      </p:sp>
    </p:spTree>
    <p:extLst>
      <p:ext uri="{BB962C8B-B14F-4D97-AF65-F5344CB8AC3E}">
        <p14:creationId xmlns:p14="http://schemas.microsoft.com/office/powerpoint/2010/main" val="48700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50" fill="hold"/>
                                        <p:tgtEl>
                                          <p:spTgt spid="16"/>
                                        </p:tgtEl>
                                        <p:attrNameLst>
                                          <p:attrName>ppt_x</p:attrName>
                                        </p:attrNameLst>
                                      </p:cBhvr>
                                      <p:tavLst>
                                        <p:tav tm="0">
                                          <p:val>
                                            <p:strVal val="#ppt_x"/>
                                          </p:val>
                                        </p:tav>
                                        <p:tav tm="100000">
                                          <p:val>
                                            <p:strVal val="#ppt_x"/>
                                          </p:val>
                                        </p:tav>
                                      </p:tavLst>
                                    </p:anim>
                                    <p:anim calcmode="lin" valueType="num">
                                      <p:cBhvr additive="base">
                                        <p:cTn id="8"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250" fill="hold"/>
                                        <p:tgtEl>
                                          <p:spTgt spid="19"/>
                                        </p:tgtEl>
                                        <p:attrNameLst>
                                          <p:attrName>ppt_x</p:attrName>
                                        </p:attrNameLst>
                                      </p:cBhvr>
                                      <p:tavLst>
                                        <p:tav tm="0">
                                          <p:val>
                                            <p:strVal val="#ppt_x"/>
                                          </p:val>
                                        </p:tav>
                                        <p:tav tm="100000">
                                          <p:val>
                                            <p:strVal val="#ppt_x"/>
                                          </p:val>
                                        </p:tav>
                                      </p:tavLst>
                                    </p:anim>
                                    <p:anim calcmode="lin" valueType="num">
                                      <p:cBhvr additive="base">
                                        <p:cTn id="14" dur="1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3220"/>
          </a:xfrm>
          <a:prstGeom prst="rect">
            <a:avLst/>
          </a:prstGeom>
        </p:spPr>
        <p:txBody>
          <a:bodyPr wrap="square">
            <a:spAutoFit/>
          </a:bodyPr>
          <a:lstStyle/>
          <a:p>
            <a:r>
              <a:rPr lang="fr-FR" sz="2800" b="1" dirty="0" smtClean="0"/>
              <a:t>2.1. Commande scalaire en tension</a:t>
            </a:r>
            <a:endParaRPr lang="fr-FR"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44" y="1386206"/>
            <a:ext cx="17240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Rectangle 4"/>
              <p:cNvSpPr/>
              <p:nvPr/>
            </p:nvSpPr>
            <p:spPr>
              <a:xfrm>
                <a:off x="364175" y="2396281"/>
                <a:ext cx="11344895" cy="1401217"/>
              </a:xfrm>
              <a:prstGeom prst="rect">
                <a:avLst/>
              </a:prstGeom>
            </p:spPr>
            <p:txBody>
              <a:bodyPr wrap="square">
                <a:spAutoFit/>
              </a:bodyPr>
              <a:lstStyle/>
              <a:p>
                <a:r>
                  <a:rPr lang="fr-FR" sz="2400" dirty="0" smtClean="0"/>
                  <a:t>Cette relation montre que le rapport </a:t>
                </a:r>
                <a14:m>
                  <m:oMath xmlns:m="http://schemas.openxmlformats.org/officeDocument/2006/math">
                    <m:sSub>
                      <m:sSubPr>
                        <m:ctrlPr>
                          <a:rPr lang="fr-FR" sz="2400" i="1" dirty="0" smtClean="0">
                            <a:latin typeface="Cambria Math" panose="02040503050406030204" pitchFamily="18" charset="0"/>
                          </a:rPr>
                        </m:ctrlPr>
                      </m:sSubPr>
                      <m:e>
                        <m:r>
                          <a:rPr lang="fr-FR" sz="2400" i="1" dirty="0" smtClean="0">
                            <a:latin typeface="Cambria Math"/>
                            <a:ea typeface="Cambria Math"/>
                          </a:rPr>
                          <m:t>𝜑</m:t>
                        </m:r>
                      </m:e>
                      <m:sub>
                        <m:r>
                          <a:rPr lang="fr-FR" sz="2400" b="0" i="1" dirty="0" smtClean="0">
                            <a:latin typeface="Cambria Math"/>
                          </a:rPr>
                          <m:t>𝑠</m:t>
                        </m:r>
                      </m:sub>
                    </m:sSub>
                    <m:r>
                      <a:rPr lang="fr-FR" sz="2400" b="0" i="1" dirty="0" smtClean="0">
                        <a:latin typeface="Cambria Math"/>
                      </a:rPr>
                      <m:t>=</m:t>
                    </m:r>
                    <m:f>
                      <m:fPr>
                        <m:ctrlPr>
                          <a:rPr lang="fr-FR" sz="2400" b="0" i="1" dirty="0" smtClean="0">
                            <a:latin typeface="Cambria Math" panose="02040503050406030204" pitchFamily="18" charset="0"/>
                          </a:rPr>
                        </m:ctrlPr>
                      </m:fPr>
                      <m:num>
                        <m:sSub>
                          <m:sSubPr>
                            <m:ctrlPr>
                              <a:rPr lang="fr-FR" sz="2400" b="0" i="1" dirty="0" smtClean="0">
                                <a:latin typeface="Cambria Math" panose="02040503050406030204" pitchFamily="18" charset="0"/>
                              </a:rPr>
                            </m:ctrlPr>
                          </m:sSubPr>
                          <m:e>
                            <m:r>
                              <a:rPr lang="fr-FR" sz="2400" b="0" i="1" dirty="0" smtClean="0">
                                <a:latin typeface="Cambria Math"/>
                              </a:rPr>
                              <m:t>𝑉</m:t>
                            </m:r>
                          </m:e>
                          <m:sub>
                            <m:r>
                              <a:rPr lang="fr-FR" sz="2400" b="0" i="1" dirty="0" smtClean="0">
                                <a:latin typeface="Cambria Math"/>
                              </a:rPr>
                              <m:t>𝑠</m:t>
                            </m:r>
                          </m:sub>
                        </m:sSub>
                      </m:num>
                      <m:den>
                        <m:sSub>
                          <m:sSubPr>
                            <m:ctrlPr>
                              <a:rPr lang="fr-FR" sz="2400" b="0" i="1" dirty="0" smtClean="0">
                                <a:latin typeface="Cambria Math" panose="02040503050406030204" pitchFamily="18" charset="0"/>
                              </a:rPr>
                            </m:ctrlPr>
                          </m:sSubPr>
                          <m:e>
                            <m:r>
                              <a:rPr lang="fr-FR" sz="2400" b="0" i="1" dirty="0" smtClean="0">
                                <a:latin typeface="Cambria Math"/>
                                <a:ea typeface="Cambria Math"/>
                              </a:rPr>
                              <m:t>𝜔</m:t>
                            </m:r>
                          </m:e>
                          <m:sub>
                            <m:r>
                              <a:rPr lang="fr-FR" sz="2400" b="0" i="1" dirty="0" smtClean="0">
                                <a:latin typeface="Cambria Math"/>
                              </a:rPr>
                              <m:t>𝑠</m:t>
                            </m:r>
                          </m:sub>
                        </m:sSub>
                      </m:den>
                    </m:f>
                    <m:r>
                      <a:rPr lang="fr-FR" sz="2400" b="0" i="1" dirty="0" smtClean="0">
                        <a:latin typeface="Cambria Math"/>
                      </a:rPr>
                      <m:t> </m:t>
                    </m:r>
                  </m:oMath>
                </a14:m>
                <a:r>
                  <a:rPr lang="fr-FR" sz="2400" dirty="0" smtClean="0"/>
                  <a:t>doit </a:t>
                </a:r>
                <a:r>
                  <a:rPr lang="fr-FR" sz="2400" dirty="0"/>
                  <a:t>être imposé constant afin de maintenir </a:t>
                </a:r>
                <a:r>
                  <a:rPr lang="fr-FR" sz="2400" dirty="0" smtClean="0"/>
                  <a:t>le module </a:t>
                </a:r>
                <a:r>
                  <a:rPr lang="fr-FR" sz="2400" dirty="0"/>
                  <a:t>du flux statorique constant. Ce qui en découle la loi de commande </a:t>
                </a:r>
                <a:r>
                  <a:rPr lang="fr-FR" sz="2400" dirty="0" smtClean="0"/>
                  <a:t>scalaire </a:t>
                </a:r>
                <a:r>
                  <a:rPr lang="fr-FR" sz="2400" i="1" dirty="0" smtClean="0"/>
                  <a:t>Vs/f</a:t>
                </a:r>
                <a:r>
                  <a:rPr lang="fr-FR" sz="2400" i="1" dirty="0"/>
                  <a:t> </a:t>
                </a:r>
                <a:r>
                  <a:rPr lang="fr-FR" sz="2400" dirty="0" smtClean="0"/>
                  <a:t>constante</a:t>
                </a:r>
                <a:r>
                  <a:rPr lang="fr-FR" sz="2400" dirty="0"/>
                  <a:t>. </a:t>
                </a:r>
                <a:br>
                  <a:rPr lang="fr-FR" sz="2400" dirty="0"/>
                </a:br>
                <a:endParaRPr lang="fr-FR" sz="2400" dirty="0"/>
              </a:p>
            </p:txBody>
          </p:sp>
        </mc:Choice>
        <mc:Fallback xmlns="">
          <p:sp>
            <p:nvSpPr>
              <p:cNvPr id="5" name="Rectangle 4"/>
              <p:cNvSpPr>
                <a:spLocks noRot="1" noChangeAspect="1" noMove="1" noResize="1" noEditPoints="1" noAdjustHandles="1" noChangeArrowheads="1" noChangeShapeType="1" noTextEdit="1"/>
              </p:cNvSpPr>
              <p:nvPr/>
            </p:nvSpPr>
            <p:spPr>
              <a:xfrm>
                <a:off x="364175" y="2396281"/>
                <a:ext cx="11344895" cy="1401217"/>
              </a:xfrm>
              <a:prstGeom prst="rect">
                <a:avLst/>
              </a:prstGeom>
              <a:blipFill rotWithShape="1">
                <a:blip r:embed="rId3"/>
                <a:stretch>
                  <a:fillRect l="-860" r="-59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64175" y="3797497"/>
                <a:ext cx="11212826" cy="1200329"/>
              </a:xfrm>
              <a:prstGeom prst="rect">
                <a:avLst/>
              </a:prstGeom>
            </p:spPr>
            <p:txBody>
              <a:bodyPr wrap="square">
                <a:spAutoFit/>
              </a:bodyPr>
              <a:lstStyle/>
              <a:p>
                <a:r>
                  <a:rPr lang="fr-FR" sz="2400" dirty="0" smtClean="0"/>
                  <a:t>Les tensions de références de la commande MLI </a:t>
                </a:r>
                <a:r>
                  <a:rPr lang="fr-FR" sz="2400" dirty="0" err="1"/>
                  <a:t>triangulo</a:t>
                </a:r>
                <a:r>
                  <a:rPr lang="fr-FR" sz="2400" dirty="0"/>
                  <a:t>-sinusoïdale sont construites à partir de cette loi de commande et la relation d'autopilotage </a:t>
                </a:r>
                <a14:m>
                  <m:oMath xmlns:m="http://schemas.openxmlformats.org/officeDocument/2006/math">
                    <m:sSub>
                      <m:sSubPr>
                        <m:ctrlPr>
                          <a:rPr lang="fr-FR" sz="2400" i="1" smtClean="0">
                            <a:latin typeface="Cambria Math" panose="02040503050406030204" pitchFamily="18" charset="0"/>
                          </a:rPr>
                        </m:ctrlPr>
                      </m:sSubPr>
                      <m:e>
                        <m:r>
                          <a:rPr lang="fr-FR" sz="2400" i="1" smtClean="0">
                            <a:latin typeface="Cambria Math"/>
                            <a:ea typeface="Cambria Math"/>
                          </a:rPr>
                          <m:t>𝜔</m:t>
                        </m:r>
                      </m:e>
                      <m:sub>
                        <m:r>
                          <a:rPr lang="fr-FR" sz="2400" b="0" i="1" smtClean="0">
                            <a:latin typeface="Cambria Math"/>
                          </a:rPr>
                          <m:t>𝑠</m:t>
                        </m:r>
                      </m:sub>
                    </m:sSub>
                    <m:r>
                      <a:rPr lang="fr-FR" sz="2400" b="0" i="1" smtClean="0">
                        <a:latin typeface="Cambria Math"/>
                      </a:rPr>
                      <m:t>=</m:t>
                    </m:r>
                    <m:sSub>
                      <m:sSubPr>
                        <m:ctrlPr>
                          <a:rPr lang="fr-FR" sz="2400" b="0" i="1" smtClean="0">
                            <a:latin typeface="Cambria Math" panose="02040503050406030204" pitchFamily="18" charset="0"/>
                          </a:rPr>
                        </m:ctrlPr>
                      </m:sSubPr>
                      <m:e>
                        <m:r>
                          <a:rPr lang="fr-FR" sz="2400" b="0" i="1" smtClean="0">
                            <a:latin typeface="Cambria Math"/>
                            <a:ea typeface="Cambria Math"/>
                          </a:rPr>
                          <m:t>𝜔</m:t>
                        </m:r>
                      </m:e>
                      <m:sub>
                        <m:r>
                          <a:rPr lang="fr-FR" sz="2400" b="0" i="1" smtClean="0">
                            <a:latin typeface="Cambria Math"/>
                          </a:rPr>
                          <m:t>𝑟</m:t>
                        </m:r>
                      </m:sub>
                    </m:sSub>
                    <m:r>
                      <a:rPr lang="fr-FR" sz="2400" b="0" i="1" smtClean="0">
                        <a:latin typeface="Cambria Math"/>
                      </a:rPr>
                      <m:t>+</m:t>
                    </m:r>
                    <m:r>
                      <a:rPr lang="fr-FR" sz="2400" b="0" i="1" smtClean="0">
                        <a:latin typeface="Cambria Math"/>
                        <a:ea typeface="Cambria Math"/>
                      </a:rPr>
                      <m:t>𝜔</m:t>
                    </m:r>
                  </m:oMath>
                </a14:m>
                <a:r>
                  <a:rPr lang="fr-FR" sz="2400" dirty="0" smtClean="0"/>
                  <a:t> comme suit:</a:t>
                </a:r>
                <a:r>
                  <a:rPr lang="fr-FR" sz="2400" dirty="0"/>
                  <a:t/>
                </a:r>
                <a:br>
                  <a:rPr lang="fr-FR" sz="2400" dirty="0"/>
                </a:br>
                <a:endParaRPr lang="fr-FR" sz="2400" dirty="0"/>
              </a:p>
            </p:txBody>
          </p:sp>
        </mc:Choice>
        <mc:Fallback xmlns="">
          <p:sp>
            <p:nvSpPr>
              <p:cNvPr id="9" name="Rectangle 8"/>
              <p:cNvSpPr>
                <a:spLocks noRot="1" noChangeAspect="1" noMove="1" noResize="1" noEditPoints="1" noAdjustHandles="1" noChangeArrowheads="1" noChangeShapeType="1" noTextEdit="1"/>
              </p:cNvSpPr>
              <p:nvPr/>
            </p:nvSpPr>
            <p:spPr>
              <a:xfrm>
                <a:off x="364175" y="3797497"/>
                <a:ext cx="11212826" cy="1200329"/>
              </a:xfrm>
              <a:prstGeom prst="rect">
                <a:avLst/>
              </a:prstGeom>
              <a:blipFill rotWithShape="1">
                <a:blip r:embed="rId4"/>
                <a:stretch>
                  <a:fillRect l="-870" t="-4061"/>
                </a:stretch>
              </a:blipFill>
            </p:spPr>
            <p:txBody>
              <a:bodyPr/>
              <a:lstStyle/>
              <a:p>
                <a:r>
                  <a:rPr lang="fr-FR">
                    <a:noFill/>
                  </a:rPr>
                  <a:t> </a:t>
                </a:r>
              </a:p>
            </p:txBody>
          </p:sp>
        </mc:Fallback>
      </mc:AlternateContent>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0762" y="4587896"/>
            <a:ext cx="2943989" cy="198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9307" y="5406737"/>
            <a:ext cx="12858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034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3220"/>
          </a:xfrm>
          <a:prstGeom prst="rect">
            <a:avLst/>
          </a:prstGeom>
        </p:spPr>
        <p:txBody>
          <a:bodyPr wrap="square">
            <a:spAutoFit/>
          </a:bodyPr>
          <a:lstStyle/>
          <a:p>
            <a:r>
              <a:rPr lang="fr-FR" sz="2800" b="1" dirty="0" smtClean="0"/>
              <a:t>2.1. Commande scalaire en tension</a:t>
            </a:r>
            <a:endParaRPr lang="fr-FR" sz="2800" dirty="0"/>
          </a:p>
        </p:txBody>
      </p:sp>
      <mc:AlternateContent xmlns:mc="http://schemas.openxmlformats.org/markup-compatibility/2006" xmlns:a14="http://schemas.microsoft.com/office/drawing/2010/main">
        <mc:Choice Requires="a14">
          <p:sp>
            <p:nvSpPr>
              <p:cNvPr id="6" name="Rectangle 5"/>
              <p:cNvSpPr/>
              <p:nvPr/>
            </p:nvSpPr>
            <p:spPr>
              <a:xfrm>
                <a:off x="673354" y="1447823"/>
                <a:ext cx="11285098" cy="4154984"/>
              </a:xfrm>
              <a:prstGeom prst="rect">
                <a:avLst/>
              </a:prstGeom>
            </p:spPr>
            <p:txBody>
              <a:bodyPr wrap="square">
                <a:spAutoFit/>
              </a:bodyPr>
              <a:lstStyle/>
              <a:p>
                <a:r>
                  <a:rPr lang="fr-FR" sz="2400" b="1" dirty="0"/>
                  <a:t>Pulsation rotorique de </a:t>
                </a:r>
                <a:r>
                  <a:rPr lang="fr-FR" sz="2400" b="1" dirty="0" smtClean="0"/>
                  <a:t>glissement</a:t>
                </a:r>
                <a:r>
                  <a:rPr lang="fr-FR" sz="2400" dirty="0"/>
                  <a: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a:ea typeface="Cambria Math"/>
                          </a:rPr>
                          <m:t>𝜔</m:t>
                        </m:r>
                      </m:e>
                      <m:sub>
                        <m:r>
                          <a:rPr lang="fr-FR" sz="2400" i="1">
                            <a:latin typeface="Cambria Math"/>
                          </a:rPr>
                          <m:t>𝑟</m:t>
                        </m:r>
                      </m:sub>
                    </m:sSub>
                  </m:oMath>
                </a14:m>
                <a:endParaRPr lang="fr-FR" sz="2400" i="1" dirty="0"/>
              </a:p>
              <a:p>
                <a:r>
                  <a:rPr lang="fr-FR" sz="2400" dirty="0"/>
                  <a:t>La variation de la vitesse est obtenue par une variation de pulsation </a:t>
                </a:r>
                <a:r>
                  <a:rPr lang="fr-FR" sz="2400" dirty="0" err="1"/>
                  <a:t>rotorique</a:t>
                </a:r>
                <a:r>
                  <a:rPr lang="fr-FR" sz="2400" dirty="0" smtClean="0"/>
                  <a: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a:ea typeface="Cambria Math"/>
                          </a:rPr>
                          <m:t>𝜔</m:t>
                        </m:r>
                      </m:e>
                      <m:sub>
                        <m:r>
                          <a:rPr lang="fr-FR" sz="2400" i="1">
                            <a:latin typeface="Cambria Math"/>
                          </a:rPr>
                          <m:t>𝑟</m:t>
                        </m:r>
                      </m:sub>
                    </m:sSub>
                  </m:oMath>
                </a14:m>
                <a:r>
                  <a:rPr lang="fr-FR" sz="2400" i="1" dirty="0"/>
                  <a:t> </a:t>
                </a:r>
                <a:r>
                  <a:rPr lang="fr-FR" sz="2400" dirty="0"/>
                  <a:t>qui est liée directement au couple. </a:t>
                </a:r>
                <a:endParaRPr lang="fr-FR" sz="2400" dirty="0" smtClean="0"/>
              </a:p>
              <a:p>
                <a:r>
                  <a:rPr lang="fr-FR" sz="2400" dirty="0" smtClean="0"/>
                  <a:t>Le </a:t>
                </a:r>
                <a:r>
                  <a:rPr lang="fr-FR" sz="2400" dirty="0"/>
                  <a:t>régulateur de vitesse élabore</a:t>
                </a:r>
                <a:r>
                  <a:rPr lang="fr-FR" sz="2400" dirty="0" smtClean="0"/>
                  <a: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a:ea typeface="Cambria Math"/>
                          </a:rPr>
                          <m:t>𝜔</m:t>
                        </m:r>
                      </m:e>
                      <m:sub>
                        <m:r>
                          <a:rPr lang="fr-FR" sz="2400" i="1">
                            <a:latin typeface="Cambria Math"/>
                          </a:rPr>
                          <m:t>𝑟</m:t>
                        </m:r>
                      </m:sub>
                    </m:sSub>
                  </m:oMath>
                </a14:m>
                <a:r>
                  <a:rPr lang="fr-FR" sz="2400" i="1" dirty="0"/>
                  <a:t> </a:t>
                </a:r>
                <a:r>
                  <a:rPr lang="fr-FR" sz="2400" dirty="0"/>
                  <a:t>à partir de l’erreur de vitesse. </a:t>
                </a:r>
                <a:endParaRPr lang="fr-FR" sz="2400" dirty="0" smtClean="0"/>
              </a:p>
              <a:p>
                <a:r>
                  <a:rPr lang="fr-FR" sz="2400" dirty="0" smtClean="0"/>
                  <a:t>D’un </a:t>
                </a:r>
                <a:r>
                  <a:rPr lang="fr-FR" sz="2400" dirty="0"/>
                  <a:t>autre côté, la fréquence statorique est obtenue par la loi d’autopilotage qui nécessite une mesure précise de la vitesse. Son réglage est confié à l’onduleur. </a:t>
                </a:r>
                <a:endParaRPr lang="fr-FR" sz="2400" dirty="0" smtClean="0"/>
              </a:p>
              <a:p>
                <a:r>
                  <a:rPr lang="fr-FR" sz="2400" dirty="0"/>
                  <a:t>Afin de calculer la pulsation statorique à partir de la relation d'autopilotage </a:t>
                </a:r>
                <a:r>
                  <a:rPr lang="fr-FR" sz="2400" dirty="0" smtClean="0"/>
                  <a:t>, </a:t>
                </a:r>
                <a:r>
                  <a:rPr lang="fr-FR" sz="2400" dirty="0"/>
                  <a:t>la connaissance de la pulsation rotorique est indispensable. Cette dernière peut être déterminée par un régulateur de la vitesse de la machine. </a:t>
                </a:r>
                <a:br>
                  <a:rPr lang="fr-FR" sz="2400" dirty="0"/>
                </a:br>
                <a:r>
                  <a:rPr lang="fr-FR" sz="2400" dirty="0"/>
                  <a:t/>
                </a:r>
                <a:br>
                  <a:rPr lang="fr-FR" sz="2400" dirty="0"/>
                </a:br>
                <a:endParaRPr lang="fr-FR" sz="2400" dirty="0"/>
              </a:p>
            </p:txBody>
          </p:sp>
        </mc:Choice>
        <mc:Fallback xmlns="">
          <p:sp>
            <p:nvSpPr>
              <p:cNvPr id="6" name="Rectangle 5"/>
              <p:cNvSpPr>
                <a:spLocks noRot="1" noChangeAspect="1" noMove="1" noResize="1" noEditPoints="1" noAdjustHandles="1" noChangeArrowheads="1" noChangeShapeType="1" noTextEdit="1"/>
              </p:cNvSpPr>
              <p:nvPr/>
            </p:nvSpPr>
            <p:spPr>
              <a:xfrm>
                <a:off x="673354" y="1447823"/>
                <a:ext cx="11285098" cy="4154984"/>
              </a:xfrm>
              <a:prstGeom prst="rect">
                <a:avLst/>
              </a:prstGeom>
              <a:blipFill rotWithShape="1">
                <a:blip r:embed="rId2"/>
                <a:stretch>
                  <a:fillRect l="-810" t="-1028"/>
                </a:stretch>
              </a:blipFill>
            </p:spPr>
            <p:txBody>
              <a:bodyPr/>
              <a:lstStyle/>
              <a:p>
                <a:r>
                  <a:rPr lang="fr-FR">
                    <a:noFill/>
                  </a:rPr>
                  <a:t> </a:t>
                </a:r>
              </a:p>
            </p:txBody>
          </p:sp>
        </mc:Fallback>
      </mc:AlternateContent>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704" y="4518561"/>
            <a:ext cx="29813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Rectangle 6"/>
              <p:cNvSpPr/>
              <p:nvPr/>
            </p:nvSpPr>
            <p:spPr>
              <a:xfrm>
                <a:off x="673354" y="5124778"/>
                <a:ext cx="11071342" cy="1200329"/>
              </a:xfrm>
              <a:prstGeom prst="rect">
                <a:avLst/>
              </a:prstGeom>
            </p:spPr>
            <p:txBody>
              <a:bodyPr wrap="square">
                <a:spAutoFit/>
              </a:bodyPr>
              <a:lstStyle/>
              <a:p>
                <a:r>
                  <a:rPr lang="fr-FR" sz="2400" dirty="0" smtClean="0"/>
                  <a:t>La vitesse électrique est calculée par </a:t>
                </a:r>
                <a14:m>
                  <m:oMath xmlns:m="http://schemas.openxmlformats.org/officeDocument/2006/math">
                    <m:r>
                      <a:rPr lang="fr-FR" sz="2400" i="1" smtClean="0">
                        <a:latin typeface="Cambria Math"/>
                        <a:ea typeface="Cambria Math"/>
                      </a:rPr>
                      <m:t>𝜔</m:t>
                    </m:r>
                    <m:r>
                      <a:rPr lang="fr-FR" sz="2400" b="0" i="1" smtClean="0">
                        <a:latin typeface="Cambria Math"/>
                        <a:ea typeface="Cambria Math"/>
                      </a:rPr>
                      <m:t>=</m:t>
                    </m:r>
                    <m:r>
                      <a:rPr lang="fr-FR" sz="2400" b="0" i="1" smtClean="0">
                        <a:latin typeface="Cambria Math"/>
                        <a:ea typeface="Cambria Math"/>
                      </a:rPr>
                      <m:t>𝑃</m:t>
                    </m:r>
                    <m:r>
                      <a:rPr lang="fr-FR" sz="2400" b="0" i="1" smtClean="0">
                        <a:latin typeface="Cambria Math"/>
                        <a:ea typeface="Cambria Math"/>
                      </a:rPr>
                      <m:t>.</m:t>
                    </m:r>
                    <m:r>
                      <m:rPr>
                        <m:sty m:val="p"/>
                      </m:rPr>
                      <a:rPr lang="el-GR" sz="2400" b="0" i="1" smtClean="0">
                        <a:latin typeface="Cambria Math"/>
                        <a:ea typeface="Cambria Math"/>
                      </a:rPr>
                      <m:t>Ω</m:t>
                    </m:r>
                  </m:oMath>
                </a14:m>
                <a:r>
                  <a:rPr lang="fr-FR" sz="2400" dirty="0" smtClean="0"/>
                  <a:t>est </a:t>
                </a:r>
                <a:r>
                  <a:rPr lang="fr-FR" sz="2400" dirty="0"/>
                  <a:t>la vitesse de rotation mesurée par </a:t>
                </a:r>
                <a:r>
                  <a:rPr lang="fr-FR" sz="2400" dirty="0" smtClean="0"/>
                  <a:t>un capteur </a:t>
                </a:r>
                <a:r>
                  <a:rPr lang="fr-FR" sz="2400" dirty="0"/>
                  <a:t>de vitesse ou de position (codeur incrémental) monté sur l’arbre du moteur. </a:t>
                </a:r>
                <a:br>
                  <a:rPr lang="fr-FR" sz="2400" dirty="0"/>
                </a:br>
                <a:endParaRPr lang="fr-FR" sz="2400" dirty="0"/>
              </a:p>
            </p:txBody>
          </p:sp>
        </mc:Choice>
        <mc:Fallback xmlns="">
          <p:sp>
            <p:nvSpPr>
              <p:cNvPr id="7" name="Rectangle 6"/>
              <p:cNvSpPr>
                <a:spLocks noRot="1" noChangeAspect="1" noMove="1" noResize="1" noEditPoints="1" noAdjustHandles="1" noChangeArrowheads="1" noChangeShapeType="1" noTextEdit="1"/>
              </p:cNvSpPr>
              <p:nvPr/>
            </p:nvSpPr>
            <p:spPr>
              <a:xfrm>
                <a:off x="673354" y="5124778"/>
                <a:ext cx="11071342" cy="1200329"/>
              </a:xfrm>
              <a:prstGeom prst="rect">
                <a:avLst/>
              </a:prstGeom>
              <a:blipFill rotWithShape="1">
                <a:blip r:embed="rId4"/>
                <a:stretch>
                  <a:fillRect l="-826" t="-3553" r="-771"/>
                </a:stretch>
              </a:blipFill>
            </p:spPr>
            <p:txBody>
              <a:bodyPr/>
              <a:lstStyle/>
              <a:p>
                <a:r>
                  <a:rPr lang="fr-FR">
                    <a:noFill/>
                  </a:rPr>
                  <a:t> </a:t>
                </a:r>
              </a:p>
            </p:txBody>
          </p:sp>
        </mc:Fallback>
      </mc:AlternateContent>
    </p:spTree>
    <p:extLst>
      <p:ext uri="{BB962C8B-B14F-4D97-AF65-F5344CB8AC3E}">
        <p14:creationId xmlns:p14="http://schemas.microsoft.com/office/powerpoint/2010/main" val="552461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3220"/>
          </a:xfrm>
          <a:prstGeom prst="rect">
            <a:avLst/>
          </a:prstGeom>
        </p:spPr>
        <p:txBody>
          <a:bodyPr wrap="square">
            <a:spAutoFit/>
          </a:bodyPr>
          <a:lstStyle/>
          <a:p>
            <a:r>
              <a:rPr lang="fr-FR" sz="2800" b="1" dirty="0" smtClean="0"/>
              <a:t>2.1. Commande scalaire en tension</a:t>
            </a:r>
            <a:endParaRPr lang="fr-FR" sz="2800" dirty="0"/>
          </a:p>
        </p:txBody>
      </p:sp>
      <p:sp>
        <p:nvSpPr>
          <p:cNvPr id="7" name="Rectangle 6"/>
          <p:cNvSpPr/>
          <p:nvPr/>
        </p:nvSpPr>
        <p:spPr>
          <a:xfrm>
            <a:off x="496244" y="1882814"/>
            <a:ext cx="11071342" cy="830997"/>
          </a:xfrm>
          <a:prstGeom prst="rect">
            <a:avLst/>
          </a:prstGeom>
        </p:spPr>
        <p:txBody>
          <a:bodyPr wrap="square">
            <a:spAutoFit/>
          </a:bodyPr>
          <a:lstStyle/>
          <a:p>
            <a:r>
              <a:rPr lang="fr-FR" sz="2400" dirty="0"/>
              <a:t/>
            </a:r>
            <a:br>
              <a:rPr lang="fr-FR" sz="2400" dirty="0"/>
            </a:br>
            <a:endParaRPr lang="fr-FR" sz="2400" dirty="0"/>
          </a:p>
        </p:txBody>
      </p:sp>
      <p:sp>
        <p:nvSpPr>
          <p:cNvPr id="5" name="Rectangle 4"/>
          <p:cNvSpPr/>
          <p:nvPr/>
        </p:nvSpPr>
        <p:spPr>
          <a:xfrm>
            <a:off x="496244" y="1317923"/>
            <a:ext cx="6096000" cy="707886"/>
          </a:xfrm>
          <a:prstGeom prst="rect">
            <a:avLst/>
          </a:prstGeom>
        </p:spPr>
        <p:txBody>
          <a:bodyPr>
            <a:spAutoFit/>
          </a:bodyPr>
          <a:lstStyle/>
          <a:p>
            <a:r>
              <a:rPr lang="fr-FR" sz="2000" b="1" i="1" dirty="0"/>
              <a:t>Régulation de la vitesse</a:t>
            </a:r>
            <a:r>
              <a:rPr lang="fr-FR" sz="2000" dirty="0"/>
              <a:t> </a:t>
            </a:r>
            <a:br>
              <a:rPr lang="fr-FR" sz="2000" dirty="0"/>
            </a:br>
            <a:endParaRPr lang="fr-FR" sz="2000" dirty="0"/>
          </a:p>
        </p:txBody>
      </p:sp>
      <mc:AlternateContent xmlns:mc="http://schemas.openxmlformats.org/markup-compatibility/2006" xmlns:a14="http://schemas.microsoft.com/office/drawing/2010/main">
        <mc:Choice Requires="a14">
          <p:sp>
            <p:nvSpPr>
              <p:cNvPr id="8" name="Rectangle 7"/>
              <p:cNvSpPr/>
              <p:nvPr/>
            </p:nvSpPr>
            <p:spPr>
              <a:xfrm>
                <a:off x="496243" y="1882814"/>
                <a:ext cx="11438457" cy="4893647"/>
              </a:xfrm>
              <a:prstGeom prst="rect">
                <a:avLst/>
              </a:prstGeom>
            </p:spPr>
            <p:txBody>
              <a:bodyPr wrap="square">
                <a:spAutoFit/>
              </a:bodyPr>
              <a:lstStyle/>
              <a:p>
                <a:r>
                  <a:rPr lang="fr-FR" sz="2400" dirty="0" smtClean="0"/>
                  <a:t>La régulation de la vitesse du moteur asynchrone sert à déterminer la pulsation rotorique de référence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a:ea typeface="Cambria Math"/>
                          </a:rPr>
                          <m:t>𝜔</m:t>
                        </m:r>
                      </m:e>
                      <m:sub>
                        <m:r>
                          <a:rPr lang="fr-FR" sz="2400" i="1">
                            <a:latin typeface="Cambria Math"/>
                          </a:rPr>
                          <m:t>𝑟</m:t>
                        </m:r>
                      </m:sub>
                    </m:sSub>
                  </m:oMath>
                </a14:m>
                <a:r>
                  <a:rPr lang="fr-FR" sz="2400" dirty="0" smtClean="0"/>
                  <a:t> * . Cette </a:t>
                </a:r>
                <a:r>
                  <a:rPr lang="fr-FR" sz="2400" dirty="0"/>
                  <a:t>dernière est l'image du couple de la machine. </a:t>
                </a:r>
                <a:endParaRPr lang="fr-FR" sz="2400" dirty="0" smtClean="0"/>
              </a:p>
              <a:p>
                <a:endParaRPr lang="fr-FR" sz="2400" dirty="0" smtClean="0"/>
              </a:p>
              <a:p>
                <a:r>
                  <a:rPr lang="fr-FR" sz="2400" dirty="0" smtClean="0"/>
                  <a:t>Si </a:t>
                </a:r>
                <a:r>
                  <a:rPr lang="fr-FR" sz="2400" dirty="0"/>
                  <a:t>la machine est chargée, </a:t>
                </a:r>
                <a:r>
                  <a:rPr lang="fr-FR" sz="2400" dirty="0" smtClean="0"/>
                  <a:t>la vitesse </a:t>
                </a:r>
                <a:r>
                  <a:rPr lang="fr-FR" sz="2400" dirty="0"/>
                  <a:t>décroit, le régulateur va fournir plus de couple (donc plus de glissement) afin d'assurer cet équilibre. </a:t>
                </a:r>
                <a:endParaRPr lang="fr-FR" sz="2400" dirty="0" smtClean="0"/>
              </a:p>
              <a:p>
                <a:endParaRPr lang="fr-FR" sz="2400" dirty="0"/>
              </a:p>
              <a:p>
                <a:r>
                  <a:rPr lang="fr-FR" sz="2400" dirty="0" smtClean="0"/>
                  <a:t>La </a:t>
                </a:r>
                <a:r>
                  <a:rPr lang="fr-FR" sz="2400" dirty="0"/>
                  <a:t>pulsation statorique est donc modifiée en conséquence et la tension est calculée </a:t>
                </a:r>
                <a:r>
                  <a:rPr lang="fr-FR" sz="2400" dirty="0" smtClean="0"/>
                  <a:t>de manière </a:t>
                </a:r>
                <a:r>
                  <a:rPr lang="fr-FR" sz="2400" dirty="0"/>
                  <a:t>à garantir le mode de contrôle </a:t>
                </a:r>
                <a:r>
                  <a:rPr lang="fr-FR" sz="2400" dirty="0" smtClean="0"/>
                  <a:t>en </a:t>
                </a:r>
                <a:r>
                  <a:rPr lang="fr-FR" sz="2400" i="1" dirty="0" smtClean="0"/>
                  <a:t>Vs/f </a:t>
                </a:r>
                <a:r>
                  <a:rPr lang="fr-FR" sz="2400" dirty="0" smtClean="0"/>
                  <a:t>constant </a:t>
                </a:r>
                <a:r>
                  <a:rPr lang="fr-FR" sz="2400" dirty="0"/>
                  <a:t/>
                </a:r>
                <a:br>
                  <a:rPr lang="fr-FR" sz="2400" dirty="0"/>
                </a:br>
                <a:endParaRPr lang="fr-FR" sz="2400" dirty="0" smtClean="0"/>
              </a:p>
              <a:p>
                <a:r>
                  <a:rPr lang="fr-FR" sz="2400" dirty="0"/>
                  <a:t>Les régulateurs à action proportionnelle-intégrale </a:t>
                </a:r>
                <a:r>
                  <a:rPr lang="fr-FR" sz="2400" i="1" dirty="0"/>
                  <a:t>PI </a:t>
                </a:r>
                <a:r>
                  <a:rPr lang="fr-FR" sz="2400" dirty="0"/>
                  <a:t>sont très répandus dans le domaine de la commande des machines électriques. L'action proportionnelle assure la rapidité de la réponse dynamique, et l'action intégrale élimine l'erreur statique en régime permanent. Le schéma d’un régulateur PI est représenté sur la figure </a:t>
                </a:r>
              </a:p>
            </p:txBody>
          </p:sp>
        </mc:Choice>
        <mc:Fallback xmlns="">
          <p:sp>
            <p:nvSpPr>
              <p:cNvPr id="8" name="Rectangle 7"/>
              <p:cNvSpPr>
                <a:spLocks noRot="1" noChangeAspect="1" noMove="1" noResize="1" noEditPoints="1" noAdjustHandles="1" noChangeArrowheads="1" noChangeShapeType="1" noTextEdit="1"/>
              </p:cNvSpPr>
              <p:nvPr/>
            </p:nvSpPr>
            <p:spPr>
              <a:xfrm>
                <a:off x="496243" y="1882814"/>
                <a:ext cx="11438457" cy="4893647"/>
              </a:xfrm>
              <a:prstGeom prst="rect">
                <a:avLst/>
              </a:prstGeom>
              <a:blipFill rotWithShape="1">
                <a:blip r:embed="rId2"/>
                <a:stretch>
                  <a:fillRect l="-799" t="-996" r="-1066" b="-1868"/>
                </a:stretch>
              </a:blipFill>
            </p:spPr>
            <p:txBody>
              <a:bodyPr/>
              <a:lstStyle/>
              <a:p>
                <a:r>
                  <a:rPr lang="fr-FR">
                    <a:noFill/>
                  </a:rPr>
                  <a:t> </a:t>
                </a:r>
              </a:p>
            </p:txBody>
          </p:sp>
        </mc:Fallback>
      </mc:AlternateContent>
    </p:spTree>
    <p:extLst>
      <p:ext uri="{BB962C8B-B14F-4D97-AF65-F5344CB8AC3E}">
        <p14:creationId xmlns:p14="http://schemas.microsoft.com/office/powerpoint/2010/main" val="1118386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3220"/>
          </a:xfrm>
          <a:prstGeom prst="rect">
            <a:avLst/>
          </a:prstGeom>
        </p:spPr>
        <p:txBody>
          <a:bodyPr wrap="square">
            <a:spAutoFit/>
          </a:bodyPr>
          <a:lstStyle/>
          <a:p>
            <a:r>
              <a:rPr lang="fr-FR" sz="2800" b="1" dirty="0" smtClean="0"/>
              <a:t>2.1. Commande scalaire en tension</a:t>
            </a:r>
            <a:endParaRPr lang="fr-FR" sz="2800" dirty="0"/>
          </a:p>
        </p:txBody>
      </p:sp>
      <p:sp>
        <p:nvSpPr>
          <p:cNvPr id="7" name="Rectangle 6"/>
          <p:cNvSpPr/>
          <p:nvPr/>
        </p:nvSpPr>
        <p:spPr>
          <a:xfrm>
            <a:off x="496244" y="1882814"/>
            <a:ext cx="11071342" cy="830997"/>
          </a:xfrm>
          <a:prstGeom prst="rect">
            <a:avLst/>
          </a:prstGeom>
        </p:spPr>
        <p:txBody>
          <a:bodyPr wrap="square">
            <a:spAutoFit/>
          </a:bodyPr>
          <a:lstStyle/>
          <a:p>
            <a:r>
              <a:rPr lang="fr-FR" sz="2400" dirty="0"/>
              <a:t/>
            </a:r>
            <a:br>
              <a:rPr lang="fr-FR" sz="2400" dirty="0"/>
            </a:br>
            <a:endParaRPr lang="fr-FR" sz="2400" dirty="0"/>
          </a:p>
        </p:txBody>
      </p:sp>
      <p:sp>
        <p:nvSpPr>
          <p:cNvPr id="5" name="Rectangle 4"/>
          <p:cNvSpPr/>
          <p:nvPr/>
        </p:nvSpPr>
        <p:spPr>
          <a:xfrm>
            <a:off x="496244" y="1317923"/>
            <a:ext cx="6096000" cy="707886"/>
          </a:xfrm>
          <a:prstGeom prst="rect">
            <a:avLst/>
          </a:prstGeom>
        </p:spPr>
        <p:txBody>
          <a:bodyPr>
            <a:spAutoFit/>
          </a:bodyPr>
          <a:lstStyle/>
          <a:p>
            <a:r>
              <a:rPr lang="fr-FR" sz="2000" b="1" i="1" dirty="0"/>
              <a:t>Régulation de la vitesse</a:t>
            </a:r>
            <a:r>
              <a:rPr lang="fr-FR" sz="2000" dirty="0"/>
              <a:t> </a:t>
            </a:r>
            <a:br>
              <a:rPr lang="fr-FR" sz="2000" dirty="0"/>
            </a:br>
            <a:endParaRPr lang="fr-FR"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660" y="1770836"/>
            <a:ext cx="67056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44" y="3831771"/>
            <a:ext cx="25241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lèche droite rayée 5"/>
          <p:cNvSpPr/>
          <p:nvPr/>
        </p:nvSpPr>
        <p:spPr>
          <a:xfrm>
            <a:off x="3544244" y="3955967"/>
            <a:ext cx="676893" cy="51360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51807"/>
          <a:stretch/>
        </p:blipFill>
        <p:spPr bwMode="auto">
          <a:xfrm>
            <a:off x="4447565" y="3831771"/>
            <a:ext cx="30765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lèche droite rayée 11"/>
          <p:cNvSpPr/>
          <p:nvPr/>
        </p:nvSpPr>
        <p:spPr>
          <a:xfrm>
            <a:off x="7976260" y="3905496"/>
            <a:ext cx="676893" cy="51360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6473" y="3736150"/>
            <a:ext cx="17049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96244" y="4764514"/>
            <a:ext cx="11426582" cy="1200329"/>
          </a:xfrm>
          <a:prstGeom prst="rect">
            <a:avLst/>
          </a:prstGeom>
        </p:spPr>
        <p:txBody>
          <a:bodyPr wrap="square">
            <a:spAutoFit/>
          </a:bodyPr>
          <a:lstStyle/>
          <a:p>
            <a:r>
              <a:rPr lang="fr-FR" sz="2400" dirty="0"/>
              <a:t>Etant donné que le couple résistant est souvent inconnu, les paramètres </a:t>
            </a:r>
            <a:r>
              <a:rPr lang="fr-FR" sz="2400" i="1" dirty="0"/>
              <a:t>k p </a:t>
            </a:r>
            <a:r>
              <a:rPr lang="fr-FR" sz="2400" dirty="0"/>
              <a:t>et </a:t>
            </a:r>
            <a:r>
              <a:rPr lang="fr-FR" sz="2400" i="1" dirty="0" err="1"/>
              <a:t>ki</a:t>
            </a:r>
            <a:r>
              <a:rPr lang="fr-FR" sz="2400" i="1" dirty="0"/>
              <a:t> </a:t>
            </a:r>
            <a:r>
              <a:rPr lang="fr-FR" sz="2400" dirty="0"/>
              <a:t>du régulateur PI sont calculées en le considérant comme perturbation </a:t>
            </a:r>
            <a:r>
              <a:rPr lang="fr-FR" sz="2400" dirty="0" smtClean="0"/>
              <a:t>, </a:t>
            </a:r>
            <a:r>
              <a:rPr lang="fr-FR" sz="2400" dirty="0"/>
              <a:t>Dans ce cas, en négligeant le couple résistant </a:t>
            </a:r>
            <a:br>
              <a:rPr lang="fr-FR" sz="2400" dirty="0"/>
            </a:br>
            <a:endParaRPr lang="fr-FR" sz="2400" dirty="0"/>
          </a:p>
        </p:txBody>
      </p:sp>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1137" y="5574318"/>
            <a:ext cx="15716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2251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3220"/>
          </a:xfrm>
          <a:prstGeom prst="rect">
            <a:avLst/>
          </a:prstGeom>
        </p:spPr>
        <p:txBody>
          <a:bodyPr wrap="square">
            <a:spAutoFit/>
          </a:bodyPr>
          <a:lstStyle/>
          <a:p>
            <a:r>
              <a:rPr lang="fr-FR" sz="2800" b="1" dirty="0" smtClean="0"/>
              <a:t>2.1. Commande scalaire en tension</a:t>
            </a:r>
            <a:endParaRPr lang="fr-FR" sz="2800" dirty="0"/>
          </a:p>
        </p:txBody>
      </p:sp>
      <p:sp>
        <p:nvSpPr>
          <p:cNvPr id="7" name="Rectangle 6"/>
          <p:cNvSpPr/>
          <p:nvPr/>
        </p:nvSpPr>
        <p:spPr>
          <a:xfrm>
            <a:off x="496244" y="1882814"/>
            <a:ext cx="11071342" cy="830997"/>
          </a:xfrm>
          <a:prstGeom prst="rect">
            <a:avLst/>
          </a:prstGeom>
        </p:spPr>
        <p:txBody>
          <a:bodyPr wrap="square">
            <a:spAutoFit/>
          </a:bodyPr>
          <a:lstStyle/>
          <a:p>
            <a:r>
              <a:rPr lang="fr-FR" sz="2400" dirty="0"/>
              <a:t/>
            </a:r>
            <a:br>
              <a:rPr lang="fr-FR" sz="2400" dirty="0"/>
            </a:br>
            <a:endParaRPr lang="fr-FR" sz="2400" dirty="0"/>
          </a:p>
        </p:txBody>
      </p:sp>
      <p:sp>
        <p:nvSpPr>
          <p:cNvPr id="5" name="Rectangle 4"/>
          <p:cNvSpPr/>
          <p:nvPr/>
        </p:nvSpPr>
        <p:spPr>
          <a:xfrm>
            <a:off x="496244" y="1317923"/>
            <a:ext cx="6096000" cy="707886"/>
          </a:xfrm>
          <a:prstGeom prst="rect">
            <a:avLst/>
          </a:prstGeom>
        </p:spPr>
        <p:txBody>
          <a:bodyPr>
            <a:spAutoFit/>
          </a:bodyPr>
          <a:lstStyle/>
          <a:p>
            <a:r>
              <a:rPr lang="fr-FR" sz="2000" b="1" i="1" dirty="0"/>
              <a:t>Régulation de la vitesse</a:t>
            </a:r>
            <a:r>
              <a:rPr lang="fr-FR" sz="2000" dirty="0"/>
              <a:t> </a:t>
            </a:r>
            <a:br>
              <a:rPr lang="fr-FR" sz="2000" dirty="0"/>
            </a:br>
            <a:endParaRPr lang="fr-FR" sz="2000" dirty="0"/>
          </a:p>
        </p:txBody>
      </p:sp>
      <p:sp>
        <p:nvSpPr>
          <p:cNvPr id="8" name="Rectangle 7"/>
          <p:cNvSpPr/>
          <p:nvPr/>
        </p:nvSpPr>
        <p:spPr>
          <a:xfrm>
            <a:off x="491025" y="1853425"/>
            <a:ext cx="8849637" cy="830997"/>
          </a:xfrm>
          <a:prstGeom prst="rect">
            <a:avLst/>
          </a:prstGeom>
        </p:spPr>
        <p:txBody>
          <a:bodyPr wrap="square">
            <a:spAutoFit/>
          </a:bodyPr>
          <a:lstStyle/>
          <a:p>
            <a:r>
              <a:rPr lang="fr-FR" sz="2400" dirty="0"/>
              <a:t>Le couple électromagnétique en régime permanent est donné par: </a:t>
            </a:r>
            <a:br>
              <a:rPr lang="fr-FR" sz="2400" dirty="0"/>
            </a:br>
            <a:endParaRPr lang="fr-FR"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844" y="2311222"/>
            <a:ext cx="37719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0" name="Rectangle 9"/>
              <p:cNvSpPr/>
              <p:nvPr/>
            </p:nvSpPr>
            <p:spPr>
              <a:xfrm>
                <a:off x="353740" y="4088322"/>
                <a:ext cx="11071342" cy="1200329"/>
              </a:xfrm>
              <a:prstGeom prst="rect">
                <a:avLst/>
              </a:prstGeom>
            </p:spPr>
            <p:txBody>
              <a:bodyPr wrap="square">
                <a:spAutoFit/>
              </a:bodyPr>
              <a:lstStyle/>
              <a:p>
                <a:r>
                  <a:rPr lang="fr-FR" sz="2400" dirty="0" smtClean="0"/>
                  <a:t>Sachant que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a:ea typeface="Cambria Math"/>
                          </a:rPr>
                          <m:t>𝜔</m:t>
                        </m:r>
                      </m:e>
                      <m:sub>
                        <m:r>
                          <a:rPr lang="fr-FR" sz="2400" b="0" i="1" smtClean="0">
                            <a:latin typeface="Cambria Math"/>
                          </a:rPr>
                          <m:t>𝑟</m:t>
                        </m:r>
                      </m:sub>
                    </m:sSub>
                    <m:r>
                      <a:rPr lang="fr-FR" sz="2400" i="1">
                        <a:latin typeface="Cambria Math"/>
                      </a:rPr>
                      <m:t>=</m:t>
                    </m:r>
                    <m:r>
                      <a:rPr lang="fr-FR" sz="2400" b="0" i="1" smtClean="0">
                        <a:latin typeface="Cambria Math"/>
                      </a:rPr>
                      <m:t>𝑔</m:t>
                    </m:r>
                    <m:sSub>
                      <m:sSubPr>
                        <m:ctrlPr>
                          <a:rPr lang="fr-FR" sz="2400" i="1">
                            <a:latin typeface="Cambria Math" panose="02040503050406030204" pitchFamily="18" charset="0"/>
                          </a:rPr>
                        </m:ctrlPr>
                      </m:sSubPr>
                      <m:e>
                        <m:r>
                          <a:rPr lang="fr-FR" sz="2400" i="1">
                            <a:latin typeface="Cambria Math"/>
                            <a:ea typeface="Cambria Math"/>
                          </a:rPr>
                          <m:t>𝜔</m:t>
                        </m:r>
                      </m:e>
                      <m:sub>
                        <m:r>
                          <a:rPr lang="fr-FR" sz="2400" b="0" i="1" smtClean="0">
                            <a:latin typeface="Cambria Math"/>
                          </a:rPr>
                          <m:t>𝑠</m:t>
                        </m:r>
                      </m:sub>
                    </m:sSub>
                  </m:oMath>
                </a14:m>
                <a:r>
                  <a:rPr lang="fr-FR" sz="2400" dirty="0" smtClean="0"/>
                  <a:t> , </a:t>
                </a:r>
                <a:r>
                  <a:rPr lang="fr-FR" sz="2400" dirty="0"/>
                  <a:t>l’expression du couple peut être exprimé en fonction de la pulsation du glissement comme suit : </a:t>
                </a:r>
                <a:br>
                  <a:rPr lang="fr-FR" sz="2400" dirty="0"/>
                </a:br>
                <a:endParaRPr lang="fr-FR" sz="2400" dirty="0"/>
              </a:p>
            </p:txBody>
          </p:sp>
        </mc:Choice>
        <mc:Fallback xmlns="">
          <p:sp>
            <p:nvSpPr>
              <p:cNvPr id="10" name="Rectangle 9"/>
              <p:cNvSpPr>
                <a:spLocks noRot="1" noChangeAspect="1" noMove="1" noResize="1" noEditPoints="1" noAdjustHandles="1" noChangeArrowheads="1" noChangeShapeType="1" noTextEdit="1"/>
              </p:cNvSpPr>
              <p:nvPr/>
            </p:nvSpPr>
            <p:spPr>
              <a:xfrm>
                <a:off x="353740" y="4088322"/>
                <a:ext cx="11071342" cy="1200329"/>
              </a:xfrm>
              <a:prstGeom prst="rect">
                <a:avLst/>
              </a:prstGeom>
              <a:blipFill rotWithShape="1">
                <a:blip r:embed="rId3"/>
                <a:stretch>
                  <a:fillRect l="-826" t="-3553"/>
                </a:stretch>
              </a:blipFill>
            </p:spPr>
            <p:txBody>
              <a:bodyPr/>
              <a:lstStyle/>
              <a:p>
                <a:r>
                  <a:rPr lang="fr-FR">
                    <a:noFill/>
                  </a:rPr>
                  <a:t> </a:t>
                </a:r>
              </a:p>
            </p:txBody>
          </p:sp>
        </mc:Fallback>
      </mc:AlternateContent>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5844" y="5172941"/>
            <a:ext cx="33528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911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3220"/>
          </a:xfrm>
          <a:prstGeom prst="rect">
            <a:avLst/>
          </a:prstGeom>
        </p:spPr>
        <p:txBody>
          <a:bodyPr wrap="square">
            <a:spAutoFit/>
          </a:bodyPr>
          <a:lstStyle/>
          <a:p>
            <a:r>
              <a:rPr lang="fr-FR" sz="2800" b="1" dirty="0" smtClean="0"/>
              <a:t>2.1. Commande scalaire en tension</a:t>
            </a:r>
            <a:endParaRPr lang="fr-FR" sz="2800" dirty="0"/>
          </a:p>
        </p:txBody>
      </p:sp>
      <p:sp>
        <p:nvSpPr>
          <p:cNvPr id="7" name="Rectangle 6"/>
          <p:cNvSpPr/>
          <p:nvPr/>
        </p:nvSpPr>
        <p:spPr>
          <a:xfrm>
            <a:off x="496244" y="1882814"/>
            <a:ext cx="11071342" cy="830997"/>
          </a:xfrm>
          <a:prstGeom prst="rect">
            <a:avLst/>
          </a:prstGeom>
        </p:spPr>
        <p:txBody>
          <a:bodyPr wrap="square">
            <a:spAutoFit/>
          </a:bodyPr>
          <a:lstStyle/>
          <a:p>
            <a:r>
              <a:rPr lang="fr-FR" sz="2400" dirty="0"/>
              <a:t/>
            </a:r>
            <a:br>
              <a:rPr lang="fr-FR" sz="2400" dirty="0"/>
            </a:br>
            <a:endParaRPr lang="fr-FR" sz="2400" dirty="0"/>
          </a:p>
        </p:txBody>
      </p:sp>
      <p:sp>
        <p:nvSpPr>
          <p:cNvPr id="5" name="Rectangle 4"/>
          <p:cNvSpPr/>
          <p:nvPr/>
        </p:nvSpPr>
        <p:spPr>
          <a:xfrm>
            <a:off x="496244" y="1317923"/>
            <a:ext cx="6096000" cy="707886"/>
          </a:xfrm>
          <a:prstGeom prst="rect">
            <a:avLst/>
          </a:prstGeom>
        </p:spPr>
        <p:txBody>
          <a:bodyPr>
            <a:spAutoFit/>
          </a:bodyPr>
          <a:lstStyle/>
          <a:p>
            <a:r>
              <a:rPr lang="fr-FR" sz="2000" b="1" i="1" dirty="0"/>
              <a:t>Régulation de la vitesse</a:t>
            </a:r>
            <a:r>
              <a:rPr lang="fr-FR" sz="2000" dirty="0"/>
              <a:t> </a:t>
            </a:r>
            <a:br>
              <a:rPr lang="fr-FR" sz="2000" dirty="0"/>
            </a:br>
            <a:endParaRPr lang="fr-FR" sz="2000" dirty="0"/>
          </a:p>
        </p:txBody>
      </p:sp>
      <mc:AlternateContent xmlns:mc="http://schemas.openxmlformats.org/markup-compatibility/2006" xmlns:a14="http://schemas.microsoft.com/office/drawing/2010/main">
        <mc:Choice Requires="a14">
          <p:sp>
            <p:nvSpPr>
              <p:cNvPr id="6" name="Rectangle 5"/>
              <p:cNvSpPr/>
              <p:nvPr/>
            </p:nvSpPr>
            <p:spPr>
              <a:xfrm>
                <a:off x="673353" y="1800184"/>
                <a:ext cx="11095093" cy="1938992"/>
              </a:xfrm>
              <a:prstGeom prst="rect">
                <a:avLst/>
              </a:prstGeom>
            </p:spPr>
            <p:txBody>
              <a:bodyPr wrap="square">
                <a:spAutoFit/>
              </a:bodyPr>
              <a:lstStyle/>
              <a:p>
                <a:r>
                  <a:rPr lang="fr-FR" sz="2400" dirty="0"/>
                  <a:t>En régime permanent, la pulsation rotorique est généralement très </a:t>
                </a:r>
                <a:r>
                  <a:rPr lang="fr-FR" sz="2400" dirty="0" smtClean="0"/>
                  <a:t>faible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a:ea typeface="Cambria Math"/>
                          </a:rPr>
                          <m:t>𝜔</m:t>
                        </m:r>
                      </m:e>
                      <m:sub>
                        <m:r>
                          <a:rPr lang="fr-FR" sz="2400" i="1">
                            <a:latin typeface="Cambria Math"/>
                          </a:rPr>
                          <m:t>𝑟</m:t>
                        </m:r>
                      </m:sub>
                    </m:sSub>
                    <m:r>
                      <a:rPr lang="fr-FR" sz="2400" i="1" smtClean="0">
                        <a:latin typeface="Cambria Math"/>
                        <a:ea typeface="Cambria Math"/>
                      </a:rPr>
                      <m:t>≪</m:t>
                    </m:r>
                  </m:oMath>
                </a14:m>
                <a:r>
                  <a:rPr lang="fr-FR" sz="2400" dirty="0" smtClean="0"/>
                  <a:t>1 ce </a:t>
                </a:r>
                <a:r>
                  <a:rPr lang="fr-FR" sz="2400" dirty="0"/>
                  <a:t>qui conduit</a:t>
                </a:r>
              </a:p>
              <a:p>
                <a:r>
                  <a:rPr lang="fr-FR" sz="2400" dirty="0"/>
                  <a:t>à considérer </a:t>
                </a:r>
                <a:r>
                  <a:rPr lang="fr-FR" sz="2400" dirty="0" smtClean="0"/>
                  <a:t>que </a:t>
                </a:r>
              </a:p>
              <a:p>
                <a:endParaRPr lang="fr-FR" sz="2400" dirty="0"/>
              </a:p>
              <a:p>
                <a:r>
                  <a:rPr lang="fr-FR" sz="2400" dirty="0" smtClean="0"/>
                  <a:t>En </a:t>
                </a:r>
                <a:r>
                  <a:rPr lang="fr-FR" sz="2400" dirty="0"/>
                  <a:t>tenant en compte cette simplification, l’expression du </a:t>
                </a:r>
                <a:r>
                  <a:rPr lang="fr-FR" sz="2400" dirty="0" smtClean="0"/>
                  <a:t>couple devient</a:t>
                </a:r>
                <a:r>
                  <a:rPr lang="fr-FR" sz="2400" dirty="0"/>
                  <a:t>: </a:t>
                </a:r>
                <a:br>
                  <a:rPr lang="fr-FR" sz="2400" dirty="0"/>
                </a:br>
                <a:endParaRPr lang="fr-FR" sz="2400" dirty="0"/>
              </a:p>
            </p:txBody>
          </p:sp>
        </mc:Choice>
        <mc:Fallback xmlns="">
          <p:sp>
            <p:nvSpPr>
              <p:cNvPr id="6" name="Rectangle 5"/>
              <p:cNvSpPr>
                <a:spLocks noRot="1" noChangeAspect="1" noMove="1" noResize="1" noEditPoints="1" noAdjustHandles="1" noChangeArrowheads="1" noChangeShapeType="1" noTextEdit="1"/>
              </p:cNvSpPr>
              <p:nvPr/>
            </p:nvSpPr>
            <p:spPr>
              <a:xfrm>
                <a:off x="673353" y="1800184"/>
                <a:ext cx="11095093" cy="1938992"/>
              </a:xfrm>
              <a:prstGeom prst="rect">
                <a:avLst/>
              </a:prstGeom>
              <a:blipFill rotWithShape="1">
                <a:blip r:embed="rId2"/>
                <a:stretch>
                  <a:fillRect l="-824" t="-2201"/>
                </a:stretch>
              </a:blipFill>
            </p:spPr>
            <p:txBody>
              <a:bodyPr/>
              <a:lstStyle/>
              <a:p>
                <a:r>
                  <a:rPr lang="fr-FR">
                    <a:noFill/>
                  </a:rPr>
                  <a:t> </a:t>
                </a:r>
              </a:p>
            </p:txBody>
          </p:sp>
        </mc:Fallback>
      </mc:AlternateContent>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735" y="2138106"/>
            <a:ext cx="15906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359" y="3219687"/>
            <a:ext cx="49434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0" name="Rectangle 9"/>
              <p:cNvSpPr/>
              <p:nvPr/>
            </p:nvSpPr>
            <p:spPr>
              <a:xfrm>
                <a:off x="496244" y="4578268"/>
                <a:ext cx="11272202" cy="936860"/>
              </a:xfrm>
              <a:prstGeom prst="rect">
                <a:avLst/>
              </a:prstGeom>
            </p:spPr>
            <p:txBody>
              <a:bodyPr wrap="square">
                <a:spAutoFit/>
              </a:bodyPr>
              <a:lstStyle/>
              <a:p>
                <a:r>
                  <a:rPr lang="fr-FR" sz="2000" dirty="0" smtClean="0">
                    <a:solidFill>
                      <a:srgbClr val="000000"/>
                    </a:solidFill>
                    <a:latin typeface="Times New Roman"/>
                  </a:rPr>
                  <a:t>Cette relation montre qu’à flux statorique constant </a:t>
                </a:r>
                <a14:m>
                  <m:oMath xmlns:m="http://schemas.openxmlformats.org/officeDocument/2006/math">
                    <m:f>
                      <m:fPr>
                        <m:ctrlPr>
                          <a:rPr lang="fr-FR" sz="2000" i="1" smtClean="0">
                            <a:solidFill>
                              <a:srgbClr val="000000"/>
                            </a:solidFill>
                            <a:latin typeface="Cambria Math" panose="02040503050406030204" pitchFamily="18" charset="0"/>
                          </a:rPr>
                        </m:ctrlPr>
                      </m:fPr>
                      <m:num>
                        <m:sSub>
                          <m:sSubPr>
                            <m:ctrlPr>
                              <a:rPr lang="fr-FR" sz="2000" i="1" smtClean="0">
                                <a:solidFill>
                                  <a:srgbClr val="000000"/>
                                </a:solidFill>
                                <a:latin typeface="Cambria Math" panose="02040503050406030204" pitchFamily="18" charset="0"/>
                              </a:rPr>
                            </m:ctrlPr>
                          </m:sSubPr>
                          <m:e>
                            <m:r>
                              <a:rPr lang="fr-FR" sz="2000" b="0" i="1" smtClean="0">
                                <a:solidFill>
                                  <a:srgbClr val="000000"/>
                                </a:solidFill>
                                <a:latin typeface="Cambria Math"/>
                              </a:rPr>
                              <m:t>𝑉</m:t>
                            </m:r>
                          </m:e>
                          <m:sub>
                            <m:r>
                              <a:rPr lang="fr-FR" sz="2000" b="0" i="1" smtClean="0">
                                <a:solidFill>
                                  <a:srgbClr val="000000"/>
                                </a:solidFill>
                                <a:latin typeface="Cambria Math"/>
                              </a:rPr>
                              <m:t>𝑠</m:t>
                            </m:r>
                          </m:sub>
                        </m:sSub>
                      </m:num>
                      <m:den>
                        <m:sSub>
                          <m:sSubPr>
                            <m:ctrlPr>
                              <a:rPr lang="fr-FR" sz="2000" i="1" smtClean="0">
                                <a:solidFill>
                                  <a:srgbClr val="000000"/>
                                </a:solidFill>
                                <a:latin typeface="Cambria Math" panose="02040503050406030204" pitchFamily="18" charset="0"/>
                              </a:rPr>
                            </m:ctrlPr>
                          </m:sSubPr>
                          <m:e>
                            <m:r>
                              <a:rPr lang="fr-FR" sz="2000" i="1" smtClean="0">
                                <a:solidFill>
                                  <a:srgbClr val="000000"/>
                                </a:solidFill>
                                <a:latin typeface="Cambria Math"/>
                                <a:ea typeface="Cambria Math"/>
                              </a:rPr>
                              <m:t>𝜔</m:t>
                            </m:r>
                          </m:e>
                          <m:sub>
                            <m:r>
                              <a:rPr lang="fr-FR" sz="2000" b="0" i="1" smtClean="0">
                                <a:solidFill>
                                  <a:srgbClr val="000000"/>
                                </a:solidFill>
                                <a:latin typeface="Cambria Math"/>
                              </a:rPr>
                              <m:t>𝑠</m:t>
                            </m:r>
                          </m:sub>
                        </m:sSub>
                      </m:den>
                    </m:f>
                    <m:r>
                      <a:rPr lang="fr-FR" sz="2000" b="0" i="1" smtClean="0">
                        <a:solidFill>
                          <a:srgbClr val="000000"/>
                        </a:solidFill>
                        <a:latin typeface="Cambria Math"/>
                      </a:rPr>
                      <m:t>=</m:t>
                    </m:r>
                    <m:r>
                      <a:rPr lang="fr-FR" sz="2000" b="0" i="1" smtClean="0">
                        <a:solidFill>
                          <a:srgbClr val="000000"/>
                        </a:solidFill>
                        <a:latin typeface="Cambria Math"/>
                      </a:rPr>
                      <m:t>𝐶𝑡𝑒</m:t>
                    </m:r>
                  </m:oMath>
                </a14:m>
                <a:r>
                  <a:rPr lang="fr-FR" sz="2000" dirty="0" smtClean="0">
                    <a:solidFill>
                      <a:srgbClr val="000000"/>
                    </a:solidFill>
                    <a:latin typeface="Times New Roman"/>
                  </a:rPr>
                  <a:t> </a:t>
                </a:r>
                <a:r>
                  <a:rPr lang="fr-FR" sz="2400" dirty="0"/>
                  <a:t>la pulsation rotorique est l'image</a:t>
                </a:r>
              </a:p>
              <a:p>
                <a:r>
                  <a:rPr lang="fr-FR" sz="2400" dirty="0"/>
                  <a:t>du couple. Dans ce cas de figure, l’expression simplifiée du couple peut être aussi </a:t>
                </a:r>
                <a:r>
                  <a:rPr lang="fr-FR" sz="2400" dirty="0" smtClean="0"/>
                  <a:t>exprimée: </a:t>
                </a:r>
                <a:endParaRPr lang="fr-FR" sz="2000" dirty="0"/>
              </a:p>
            </p:txBody>
          </p:sp>
        </mc:Choice>
        <mc:Fallback xmlns="">
          <p:sp>
            <p:nvSpPr>
              <p:cNvPr id="10" name="Rectangle 9"/>
              <p:cNvSpPr>
                <a:spLocks noRot="1" noChangeAspect="1" noMove="1" noResize="1" noEditPoints="1" noAdjustHandles="1" noChangeArrowheads="1" noChangeShapeType="1" noTextEdit="1"/>
              </p:cNvSpPr>
              <p:nvPr/>
            </p:nvSpPr>
            <p:spPr>
              <a:xfrm>
                <a:off x="496244" y="4578268"/>
                <a:ext cx="11272202" cy="936860"/>
              </a:xfrm>
              <a:prstGeom prst="rect">
                <a:avLst/>
              </a:prstGeom>
              <a:blipFill rotWithShape="1">
                <a:blip r:embed="rId5"/>
                <a:stretch>
                  <a:fillRect l="-811" t="-649" b="-13636"/>
                </a:stretch>
              </a:blipFill>
            </p:spPr>
            <p:txBody>
              <a:bodyPr/>
              <a:lstStyle/>
              <a:p>
                <a:r>
                  <a:rPr lang="fr-FR">
                    <a:noFill/>
                  </a:rPr>
                  <a:t> </a:t>
                </a:r>
              </a:p>
            </p:txBody>
          </p:sp>
        </mc:Fallback>
      </mc:AlternateContent>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8953" y="5662597"/>
            <a:ext cx="28670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7534" y="5711572"/>
            <a:ext cx="14287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403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3220"/>
          </a:xfrm>
          <a:prstGeom prst="rect">
            <a:avLst/>
          </a:prstGeom>
        </p:spPr>
        <p:txBody>
          <a:bodyPr wrap="square">
            <a:spAutoFit/>
          </a:bodyPr>
          <a:lstStyle/>
          <a:p>
            <a:r>
              <a:rPr lang="fr-FR" sz="2800" b="1" dirty="0" smtClean="0"/>
              <a:t>2.1. Commande scalaire en tension</a:t>
            </a:r>
            <a:endParaRPr lang="fr-FR" sz="2800" dirty="0"/>
          </a:p>
        </p:txBody>
      </p:sp>
      <p:sp>
        <p:nvSpPr>
          <p:cNvPr id="5" name="Rectangle 4"/>
          <p:cNvSpPr/>
          <p:nvPr/>
        </p:nvSpPr>
        <p:spPr>
          <a:xfrm>
            <a:off x="496244" y="1317923"/>
            <a:ext cx="6096000" cy="707886"/>
          </a:xfrm>
          <a:prstGeom prst="rect">
            <a:avLst/>
          </a:prstGeom>
        </p:spPr>
        <p:txBody>
          <a:bodyPr>
            <a:spAutoFit/>
          </a:bodyPr>
          <a:lstStyle/>
          <a:p>
            <a:r>
              <a:rPr lang="fr-FR" sz="2000" b="1" i="1" dirty="0"/>
              <a:t>Régulation de la vitesse</a:t>
            </a:r>
            <a:r>
              <a:rPr lang="fr-FR" sz="2000" dirty="0"/>
              <a:t> </a:t>
            </a:r>
            <a:br>
              <a:rPr lang="fr-FR" sz="2000" dirty="0"/>
            </a:br>
            <a:endParaRPr lang="fr-FR" sz="2000" dirty="0"/>
          </a:p>
        </p:txBody>
      </p:sp>
      <p:pic>
        <p:nvPicPr>
          <p:cNvPr id="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02" y="1947472"/>
            <a:ext cx="15716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lèche droite rayée 7"/>
          <p:cNvSpPr/>
          <p:nvPr/>
        </p:nvSpPr>
        <p:spPr>
          <a:xfrm>
            <a:off x="3068211" y="2194772"/>
            <a:ext cx="653143" cy="2864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847"/>
          <a:stretch/>
        </p:blipFill>
        <p:spPr bwMode="auto">
          <a:xfrm>
            <a:off x="3989369" y="1895957"/>
            <a:ext cx="3028950" cy="884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73353" y="2967335"/>
            <a:ext cx="11118843" cy="461665"/>
          </a:xfrm>
          <a:prstGeom prst="rect">
            <a:avLst/>
          </a:prstGeom>
        </p:spPr>
        <p:txBody>
          <a:bodyPr wrap="square">
            <a:spAutoFit/>
          </a:bodyPr>
          <a:lstStyle/>
          <a:p>
            <a:r>
              <a:rPr lang="fr-FR" sz="2400" dirty="0"/>
              <a:t>A partir de cette équation, la fonction de transfert reliant la vitesse à la pulsation rotorique </a:t>
            </a:r>
            <a:r>
              <a:rPr lang="fr-FR" sz="2400" dirty="0" smtClean="0"/>
              <a:t>est: </a:t>
            </a:r>
            <a:endParaRPr lang="fr-FR" sz="24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56" y="3429000"/>
            <a:ext cx="15716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46782" y="4391037"/>
            <a:ext cx="10934776" cy="830997"/>
          </a:xfrm>
          <a:prstGeom prst="rect">
            <a:avLst/>
          </a:prstGeom>
        </p:spPr>
        <p:txBody>
          <a:bodyPr wrap="square">
            <a:spAutoFit/>
          </a:bodyPr>
          <a:lstStyle/>
          <a:p>
            <a:r>
              <a:rPr lang="fr-FR" sz="2400" dirty="0"/>
              <a:t>La chaîne de régulation de vitesse peut être représentée par le schéma fonctionnel </a:t>
            </a:r>
            <a:br>
              <a:rPr lang="fr-FR" sz="2400" dirty="0"/>
            </a:br>
            <a:endParaRPr lang="fr-FR" sz="2400"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881" y="4805038"/>
            <a:ext cx="70199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168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3220"/>
          </a:xfrm>
          <a:prstGeom prst="rect">
            <a:avLst/>
          </a:prstGeom>
        </p:spPr>
        <p:txBody>
          <a:bodyPr wrap="square">
            <a:spAutoFit/>
          </a:bodyPr>
          <a:lstStyle/>
          <a:p>
            <a:r>
              <a:rPr lang="fr-FR" sz="2800" b="1" dirty="0" smtClean="0"/>
              <a:t>2.1. Commande scalaire en tension</a:t>
            </a:r>
            <a:endParaRPr lang="fr-FR" sz="2800" dirty="0"/>
          </a:p>
        </p:txBody>
      </p:sp>
      <p:sp>
        <p:nvSpPr>
          <p:cNvPr id="5" name="Rectangle 4"/>
          <p:cNvSpPr/>
          <p:nvPr/>
        </p:nvSpPr>
        <p:spPr>
          <a:xfrm>
            <a:off x="496244" y="1317923"/>
            <a:ext cx="6096000" cy="707886"/>
          </a:xfrm>
          <a:prstGeom prst="rect">
            <a:avLst/>
          </a:prstGeom>
        </p:spPr>
        <p:txBody>
          <a:bodyPr>
            <a:spAutoFit/>
          </a:bodyPr>
          <a:lstStyle/>
          <a:p>
            <a:r>
              <a:rPr lang="fr-FR" sz="2000" b="1" i="1" dirty="0"/>
              <a:t>Régulation de la vitesse</a:t>
            </a:r>
            <a:r>
              <a:rPr lang="fr-FR" sz="2000" dirty="0"/>
              <a:t> </a:t>
            </a:r>
            <a:br>
              <a:rPr lang="fr-FR" sz="2000" dirty="0"/>
            </a:br>
            <a:endParaRPr lang="fr-FR" sz="20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244" y="794703"/>
            <a:ext cx="5461209" cy="154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73353" y="2343404"/>
            <a:ext cx="7853129" cy="830997"/>
          </a:xfrm>
          <a:prstGeom prst="rect">
            <a:avLst/>
          </a:prstGeom>
        </p:spPr>
        <p:txBody>
          <a:bodyPr wrap="square">
            <a:spAutoFit/>
          </a:bodyPr>
          <a:lstStyle/>
          <a:p>
            <a:r>
              <a:rPr lang="fr-FR" sz="2400" dirty="0"/>
              <a:t>La Fonction de Transfer en boucle ouvert (FTBO) du système </a:t>
            </a:r>
            <a:br>
              <a:rPr lang="fr-FR" sz="2400" dirty="0"/>
            </a:br>
            <a:endParaRPr lang="fr-FR"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096" y="2872035"/>
            <a:ext cx="56388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73353" y="3910294"/>
            <a:ext cx="8419156" cy="461665"/>
          </a:xfrm>
          <a:prstGeom prst="rect">
            <a:avLst/>
          </a:prstGeom>
        </p:spPr>
        <p:txBody>
          <a:bodyPr wrap="square">
            <a:spAutoFit/>
          </a:bodyPr>
          <a:lstStyle/>
          <a:p>
            <a:r>
              <a:rPr lang="fr-FR" sz="2400" dirty="0"/>
              <a:t>La Fonction de Transfer du système en boucle fermé (FTBF) est: </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35" y="4766519"/>
            <a:ext cx="4279082" cy="140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èche droite rayée 9"/>
          <p:cNvSpPr/>
          <p:nvPr/>
        </p:nvSpPr>
        <p:spPr>
          <a:xfrm>
            <a:off x="4702628" y="5300074"/>
            <a:ext cx="581891" cy="33547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4524" y="4766519"/>
            <a:ext cx="6537041" cy="140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076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3220"/>
          </a:xfrm>
          <a:prstGeom prst="rect">
            <a:avLst/>
          </a:prstGeom>
        </p:spPr>
        <p:txBody>
          <a:bodyPr wrap="square">
            <a:spAutoFit/>
          </a:bodyPr>
          <a:lstStyle/>
          <a:p>
            <a:r>
              <a:rPr lang="fr-FR" sz="2800" b="1" dirty="0" smtClean="0"/>
              <a:t>2.1. Commande scalaire en tension</a:t>
            </a:r>
            <a:endParaRPr lang="fr-FR" sz="2800" dirty="0"/>
          </a:p>
        </p:txBody>
      </p:sp>
      <p:sp>
        <p:nvSpPr>
          <p:cNvPr id="5" name="Rectangle 4"/>
          <p:cNvSpPr/>
          <p:nvPr/>
        </p:nvSpPr>
        <p:spPr>
          <a:xfrm>
            <a:off x="496244" y="1317923"/>
            <a:ext cx="6096000" cy="707886"/>
          </a:xfrm>
          <a:prstGeom prst="rect">
            <a:avLst/>
          </a:prstGeom>
        </p:spPr>
        <p:txBody>
          <a:bodyPr>
            <a:spAutoFit/>
          </a:bodyPr>
          <a:lstStyle/>
          <a:p>
            <a:r>
              <a:rPr lang="fr-FR" sz="2000" b="1" i="1" dirty="0"/>
              <a:t>Régulation de la vitesse</a:t>
            </a:r>
            <a:r>
              <a:rPr lang="fr-FR" sz="2000" dirty="0"/>
              <a:t> </a:t>
            </a:r>
            <a:br>
              <a:rPr lang="fr-FR" sz="2000" dirty="0"/>
            </a:br>
            <a:endParaRPr lang="fr-FR" sz="20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244" y="794703"/>
            <a:ext cx="5461209" cy="154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521" y="1904566"/>
            <a:ext cx="6537041" cy="140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73354" y="3429000"/>
            <a:ext cx="8007508" cy="830997"/>
          </a:xfrm>
          <a:prstGeom prst="rect">
            <a:avLst/>
          </a:prstGeom>
        </p:spPr>
        <p:txBody>
          <a:bodyPr wrap="square">
            <a:spAutoFit/>
          </a:bodyPr>
          <a:lstStyle/>
          <a:p>
            <a:r>
              <a:rPr lang="fr-FR" sz="2400" dirty="0"/>
              <a:t>Soit la fonction de transfert d’un système désiré de 2éme ordre : </a:t>
            </a:r>
            <a:br>
              <a:rPr lang="fr-FR" sz="2400" dirty="0"/>
            </a:br>
            <a:endParaRPr lang="fr-FR" sz="24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978" y="3126242"/>
            <a:ext cx="35718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76051" y="4259997"/>
            <a:ext cx="11228801" cy="1200329"/>
          </a:xfrm>
          <a:prstGeom prst="rect">
            <a:avLst/>
          </a:prstGeom>
        </p:spPr>
        <p:txBody>
          <a:bodyPr wrap="square">
            <a:spAutoFit/>
          </a:bodyPr>
          <a:lstStyle/>
          <a:p>
            <a:r>
              <a:rPr lang="fr-FR" sz="2400" dirty="0"/>
              <a:t>Par identification du polynôme caractéristique de la FTBF (dénominateur de la FTBF) avec le polynôme caractéristique du système désiré </a:t>
            </a:r>
            <a:br>
              <a:rPr lang="fr-FR" sz="2400" dirty="0"/>
            </a:br>
            <a:endParaRPr lang="fr-FR" sz="2400"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9874" y="4833442"/>
            <a:ext cx="49911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395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3220"/>
          </a:xfrm>
          <a:prstGeom prst="rect">
            <a:avLst/>
          </a:prstGeom>
        </p:spPr>
        <p:txBody>
          <a:bodyPr wrap="square">
            <a:spAutoFit/>
          </a:bodyPr>
          <a:lstStyle/>
          <a:p>
            <a:r>
              <a:rPr lang="fr-FR" sz="2800" b="1" dirty="0" smtClean="0"/>
              <a:t>2.1. Commande scalaire en tension</a:t>
            </a:r>
            <a:endParaRPr lang="fr-FR" sz="2800" dirty="0"/>
          </a:p>
        </p:txBody>
      </p:sp>
      <p:sp>
        <p:nvSpPr>
          <p:cNvPr id="5" name="Rectangle 4"/>
          <p:cNvSpPr/>
          <p:nvPr/>
        </p:nvSpPr>
        <p:spPr>
          <a:xfrm>
            <a:off x="496243" y="1317923"/>
            <a:ext cx="8624005" cy="400110"/>
          </a:xfrm>
          <a:prstGeom prst="rect">
            <a:avLst/>
          </a:prstGeom>
        </p:spPr>
        <p:txBody>
          <a:bodyPr wrap="square">
            <a:spAutoFit/>
          </a:bodyPr>
          <a:lstStyle/>
          <a:p>
            <a:r>
              <a:rPr lang="fr-FR" sz="2000" b="1" dirty="0"/>
              <a:t>Génération des signaux de contrôle par MLI </a:t>
            </a:r>
            <a:r>
              <a:rPr lang="fr-FR" sz="2000" b="1" dirty="0" err="1"/>
              <a:t>triangulo</a:t>
            </a:r>
            <a:r>
              <a:rPr lang="fr-FR" sz="2000" b="1" dirty="0"/>
              <a:t>-sinusoïdale</a:t>
            </a:r>
            <a:r>
              <a:rPr lang="fr-FR" sz="2000" dirty="0"/>
              <a:t> </a:t>
            </a:r>
          </a:p>
        </p:txBody>
      </p:sp>
      <p:sp>
        <p:nvSpPr>
          <p:cNvPr id="6" name="Rectangle 5"/>
          <p:cNvSpPr/>
          <p:nvPr/>
        </p:nvSpPr>
        <p:spPr>
          <a:xfrm>
            <a:off x="496244" y="2119746"/>
            <a:ext cx="11141574" cy="2308324"/>
          </a:xfrm>
          <a:prstGeom prst="rect">
            <a:avLst/>
          </a:prstGeom>
        </p:spPr>
        <p:txBody>
          <a:bodyPr wrap="square">
            <a:spAutoFit/>
          </a:bodyPr>
          <a:lstStyle/>
          <a:p>
            <a:pPr marL="342900" indent="-342900">
              <a:buFont typeface="Wingdings" panose="05000000000000000000" pitchFamily="2" charset="2"/>
              <a:buChar char="§"/>
            </a:pPr>
            <a:r>
              <a:rPr lang="fr-FR" sz="2400" dirty="0"/>
              <a:t>La méthode de la MLI </a:t>
            </a:r>
            <a:r>
              <a:rPr lang="fr-FR" sz="2400" dirty="0" err="1"/>
              <a:t>triangulo</a:t>
            </a:r>
            <a:r>
              <a:rPr lang="fr-FR" sz="2400" dirty="0"/>
              <a:t>-sinusoïdale au MLI sinusoïdale(En anglais: </a:t>
            </a:r>
            <a:r>
              <a:rPr lang="fr-FR" sz="2400" dirty="0" err="1"/>
              <a:t>Sinusoidal</a:t>
            </a:r>
            <a:r>
              <a:rPr lang="fr-FR" sz="2400" dirty="0"/>
              <a:t> Pulse </a:t>
            </a:r>
            <a:r>
              <a:rPr lang="fr-FR" sz="2400" dirty="0" err="1"/>
              <a:t>Width</a:t>
            </a:r>
            <a:r>
              <a:rPr lang="fr-FR" sz="2400" dirty="0"/>
              <a:t> Modulation, SPWM) consiste à comparer une onde de référence dite modulatrice avec une onde triangulaire dite porteuse d’une amplitude et d’une fréquence fixées. </a:t>
            </a:r>
          </a:p>
          <a:p>
            <a:pPr marL="342900" indent="-342900">
              <a:buFont typeface="Wingdings" panose="05000000000000000000" pitchFamily="2" charset="2"/>
              <a:buChar char="§"/>
            </a:pPr>
            <a:r>
              <a:rPr lang="fr-FR" sz="2400" dirty="0" smtClean="0"/>
              <a:t>Ce </a:t>
            </a:r>
            <a:r>
              <a:rPr lang="fr-FR" sz="2400" dirty="0"/>
              <a:t>contrôle peut être met en œuvre par un comparateur qui à partir de l’écart entre la tension de référence et la porteuse détermine les signaux de commande des </a:t>
            </a:r>
            <a:r>
              <a:rPr lang="fr-FR" sz="2400" dirty="0" smtClean="0"/>
              <a:t>interrupteurs</a:t>
            </a:r>
          </a:p>
          <a:p>
            <a:pPr marL="342900" indent="-342900">
              <a:buFont typeface="Wingdings" panose="05000000000000000000" pitchFamily="2" charset="2"/>
              <a:buChar char="§"/>
            </a:pPr>
            <a:r>
              <a:rPr lang="fr-FR" sz="2400" dirty="0"/>
              <a:t>La sortie du comparateur fournit l’ordre de commande des interrupteurs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157" y="4428069"/>
            <a:ext cx="4263392" cy="1948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800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5" name="Rectangle 4"/>
          <p:cNvSpPr/>
          <p:nvPr/>
        </p:nvSpPr>
        <p:spPr>
          <a:xfrm>
            <a:off x="329991" y="897576"/>
            <a:ext cx="10517109" cy="461665"/>
          </a:xfrm>
          <a:prstGeom prst="rect">
            <a:avLst/>
          </a:prstGeom>
        </p:spPr>
        <p:txBody>
          <a:bodyPr wrap="square">
            <a:spAutoFit/>
          </a:bodyPr>
          <a:lstStyle/>
          <a:p>
            <a:r>
              <a:rPr lang="fr-FR" sz="2400" b="1" dirty="0" smtClean="0"/>
              <a:t>1. Introduction</a:t>
            </a:r>
            <a:endParaRPr lang="fr-FR" sz="2400" dirty="0"/>
          </a:p>
        </p:txBody>
      </p:sp>
      <p:sp>
        <p:nvSpPr>
          <p:cNvPr id="2" name="Rectangle 1"/>
          <p:cNvSpPr/>
          <p:nvPr/>
        </p:nvSpPr>
        <p:spPr>
          <a:xfrm>
            <a:off x="329990" y="1507223"/>
            <a:ext cx="11557209" cy="6124754"/>
          </a:xfrm>
          <a:prstGeom prst="rect">
            <a:avLst/>
          </a:prstGeom>
        </p:spPr>
        <p:txBody>
          <a:bodyPr wrap="square">
            <a:spAutoFit/>
          </a:bodyPr>
          <a:lstStyle/>
          <a:p>
            <a:pPr marL="342900" indent="-342900">
              <a:buFont typeface="Wingdings" panose="05000000000000000000" pitchFamily="2" charset="2"/>
              <a:buChar char="§"/>
            </a:pPr>
            <a:r>
              <a:rPr lang="fr-FR" sz="2800" dirty="0" smtClean="0"/>
              <a:t>La machine asynchrone , en raison de son faible cout et sa robustesse  est actuellement la machine la plus utilisée pour réaliser des variateurs de vitesse</a:t>
            </a:r>
          </a:p>
          <a:p>
            <a:endParaRPr lang="fr-FR" sz="2800" dirty="0" smtClean="0"/>
          </a:p>
          <a:p>
            <a:pPr marL="342900" indent="-342900">
              <a:buFont typeface="Wingdings" panose="05000000000000000000" pitchFamily="2" charset="2"/>
              <a:buChar char="§"/>
            </a:pPr>
            <a:r>
              <a:rPr lang="fr-FR" sz="2800" dirty="0" smtClean="0"/>
              <a:t>De par sa structure, la machine asynchrone possède une particularité par rapport à la machine à </a:t>
            </a:r>
            <a:r>
              <a:rPr lang="fr-FR" sz="2800" dirty="0" err="1" smtClean="0"/>
              <a:t>c.c</a:t>
            </a:r>
            <a:r>
              <a:rPr lang="fr-FR" sz="2800" dirty="0" smtClean="0"/>
              <a:t> et aux machines synchrones</a:t>
            </a:r>
          </a:p>
          <a:p>
            <a:pPr marL="342900" indent="-342900">
              <a:buFont typeface="Wingdings" panose="05000000000000000000" pitchFamily="2" charset="2"/>
              <a:buChar char="§"/>
            </a:pPr>
            <a:endParaRPr lang="fr-FR" sz="2800" dirty="0" smtClean="0"/>
          </a:p>
          <a:p>
            <a:pPr marL="342900" indent="-342900">
              <a:buFont typeface="Wingdings" panose="05000000000000000000" pitchFamily="2" charset="2"/>
              <a:buChar char="§"/>
            </a:pPr>
            <a:r>
              <a:rPr lang="fr-FR" sz="2800" dirty="0" smtClean="0"/>
              <a:t>En effet l’alimentation effectuée seulement sur une armature fait que le même courant crée le flux et le couple , ainsi les variations du couple provoquent les variations du flux</a:t>
            </a:r>
          </a:p>
          <a:p>
            <a:pPr marL="342900" indent="-342900">
              <a:buFont typeface="Wingdings" panose="05000000000000000000" pitchFamily="2" charset="2"/>
              <a:buChar char="§"/>
            </a:pPr>
            <a:endParaRPr lang="fr-FR" sz="2800" dirty="0" smtClean="0"/>
          </a:p>
          <a:p>
            <a:pPr marL="342900" indent="-342900">
              <a:buFont typeface="Wingdings" panose="05000000000000000000" pitchFamily="2" charset="2"/>
              <a:buChar char="§"/>
            </a:pPr>
            <a:r>
              <a:rPr lang="fr-FR" sz="2800" dirty="0" smtClean="0"/>
              <a:t>Ce couplage rend le modèle de la machine asynchrone non linéaire et sa commande est complexe</a:t>
            </a:r>
          </a:p>
          <a:p>
            <a:r>
              <a:rPr lang="fr-FR" sz="2800" dirty="0"/>
              <a:t/>
            </a:r>
            <a:br>
              <a:rPr lang="fr-FR" sz="2800" dirty="0"/>
            </a:br>
            <a:endParaRPr lang="fr-FR" sz="2800" dirty="0"/>
          </a:p>
        </p:txBody>
      </p:sp>
    </p:spTree>
    <p:extLst>
      <p:ext uri="{BB962C8B-B14F-4D97-AF65-F5344CB8AC3E}">
        <p14:creationId xmlns:p14="http://schemas.microsoft.com/office/powerpoint/2010/main" val="2990715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3220"/>
          </a:xfrm>
          <a:prstGeom prst="rect">
            <a:avLst/>
          </a:prstGeom>
        </p:spPr>
        <p:txBody>
          <a:bodyPr wrap="square">
            <a:spAutoFit/>
          </a:bodyPr>
          <a:lstStyle/>
          <a:p>
            <a:r>
              <a:rPr lang="fr-FR" sz="2800" b="1" dirty="0" smtClean="0"/>
              <a:t>2.1. Commande scalaire en tension</a:t>
            </a:r>
            <a:endParaRPr lang="fr-FR" sz="2800" dirty="0"/>
          </a:p>
        </p:txBody>
      </p:sp>
      <p:sp>
        <p:nvSpPr>
          <p:cNvPr id="5" name="Rectangle 4"/>
          <p:cNvSpPr/>
          <p:nvPr/>
        </p:nvSpPr>
        <p:spPr>
          <a:xfrm>
            <a:off x="496243" y="1317923"/>
            <a:ext cx="8624005" cy="400110"/>
          </a:xfrm>
          <a:prstGeom prst="rect">
            <a:avLst/>
          </a:prstGeom>
        </p:spPr>
        <p:txBody>
          <a:bodyPr wrap="square">
            <a:spAutoFit/>
          </a:bodyPr>
          <a:lstStyle/>
          <a:p>
            <a:r>
              <a:rPr lang="fr-FR" sz="2000" b="1" dirty="0"/>
              <a:t>Génération des signaux de contrôle par MLI </a:t>
            </a:r>
            <a:r>
              <a:rPr lang="fr-FR" sz="2000" b="1" dirty="0" err="1"/>
              <a:t>triangulo</a:t>
            </a:r>
            <a:r>
              <a:rPr lang="fr-FR" sz="2000" b="1" dirty="0"/>
              <a:t>-sinusoïdale</a:t>
            </a:r>
            <a:r>
              <a:rPr lang="fr-FR" sz="2000"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44" y="1801215"/>
            <a:ext cx="5630859"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957453" y="4760510"/>
            <a:ext cx="6096000" cy="1200329"/>
          </a:xfrm>
          <a:prstGeom prst="rect">
            <a:avLst/>
          </a:prstGeom>
        </p:spPr>
        <p:txBody>
          <a:bodyPr>
            <a:spAutoFit/>
          </a:bodyPr>
          <a:lstStyle/>
          <a:p>
            <a:r>
              <a:rPr lang="fr-FR" sz="2400" dirty="0" smtClean="0"/>
              <a:t>Le </a:t>
            </a:r>
            <a:r>
              <a:rPr lang="fr-FR" sz="2400" dirty="0"/>
              <a:t>signal de commande S1 égale à 1 si la tension de référence </a:t>
            </a:r>
            <a:r>
              <a:rPr lang="fr-FR" sz="2400" i="1" dirty="0"/>
              <a:t>vs</a:t>
            </a:r>
            <a:r>
              <a:rPr lang="fr-FR" sz="2400" dirty="0"/>
              <a:t>* est supérieure à la porteuse </a:t>
            </a:r>
            <a:r>
              <a:rPr lang="fr-FR" sz="2400" i="1" dirty="0" err="1"/>
              <a:t>vp</a:t>
            </a:r>
            <a:r>
              <a:rPr lang="fr-FR" sz="2400" i="1" dirty="0"/>
              <a:t> </a:t>
            </a:r>
            <a:r>
              <a:rPr lang="fr-FR" sz="2400" dirty="0"/>
              <a:t>et 0 dans le cas contraire </a:t>
            </a:r>
          </a:p>
        </p:txBody>
      </p:sp>
    </p:spTree>
    <p:extLst>
      <p:ext uri="{BB962C8B-B14F-4D97-AF65-F5344CB8AC3E}">
        <p14:creationId xmlns:p14="http://schemas.microsoft.com/office/powerpoint/2010/main" val="2142214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3220"/>
          </a:xfrm>
          <a:prstGeom prst="rect">
            <a:avLst/>
          </a:prstGeom>
        </p:spPr>
        <p:txBody>
          <a:bodyPr wrap="square">
            <a:spAutoFit/>
          </a:bodyPr>
          <a:lstStyle/>
          <a:p>
            <a:r>
              <a:rPr lang="fr-FR" sz="2800" b="1" dirty="0" smtClean="0"/>
              <a:t>2.1. Commande scalaire en tension</a:t>
            </a:r>
            <a:endParaRPr lang="fr-FR" sz="2800" dirty="0"/>
          </a:p>
        </p:txBody>
      </p:sp>
      <p:sp>
        <p:nvSpPr>
          <p:cNvPr id="5" name="Rectangle 4"/>
          <p:cNvSpPr/>
          <p:nvPr/>
        </p:nvSpPr>
        <p:spPr>
          <a:xfrm>
            <a:off x="496243" y="1317923"/>
            <a:ext cx="8624005" cy="400110"/>
          </a:xfrm>
          <a:prstGeom prst="rect">
            <a:avLst/>
          </a:prstGeom>
        </p:spPr>
        <p:txBody>
          <a:bodyPr wrap="square">
            <a:spAutoFit/>
          </a:bodyPr>
          <a:lstStyle/>
          <a:p>
            <a:r>
              <a:rPr lang="fr-FR" sz="2000" b="1" dirty="0"/>
              <a:t>Génération des signaux de contrôle par MLI </a:t>
            </a:r>
            <a:r>
              <a:rPr lang="fr-FR" sz="2000" b="1" dirty="0" err="1"/>
              <a:t>triangulo</a:t>
            </a:r>
            <a:r>
              <a:rPr lang="fr-FR" sz="2000" b="1" dirty="0"/>
              <a:t>-sinusoïdale</a:t>
            </a:r>
            <a:r>
              <a:rPr lang="fr-FR" sz="2000" dirty="0"/>
              <a:t> </a:t>
            </a:r>
          </a:p>
        </p:txBody>
      </p:sp>
      <p:sp>
        <p:nvSpPr>
          <p:cNvPr id="6" name="Rectangle 5"/>
          <p:cNvSpPr/>
          <p:nvPr/>
        </p:nvSpPr>
        <p:spPr>
          <a:xfrm>
            <a:off x="496243" y="1718033"/>
            <a:ext cx="10987195" cy="1938992"/>
          </a:xfrm>
          <a:prstGeom prst="rect">
            <a:avLst/>
          </a:prstGeom>
        </p:spPr>
        <p:txBody>
          <a:bodyPr wrap="square">
            <a:spAutoFit/>
          </a:bodyPr>
          <a:lstStyle/>
          <a:p>
            <a:r>
              <a:rPr lang="fr-FR" sz="2400" dirty="0"/>
              <a:t>Cette technique est connue par ses deux paramètres</a:t>
            </a:r>
            <a:r>
              <a:rPr lang="fr-FR" sz="2400" dirty="0" smtClean="0"/>
              <a:t>:</a:t>
            </a:r>
          </a:p>
          <a:p>
            <a:endParaRPr lang="fr-FR" sz="2400" dirty="0"/>
          </a:p>
          <a:p>
            <a:r>
              <a:rPr lang="fr-FR" sz="2400" dirty="0"/>
              <a:t>- </a:t>
            </a:r>
            <a:r>
              <a:rPr lang="fr-FR" sz="2400" b="1" dirty="0">
                <a:solidFill>
                  <a:srgbClr val="FF0000"/>
                </a:solidFill>
              </a:rPr>
              <a:t>Le coefficient de réglage</a:t>
            </a:r>
            <a:r>
              <a:rPr lang="fr-FR" sz="2400" dirty="0"/>
              <a:t> en tension (taux de la modulation) est défini par le rapport entre</a:t>
            </a:r>
          </a:p>
          <a:p>
            <a:r>
              <a:rPr lang="fr-FR" sz="2400" dirty="0"/>
              <a:t>l’amplitude de la tension de référence (</a:t>
            </a:r>
            <a:r>
              <a:rPr lang="fr-FR" sz="2400" i="1" dirty="0"/>
              <a:t>Vs</a:t>
            </a:r>
            <a:r>
              <a:rPr lang="fr-FR" sz="2400" dirty="0"/>
              <a:t>)et celle de la porteuse :</a:t>
            </a:r>
            <a:br>
              <a:rPr lang="fr-FR" sz="2400" dirty="0"/>
            </a:br>
            <a:endParaRPr lang="fr-FR" sz="24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827" y="2878118"/>
            <a:ext cx="84772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96243" y="3766987"/>
            <a:ext cx="11307830" cy="1200329"/>
          </a:xfrm>
          <a:prstGeom prst="rect">
            <a:avLst/>
          </a:prstGeom>
        </p:spPr>
        <p:txBody>
          <a:bodyPr wrap="square">
            <a:spAutoFit/>
          </a:bodyPr>
          <a:lstStyle/>
          <a:p>
            <a:r>
              <a:rPr lang="fr-FR" sz="2400" dirty="0"/>
              <a:t>- </a:t>
            </a:r>
            <a:r>
              <a:rPr lang="fr-FR" sz="2400" b="1" dirty="0">
                <a:solidFill>
                  <a:srgbClr val="FF0000"/>
                </a:solidFill>
              </a:rPr>
              <a:t>L’indice de modulation </a:t>
            </a:r>
            <a:r>
              <a:rPr lang="fr-FR" sz="2400" b="1" i="1" dirty="0">
                <a:solidFill>
                  <a:srgbClr val="FF0000"/>
                </a:solidFill>
              </a:rPr>
              <a:t>m </a:t>
            </a:r>
            <a:r>
              <a:rPr lang="fr-FR" sz="2400" dirty="0"/>
              <a:t>est défini comme étant le rapport entre la fréquence de la porteuse ( </a:t>
            </a:r>
            <a:r>
              <a:rPr lang="fr-FR" sz="2400" dirty="0" err="1" smtClean="0"/>
              <a:t>fp</a:t>
            </a:r>
            <a:r>
              <a:rPr lang="fr-FR" sz="2400" dirty="0" smtClean="0"/>
              <a:t>)</a:t>
            </a:r>
            <a:r>
              <a:rPr lang="fr-FR" sz="2400" dirty="0"/>
              <a:t> </a:t>
            </a:r>
            <a:r>
              <a:rPr lang="fr-FR" sz="2400" dirty="0" smtClean="0"/>
              <a:t>et </a:t>
            </a:r>
            <a:r>
              <a:rPr lang="fr-FR" sz="2400" dirty="0"/>
              <a:t>la fréquence du signal de référence ( </a:t>
            </a:r>
            <a:r>
              <a:rPr lang="fr-FR" sz="2400" dirty="0" smtClean="0"/>
              <a:t>f) </a:t>
            </a:r>
            <a:r>
              <a:rPr lang="fr-FR" sz="2400" dirty="0"/>
              <a:t/>
            </a:r>
            <a:br>
              <a:rPr lang="fr-FR" sz="2400" dirty="0"/>
            </a:br>
            <a:endParaRPr lang="fr-FR" sz="2400"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2641" y="4803074"/>
            <a:ext cx="8953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109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3220"/>
          </a:xfrm>
          <a:prstGeom prst="rect">
            <a:avLst/>
          </a:prstGeom>
        </p:spPr>
        <p:txBody>
          <a:bodyPr wrap="square">
            <a:spAutoFit/>
          </a:bodyPr>
          <a:lstStyle/>
          <a:p>
            <a:r>
              <a:rPr lang="fr-FR" sz="2800" b="1" dirty="0" smtClean="0"/>
              <a:t>2.1. Commande scalaire en tension</a:t>
            </a:r>
            <a:endParaRPr lang="fr-FR" sz="2800" dirty="0"/>
          </a:p>
        </p:txBody>
      </p:sp>
      <p:sp>
        <p:nvSpPr>
          <p:cNvPr id="5" name="Rectangle 4"/>
          <p:cNvSpPr/>
          <p:nvPr/>
        </p:nvSpPr>
        <p:spPr>
          <a:xfrm>
            <a:off x="496243" y="1317923"/>
            <a:ext cx="8624005" cy="400110"/>
          </a:xfrm>
          <a:prstGeom prst="rect">
            <a:avLst/>
          </a:prstGeom>
        </p:spPr>
        <p:txBody>
          <a:bodyPr wrap="square">
            <a:spAutoFit/>
          </a:bodyPr>
          <a:lstStyle/>
          <a:p>
            <a:r>
              <a:rPr lang="fr-FR" sz="2000" b="1" dirty="0"/>
              <a:t>Génération des signaux de contrôle par MLI </a:t>
            </a:r>
            <a:r>
              <a:rPr lang="fr-FR" sz="2000" b="1" dirty="0" err="1"/>
              <a:t>triangulo</a:t>
            </a:r>
            <a:r>
              <a:rPr lang="fr-FR" sz="2000" b="1" dirty="0"/>
              <a:t>-sinusoïdale</a:t>
            </a:r>
            <a:r>
              <a:rPr lang="fr-FR" sz="2000" dirty="0"/>
              <a:t> </a:t>
            </a:r>
          </a:p>
        </p:txBody>
      </p:sp>
      <p:sp>
        <p:nvSpPr>
          <p:cNvPr id="7" name="Rectangle 6"/>
          <p:cNvSpPr/>
          <p:nvPr/>
        </p:nvSpPr>
        <p:spPr>
          <a:xfrm>
            <a:off x="589808" y="1753222"/>
            <a:ext cx="6096000" cy="707886"/>
          </a:xfrm>
          <a:prstGeom prst="rect">
            <a:avLst/>
          </a:prstGeom>
        </p:spPr>
        <p:txBody>
          <a:bodyPr>
            <a:spAutoFit/>
          </a:bodyPr>
          <a:lstStyle/>
          <a:p>
            <a:r>
              <a:rPr lang="fr-FR" sz="2000" b="1" i="1" dirty="0"/>
              <a:t>Equation de la porteuse</a:t>
            </a:r>
            <a:r>
              <a:rPr lang="fr-FR" sz="2000" dirty="0"/>
              <a:t> </a:t>
            </a:r>
            <a:br>
              <a:rPr lang="fr-FR" sz="2000" dirty="0"/>
            </a:br>
            <a:endParaRPr lang="fr-FR"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808" y="2107165"/>
            <a:ext cx="48958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89807" y="4293644"/>
            <a:ext cx="11463645" cy="2308324"/>
          </a:xfrm>
          <a:prstGeom prst="rect">
            <a:avLst/>
          </a:prstGeom>
        </p:spPr>
        <p:txBody>
          <a:bodyPr wrap="square">
            <a:spAutoFit/>
          </a:bodyPr>
          <a:lstStyle/>
          <a:p>
            <a:r>
              <a:rPr lang="fr-FR" sz="2400" dirty="0"/>
              <a:t>Afin de générer à la sortie un signal de forme proche de la référence, il faut un nombre suffisant de période de découpage dans une période du signal de référence, c’est à dire un nombre suffisant d’intersections entre la porteuse et le signal de référence</a:t>
            </a:r>
            <a:r>
              <a:rPr lang="fr-FR" sz="2400" dirty="0" smtClean="0"/>
              <a:t>.</a:t>
            </a:r>
          </a:p>
          <a:p>
            <a:r>
              <a:rPr lang="fr-FR" sz="2400" dirty="0" smtClean="0"/>
              <a:t> </a:t>
            </a:r>
            <a:r>
              <a:rPr lang="fr-FR" sz="2400" dirty="0"/>
              <a:t>Lorsque la fréquence de découpage est très grande devant la fréquence du signal de référence, ce dernier peut être considérée comme </a:t>
            </a:r>
            <a:r>
              <a:rPr lang="fr-FR" sz="2400" dirty="0" err="1"/>
              <a:t>quasiconstant</a:t>
            </a:r>
            <a:r>
              <a:rPr lang="fr-FR" sz="2400" dirty="0"/>
              <a:t> pendant une période de découpage et peut être considérée comme valeur moyenne. </a:t>
            </a:r>
          </a:p>
        </p:txBody>
      </p:sp>
    </p:spTree>
    <p:extLst>
      <p:ext uri="{BB962C8B-B14F-4D97-AF65-F5344CB8AC3E}">
        <p14:creationId xmlns:p14="http://schemas.microsoft.com/office/powerpoint/2010/main" val="556044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3220"/>
          </a:xfrm>
          <a:prstGeom prst="rect">
            <a:avLst/>
          </a:prstGeom>
        </p:spPr>
        <p:txBody>
          <a:bodyPr wrap="square">
            <a:spAutoFit/>
          </a:bodyPr>
          <a:lstStyle/>
          <a:p>
            <a:r>
              <a:rPr lang="fr-FR" sz="2800" b="1" dirty="0" smtClean="0"/>
              <a:t>2.1. Commande scalaire en tension</a:t>
            </a:r>
            <a:endParaRPr lang="fr-FR" sz="2800" dirty="0"/>
          </a:p>
        </p:txBody>
      </p:sp>
      <p:sp>
        <p:nvSpPr>
          <p:cNvPr id="5" name="Rectangle 4"/>
          <p:cNvSpPr/>
          <p:nvPr/>
        </p:nvSpPr>
        <p:spPr>
          <a:xfrm>
            <a:off x="496243" y="1317923"/>
            <a:ext cx="8624005" cy="400110"/>
          </a:xfrm>
          <a:prstGeom prst="rect">
            <a:avLst/>
          </a:prstGeom>
        </p:spPr>
        <p:txBody>
          <a:bodyPr wrap="square">
            <a:spAutoFit/>
          </a:bodyPr>
          <a:lstStyle/>
          <a:p>
            <a:r>
              <a:rPr lang="fr-FR" sz="2000" b="1" dirty="0" smtClean="0"/>
              <a:t>Remarques</a:t>
            </a:r>
            <a:endParaRPr lang="fr-FR" sz="2000" dirty="0"/>
          </a:p>
        </p:txBody>
      </p:sp>
      <p:sp>
        <p:nvSpPr>
          <p:cNvPr id="6" name="Rectangle 5"/>
          <p:cNvSpPr/>
          <p:nvPr/>
        </p:nvSpPr>
        <p:spPr>
          <a:xfrm>
            <a:off x="391885" y="1743680"/>
            <a:ext cx="11091553" cy="4154984"/>
          </a:xfrm>
          <a:prstGeom prst="rect">
            <a:avLst/>
          </a:prstGeom>
        </p:spPr>
        <p:txBody>
          <a:bodyPr wrap="square">
            <a:spAutoFit/>
          </a:bodyPr>
          <a:lstStyle/>
          <a:p>
            <a:pPr marL="342900" indent="-342900">
              <a:buFont typeface="Wingdings" panose="05000000000000000000" pitchFamily="2" charset="2"/>
              <a:buChar char="Ø"/>
            </a:pPr>
            <a:r>
              <a:rPr lang="fr-FR" sz="2400" dirty="0" smtClean="0"/>
              <a:t>A </a:t>
            </a:r>
            <a:r>
              <a:rPr lang="fr-FR" sz="2400" b="1" dirty="0">
                <a:solidFill>
                  <a:srgbClr val="FF0000"/>
                </a:solidFill>
              </a:rPr>
              <a:t>basses vitesses </a:t>
            </a:r>
            <a:r>
              <a:rPr lang="fr-FR" sz="2400" dirty="0"/>
              <a:t>la </a:t>
            </a:r>
            <a:r>
              <a:rPr lang="fr-FR" sz="2400" dirty="0" smtClean="0"/>
              <a:t>tension </a:t>
            </a:r>
            <a:r>
              <a:rPr lang="fr-FR" sz="2400" i="1" dirty="0" smtClean="0"/>
              <a:t>Vs</a:t>
            </a:r>
            <a:r>
              <a:rPr lang="fr-FR" sz="2400" i="1" dirty="0"/>
              <a:t> </a:t>
            </a:r>
            <a:r>
              <a:rPr lang="fr-FR" sz="2400" dirty="0" smtClean="0"/>
              <a:t>prend </a:t>
            </a:r>
            <a:r>
              <a:rPr lang="fr-FR" sz="2400" dirty="0"/>
              <a:t>des valeurs faibles et par conséquence la chute de</a:t>
            </a:r>
          </a:p>
          <a:p>
            <a:r>
              <a:rPr lang="fr-FR" sz="2400" dirty="0"/>
              <a:t>tension ohmique ne peut pas être négligée devant cette dernière; donc </a:t>
            </a:r>
            <a:r>
              <a:rPr lang="fr-FR" sz="2400" b="1" dirty="0">
                <a:solidFill>
                  <a:srgbClr val="FF0000"/>
                </a:solidFill>
              </a:rPr>
              <a:t>cette loi de commande n’est pas valable</a:t>
            </a:r>
            <a:r>
              <a:rPr lang="fr-FR" sz="2400" dirty="0"/>
              <a:t> pour les faibles vitesses, c.-à-d. pour les faibles valeurs de la pulsation </a:t>
            </a:r>
            <a:r>
              <a:rPr lang="el-GR" sz="2400" dirty="0" smtClean="0">
                <a:latin typeface="Times New Roman"/>
                <a:cs typeface="Times New Roman"/>
              </a:rPr>
              <a:t>ω</a:t>
            </a:r>
            <a:r>
              <a:rPr lang="fr-FR" sz="2400" i="1" dirty="0" smtClean="0"/>
              <a:t>s </a:t>
            </a:r>
            <a:r>
              <a:rPr lang="fr-FR" sz="2400" dirty="0" smtClean="0"/>
              <a:t>.</a:t>
            </a:r>
          </a:p>
          <a:p>
            <a:endParaRPr lang="fr-FR" sz="2400" dirty="0"/>
          </a:p>
          <a:p>
            <a:pPr marL="342900" indent="-342900">
              <a:buFont typeface="Wingdings" panose="05000000000000000000" pitchFamily="2" charset="2"/>
              <a:buChar char="Ø"/>
            </a:pPr>
            <a:r>
              <a:rPr lang="fr-FR" sz="2400" dirty="0" smtClean="0"/>
              <a:t>D’autre </a:t>
            </a:r>
            <a:r>
              <a:rPr lang="fr-FR" sz="2400" dirty="0"/>
              <a:t>part, pour assurer à tout instant un couple maximal, le flux doit être maintenu à sa</a:t>
            </a:r>
          </a:p>
          <a:p>
            <a:r>
              <a:rPr lang="fr-FR" sz="2400" dirty="0"/>
              <a:t>valeur nominale. Mais le flux ne peut être maintenu constant lorsque la MAS fonctionne dans</a:t>
            </a:r>
          </a:p>
          <a:p>
            <a:r>
              <a:rPr lang="fr-FR" sz="2400" dirty="0"/>
              <a:t>un régime à grandes vitesses (en survitesse). En effet, au-delà de la vitesse nominale, </a:t>
            </a:r>
            <a:r>
              <a:rPr lang="fr-FR" sz="2400" dirty="0" smtClean="0"/>
              <a:t>la tension </a:t>
            </a:r>
            <a:r>
              <a:rPr lang="fr-FR" sz="2400" dirty="0"/>
              <a:t>reste à sa valeur nominale et le </a:t>
            </a:r>
            <a:r>
              <a:rPr lang="fr-FR" sz="2400" dirty="0" smtClean="0"/>
              <a:t>rapport </a:t>
            </a:r>
            <a:r>
              <a:rPr lang="fr-FR" sz="2400" i="1" dirty="0" smtClean="0"/>
              <a:t>Vs/ f </a:t>
            </a:r>
            <a:r>
              <a:rPr lang="fr-FR" sz="2400" dirty="0" smtClean="0"/>
              <a:t>décroît </a:t>
            </a:r>
            <a:r>
              <a:rPr lang="fr-FR" sz="2400" dirty="0"/>
              <a:t>ce qui provoque une diminution du</a:t>
            </a:r>
          </a:p>
          <a:p>
            <a:r>
              <a:rPr lang="fr-FR" sz="2400" dirty="0"/>
              <a:t>couple maximal que peut produire la machine. Dans ce cas, le flux n’étant plus constant; on est en régime de </a:t>
            </a:r>
            <a:r>
              <a:rPr lang="fr-FR" sz="2400" dirty="0" err="1"/>
              <a:t>défluxage</a:t>
            </a:r>
            <a:r>
              <a:rPr lang="fr-FR" sz="2400" dirty="0"/>
              <a:t> en régime de survitesses </a:t>
            </a:r>
            <a:br>
              <a:rPr lang="fr-FR" sz="2400" dirty="0"/>
            </a:br>
            <a:endParaRPr lang="fr-FR" sz="2400" dirty="0"/>
          </a:p>
        </p:txBody>
      </p:sp>
    </p:spTree>
    <p:extLst>
      <p:ext uri="{BB962C8B-B14F-4D97-AF65-F5344CB8AC3E}">
        <p14:creationId xmlns:p14="http://schemas.microsoft.com/office/powerpoint/2010/main" val="3073005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3220"/>
          </a:xfrm>
          <a:prstGeom prst="rect">
            <a:avLst/>
          </a:prstGeom>
        </p:spPr>
        <p:txBody>
          <a:bodyPr wrap="square">
            <a:spAutoFit/>
          </a:bodyPr>
          <a:lstStyle/>
          <a:p>
            <a:r>
              <a:rPr lang="fr-FR" sz="2800" b="1" dirty="0" smtClean="0"/>
              <a:t>2.1. Commande scalaire en tension</a:t>
            </a:r>
            <a:endParaRPr lang="fr-FR" sz="2800" dirty="0"/>
          </a:p>
        </p:txBody>
      </p:sp>
      <p:sp>
        <p:nvSpPr>
          <p:cNvPr id="5" name="Rectangle 4"/>
          <p:cNvSpPr/>
          <p:nvPr/>
        </p:nvSpPr>
        <p:spPr>
          <a:xfrm>
            <a:off x="496243" y="1317923"/>
            <a:ext cx="8624005" cy="400110"/>
          </a:xfrm>
          <a:prstGeom prst="rect">
            <a:avLst/>
          </a:prstGeom>
        </p:spPr>
        <p:txBody>
          <a:bodyPr wrap="square">
            <a:spAutoFit/>
          </a:bodyPr>
          <a:lstStyle/>
          <a:p>
            <a:r>
              <a:rPr lang="fr-FR" sz="2000" b="1" dirty="0" smtClean="0"/>
              <a:t>Remarques</a:t>
            </a:r>
            <a:endParaRPr lang="fr-FR" sz="2000" dirty="0"/>
          </a:p>
        </p:txBody>
      </p:sp>
      <p:sp>
        <p:nvSpPr>
          <p:cNvPr id="6" name="Rectangle 5"/>
          <p:cNvSpPr/>
          <p:nvPr/>
        </p:nvSpPr>
        <p:spPr>
          <a:xfrm>
            <a:off x="391885" y="1743680"/>
            <a:ext cx="11091553" cy="461665"/>
          </a:xfrm>
          <a:prstGeom prst="rect">
            <a:avLst/>
          </a:prstGeom>
        </p:spPr>
        <p:txBody>
          <a:bodyPr wrap="square">
            <a:spAutoFit/>
          </a:bodyPr>
          <a:lstStyle/>
          <a:p>
            <a:endParaRPr lang="fr-FR" sz="2400" dirty="0"/>
          </a:p>
        </p:txBody>
      </p:sp>
      <p:sp>
        <p:nvSpPr>
          <p:cNvPr id="7" name="Rectangle 6"/>
          <p:cNvSpPr/>
          <p:nvPr/>
        </p:nvSpPr>
        <p:spPr>
          <a:xfrm>
            <a:off x="277808" y="1783425"/>
            <a:ext cx="11319705" cy="1200329"/>
          </a:xfrm>
          <a:prstGeom prst="rect">
            <a:avLst/>
          </a:prstGeom>
        </p:spPr>
        <p:txBody>
          <a:bodyPr wrap="square">
            <a:spAutoFit/>
          </a:bodyPr>
          <a:lstStyle/>
          <a:p>
            <a:r>
              <a:rPr lang="fr-FR" sz="2400" dirty="0"/>
              <a:t>Pour corriger cette loi de commande il est nécessaire de compenser à basses vitesses le terme </a:t>
            </a:r>
            <a:r>
              <a:rPr lang="fr-FR" sz="2400" dirty="0" err="1"/>
              <a:t>RsIs</a:t>
            </a:r>
            <a:r>
              <a:rPr lang="fr-FR" sz="2400" dirty="0"/>
              <a:t> en </a:t>
            </a:r>
            <a:r>
              <a:rPr lang="fr-FR" sz="2400" b="1" dirty="0">
                <a:solidFill>
                  <a:srgbClr val="FF0000"/>
                </a:solidFill>
              </a:rPr>
              <a:t>ajoutant un terme </a:t>
            </a:r>
            <a:r>
              <a:rPr lang="fr-FR" sz="2400" b="1" i="1" dirty="0" smtClean="0">
                <a:solidFill>
                  <a:srgbClr val="FF0000"/>
                </a:solidFill>
              </a:rPr>
              <a:t>Vs</a:t>
            </a:r>
            <a:r>
              <a:rPr lang="fr-FR" sz="2400" b="1" dirty="0">
                <a:solidFill>
                  <a:srgbClr val="FF0000"/>
                </a:solidFill>
              </a:rPr>
              <a:t>0</a:t>
            </a:r>
            <a:r>
              <a:rPr lang="fr-FR" sz="2400" b="1" dirty="0" smtClean="0">
                <a:solidFill>
                  <a:srgbClr val="FF0000"/>
                </a:solidFill>
              </a:rPr>
              <a:t> </a:t>
            </a:r>
            <a:r>
              <a:rPr lang="fr-FR" sz="2400" dirty="0"/>
              <a:t>additionnel à la loi donnant la tension </a:t>
            </a:r>
            <a:r>
              <a:rPr lang="fr-FR" sz="2400" i="1" dirty="0"/>
              <a:t>Vs </a:t>
            </a:r>
            <a:r>
              <a:rPr lang="fr-FR" sz="2400" dirty="0"/>
              <a:t>en fonction de la fréquence et d'</a:t>
            </a:r>
            <a:r>
              <a:rPr lang="fr-FR" sz="2400" b="1" dirty="0">
                <a:solidFill>
                  <a:srgbClr val="FF0000"/>
                </a:solidFill>
              </a:rPr>
              <a:t>utiliser le </a:t>
            </a:r>
            <a:r>
              <a:rPr lang="fr-FR" sz="2400" b="1" dirty="0" err="1">
                <a:solidFill>
                  <a:srgbClr val="FF0000"/>
                </a:solidFill>
              </a:rPr>
              <a:t>défluxage</a:t>
            </a:r>
            <a:r>
              <a:rPr lang="fr-FR" sz="2400" b="1" dirty="0">
                <a:solidFill>
                  <a:srgbClr val="FF0000"/>
                </a:solidFill>
              </a:rPr>
              <a:t> </a:t>
            </a:r>
            <a:r>
              <a:rPr lang="fr-FR" sz="2400" dirty="0"/>
              <a:t>en survitesses.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960" y="2730294"/>
            <a:ext cx="5406057" cy="390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91885" y="3525752"/>
            <a:ext cx="6096000" cy="2862322"/>
          </a:xfrm>
          <a:prstGeom prst="rect">
            <a:avLst/>
          </a:prstGeom>
        </p:spPr>
        <p:txBody>
          <a:bodyPr>
            <a:spAutoFit/>
          </a:bodyPr>
          <a:lstStyle/>
          <a:p>
            <a:r>
              <a:rPr lang="fr-FR" sz="2000" b="1" dirty="0"/>
              <a:t>Mode A: </a:t>
            </a:r>
            <a:r>
              <a:rPr lang="fr-FR" sz="2000" dirty="0"/>
              <a:t>Commande scalaire d'une MAS avec flux statorique constant (couple constant). Ce </a:t>
            </a:r>
            <a:r>
              <a:rPr lang="fr-FR" sz="2000" dirty="0" smtClean="0"/>
              <a:t>mode est </a:t>
            </a:r>
            <a:r>
              <a:rPr lang="fr-FR" sz="2000" dirty="0"/>
              <a:t>valable pour des vitesses inférieures à la vitesse nominale </a:t>
            </a:r>
            <a:r>
              <a:rPr lang="fr-FR" sz="2000" dirty="0" smtClean="0"/>
              <a:t>.</a:t>
            </a:r>
          </a:p>
          <a:p>
            <a:endParaRPr lang="fr-FR" sz="2000" dirty="0"/>
          </a:p>
          <a:p>
            <a:r>
              <a:rPr lang="fr-FR" sz="2000" b="1" dirty="0"/>
              <a:t>Mode B: </a:t>
            </a:r>
            <a:r>
              <a:rPr lang="fr-FR" sz="2000" dirty="0"/>
              <a:t>Commande scalaire d'une MAS avec tension constante (puissance constante). Ce mode est valable pour des vitesses au-delà de la vitesse nominale. Dans ce mode le flux décroit et la machine fonctionne en mode de </a:t>
            </a:r>
            <a:r>
              <a:rPr lang="fr-FR" sz="2000" dirty="0" err="1"/>
              <a:t>défluxage</a:t>
            </a:r>
            <a:r>
              <a:rPr lang="fr-FR" sz="2000" dirty="0"/>
              <a:t>. </a:t>
            </a:r>
            <a:br>
              <a:rPr lang="fr-FR" sz="2000" dirty="0"/>
            </a:br>
            <a:endParaRPr lang="fr-FR" sz="2000" dirty="0"/>
          </a:p>
        </p:txBody>
      </p:sp>
    </p:spTree>
    <p:extLst>
      <p:ext uri="{BB962C8B-B14F-4D97-AF65-F5344CB8AC3E}">
        <p14:creationId xmlns:p14="http://schemas.microsoft.com/office/powerpoint/2010/main" val="3115990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3220"/>
          </a:xfrm>
          <a:prstGeom prst="rect">
            <a:avLst/>
          </a:prstGeom>
        </p:spPr>
        <p:txBody>
          <a:bodyPr wrap="square">
            <a:spAutoFit/>
          </a:bodyPr>
          <a:lstStyle/>
          <a:p>
            <a:r>
              <a:rPr lang="fr-FR" sz="2800" b="1" dirty="0" smtClean="0"/>
              <a:t>2.1. Commande scalaire en tension</a:t>
            </a:r>
            <a:endParaRPr lang="fr-FR" sz="2800" dirty="0"/>
          </a:p>
        </p:txBody>
      </p:sp>
      <p:sp>
        <p:nvSpPr>
          <p:cNvPr id="6" name="Rectangle 5"/>
          <p:cNvSpPr/>
          <p:nvPr/>
        </p:nvSpPr>
        <p:spPr>
          <a:xfrm>
            <a:off x="391885" y="1743680"/>
            <a:ext cx="11091553" cy="461665"/>
          </a:xfrm>
          <a:prstGeom prst="rect">
            <a:avLst/>
          </a:prstGeom>
        </p:spPr>
        <p:txBody>
          <a:bodyPr wrap="square">
            <a:spAutoFit/>
          </a:bodyPr>
          <a:lstStyle/>
          <a:p>
            <a:endParaRPr lang="fr-FR" sz="2400"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818"/>
          <a:stretch/>
        </p:blipFill>
        <p:spPr bwMode="auto">
          <a:xfrm>
            <a:off x="531866" y="2713175"/>
            <a:ext cx="10487025" cy="374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862952" y="1512847"/>
            <a:ext cx="10418605" cy="1200329"/>
          </a:xfrm>
          <a:prstGeom prst="rect">
            <a:avLst/>
          </a:prstGeom>
        </p:spPr>
        <p:txBody>
          <a:bodyPr wrap="square">
            <a:spAutoFit/>
          </a:bodyPr>
          <a:lstStyle/>
          <a:p>
            <a:pPr algn="ctr"/>
            <a:r>
              <a:rPr lang="fr-FR" sz="2400" dirty="0"/>
              <a:t>Schéma de principe de la construction des tensions de références statoriques par la loi de commande scalaire en tension </a:t>
            </a:r>
            <a:br>
              <a:rPr lang="fr-FR" sz="2400" dirty="0"/>
            </a:br>
            <a:endParaRPr lang="fr-FR" sz="2400" dirty="0"/>
          </a:p>
        </p:txBody>
      </p:sp>
    </p:spTree>
    <p:extLst>
      <p:ext uri="{BB962C8B-B14F-4D97-AF65-F5344CB8AC3E}">
        <p14:creationId xmlns:p14="http://schemas.microsoft.com/office/powerpoint/2010/main" val="2489571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5" name="Rectangle 4"/>
          <p:cNvSpPr/>
          <p:nvPr/>
        </p:nvSpPr>
        <p:spPr>
          <a:xfrm>
            <a:off x="329991" y="897576"/>
            <a:ext cx="10517109" cy="461665"/>
          </a:xfrm>
          <a:prstGeom prst="rect">
            <a:avLst/>
          </a:prstGeom>
        </p:spPr>
        <p:txBody>
          <a:bodyPr wrap="square">
            <a:spAutoFit/>
          </a:bodyPr>
          <a:lstStyle/>
          <a:p>
            <a:r>
              <a:rPr lang="fr-FR" sz="2400" b="1" dirty="0" smtClean="0"/>
              <a:t>1. Introduction</a:t>
            </a:r>
            <a:endParaRPr lang="fr-FR" sz="2400" dirty="0"/>
          </a:p>
        </p:txBody>
      </p:sp>
      <p:sp>
        <p:nvSpPr>
          <p:cNvPr id="2" name="Rectangle 1"/>
          <p:cNvSpPr/>
          <p:nvPr/>
        </p:nvSpPr>
        <p:spPr>
          <a:xfrm>
            <a:off x="329990" y="1507223"/>
            <a:ext cx="11557209" cy="4832092"/>
          </a:xfrm>
          <a:prstGeom prst="rect">
            <a:avLst/>
          </a:prstGeom>
        </p:spPr>
        <p:txBody>
          <a:bodyPr wrap="square">
            <a:spAutoFit/>
          </a:bodyPr>
          <a:lstStyle/>
          <a:p>
            <a:r>
              <a:rPr lang="fr-FR" sz="2800" dirty="0"/>
              <a:t>Il existe deux types de commande de la machine asynchrone </a:t>
            </a:r>
            <a:r>
              <a:rPr lang="fr-FR" sz="2800" dirty="0" smtClean="0"/>
              <a:t>:</a:t>
            </a:r>
          </a:p>
          <a:p>
            <a:endParaRPr lang="fr-FR" sz="2800" dirty="0"/>
          </a:p>
          <a:p>
            <a:r>
              <a:rPr lang="fr-FR" sz="2800" dirty="0" smtClean="0"/>
              <a:t>1. </a:t>
            </a:r>
            <a:r>
              <a:rPr lang="fr-FR" sz="2800" b="1" dirty="0" smtClean="0">
                <a:solidFill>
                  <a:srgbClr val="FF0000"/>
                </a:solidFill>
              </a:rPr>
              <a:t>La </a:t>
            </a:r>
            <a:r>
              <a:rPr lang="fr-FR" sz="2800" b="1" dirty="0">
                <a:solidFill>
                  <a:srgbClr val="FF0000"/>
                </a:solidFill>
              </a:rPr>
              <a:t>commande scalaire </a:t>
            </a:r>
            <a:r>
              <a:rPr lang="fr-FR" sz="2800" dirty="0"/>
              <a:t>où l’on s’intéresse au contrôle des grandeurs physique de la</a:t>
            </a:r>
          </a:p>
          <a:p>
            <a:r>
              <a:rPr lang="fr-FR" sz="2800" i="1" dirty="0"/>
              <a:t>MAS </a:t>
            </a:r>
            <a:r>
              <a:rPr lang="fr-FR" sz="2800" dirty="0"/>
              <a:t>en </a:t>
            </a:r>
            <a:r>
              <a:rPr lang="fr-FR" sz="2800" b="1" u="sng" dirty="0"/>
              <a:t>module uniquement </a:t>
            </a:r>
            <a:r>
              <a:rPr lang="fr-FR" sz="2800" dirty="0"/>
              <a:t>(exemple : flux, courant</a:t>
            </a:r>
            <a:r>
              <a:rPr lang="fr-FR" sz="2800" dirty="0" smtClean="0"/>
              <a:t>……..).</a:t>
            </a:r>
          </a:p>
          <a:p>
            <a:endParaRPr lang="fr-FR" sz="2800" dirty="0"/>
          </a:p>
          <a:p>
            <a:r>
              <a:rPr lang="fr-FR" sz="2800" dirty="0" smtClean="0"/>
              <a:t>2. </a:t>
            </a:r>
            <a:r>
              <a:rPr lang="fr-FR" sz="2800" b="1" dirty="0" smtClean="0">
                <a:solidFill>
                  <a:srgbClr val="FF0000"/>
                </a:solidFill>
              </a:rPr>
              <a:t>la </a:t>
            </a:r>
            <a:r>
              <a:rPr lang="fr-FR" sz="2800" b="1" dirty="0">
                <a:solidFill>
                  <a:srgbClr val="FF0000"/>
                </a:solidFill>
              </a:rPr>
              <a:t>commande vectorielle </a:t>
            </a:r>
            <a:r>
              <a:rPr lang="fr-FR" sz="2800" dirty="0"/>
              <a:t>où le contrôle est plutôt porté sur </a:t>
            </a:r>
            <a:r>
              <a:rPr lang="fr-FR" sz="2800" b="1" u="sng" dirty="0"/>
              <a:t>le module et la </a:t>
            </a:r>
            <a:r>
              <a:rPr lang="fr-FR" sz="2800" b="1" u="sng" dirty="0" smtClean="0"/>
              <a:t>phase </a:t>
            </a:r>
            <a:r>
              <a:rPr lang="fr-FR" sz="2800" dirty="0" smtClean="0"/>
              <a:t>de </a:t>
            </a:r>
            <a:r>
              <a:rPr lang="fr-FR" sz="2800" dirty="0"/>
              <a:t>ces grandeurs</a:t>
            </a:r>
            <a:r>
              <a:rPr lang="fr-FR" sz="2800" dirty="0" smtClean="0"/>
              <a:t>. </a:t>
            </a:r>
          </a:p>
          <a:p>
            <a:endParaRPr lang="fr-FR" sz="2800" dirty="0"/>
          </a:p>
          <a:p>
            <a:r>
              <a:rPr lang="fr-FR" sz="2800" dirty="0"/>
              <a:t>Le choix de telle ou telle méthode de contrôle est fait en fonction de </a:t>
            </a:r>
            <a:r>
              <a:rPr lang="fr-FR" sz="2800" b="1" dirty="0"/>
              <a:t>l’application envisagée </a:t>
            </a:r>
            <a:r>
              <a:rPr lang="fr-FR" sz="2800" dirty="0"/>
              <a:t>selon les critère-économique qui se résument globalement dans le rapport </a:t>
            </a:r>
            <a:r>
              <a:rPr lang="fr-FR" sz="2800" b="1" dirty="0"/>
              <a:t>coût-rendement</a:t>
            </a:r>
            <a:r>
              <a:rPr lang="fr-FR" sz="2800" dirty="0"/>
              <a:t> du groupe à vitesse variable. </a:t>
            </a:r>
            <a:endParaRPr lang="fr-FR" sz="2800" dirty="0" smtClean="0"/>
          </a:p>
        </p:txBody>
      </p:sp>
    </p:spTree>
    <p:extLst>
      <p:ext uri="{BB962C8B-B14F-4D97-AF65-F5344CB8AC3E}">
        <p14:creationId xmlns:p14="http://schemas.microsoft.com/office/powerpoint/2010/main" val="3921914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5" name="Rectangle 4"/>
          <p:cNvSpPr/>
          <p:nvPr/>
        </p:nvSpPr>
        <p:spPr>
          <a:xfrm>
            <a:off x="329991" y="897576"/>
            <a:ext cx="10517109" cy="461665"/>
          </a:xfrm>
          <a:prstGeom prst="rect">
            <a:avLst/>
          </a:prstGeom>
        </p:spPr>
        <p:txBody>
          <a:bodyPr wrap="square">
            <a:spAutoFit/>
          </a:bodyPr>
          <a:lstStyle/>
          <a:p>
            <a:r>
              <a:rPr lang="fr-FR" sz="2400" b="1" dirty="0" smtClean="0"/>
              <a:t>1. Introduction</a:t>
            </a:r>
            <a:endParaRPr lang="fr-FR" sz="2400" dirty="0"/>
          </a:p>
        </p:txBody>
      </p:sp>
      <p:graphicFrame>
        <p:nvGraphicFramePr>
          <p:cNvPr id="6" name="Tableau 5"/>
          <p:cNvGraphicFramePr>
            <a:graphicFrameLocks noGrp="1"/>
          </p:cNvGraphicFramePr>
          <p:nvPr>
            <p:extLst>
              <p:ext uri="{D42A27DB-BD31-4B8C-83A1-F6EECF244321}">
                <p14:modId xmlns:p14="http://schemas.microsoft.com/office/powerpoint/2010/main" val="2456723920"/>
              </p:ext>
            </p:extLst>
          </p:nvPr>
        </p:nvGraphicFramePr>
        <p:xfrm>
          <a:off x="843147" y="1586565"/>
          <a:ext cx="10664042" cy="3887959"/>
        </p:xfrm>
        <a:graphic>
          <a:graphicData uri="http://schemas.openxmlformats.org/drawingml/2006/table">
            <a:tbl>
              <a:tblPr firstRow="1" bandRow="1">
                <a:tableStyleId>{5C22544A-7EE6-4342-B048-85BDC9FD1C3A}</a:tableStyleId>
              </a:tblPr>
              <a:tblGrid>
                <a:gridCol w="5332021">
                  <a:extLst>
                    <a:ext uri="{9D8B030D-6E8A-4147-A177-3AD203B41FA5}">
                      <a16:colId xmlns:a16="http://schemas.microsoft.com/office/drawing/2014/main" val="20000"/>
                    </a:ext>
                  </a:extLst>
                </a:gridCol>
                <a:gridCol w="5332021">
                  <a:extLst>
                    <a:ext uri="{9D8B030D-6E8A-4147-A177-3AD203B41FA5}">
                      <a16:colId xmlns:a16="http://schemas.microsoft.com/office/drawing/2014/main" val="20001"/>
                    </a:ext>
                  </a:extLst>
                </a:gridCol>
              </a:tblGrid>
              <a:tr h="1225933">
                <a:tc>
                  <a:txBody>
                    <a:bodyPr/>
                    <a:lstStyle/>
                    <a:p>
                      <a:r>
                        <a:rPr lang="fr-FR" sz="3200" dirty="0" smtClean="0"/>
                        <a:t>Commande scalaire</a:t>
                      </a:r>
                      <a:endParaRPr lang="fr-FR" sz="3200" dirty="0"/>
                    </a:p>
                  </a:txBody>
                  <a:tcPr/>
                </a:tc>
                <a:tc>
                  <a:txBody>
                    <a:bodyPr/>
                    <a:lstStyle/>
                    <a:p>
                      <a:r>
                        <a:rPr lang="fr-FR" sz="3200" dirty="0" smtClean="0"/>
                        <a:t>Commande vectorielle</a:t>
                      </a:r>
                      <a:endParaRPr lang="fr-FR" sz="3200" dirty="0"/>
                    </a:p>
                  </a:txBody>
                  <a:tcPr/>
                </a:tc>
                <a:extLst>
                  <a:ext uri="{0D108BD9-81ED-4DB2-BD59-A6C34878D82A}">
                    <a16:rowId xmlns:a16="http://schemas.microsoft.com/office/drawing/2014/main" val="10000"/>
                  </a:ext>
                </a:extLst>
              </a:tr>
              <a:tr h="1856413">
                <a:tc>
                  <a:txBody>
                    <a:bodyPr/>
                    <a:lstStyle/>
                    <a:p>
                      <a:pPr marL="342900" indent="-342900">
                        <a:buFont typeface="Wingdings" panose="05000000000000000000" pitchFamily="2" charset="2"/>
                        <a:buChar char="v"/>
                      </a:pPr>
                      <a:r>
                        <a:rPr lang="fr-FR" sz="2000" b="0" i="0" dirty="0" smtClean="0">
                          <a:solidFill>
                            <a:srgbClr val="000000"/>
                          </a:solidFill>
                          <a:effectLst/>
                          <a:latin typeface="TimesNewRomanPSMT"/>
                        </a:rPr>
                        <a:t>Basée </a:t>
                      </a:r>
                      <a:r>
                        <a:rPr lang="fr-FR" sz="2000" b="0" i="0" dirty="0">
                          <a:solidFill>
                            <a:srgbClr val="000000"/>
                          </a:solidFill>
                          <a:effectLst/>
                          <a:latin typeface="TimesNewRomanPSMT"/>
                        </a:rPr>
                        <a:t>sur le modèle régime permanent </a:t>
                      </a:r>
                      <a:endParaRPr lang="fr-FR" sz="2000" b="0" i="0" dirty="0" smtClean="0">
                        <a:solidFill>
                          <a:srgbClr val="000000"/>
                        </a:solidFill>
                        <a:effectLst/>
                        <a:latin typeface="TimesNewRomanPSMT"/>
                      </a:endParaRPr>
                    </a:p>
                    <a:p>
                      <a:r>
                        <a:rPr lang="fr-FR" sz="2000" b="0" i="0" dirty="0" smtClean="0">
                          <a:solidFill>
                            <a:srgbClr val="000000"/>
                          </a:solidFill>
                          <a:effectLst/>
                          <a:latin typeface="TimesNewRomanPSMT"/>
                        </a:rPr>
                        <a:t>+ </a:t>
                      </a:r>
                      <a:r>
                        <a:rPr lang="fr-FR" sz="2000" b="0" i="0" dirty="0">
                          <a:solidFill>
                            <a:srgbClr val="000000"/>
                          </a:solidFill>
                          <a:effectLst/>
                          <a:latin typeface="TimesNewRomanPSMT"/>
                        </a:rPr>
                        <a:t>Simple à </a:t>
                      </a:r>
                      <a:r>
                        <a:rPr lang="fr-FR" sz="2000" b="0" i="0" dirty="0" smtClean="0">
                          <a:solidFill>
                            <a:srgbClr val="000000"/>
                          </a:solidFill>
                          <a:effectLst/>
                          <a:latin typeface="TimesNewRomanPSMT"/>
                        </a:rPr>
                        <a:t>implanter</a:t>
                      </a:r>
                    </a:p>
                    <a:p>
                      <a:r>
                        <a:rPr lang="fr-FR" sz="2000" b="0" i="0" dirty="0" smtClean="0">
                          <a:solidFill>
                            <a:srgbClr val="000000"/>
                          </a:solidFill>
                          <a:effectLst/>
                          <a:latin typeface="TimesNewRomanPSMT"/>
                        </a:rPr>
                        <a:t>- </a:t>
                      </a:r>
                      <a:r>
                        <a:rPr lang="fr-FR" sz="2000" b="0" i="0" dirty="0">
                          <a:solidFill>
                            <a:srgbClr val="000000"/>
                          </a:solidFill>
                          <a:effectLst/>
                          <a:latin typeface="TimesNewRomanPSMT"/>
                        </a:rPr>
                        <a:t>Dynamique lente</a:t>
                      </a:r>
                      <a:endParaRPr lang="fr-FR" sz="3200" dirty="0">
                        <a:effectLst/>
                      </a:endParaRPr>
                    </a:p>
                  </a:txBody>
                  <a:tcPr anchor="ctr"/>
                </a:tc>
                <a:tc>
                  <a:txBody>
                    <a:bodyPr/>
                    <a:lstStyle/>
                    <a:p>
                      <a:pPr marL="342900" indent="-342900">
                        <a:buFont typeface="Wingdings" panose="05000000000000000000" pitchFamily="2" charset="2"/>
                        <a:buChar char="v"/>
                      </a:pPr>
                      <a:r>
                        <a:rPr lang="fr-FR" sz="2000" b="0" i="0" dirty="0" smtClean="0">
                          <a:solidFill>
                            <a:srgbClr val="000000"/>
                          </a:solidFill>
                          <a:effectLst/>
                          <a:latin typeface="TimesNewRomanPSMT"/>
                        </a:rPr>
                        <a:t>Basée </a:t>
                      </a:r>
                      <a:r>
                        <a:rPr lang="fr-FR" sz="2000" b="0" i="0" dirty="0">
                          <a:solidFill>
                            <a:srgbClr val="000000"/>
                          </a:solidFill>
                          <a:effectLst/>
                          <a:latin typeface="TimesNewRomanPSMT"/>
                        </a:rPr>
                        <a:t>sur le modèle transitoire </a:t>
                      </a:r>
                      <a:endParaRPr lang="fr-FR" sz="2000" b="0" i="0" dirty="0" smtClean="0">
                        <a:solidFill>
                          <a:srgbClr val="000000"/>
                        </a:solidFill>
                        <a:effectLst/>
                        <a:latin typeface="TimesNewRomanPSMT"/>
                      </a:endParaRPr>
                    </a:p>
                    <a:p>
                      <a:r>
                        <a:rPr lang="fr-FR" sz="2000" b="0" i="0" dirty="0" smtClean="0">
                          <a:solidFill>
                            <a:srgbClr val="000000"/>
                          </a:solidFill>
                          <a:effectLst/>
                          <a:latin typeface="TimesNewRomanPSMT"/>
                        </a:rPr>
                        <a:t>+ </a:t>
                      </a:r>
                      <a:r>
                        <a:rPr lang="fr-FR" sz="2000" b="0" i="0" dirty="0">
                          <a:solidFill>
                            <a:srgbClr val="000000"/>
                          </a:solidFill>
                          <a:effectLst/>
                          <a:latin typeface="TimesNewRomanPSMT"/>
                        </a:rPr>
                        <a:t>Précise et rapide </a:t>
                      </a:r>
                      <a:endParaRPr lang="fr-FR" sz="2000" b="0" i="0" dirty="0" smtClean="0">
                        <a:solidFill>
                          <a:srgbClr val="000000"/>
                        </a:solidFill>
                        <a:effectLst/>
                        <a:latin typeface="TimesNewRomanPSMT"/>
                      </a:endParaRPr>
                    </a:p>
                    <a:p>
                      <a:r>
                        <a:rPr lang="fr-FR" sz="2000" b="0" i="0" dirty="0" smtClean="0">
                          <a:solidFill>
                            <a:srgbClr val="000000"/>
                          </a:solidFill>
                          <a:effectLst/>
                          <a:latin typeface="TimesNewRomanPSMT"/>
                        </a:rPr>
                        <a:t>+ </a:t>
                      </a:r>
                      <a:r>
                        <a:rPr lang="fr-FR" sz="2000" b="0" i="0" dirty="0">
                          <a:solidFill>
                            <a:srgbClr val="000000"/>
                          </a:solidFill>
                          <a:effectLst/>
                          <a:latin typeface="TimesNewRomanPSMT"/>
                        </a:rPr>
                        <a:t>Contrôle du couple à </a:t>
                      </a:r>
                      <a:r>
                        <a:rPr lang="fr-FR" sz="2000" b="0" i="0" dirty="0" smtClean="0">
                          <a:solidFill>
                            <a:srgbClr val="000000"/>
                          </a:solidFill>
                          <a:effectLst/>
                          <a:latin typeface="TimesNewRomanPSMT"/>
                        </a:rPr>
                        <a:t>l'arrêt</a:t>
                      </a:r>
                    </a:p>
                    <a:p>
                      <a:r>
                        <a:rPr lang="fr-FR" sz="2000" b="0" i="0" dirty="0" smtClean="0">
                          <a:solidFill>
                            <a:srgbClr val="000000"/>
                          </a:solidFill>
                          <a:effectLst/>
                          <a:latin typeface="TimesNewRomanPSMT"/>
                        </a:rPr>
                        <a:t>- </a:t>
                      </a:r>
                      <a:r>
                        <a:rPr lang="fr-FR" sz="2000" b="0" i="0" dirty="0">
                          <a:solidFill>
                            <a:srgbClr val="000000"/>
                          </a:solidFill>
                          <a:effectLst/>
                          <a:latin typeface="TimesNewRomanPSMT"/>
                        </a:rPr>
                        <a:t>Chère (encodeur incrémental </a:t>
                      </a:r>
                      <a:r>
                        <a:rPr lang="fr-FR" sz="2000" b="0" i="0" dirty="0" smtClean="0">
                          <a:solidFill>
                            <a:srgbClr val="000000"/>
                          </a:solidFill>
                          <a:effectLst/>
                          <a:latin typeface="TimesNewRomanPSMT"/>
                        </a:rPr>
                        <a:t>ou estimateur </a:t>
                      </a:r>
                      <a:r>
                        <a:rPr lang="fr-FR" sz="2000" b="0" i="0" dirty="0">
                          <a:solidFill>
                            <a:srgbClr val="000000"/>
                          </a:solidFill>
                          <a:effectLst/>
                          <a:latin typeface="TimesNewRomanPSMT"/>
                        </a:rPr>
                        <a:t>de vitesse, DSP…)</a:t>
                      </a:r>
                      <a:endParaRPr lang="fr-FR" sz="3200" dirty="0">
                        <a:effectLst/>
                      </a:endParaRPr>
                    </a:p>
                  </a:txBody>
                  <a:tcPr anchor="ctr"/>
                </a:tc>
                <a:extLst>
                  <a:ext uri="{0D108BD9-81ED-4DB2-BD59-A6C34878D82A}">
                    <a16:rowId xmlns:a16="http://schemas.microsoft.com/office/drawing/2014/main" val="10001"/>
                  </a:ext>
                </a:extLst>
              </a:tr>
              <a:tr h="805613">
                <a:tc>
                  <a:txBody>
                    <a:bodyPr/>
                    <a:lstStyle/>
                    <a:p>
                      <a:r>
                        <a:rPr lang="fr-FR" sz="2000" b="0" i="0" dirty="0">
                          <a:solidFill>
                            <a:srgbClr val="000000"/>
                          </a:solidFill>
                          <a:effectLst/>
                          <a:latin typeface="TimesNewRomanPSMT"/>
                        </a:rPr>
                        <a:t>Contrôle des grandeurs en amplitude</a:t>
                      </a:r>
                      <a:endParaRPr lang="fr-FR" sz="3200" dirty="0">
                        <a:effectLst/>
                      </a:endParaRPr>
                    </a:p>
                  </a:txBody>
                  <a:tcPr anchor="ctr"/>
                </a:tc>
                <a:tc>
                  <a:txBody>
                    <a:bodyPr/>
                    <a:lstStyle/>
                    <a:p>
                      <a:r>
                        <a:rPr lang="fr-FR" sz="2000" b="0" i="0" dirty="0">
                          <a:solidFill>
                            <a:srgbClr val="000000"/>
                          </a:solidFill>
                          <a:effectLst/>
                          <a:latin typeface="TimesNewRomanPSMT"/>
                        </a:rPr>
                        <a:t>Contrôle des grandeurs en amplitude et en phase</a:t>
                      </a:r>
                      <a:endParaRPr lang="fr-FR" sz="3200" dirty="0">
                        <a:effectLst/>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24705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5" name="Rectangle 4"/>
          <p:cNvSpPr/>
          <p:nvPr/>
        </p:nvSpPr>
        <p:spPr>
          <a:xfrm>
            <a:off x="329991" y="897576"/>
            <a:ext cx="10517109" cy="461665"/>
          </a:xfrm>
          <a:prstGeom prst="rect">
            <a:avLst/>
          </a:prstGeom>
        </p:spPr>
        <p:txBody>
          <a:bodyPr wrap="square">
            <a:spAutoFit/>
          </a:bodyPr>
          <a:lstStyle/>
          <a:p>
            <a:r>
              <a:rPr lang="fr-FR" sz="2400" b="1" dirty="0" smtClean="0"/>
              <a:t>1. La commande scalaire</a:t>
            </a:r>
            <a:endParaRPr lang="fr-FR" sz="2400" dirty="0"/>
          </a:p>
        </p:txBody>
      </p:sp>
      <p:sp>
        <p:nvSpPr>
          <p:cNvPr id="2" name="Rectangle 1"/>
          <p:cNvSpPr/>
          <p:nvPr/>
        </p:nvSpPr>
        <p:spPr>
          <a:xfrm>
            <a:off x="329990" y="1507223"/>
            <a:ext cx="11557209" cy="5262979"/>
          </a:xfrm>
          <a:prstGeom prst="rect">
            <a:avLst/>
          </a:prstGeom>
        </p:spPr>
        <p:txBody>
          <a:bodyPr wrap="square">
            <a:spAutoFit/>
          </a:bodyPr>
          <a:lstStyle/>
          <a:p>
            <a:pPr marL="342900" indent="-342900">
              <a:buFont typeface="Wingdings" panose="05000000000000000000" pitchFamily="2" charset="2"/>
              <a:buChar char="§"/>
            </a:pPr>
            <a:r>
              <a:rPr lang="fr-FR" sz="2800" dirty="0" smtClean="0"/>
              <a:t>La commande scalaire est la plus ancienne et la plus rustique correspond à des applications n’exigeant que des performances statique et dynamique moyennes</a:t>
            </a:r>
          </a:p>
          <a:p>
            <a:pPr marL="342900" indent="-342900">
              <a:buFont typeface="Wingdings" panose="05000000000000000000" pitchFamily="2" charset="2"/>
              <a:buChar char="§"/>
            </a:pPr>
            <a:endParaRPr lang="fr-FR" sz="2800" dirty="0" smtClean="0"/>
          </a:p>
          <a:p>
            <a:pPr marL="342900" indent="-342900">
              <a:buFont typeface="Wingdings" panose="05000000000000000000" pitchFamily="2" charset="2"/>
              <a:buChar char="§"/>
            </a:pPr>
            <a:r>
              <a:rPr lang="fr-FR" sz="2800" dirty="0" smtClean="0"/>
              <a:t>Plusieurs </a:t>
            </a:r>
            <a:r>
              <a:rPr lang="fr-FR" sz="2800" dirty="0"/>
              <a:t>commandes scalaires existent selon que l'on agit sur le courant ou sur la tension. </a:t>
            </a:r>
            <a:endParaRPr lang="fr-FR" sz="2800" dirty="0" smtClean="0"/>
          </a:p>
          <a:p>
            <a:pPr marL="342900" indent="-342900">
              <a:buFont typeface="Wingdings" panose="05000000000000000000" pitchFamily="2" charset="2"/>
              <a:buChar char="§"/>
            </a:pPr>
            <a:endParaRPr lang="fr-FR" sz="2800" dirty="0" smtClean="0"/>
          </a:p>
          <a:p>
            <a:pPr marL="342900" indent="-342900">
              <a:buFont typeface="Wingdings" panose="05000000000000000000" pitchFamily="2" charset="2"/>
              <a:buChar char="§"/>
            </a:pPr>
            <a:r>
              <a:rPr lang="fr-FR" sz="2800" dirty="0" smtClean="0"/>
              <a:t>Elles </a:t>
            </a:r>
            <a:r>
              <a:rPr lang="fr-FR" sz="2800" dirty="0"/>
              <a:t>dépendent surtout de la topologie de l'actionneur utilisé (onduleur de tension ou de courant</a:t>
            </a:r>
            <a:r>
              <a:rPr lang="fr-FR" sz="2800" dirty="0" smtClean="0"/>
              <a:t>).</a:t>
            </a:r>
          </a:p>
          <a:p>
            <a:pPr marL="342900" indent="-342900">
              <a:buFont typeface="Wingdings" panose="05000000000000000000" pitchFamily="2" charset="2"/>
              <a:buChar char="§"/>
            </a:pPr>
            <a:endParaRPr lang="fr-FR" sz="2800" dirty="0" smtClean="0"/>
          </a:p>
          <a:p>
            <a:pPr marL="342900" indent="-342900">
              <a:buFont typeface="Wingdings" panose="05000000000000000000" pitchFamily="2" charset="2"/>
              <a:buChar char="§"/>
            </a:pPr>
            <a:r>
              <a:rPr lang="fr-FR" sz="2800" dirty="0" smtClean="0"/>
              <a:t>L'onduleur </a:t>
            </a:r>
            <a:r>
              <a:rPr lang="fr-FR" sz="2800" dirty="0"/>
              <a:t>de tension étant maintenant le plus utilisé en petite et moyenne puissance, c'est la commande en </a:t>
            </a:r>
            <a:r>
              <a:rPr lang="fr-FR" sz="2800" i="1" dirty="0"/>
              <a:t>V</a:t>
            </a:r>
            <a:r>
              <a:rPr lang="fr-FR" sz="2800" dirty="0"/>
              <a:t>/</a:t>
            </a:r>
            <a:r>
              <a:rPr lang="fr-FR" sz="2800" i="1" dirty="0"/>
              <a:t>f </a:t>
            </a:r>
            <a:r>
              <a:rPr lang="fr-FR" sz="2800" dirty="0"/>
              <a:t>(</a:t>
            </a:r>
            <a:r>
              <a:rPr lang="fr-FR" sz="2800" i="1" dirty="0"/>
              <a:t>V </a:t>
            </a:r>
            <a:r>
              <a:rPr lang="fr-FR" sz="2800" dirty="0"/>
              <a:t>sur </a:t>
            </a:r>
            <a:r>
              <a:rPr lang="fr-FR" sz="2800" i="1" dirty="0"/>
              <a:t>f</a:t>
            </a:r>
            <a:r>
              <a:rPr lang="fr-FR" sz="2800" dirty="0"/>
              <a:t>) qui est la plus utilisée. </a:t>
            </a:r>
            <a:br>
              <a:rPr lang="fr-FR" sz="2800" dirty="0"/>
            </a:br>
            <a:endParaRPr lang="fr-FR" sz="2800" dirty="0"/>
          </a:p>
        </p:txBody>
      </p:sp>
    </p:spTree>
    <p:extLst>
      <p:ext uri="{BB962C8B-B14F-4D97-AF65-F5344CB8AC3E}">
        <p14:creationId xmlns:p14="http://schemas.microsoft.com/office/powerpoint/2010/main" val="87805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5" name="Rectangle 4"/>
          <p:cNvSpPr/>
          <p:nvPr/>
        </p:nvSpPr>
        <p:spPr>
          <a:xfrm>
            <a:off x="329991" y="897576"/>
            <a:ext cx="10517109" cy="461665"/>
          </a:xfrm>
          <a:prstGeom prst="rect">
            <a:avLst/>
          </a:prstGeom>
        </p:spPr>
        <p:txBody>
          <a:bodyPr wrap="square">
            <a:spAutoFit/>
          </a:bodyPr>
          <a:lstStyle/>
          <a:p>
            <a:r>
              <a:rPr lang="fr-FR" sz="2400" b="1" dirty="0" smtClean="0"/>
              <a:t>1. La commande scalaire</a:t>
            </a:r>
            <a:endParaRPr lang="fr-FR" sz="2400" dirty="0"/>
          </a:p>
        </p:txBody>
      </p:sp>
      <p:sp>
        <p:nvSpPr>
          <p:cNvPr id="2" name="Rectangle 1"/>
          <p:cNvSpPr/>
          <p:nvPr/>
        </p:nvSpPr>
        <p:spPr>
          <a:xfrm>
            <a:off x="329990" y="1507223"/>
            <a:ext cx="11557209" cy="3970318"/>
          </a:xfrm>
          <a:prstGeom prst="rect">
            <a:avLst/>
          </a:prstGeom>
        </p:spPr>
        <p:txBody>
          <a:bodyPr wrap="square">
            <a:spAutoFit/>
          </a:bodyPr>
          <a:lstStyle/>
          <a:p>
            <a:pPr marL="457200" indent="-457200">
              <a:buFont typeface="Wingdings" panose="05000000000000000000" pitchFamily="2" charset="2"/>
              <a:buChar char="§"/>
            </a:pPr>
            <a:r>
              <a:rPr lang="fr-FR" sz="2800" dirty="0"/>
              <a:t>Le principe de la commande scalaire d'un moteur asynchrone est de conserver le </a:t>
            </a:r>
            <a:r>
              <a:rPr lang="fr-FR" sz="2800" b="1" dirty="0">
                <a:solidFill>
                  <a:srgbClr val="FF0000"/>
                </a:solidFill>
              </a:rPr>
              <a:t>couple </a:t>
            </a:r>
            <a:r>
              <a:rPr lang="fr-FR" sz="2800" b="1" dirty="0" smtClean="0">
                <a:solidFill>
                  <a:srgbClr val="FF0000"/>
                </a:solidFill>
              </a:rPr>
              <a:t>moteur maximal </a:t>
            </a:r>
            <a:r>
              <a:rPr lang="fr-FR" sz="2800" dirty="0"/>
              <a:t>et constant en imposant </a:t>
            </a:r>
            <a:r>
              <a:rPr lang="fr-FR" sz="2800" b="1" dirty="0">
                <a:solidFill>
                  <a:srgbClr val="FF0000"/>
                </a:solidFill>
              </a:rPr>
              <a:t>un flux constant </a:t>
            </a:r>
            <a:r>
              <a:rPr lang="fr-FR" sz="2800" dirty="0"/>
              <a:t>(ce qui revient à imposer </a:t>
            </a:r>
            <a:r>
              <a:rPr lang="fr-FR" sz="2800" b="1" dirty="0">
                <a:solidFill>
                  <a:srgbClr val="FF0000"/>
                </a:solidFill>
              </a:rPr>
              <a:t>une </a:t>
            </a:r>
            <a:r>
              <a:rPr lang="fr-FR" sz="2800" b="1" dirty="0" smtClean="0">
                <a:solidFill>
                  <a:srgbClr val="FF0000"/>
                </a:solidFill>
              </a:rPr>
              <a:t>loi </a:t>
            </a:r>
            <a:r>
              <a:rPr lang="fr-FR" sz="2800" b="1" i="1" dirty="0" smtClean="0">
                <a:solidFill>
                  <a:srgbClr val="FF0000"/>
                </a:solidFill>
              </a:rPr>
              <a:t>Vs/f</a:t>
            </a:r>
            <a:r>
              <a:rPr lang="fr-FR" sz="2800" b="1" i="1" dirty="0">
                <a:solidFill>
                  <a:srgbClr val="FF0000"/>
                </a:solidFill>
              </a:rPr>
              <a:t> </a:t>
            </a:r>
            <a:r>
              <a:rPr lang="fr-FR" sz="2800" b="1" dirty="0" smtClean="0">
                <a:solidFill>
                  <a:srgbClr val="FF0000"/>
                </a:solidFill>
              </a:rPr>
              <a:t>constante</a:t>
            </a:r>
            <a:r>
              <a:rPr lang="fr-FR" sz="2800" dirty="0" smtClean="0"/>
              <a:t>) dans </a:t>
            </a:r>
            <a:r>
              <a:rPr lang="fr-FR" sz="2800" dirty="0"/>
              <a:t>la machine en régime permanent par l'action simultanée sur la fréquence (pulsation) et la tension d’alimentation statorique. </a:t>
            </a:r>
          </a:p>
          <a:p>
            <a:pPr marL="457200" indent="-457200">
              <a:buFont typeface="Wingdings" panose="05000000000000000000" pitchFamily="2" charset="2"/>
              <a:buChar char="§"/>
            </a:pPr>
            <a:endParaRPr lang="fr-FR" sz="2800" dirty="0" smtClean="0"/>
          </a:p>
          <a:p>
            <a:pPr marL="457200" indent="-457200">
              <a:buFont typeface="Wingdings" panose="05000000000000000000" pitchFamily="2" charset="2"/>
              <a:buChar char="§"/>
            </a:pPr>
            <a:r>
              <a:rPr lang="fr-FR" sz="2800" dirty="0" smtClean="0"/>
              <a:t>Cette </a:t>
            </a:r>
            <a:r>
              <a:rPr lang="fr-FR" sz="2800" dirty="0"/>
              <a:t>loi de commande permet de varier la vitesse de la machine sur une large plage. Plusieurs variantes de commandes scalaires peuvent être envisagées selon que l’on agit sur le courant ou sur la tension. </a:t>
            </a:r>
          </a:p>
        </p:txBody>
      </p:sp>
    </p:spTree>
    <p:extLst>
      <p:ext uri="{BB962C8B-B14F-4D97-AF65-F5344CB8AC3E}">
        <p14:creationId xmlns:p14="http://schemas.microsoft.com/office/powerpoint/2010/main" val="2861364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62979"/>
          </a:xfrm>
          <a:prstGeom prst="rect">
            <a:avLst/>
          </a:prstGeom>
        </p:spPr>
        <p:txBody>
          <a:bodyPr wrap="square">
            <a:spAutoFit/>
          </a:bodyPr>
          <a:lstStyle/>
          <a:p>
            <a:r>
              <a:rPr lang="fr-FR" sz="2800" b="1" dirty="0" smtClean="0"/>
              <a:t>Commande </a:t>
            </a:r>
            <a:r>
              <a:rPr lang="fr-FR" sz="2800" b="1" dirty="0"/>
              <a:t>en tension</a:t>
            </a:r>
          </a:p>
          <a:p>
            <a:r>
              <a:rPr lang="fr-FR" sz="2800" dirty="0"/>
              <a:t>- La commande scalaire en tension est réalisée en contrôlant les tensions de la MAS par</a:t>
            </a:r>
          </a:p>
          <a:p>
            <a:r>
              <a:rPr lang="fr-FR" sz="2800" dirty="0"/>
              <a:t>action sur un onduleur MLI de tension contrôlé en tension par MLI </a:t>
            </a:r>
            <a:r>
              <a:rPr lang="fr-FR" sz="2800" dirty="0" err="1"/>
              <a:t>triangulo</a:t>
            </a:r>
            <a:r>
              <a:rPr lang="fr-FR" sz="2800" dirty="0"/>
              <a:t>-sinusoïdale.</a:t>
            </a:r>
          </a:p>
          <a:p>
            <a:r>
              <a:rPr lang="fr-FR" sz="2800" dirty="0"/>
              <a:t>Cette commande est plus utilisée en petites et moyennes puissances </a:t>
            </a:r>
            <a:endParaRPr lang="fr-FR" sz="2800" dirty="0" smtClean="0"/>
          </a:p>
          <a:p>
            <a:endParaRPr lang="fr-FR" sz="2800" b="1" dirty="0" smtClean="0"/>
          </a:p>
          <a:p>
            <a:r>
              <a:rPr lang="fr-FR" sz="2800" b="1" dirty="0" smtClean="0"/>
              <a:t>Commande </a:t>
            </a:r>
            <a:r>
              <a:rPr lang="fr-FR" sz="2800" b="1" dirty="0"/>
              <a:t>en courant</a:t>
            </a:r>
          </a:p>
          <a:p>
            <a:r>
              <a:rPr lang="fr-FR" sz="2800" dirty="0"/>
              <a:t>- La commande scalaire en courant est réalisée en contrôlant les courants de la MAS par</a:t>
            </a:r>
          </a:p>
          <a:p>
            <a:r>
              <a:rPr lang="fr-FR" sz="2800" dirty="0"/>
              <a:t>action sur un onduleur MLI de tension contrôlé en courant par MLI à hystérésis. </a:t>
            </a:r>
          </a:p>
          <a:p>
            <a:r>
              <a:rPr lang="fr-FR" sz="2800" dirty="0"/>
              <a:t>Cette commande est souvent utilisée en petites et moyennes puissances.</a:t>
            </a:r>
          </a:p>
          <a:p>
            <a:r>
              <a:rPr lang="fr-FR" sz="2800" dirty="0"/>
              <a:t/>
            </a:r>
            <a:br>
              <a:rPr lang="fr-FR" sz="2800" dirty="0"/>
            </a:br>
            <a:endParaRPr lang="fr-FR" sz="2800" dirty="0"/>
          </a:p>
        </p:txBody>
      </p:sp>
    </p:spTree>
    <p:extLst>
      <p:ext uri="{BB962C8B-B14F-4D97-AF65-F5344CB8AC3E}">
        <p14:creationId xmlns:p14="http://schemas.microsoft.com/office/powerpoint/2010/main" val="717409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954107"/>
          </a:xfrm>
          <a:prstGeom prst="rect">
            <a:avLst/>
          </a:prstGeom>
        </p:spPr>
        <p:txBody>
          <a:bodyPr wrap="square">
            <a:spAutoFit/>
          </a:bodyPr>
          <a:lstStyle/>
          <a:p>
            <a:r>
              <a:rPr lang="fr-FR" sz="2800" b="1" dirty="0" smtClean="0"/>
              <a:t>2.1. Commande scalaire en tension</a:t>
            </a:r>
            <a:r>
              <a:rPr lang="fr-FR" sz="2800" dirty="0"/>
              <a:t/>
            </a:r>
            <a:br>
              <a:rPr lang="fr-FR" sz="2800" dirty="0"/>
            </a:br>
            <a:endParaRPr lang="fr-FR" sz="2800" dirty="0"/>
          </a:p>
        </p:txBody>
      </p:sp>
      <p:sp>
        <p:nvSpPr>
          <p:cNvPr id="5" name="Rectangle 4"/>
          <p:cNvSpPr/>
          <p:nvPr/>
        </p:nvSpPr>
        <p:spPr>
          <a:xfrm>
            <a:off x="673353" y="1431551"/>
            <a:ext cx="10916963" cy="1569660"/>
          </a:xfrm>
          <a:prstGeom prst="rect">
            <a:avLst/>
          </a:prstGeom>
        </p:spPr>
        <p:txBody>
          <a:bodyPr wrap="square">
            <a:spAutoFit/>
          </a:bodyPr>
          <a:lstStyle/>
          <a:p>
            <a:r>
              <a:rPr lang="fr-FR" sz="2400" dirty="0"/>
              <a:t>Pour contrôler le couple électromagnétique de la machine asynchrone alimentée en tension par un onduleur MLI de tension contrôlé en tension par MLI </a:t>
            </a:r>
            <a:r>
              <a:rPr lang="fr-FR" sz="2400" dirty="0" err="1"/>
              <a:t>triangulo</a:t>
            </a:r>
            <a:r>
              <a:rPr lang="fr-FR" sz="2400" dirty="0"/>
              <a:t>-sinusoïdale, il faut maintenir le flux statorique constant par le contrôle de la pulsation </a:t>
            </a:r>
            <a:r>
              <a:rPr lang="fr-FR" sz="2400" dirty="0" smtClean="0"/>
              <a:t>rotorique </a:t>
            </a:r>
            <a:r>
              <a:rPr lang="el-GR" sz="2400" dirty="0" smtClean="0">
                <a:latin typeface="Times New Roman"/>
                <a:cs typeface="Times New Roman"/>
              </a:rPr>
              <a:t>ω</a:t>
            </a:r>
            <a:r>
              <a:rPr lang="fr-FR" sz="2400" i="1" dirty="0" smtClean="0"/>
              <a:t>r </a:t>
            </a:r>
            <a:r>
              <a:rPr lang="fr-FR" sz="2400" dirty="0"/>
              <a:t/>
            </a:r>
            <a:br>
              <a:rPr lang="fr-FR" sz="2400" dirty="0"/>
            </a:br>
            <a:endParaRPr lang="fr-FR"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41" y="3001209"/>
            <a:ext cx="1142047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918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Commande scalaire</a:t>
            </a:r>
            <a:endParaRPr sz="2800" b="1" dirty="0">
              <a:solidFill>
                <a:schemeClr val="bg1"/>
              </a:solidFill>
            </a:endParaRPr>
          </a:p>
        </p:txBody>
      </p:sp>
      <p:sp>
        <p:nvSpPr>
          <p:cNvPr id="2" name="Rectangle 1"/>
          <p:cNvSpPr/>
          <p:nvPr/>
        </p:nvSpPr>
        <p:spPr>
          <a:xfrm>
            <a:off x="496244" y="794703"/>
            <a:ext cx="11557209" cy="523220"/>
          </a:xfrm>
          <a:prstGeom prst="rect">
            <a:avLst/>
          </a:prstGeom>
        </p:spPr>
        <p:txBody>
          <a:bodyPr wrap="square">
            <a:spAutoFit/>
          </a:bodyPr>
          <a:lstStyle/>
          <a:p>
            <a:r>
              <a:rPr lang="fr-FR" sz="2800" b="1" dirty="0" smtClean="0"/>
              <a:t>2.1. Commande scalaire en tension</a:t>
            </a:r>
            <a:endParaRPr lang="fr-FR" sz="2800" dirty="0"/>
          </a:p>
        </p:txBody>
      </p:sp>
      <p:sp>
        <p:nvSpPr>
          <p:cNvPr id="6" name="Rectangle 5"/>
          <p:cNvSpPr/>
          <p:nvPr/>
        </p:nvSpPr>
        <p:spPr>
          <a:xfrm>
            <a:off x="496244" y="1422738"/>
            <a:ext cx="11174680" cy="2308324"/>
          </a:xfrm>
          <a:prstGeom prst="rect">
            <a:avLst/>
          </a:prstGeom>
        </p:spPr>
        <p:txBody>
          <a:bodyPr wrap="square">
            <a:spAutoFit/>
          </a:bodyPr>
          <a:lstStyle/>
          <a:p>
            <a:r>
              <a:rPr lang="fr-FR" sz="2400" dirty="0"/>
              <a:t>Le circuit de commande de ce schéma comporte trois parties essentielles: </a:t>
            </a:r>
            <a:endParaRPr lang="fr-FR" sz="2400" dirty="0" smtClean="0"/>
          </a:p>
          <a:p>
            <a:pPr marL="342900" indent="-342900">
              <a:buFont typeface="Wingdings" panose="05000000000000000000" pitchFamily="2" charset="2"/>
              <a:buChar char="§"/>
            </a:pPr>
            <a:r>
              <a:rPr lang="fr-FR" sz="2400" dirty="0" smtClean="0"/>
              <a:t>la </a:t>
            </a:r>
            <a:r>
              <a:rPr lang="fr-FR" sz="2400" dirty="0"/>
              <a:t>régulation de la vitesse nécessaire pour avoir la pulsation rotorique de référence, </a:t>
            </a:r>
            <a:endParaRPr lang="fr-FR" sz="2400" dirty="0" smtClean="0"/>
          </a:p>
          <a:p>
            <a:pPr marL="342900" indent="-342900">
              <a:buFont typeface="Wingdings" panose="05000000000000000000" pitchFamily="2" charset="2"/>
              <a:buChar char="§"/>
            </a:pPr>
            <a:r>
              <a:rPr lang="fr-FR" sz="2400" dirty="0" smtClean="0"/>
              <a:t>la </a:t>
            </a:r>
            <a:r>
              <a:rPr lang="fr-FR" sz="2400" dirty="0"/>
              <a:t>loi de commande scalaire pour construire les tensions de références statoriques, </a:t>
            </a:r>
            <a:endParaRPr lang="fr-FR" sz="2400" dirty="0" smtClean="0"/>
          </a:p>
          <a:p>
            <a:pPr marL="342900" indent="-342900">
              <a:buFont typeface="Wingdings" panose="05000000000000000000" pitchFamily="2" charset="2"/>
              <a:buChar char="§"/>
            </a:pPr>
            <a:r>
              <a:rPr lang="fr-FR" sz="2400" dirty="0" smtClean="0"/>
              <a:t>la </a:t>
            </a:r>
            <a:r>
              <a:rPr lang="fr-FR" sz="2400" dirty="0"/>
              <a:t>technique MLI </a:t>
            </a:r>
            <a:r>
              <a:rPr lang="fr-FR" sz="2400" dirty="0" err="1"/>
              <a:t>triangulo</a:t>
            </a:r>
            <a:r>
              <a:rPr lang="fr-FR" sz="2400" dirty="0"/>
              <a:t>-sinusoïdale pour la génération des signaux de commandes des interrupteurs de l'onduleur. </a:t>
            </a:r>
            <a:br>
              <a:rPr lang="fr-FR" sz="2400" dirty="0"/>
            </a:br>
            <a:endParaRPr lang="fr-FR" sz="2400" dirty="0"/>
          </a:p>
        </p:txBody>
      </p:sp>
      <p:sp>
        <p:nvSpPr>
          <p:cNvPr id="12" name="Rectangle 11"/>
          <p:cNvSpPr/>
          <p:nvPr/>
        </p:nvSpPr>
        <p:spPr>
          <a:xfrm>
            <a:off x="304979" y="3469452"/>
            <a:ext cx="11557209" cy="523220"/>
          </a:xfrm>
          <a:prstGeom prst="rect">
            <a:avLst/>
          </a:prstGeom>
        </p:spPr>
        <p:txBody>
          <a:bodyPr wrap="square">
            <a:spAutoFit/>
          </a:bodyPr>
          <a:lstStyle/>
          <a:p>
            <a:r>
              <a:rPr lang="fr-FR" sz="2800" b="1" dirty="0" smtClean="0"/>
              <a:t>2.1. 1. La loi de commande</a:t>
            </a:r>
            <a:endParaRPr lang="fr-FR" sz="2800" dirty="0"/>
          </a:p>
        </p:txBody>
      </p:sp>
      <p:sp>
        <p:nvSpPr>
          <p:cNvPr id="7" name="Rectangle 6"/>
          <p:cNvSpPr/>
          <p:nvPr/>
        </p:nvSpPr>
        <p:spPr>
          <a:xfrm>
            <a:off x="1052946" y="3992672"/>
            <a:ext cx="8471064" cy="830997"/>
          </a:xfrm>
          <a:prstGeom prst="rect">
            <a:avLst/>
          </a:prstGeom>
        </p:spPr>
        <p:txBody>
          <a:bodyPr wrap="square">
            <a:spAutoFit/>
          </a:bodyPr>
          <a:lstStyle/>
          <a:p>
            <a:r>
              <a:rPr lang="fr-FR" sz="2400" dirty="0"/>
              <a:t>En régime permanent, la tension statorique est donnée par: </a:t>
            </a:r>
            <a:br>
              <a:rPr lang="fr-FR" sz="2400" dirty="0"/>
            </a:br>
            <a:endParaRPr lang="fr-FR" sz="2400"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946" y="4598038"/>
            <a:ext cx="22288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96244" y="5255263"/>
            <a:ext cx="12032224" cy="1200329"/>
          </a:xfrm>
          <a:prstGeom prst="rect">
            <a:avLst/>
          </a:prstGeom>
        </p:spPr>
        <p:txBody>
          <a:bodyPr wrap="square">
            <a:spAutoFit/>
          </a:bodyPr>
          <a:lstStyle/>
          <a:p>
            <a:r>
              <a:rPr lang="fr-FR" sz="2400" dirty="0"/>
              <a:t>En fortes vitesses la chute de tension ohmique </a:t>
            </a:r>
            <a:r>
              <a:rPr lang="fr-FR" sz="2400" i="1" dirty="0" err="1"/>
              <a:t>RsIs</a:t>
            </a:r>
            <a:r>
              <a:rPr lang="fr-FR" sz="2400" i="1" dirty="0"/>
              <a:t> </a:t>
            </a:r>
            <a:r>
              <a:rPr lang="fr-FR" sz="2400" dirty="0"/>
              <a:t>est négligeable devant </a:t>
            </a:r>
            <a:r>
              <a:rPr lang="fr-FR" sz="2400" i="1" dirty="0"/>
              <a:t>Vs </a:t>
            </a:r>
            <a:r>
              <a:rPr lang="fr-FR" sz="2400" dirty="0"/>
              <a:t>. Dans ce cas, la</a:t>
            </a:r>
          </a:p>
          <a:p>
            <a:r>
              <a:rPr lang="fr-FR" sz="2400" dirty="0"/>
              <a:t>tension et le flux statorique sont liés donc par la relation suivante </a:t>
            </a:r>
            <a:r>
              <a:rPr lang="fr-FR" sz="2400" dirty="0" smtClean="0"/>
              <a:t>:</a:t>
            </a:r>
            <a:r>
              <a:rPr lang="fr-FR" sz="2400" dirty="0"/>
              <a:t/>
            </a:r>
            <a:br>
              <a:rPr lang="fr-FR" sz="2400" dirty="0"/>
            </a:br>
            <a:endParaRPr lang="fr-FR" sz="2400" dirty="0"/>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988" y="6174604"/>
            <a:ext cx="17240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7605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5786213</TotalTime>
  <Words>1916</Words>
  <Application>Microsoft Office PowerPoint</Application>
  <PresentationFormat>Grand écran</PresentationFormat>
  <Paragraphs>210</Paragraphs>
  <Slides>25</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25</vt:i4>
      </vt:variant>
    </vt:vector>
  </HeadingPairs>
  <TitlesOfParts>
    <vt:vector size="39" baseType="lpstr">
      <vt:lpstr>Arabic Transparent</vt:lpstr>
      <vt:lpstr>Arial</vt:lpstr>
      <vt:lpstr>Calibri</vt:lpstr>
      <vt:lpstr>Cambria Math</vt:lpstr>
      <vt:lpstr>Comic Sans MS</vt:lpstr>
      <vt:lpstr>Franklin Gothic Book</vt:lpstr>
      <vt:lpstr>Palace Script MT</vt:lpstr>
      <vt:lpstr>Perpetua</vt:lpstr>
      <vt:lpstr>Simplified Arabic Fixed</vt:lpstr>
      <vt:lpstr>Times New Roman</vt:lpstr>
      <vt:lpstr>TimesNewRomanPSMT</vt:lpstr>
      <vt:lpstr>Wingdings</vt:lpstr>
      <vt:lpstr>Wingdings 2</vt:lpstr>
      <vt:lpstr>Capitaux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Hocine</dc:creator>
  <cp:lastModifiedBy>pc</cp:lastModifiedBy>
  <cp:revision>156</cp:revision>
  <dcterms:created xsi:type="dcterms:W3CDTF">2020-06-06T12:53:50Z</dcterms:created>
  <dcterms:modified xsi:type="dcterms:W3CDTF">2024-04-15T05:17:59Z</dcterms:modified>
</cp:coreProperties>
</file>