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95" autoAdjust="0"/>
    <p:restoredTop sz="94660"/>
  </p:normalViewPr>
  <p:slideViewPr>
    <p:cSldViewPr snapToGrid="0">
      <p:cViewPr>
        <p:scale>
          <a:sx n="62" d="100"/>
          <a:sy n="62" d="100"/>
        </p:scale>
        <p:origin x="11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12D531-DD1D-4883-A705-92F89D71E37D}" type="doc">
      <dgm:prSet loTypeId="urn:microsoft.com/office/officeart/2005/8/layout/hierarchy2" loCatId="hierarchy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E263BE89-BEF1-4B6A-9EF8-E045D63697A6}">
      <dgm:prSet phldrT="[Text]"/>
      <dgm:spPr/>
      <dgm:t>
        <a:bodyPr/>
        <a:lstStyle/>
        <a:p>
          <a:r>
            <a:rPr lang="ar-DZ" dirty="0"/>
            <a:t>البعد الإتصالي للمنتج</a:t>
          </a:r>
          <a:endParaRPr lang="en-GB" dirty="0"/>
        </a:p>
      </dgm:t>
    </dgm:pt>
    <dgm:pt modelId="{DADC6FE4-C0F9-48E6-8BA0-5BD2AA9D1932}" type="parTrans" cxnId="{099DA24B-7C5E-4C59-9CF2-70A028C56517}">
      <dgm:prSet/>
      <dgm:spPr/>
      <dgm:t>
        <a:bodyPr/>
        <a:lstStyle/>
        <a:p>
          <a:endParaRPr lang="en-GB"/>
        </a:p>
      </dgm:t>
    </dgm:pt>
    <dgm:pt modelId="{E06A4DB7-927C-4A35-A150-EF958AAA3F75}" type="sibTrans" cxnId="{099DA24B-7C5E-4C59-9CF2-70A028C56517}">
      <dgm:prSet/>
      <dgm:spPr/>
      <dgm:t>
        <a:bodyPr/>
        <a:lstStyle/>
        <a:p>
          <a:endParaRPr lang="en-GB"/>
        </a:p>
      </dgm:t>
    </dgm:pt>
    <dgm:pt modelId="{051C571B-C3EC-463C-83A8-4C3636B0F42C}">
      <dgm:prSet phldrT="[Text]"/>
      <dgm:spPr/>
      <dgm:t>
        <a:bodyPr/>
        <a:lstStyle/>
        <a:p>
          <a:r>
            <a:rPr lang="fr-FR" dirty="0"/>
            <a:t>The </a:t>
          </a:r>
          <a:r>
            <a:rPr lang="en-GB" noProof="0" dirty="0"/>
            <a:t>name</a:t>
          </a:r>
        </a:p>
        <a:p>
          <a:r>
            <a:rPr lang="ar-DZ" dirty="0"/>
            <a:t>الإسم</a:t>
          </a:r>
          <a:endParaRPr lang="en-GB" dirty="0"/>
        </a:p>
      </dgm:t>
    </dgm:pt>
    <dgm:pt modelId="{897A51F1-265B-4193-A6DB-DAE81E5168B5}" type="parTrans" cxnId="{1AF24C0C-6239-46B2-B875-0D348CB14D09}">
      <dgm:prSet/>
      <dgm:spPr/>
      <dgm:t>
        <a:bodyPr/>
        <a:lstStyle/>
        <a:p>
          <a:endParaRPr lang="en-GB"/>
        </a:p>
      </dgm:t>
    </dgm:pt>
    <dgm:pt modelId="{CF4088DD-A989-49BD-86ED-CF958A270650}" type="sibTrans" cxnId="{1AF24C0C-6239-46B2-B875-0D348CB14D09}">
      <dgm:prSet/>
      <dgm:spPr/>
      <dgm:t>
        <a:bodyPr/>
        <a:lstStyle/>
        <a:p>
          <a:endParaRPr lang="en-GB"/>
        </a:p>
      </dgm:t>
    </dgm:pt>
    <dgm:pt modelId="{2D0771DC-3D40-4F3F-9151-A0EC0E5A5197}">
      <dgm:prSet phldrT="[Text]"/>
      <dgm:spPr/>
      <dgm:t>
        <a:bodyPr/>
        <a:lstStyle/>
        <a:p>
          <a:r>
            <a:rPr lang="ar-DZ" dirty="0"/>
            <a:t>و نقصد بها إسم المنتج عند البيع حيث يكون إما واضحا و صريحا {صابون مرسيليا} او مرموزا له {جنينة، بنينة}</a:t>
          </a:r>
          <a:endParaRPr lang="en-GB" dirty="0"/>
        </a:p>
      </dgm:t>
    </dgm:pt>
    <dgm:pt modelId="{8CFCCB81-4DFA-4E10-8DDD-3BCF760FB14A}" type="parTrans" cxnId="{54B808B8-7FD3-4746-8632-F5DD8F443925}">
      <dgm:prSet/>
      <dgm:spPr/>
      <dgm:t>
        <a:bodyPr/>
        <a:lstStyle/>
        <a:p>
          <a:endParaRPr lang="en-GB" dirty="0"/>
        </a:p>
      </dgm:t>
    </dgm:pt>
    <dgm:pt modelId="{247266CB-BE1C-4B16-B531-5552D7CE2B1B}" type="sibTrans" cxnId="{54B808B8-7FD3-4746-8632-F5DD8F443925}">
      <dgm:prSet/>
      <dgm:spPr/>
      <dgm:t>
        <a:bodyPr/>
        <a:lstStyle/>
        <a:p>
          <a:endParaRPr lang="en-GB"/>
        </a:p>
      </dgm:t>
    </dgm:pt>
    <dgm:pt modelId="{AB97BA01-6240-46D7-A02E-E7C6126F93AE}">
      <dgm:prSet phldrT="[Text]"/>
      <dgm:spPr/>
      <dgm:t>
        <a:bodyPr/>
        <a:lstStyle/>
        <a:p>
          <a:r>
            <a:rPr lang="fr-FR" dirty="0"/>
            <a:t>The brand </a:t>
          </a:r>
        </a:p>
        <a:p>
          <a:r>
            <a:rPr lang="ar-DZ" dirty="0"/>
            <a:t>الماركة</a:t>
          </a:r>
          <a:endParaRPr lang="en-GB" dirty="0"/>
        </a:p>
      </dgm:t>
    </dgm:pt>
    <dgm:pt modelId="{8B4B31C0-2B56-4890-B32E-EF173EDC496B}" type="parTrans" cxnId="{4CA04F6F-E9BB-429C-B5BA-0A7ED261BC6B}">
      <dgm:prSet/>
      <dgm:spPr/>
      <dgm:t>
        <a:bodyPr/>
        <a:lstStyle/>
        <a:p>
          <a:endParaRPr lang="en-GB"/>
        </a:p>
      </dgm:t>
    </dgm:pt>
    <dgm:pt modelId="{CBEBDC39-165D-48CD-9005-443626BF027F}" type="sibTrans" cxnId="{4CA04F6F-E9BB-429C-B5BA-0A7ED261BC6B}">
      <dgm:prSet/>
      <dgm:spPr/>
      <dgm:t>
        <a:bodyPr/>
        <a:lstStyle/>
        <a:p>
          <a:endParaRPr lang="en-GB"/>
        </a:p>
      </dgm:t>
    </dgm:pt>
    <dgm:pt modelId="{68D26255-64D6-412E-8B47-772DE4DC34E0}">
      <dgm:prSet phldrT="[Text]"/>
      <dgm:spPr/>
      <dgm:t>
        <a:bodyPr/>
        <a:lstStyle/>
        <a:p>
          <a:r>
            <a:rPr lang="ar-DZ" dirty="0"/>
            <a:t>و التي تميز بين علامتين متنافستين و لكل واحدة خصائصها</a:t>
          </a:r>
          <a:endParaRPr lang="en-GB" dirty="0"/>
        </a:p>
      </dgm:t>
    </dgm:pt>
    <dgm:pt modelId="{58E63229-E9F8-4635-842C-2AB1678CF87A}" type="parTrans" cxnId="{42C69E41-D1BB-4FCD-8D54-FECB06BB733A}">
      <dgm:prSet/>
      <dgm:spPr/>
      <dgm:t>
        <a:bodyPr/>
        <a:lstStyle/>
        <a:p>
          <a:endParaRPr lang="en-GB"/>
        </a:p>
      </dgm:t>
    </dgm:pt>
    <dgm:pt modelId="{266F454B-5CAE-48A1-B6CA-355BC0BD46D6}" type="sibTrans" cxnId="{42C69E41-D1BB-4FCD-8D54-FECB06BB733A}">
      <dgm:prSet/>
      <dgm:spPr/>
      <dgm:t>
        <a:bodyPr/>
        <a:lstStyle/>
        <a:p>
          <a:endParaRPr lang="en-GB"/>
        </a:p>
      </dgm:t>
    </dgm:pt>
    <dgm:pt modelId="{22B28B9C-2A4A-484D-B8E3-159F7C6169B5}" type="pres">
      <dgm:prSet presAssocID="{1A12D531-DD1D-4883-A705-92F89D71E37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24495D1-AF1C-4839-BFDE-AAE7A02964E7}" type="pres">
      <dgm:prSet presAssocID="{E263BE89-BEF1-4B6A-9EF8-E045D63697A6}" presName="root1" presStyleCnt="0"/>
      <dgm:spPr/>
    </dgm:pt>
    <dgm:pt modelId="{D5904805-7727-4F80-8F2E-C5491337E4E3}" type="pres">
      <dgm:prSet presAssocID="{E263BE89-BEF1-4B6A-9EF8-E045D63697A6}" presName="LevelOneTextNode" presStyleLbl="node0" presStyleIdx="0" presStyleCnt="2">
        <dgm:presLayoutVars>
          <dgm:chPref val="3"/>
        </dgm:presLayoutVars>
      </dgm:prSet>
      <dgm:spPr/>
    </dgm:pt>
    <dgm:pt modelId="{14A00BF7-E598-423E-89D1-F549C5340F2F}" type="pres">
      <dgm:prSet presAssocID="{E263BE89-BEF1-4B6A-9EF8-E045D63697A6}" presName="level2hierChild" presStyleCnt="0"/>
      <dgm:spPr/>
    </dgm:pt>
    <dgm:pt modelId="{B882CA06-1400-4EEB-8D91-AB710EEB32A9}" type="pres">
      <dgm:prSet presAssocID="{897A51F1-265B-4193-A6DB-DAE81E5168B5}" presName="conn2-1" presStyleLbl="parChTrans1D2" presStyleIdx="0" presStyleCnt="2"/>
      <dgm:spPr/>
    </dgm:pt>
    <dgm:pt modelId="{420D7BF5-0946-417A-BB85-F28190071AC7}" type="pres">
      <dgm:prSet presAssocID="{897A51F1-265B-4193-A6DB-DAE81E5168B5}" presName="connTx" presStyleLbl="parChTrans1D2" presStyleIdx="0" presStyleCnt="2"/>
      <dgm:spPr/>
    </dgm:pt>
    <dgm:pt modelId="{D3BA73B9-1809-44C9-83E8-E9BD05A0ED01}" type="pres">
      <dgm:prSet presAssocID="{051C571B-C3EC-463C-83A8-4C3636B0F42C}" presName="root2" presStyleCnt="0"/>
      <dgm:spPr/>
    </dgm:pt>
    <dgm:pt modelId="{B6C9B300-FD1E-4A49-9688-C8AB623DD0AF}" type="pres">
      <dgm:prSet presAssocID="{051C571B-C3EC-463C-83A8-4C3636B0F42C}" presName="LevelTwoTextNode" presStyleLbl="node2" presStyleIdx="0" presStyleCnt="2">
        <dgm:presLayoutVars>
          <dgm:chPref val="3"/>
        </dgm:presLayoutVars>
      </dgm:prSet>
      <dgm:spPr/>
    </dgm:pt>
    <dgm:pt modelId="{7D6F1896-0B35-45CF-A9F6-381EF4FAFCA6}" type="pres">
      <dgm:prSet presAssocID="{051C571B-C3EC-463C-83A8-4C3636B0F42C}" presName="level3hierChild" presStyleCnt="0"/>
      <dgm:spPr/>
    </dgm:pt>
    <dgm:pt modelId="{E24D8AEA-F41F-496A-A6D4-FEB5D7F533E7}" type="pres">
      <dgm:prSet presAssocID="{8CFCCB81-4DFA-4E10-8DDD-3BCF760FB14A}" presName="conn2-1" presStyleLbl="parChTrans1D3" presStyleIdx="0" presStyleCnt="1"/>
      <dgm:spPr/>
    </dgm:pt>
    <dgm:pt modelId="{1D5DFE3B-9B9A-4987-BC9D-CC541CB70497}" type="pres">
      <dgm:prSet presAssocID="{8CFCCB81-4DFA-4E10-8DDD-3BCF760FB14A}" presName="connTx" presStyleLbl="parChTrans1D3" presStyleIdx="0" presStyleCnt="1"/>
      <dgm:spPr/>
    </dgm:pt>
    <dgm:pt modelId="{2D4FBD3A-546F-433D-8467-44494DCA76E7}" type="pres">
      <dgm:prSet presAssocID="{2D0771DC-3D40-4F3F-9151-A0EC0E5A5197}" presName="root2" presStyleCnt="0"/>
      <dgm:spPr/>
    </dgm:pt>
    <dgm:pt modelId="{4682D834-E142-409D-B369-E9D8F0E1C382}" type="pres">
      <dgm:prSet presAssocID="{2D0771DC-3D40-4F3F-9151-A0EC0E5A5197}" presName="LevelTwoTextNode" presStyleLbl="node3" presStyleIdx="0" presStyleCnt="1" custScaleX="345530" custScaleY="210092">
        <dgm:presLayoutVars>
          <dgm:chPref val="3"/>
        </dgm:presLayoutVars>
      </dgm:prSet>
      <dgm:spPr/>
    </dgm:pt>
    <dgm:pt modelId="{D41CE62F-207E-4E17-B9F2-93A4C0D92ABD}" type="pres">
      <dgm:prSet presAssocID="{2D0771DC-3D40-4F3F-9151-A0EC0E5A5197}" presName="level3hierChild" presStyleCnt="0"/>
      <dgm:spPr/>
    </dgm:pt>
    <dgm:pt modelId="{964B91C6-1C5B-4E26-AED2-D5ECBC6FE76F}" type="pres">
      <dgm:prSet presAssocID="{8B4B31C0-2B56-4890-B32E-EF173EDC496B}" presName="conn2-1" presStyleLbl="parChTrans1D2" presStyleIdx="1" presStyleCnt="2"/>
      <dgm:spPr/>
    </dgm:pt>
    <dgm:pt modelId="{299B12A4-AD36-4C57-83D5-103FD9AAB1F1}" type="pres">
      <dgm:prSet presAssocID="{8B4B31C0-2B56-4890-B32E-EF173EDC496B}" presName="connTx" presStyleLbl="parChTrans1D2" presStyleIdx="1" presStyleCnt="2"/>
      <dgm:spPr/>
    </dgm:pt>
    <dgm:pt modelId="{8333C1AE-9854-4D1B-8D64-AAE5D3841E35}" type="pres">
      <dgm:prSet presAssocID="{AB97BA01-6240-46D7-A02E-E7C6126F93AE}" presName="root2" presStyleCnt="0"/>
      <dgm:spPr/>
    </dgm:pt>
    <dgm:pt modelId="{6D7C4949-3616-49A1-A0AB-1CD2022D53D8}" type="pres">
      <dgm:prSet presAssocID="{AB97BA01-6240-46D7-A02E-E7C6126F93AE}" presName="LevelTwoTextNode" presStyleLbl="node2" presStyleIdx="1" presStyleCnt="2">
        <dgm:presLayoutVars>
          <dgm:chPref val="3"/>
        </dgm:presLayoutVars>
      </dgm:prSet>
      <dgm:spPr/>
    </dgm:pt>
    <dgm:pt modelId="{7C0BBB39-3AE2-42DB-9B77-CD7EA3B4952A}" type="pres">
      <dgm:prSet presAssocID="{AB97BA01-6240-46D7-A02E-E7C6126F93AE}" presName="level3hierChild" presStyleCnt="0"/>
      <dgm:spPr/>
    </dgm:pt>
    <dgm:pt modelId="{AD22E974-F9C0-43D4-AD3A-E2E2BCEC051A}" type="pres">
      <dgm:prSet presAssocID="{68D26255-64D6-412E-8B47-772DE4DC34E0}" presName="root1" presStyleCnt="0"/>
      <dgm:spPr/>
    </dgm:pt>
    <dgm:pt modelId="{2E1BBBAD-88B8-41BA-A8F3-644281418337}" type="pres">
      <dgm:prSet presAssocID="{68D26255-64D6-412E-8B47-772DE4DC34E0}" presName="LevelOneTextNode" presStyleLbl="node0" presStyleIdx="1" presStyleCnt="2" custScaleX="342947" custScaleY="210092" custLinFactX="100000" custLinFactNeighborX="179973" custLinFactNeighborY="-70798">
        <dgm:presLayoutVars>
          <dgm:chPref val="3"/>
        </dgm:presLayoutVars>
      </dgm:prSet>
      <dgm:spPr/>
    </dgm:pt>
    <dgm:pt modelId="{A9CD7A23-814F-4179-9D5B-EB054EDE8BCE}" type="pres">
      <dgm:prSet presAssocID="{68D26255-64D6-412E-8B47-772DE4DC34E0}" presName="level2hierChild" presStyleCnt="0"/>
      <dgm:spPr/>
    </dgm:pt>
  </dgm:ptLst>
  <dgm:cxnLst>
    <dgm:cxn modelId="{1AF24C0C-6239-46B2-B875-0D348CB14D09}" srcId="{E263BE89-BEF1-4B6A-9EF8-E045D63697A6}" destId="{051C571B-C3EC-463C-83A8-4C3636B0F42C}" srcOrd="0" destOrd="0" parTransId="{897A51F1-265B-4193-A6DB-DAE81E5168B5}" sibTransId="{CF4088DD-A989-49BD-86ED-CF958A270650}"/>
    <dgm:cxn modelId="{81985B1A-40DB-48FE-9720-A7483F72C830}" type="presOf" srcId="{897A51F1-265B-4193-A6DB-DAE81E5168B5}" destId="{420D7BF5-0946-417A-BB85-F28190071AC7}" srcOrd="1" destOrd="0" presId="urn:microsoft.com/office/officeart/2005/8/layout/hierarchy2"/>
    <dgm:cxn modelId="{42C69E41-D1BB-4FCD-8D54-FECB06BB733A}" srcId="{1A12D531-DD1D-4883-A705-92F89D71E37D}" destId="{68D26255-64D6-412E-8B47-772DE4DC34E0}" srcOrd="1" destOrd="0" parTransId="{58E63229-E9F8-4635-842C-2AB1678CF87A}" sibTransId="{266F454B-5CAE-48A1-B6CA-355BC0BD46D6}"/>
    <dgm:cxn modelId="{099DA24B-7C5E-4C59-9CF2-70A028C56517}" srcId="{1A12D531-DD1D-4883-A705-92F89D71E37D}" destId="{E263BE89-BEF1-4B6A-9EF8-E045D63697A6}" srcOrd="0" destOrd="0" parTransId="{DADC6FE4-C0F9-48E6-8BA0-5BD2AA9D1932}" sibTransId="{E06A4DB7-927C-4A35-A150-EF958AAA3F75}"/>
    <dgm:cxn modelId="{4CA04F6F-E9BB-429C-B5BA-0A7ED261BC6B}" srcId="{E263BE89-BEF1-4B6A-9EF8-E045D63697A6}" destId="{AB97BA01-6240-46D7-A02E-E7C6126F93AE}" srcOrd="1" destOrd="0" parTransId="{8B4B31C0-2B56-4890-B32E-EF173EDC496B}" sibTransId="{CBEBDC39-165D-48CD-9005-443626BF027F}"/>
    <dgm:cxn modelId="{28906574-DD85-4040-88D4-EC4C90E8C759}" type="presOf" srcId="{8B4B31C0-2B56-4890-B32E-EF173EDC496B}" destId="{299B12A4-AD36-4C57-83D5-103FD9AAB1F1}" srcOrd="1" destOrd="0" presId="urn:microsoft.com/office/officeart/2005/8/layout/hierarchy2"/>
    <dgm:cxn modelId="{14D62880-0852-4A55-98DF-52D15C4FC780}" type="presOf" srcId="{1A12D531-DD1D-4883-A705-92F89D71E37D}" destId="{22B28B9C-2A4A-484D-B8E3-159F7C6169B5}" srcOrd="0" destOrd="0" presId="urn:microsoft.com/office/officeart/2005/8/layout/hierarchy2"/>
    <dgm:cxn modelId="{7E9E6589-5454-48C9-8A7F-F5351DAC2C97}" type="presOf" srcId="{8B4B31C0-2B56-4890-B32E-EF173EDC496B}" destId="{964B91C6-1C5B-4E26-AED2-D5ECBC6FE76F}" srcOrd="0" destOrd="0" presId="urn:microsoft.com/office/officeart/2005/8/layout/hierarchy2"/>
    <dgm:cxn modelId="{D55B6D89-DECD-4EDE-A443-55DA088E0CC4}" type="presOf" srcId="{897A51F1-265B-4193-A6DB-DAE81E5168B5}" destId="{B882CA06-1400-4EEB-8D91-AB710EEB32A9}" srcOrd="0" destOrd="0" presId="urn:microsoft.com/office/officeart/2005/8/layout/hierarchy2"/>
    <dgm:cxn modelId="{FC23018D-25E0-45D1-84D3-17A037A82F91}" type="presOf" srcId="{68D26255-64D6-412E-8B47-772DE4DC34E0}" destId="{2E1BBBAD-88B8-41BA-A8F3-644281418337}" srcOrd="0" destOrd="0" presId="urn:microsoft.com/office/officeart/2005/8/layout/hierarchy2"/>
    <dgm:cxn modelId="{DB58729A-8AEE-41BA-B835-7A88287B80FD}" type="presOf" srcId="{051C571B-C3EC-463C-83A8-4C3636B0F42C}" destId="{B6C9B300-FD1E-4A49-9688-C8AB623DD0AF}" srcOrd="0" destOrd="0" presId="urn:microsoft.com/office/officeart/2005/8/layout/hierarchy2"/>
    <dgm:cxn modelId="{54B808B8-7FD3-4746-8632-F5DD8F443925}" srcId="{051C571B-C3EC-463C-83A8-4C3636B0F42C}" destId="{2D0771DC-3D40-4F3F-9151-A0EC0E5A5197}" srcOrd="0" destOrd="0" parTransId="{8CFCCB81-4DFA-4E10-8DDD-3BCF760FB14A}" sibTransId="{247266CB-BE1C-4B16-B531-5552D7CE2B1B}"/>
    <dgm:cxn modelId="{6D825ACD-6F0B-444E-9635-41415B97981C}" type="presOf" srcId="{8CFCCB81-4DFA-4E10-8DDD-3BCF760FB14A}" destId="{1D5DFE3B-9B9A-4987-BC9D-CC541CB70497}" srcOrd="1" destOrd="0" presId="urn:microsoft.com/office/officeart/2005/8/layout/hierarchy2"/>
    <dgm:cxn modelId="{4E3B9DD2-A0FF-49E1-AD17-2F1D4243E4A4}" type="presOf" srcId="{8CFCCB81-4DFA-4E10-8DDD-3BCF760FB14A}" destId="{E24D8AEA-F41F-496A-A6D4-FEB5D7F533E7}" srcOrd="0" destOrd="0" presId="urn:microsoft.com/office/officeart/2005/8/layout/hierarchy2"/>
    <dgm:cxn modelId="{D64FFAF1-7ADD-41BC-9A30-1FEE75A9F3EC}" type="presOf" srcId="{2D0771DC-3D40-4F3F-9151-A0EC0E5A5197}" destId="{4682D834-E142-409D-B369-E9D8F0E1C382}" srcOrd="0" destOrd="0" presId="urn:microsoft.com/office/officeart/2005/8/layout/hierarchy2"/>
    <dgm:cxn modelId="{EDD71BFC-2E90-459A-8779-F273A057F356}" type="presOf" srcId="{AB97BA01-6240-46D7-A02E-E7C6126F93AE}" destId="{6D7C4949-3616-49A1-A0AB-1CD2022D53D8}" srcOrd="0" destOrd="0" presId="urn:microsoft.com/office/officeart/2005/8/layout/hierarchy2"/>
    <dgm:cxn modelId="{92F817FE-2601-4198-AC80-5EEA3120103B}" type="presOf" srcId="{E263BE89-BEF1-4B6A-9EF8-E045D63697A6}" destId="{D5904805-7727-4F80-8F2E-C5491337E4E3}" srcOrd="0" destOrd="0" presId="urn:microsoft.com/office/officeart/2005/8/layout/hierarchy2"/>
    <dgm:cxn modelId="{8D72EAEC-0E07-4146-8BF5-618F0B6D1B39}" type="presParOf" srcId="{22B28B9C-2A4A-484D-B8E3-159F7C6169B5}" destId="{824495D1-AF1C-4839-BFDE-AAE7A02964E7}" srcOrd="0" destOrd="0" presId="urn:microsoft.com/office/officeart/2005/8/layout/hierarchy2"/>
    <dgm:cxn modelId="{9ED9CD45-70DA-4957-A33D-995539DAE054}" type="presParOf" srcId="{824495D1-AF1C-4839-BFDE-AAE7A02964E7}" destId="{D5904805-7727-4F80-8F2E-C5491337E4E3}" srcOrd="0" destOrd="0" presId="urn:microsoft.com/office/officeart/2005/8/layout/hierarchy2"/>
    <dgm:cxn modelId="{E3398274-281D-41F2-B240-E759A548AC65}" type="presParOf" srcId="{824495D1-AF1C-4839-BFDE-AAE7A02964E7}" destId="{14A00BF7-E598-423E-89D1-F549C5340F2F}" srcOrd="1" destOrd="0" presId="urn:microsoft.com/office/officeart/2005/8/layout/hierarchy2"/>
    <dgm:cxn modelId="{2668D329-E327-421F-8F7D-9D761E095670}" type="presParOf" srcId="{14A00BF7-E598-423E-89D1-F549C5340F2F}" destId="{B882CA06-1400-4EEB-8D91-AB710EEB32A9}" srcOrd="0" destOrd="0" presId="urn:microsoft.com/office/officeart/2005/8/layout/hierarchy2"/>
    <dgm:cxn modelId="{4A60B8D8-2B05-4875-90E1-A155F5DFCD5B}" type="presParOf" srcId="{B882CA06-1400-4EEB-8D91-AB710EEB32A9}" destId="{420D7BF5-0946-417A-BB85-F28190071AC7}" srcOrd="0" destOrd="0" presId="urn:microsoft.com/office/officeart/2005/8/layout/hierarchy2"/>
    <dgm:cxn modelId="{319A1B4E-791F-49A7-BDD5-D16FF0F3D94F}" type="presParOf" srcId="{14A00BF7-E598-423E-89D1-F549C5340F2F}" destId="{D3BA73B9-1809-44C9-83E8-E9BD05A0ED01}" srcOrd="1" destOrd="0" presId="urn:microsoft.com/office/officeart/2005/8/layout/hierarchy2"/>
    <dgm:cxn modelId="{9434B101-2085-4921-BF41-81D5C3473F04}" type="presParOf" srcId="{D3BA73B9-1809-44C9-83E8-E9BD05A0ED01}" destId="{B6C9B300-FD1E-4A49-9688-C8AB623DD0AF}" srcOrd="0" destOrd="0" presId="urn:microsoft.com/office/officeart/2005/8/layout/hierarchy2"/>
    <dgm:cxn modelId="{AEC0A08E-6B51-42C2-8741-A4F6B936A326}" type="presParOf" srcId="{D3BA73B9-1809-44C9-83E8-E9BD05A0ED01}" destId="{7D6F1896-0B35-45CF-A9F6-381EF4FAFCA6}" srcOrd="1" destOrd="0" presId="urn:microsoft.com/office/officeart/2005/8/layout/hierarchy2"/>
    <dgm:cxn modelId="{4AE549CF-8AB7-4DC4-B733-C1E3AD4BDEC4}" type="presParOf" srcId="{7D6F1896-0B35-45CF-A9F6-381EF4FAFCA6}" destId="{E24D8AEA-F41F-496A-A6D4-FEB5D7F533E7}" srcOrd="0" destOrd="0" presId="urn:microsoft.com/office/officeart/2005/8/layout/hierarchy2"/>
    <dgm:cxn modelId="{3BA3B2FC-6775-4987-80CE-73B506FF1784}" type="presParOf" srcId="{E24D8AEA-F41F-496A-A6D4-FEB5D7F533E7}" destId="{1D5DFE3B-9B9A-4987-BC9D-CC541CB70497}" srcOrd="0" destOrd="0" presId="urn:microsoft.com/office/officeart/2005/8/layout/hierarchy2"/>
    <dgm:cxn modelId="{8A2444F2-9665-4C15-B43E-ECF47CA8F5DA}" type="presParOf" srcId="{7D6F1896-0B35-45CF-A9F6-381EF4FAFCA6}" destId="{2D4FBD3A-546F-433D-8467-44494DCA76E7}" srcOrd="1" destOrd="0" presId="urn:microsoft.com/office/officeart/2005/8/layout/hierarchy2"/>
    <dgm:cxn modelId="{DC795929-C7E6-4DB5-BCBE-EBCA3E067A82}" type="presParOf" srcId="{2D4FBD3A-546F-433D-8467-44494DCA76E7}" destId="{4682D834-E142-409D-B369-E9D8F0E1C382}" srcOrd="0" destOrd="0" presId="urn:microsoft.com/office/officeart/2005/8/layout/hierarchy2"/>
    <dgm:cxn modelId="{86438F09-3479-45BB-8CCE-B27AEE5C360D}" type="presParOf" srcId="{2D4FBD3A-546F-433D-8467-44494DCA76E7}" destId="{D41CE62F-207E-4E17-B9F2-93A4C0D92ABD}" srcOrd="1" destOrd="0" presId="urn:microsoft.com/office/officeart/2005/8/layout/hierarchy2"/>
    <dgm:cxn modelId="{CB7FCB75-A5D4-4E39-87E8-7FDE78C3F5E5}" type="presParOf" srcId="{14A00BF7-E598-423E-89D1-F549C5340F2F}" destId="{964B91C6-1C5B-4E26-AED2-D5ECBC6FE76F}" srcOrd="2" destOrd="0" presId="urn:microsoft.com/office/officeart/2005/8/layout/hierarchy2"/>
    <dgm:cxn modelId="{DE51BE39-E86D-4FCC-9B5D-6FBF85FD50B0}" type="presParOf" srcId="{964B91C6-1C5B-4E26-AED2-D5ECBC6FE76F}" destId="{299B12A4-AD36-4C57-83D5-103FD9AAB1F1}" srcOrd="0" destOrd="0" presId="urn:microsoft.com/office/officeart/2005/8/layout/hierarchy2"/>
    <dgm:cxn modelId="{977CE69B-594D-479E-924B-CC7DBAE5FAE2}" type="presParOf" srcId="{14A00BF7-E598-423E-89D1-F549C5340F2F}" destId="{8333C1AE-9854-4D1B-8D64-AAE5D3841E35}" srcOrd="3" destOrd="0" presId="urn:microsoft.com/office/officeart/2005/8/layout/hierarchy2"/>
    <dgm:cxn modelId="{182ED4E6-577E-4CA5-A829-72FDA1871F0B}" type="presParOf" srcId="{8333C1AE-9854-4D1B-8D64-AAE5D3841E35}" destId="{6D7C4949-3616-49A1-A0AB-1CD2022D53D8}" srcOrd="0" destOrd="0" presId="urn:microsoft.com/office/officeart/2005/8/layout/hierarchy2"/>
    <dgm:cxn modelId="{28723086-1317-4A40-A1F1-49EB0C71CDB8}" type="presParOf" srcId="{8333C1AE-9854-4D1B-8D64-AAE5D3841E35}" destId="{7C0BBB39-3AE2-42DB-9B77-CD7EA3B4952A}" srcOrd="1" destOrd="0" presId="urn:microsoft.com/office/officeart/2005/8/layout/hierarchy2"/>
    <dgm:cxn modelId="{02FB388F-3C95-421F-9CF8-2E8F50253388}" type="presParOf" srcId="{22B28B9C-2A4A-484D-B8E3-159F7C6169B5}" destId="{AD22E974-F9C0-43D4-AD3A-E2E2BCEC051A}" srcOrd="1" destOrd="0" presId="urn:microsoft.com/office/officeart/2005/8/layout/hierarchy2"/>
    <dgm:cxn modelId="{5E8CBA49-5D70-4FCE-9F0E-66754C302F53}" type="presParOf" srcId="{AD22E974-F9C0-43D4-AD3A-E2E2BCEC051A}" destId="{2E1BBBAD-88B8-41BA-A8F3-644281418337}" srcOrd="0" destOrd="0" presId="urn:microsoft.com/office/officeart/2005/8/layout/hierarchy2"/>
    <dgm:cxn modelId="{298FA120-06FD-4A34-9FEF-B13FB57FD31A}" type="presParOf" srcId="{AD22E974-F9C0-43D4-AD3A-E2E2BCEC051A}" destId="{A9CD7A23-814F-4179-9D5B-EB054EDE8BC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904805-7727-4F80-8F2E-C5491337E4E3}">
      <dsp:nvSpPr>
        <dsp:cNvPr id="0" name=""/>
        <dsp:cNvSpPr/>
      </dsp:nvSpPr>
      <dsp:spPr>
        <a:xfrm>
          <a:off x="16615" y="1069856"/>
          <a:ext cx="1899955" cy="9499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300" kern="1200" dirty="0"/>
            <a:t>البعد الإتصالي للمنتج</a:t>
          </a:r>
          <a:endParaRPr lang="en-GB" sz="2300" kern="1200" dirty="0"/>
        </a:p>
      </dsp:txBody>
      <dsp:txXfrm>
        <a:off x="44439" y="1097680"/>
        <a:ext cx="1844307" cy="894329"/>
      </dsp:txXfrm>
    </dsp:sp>
    <dsp:sp modelId="{B882CA06-1400-4EEB-8D91-AB710EEB32A9}">
      <dsp:nvSpPr>
        <dsp:cNvPr id="0" name=""/>
        <dsp:cNvSpPr/>
      </dsp:nvSpPr>
      <dsp:spPr>
        <a:xfrm rot="19457599">
          <a:off x="1828601" y="1253555"/>
          <a:ext cx="935920" cy="36342"/>
        </a:xfrm>
        <a:custGeom>
          <a:avLst/>
          <a:gdLst/>
          <a:ahLst/>
          <a:cxnLst/>
          <a:rect l="0" t="0" r="0" b="0"/>
          <a:pathLst>
            <a:path>
              <a:moveTo>
                <a:pt x="0" y="18171"/>
              </a:moveTo>
              <a:lnTo>
                <a:pt x="935920" y="1817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2273164" y="1248328"/>
        <a:ext cx="46796" cy="46796"/>
      </dsp:txXfrm>
    </dsp:sp>
    <dsp:sp modelId="{B6C9B300-FD1E-4A49-9688-C8AB623DD0AF}">
      <dsp:nvSpPr>
        <dsp:cNvPr id="0" name=""/>
        <dsp:cNvSpPr/>
      </dsp:nvSpPr>
      <dsp:spPr>
        <a:xfrm>
          <a:off x="2676553" y="523618"/>
          <a:ext cx="1899955" cy="9499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300" kern="1200" dirty="0"/>
            <a:t>The </a:t>
          </a:r>
          <a:r>
            <a:rPr lang="en-GB" sz="2300" kern="1200" noProof="0" dirty="0"/>
            <a:t>name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300" kern="1200" dirty="0"/>
            <a:t>الإسم</a:t>
          </a:r>
          <a:endParaRPr lang="en-GB" sz="2300" kern="1200" dirty="0"/>
        </a:p>
      </dsp:txBody>
      <dsp:txXfrm>
        <a:off x="2704377" y="551442"/>
        <a:ext cx="1844307" cy="894329"/>
      </dsp:txXfrm>
    </dsp:sp>
    <dsp:sp modelId="{E24D8AEA-F41F-496A-A6D4-FEB5D7F533E7}">
      <dsp:nvSpPr>
        <dsp:cNvPr id="0" name=""/>
        <dsp:cNvSpPr/>
      </dsp:nvSpPr>
      <dsp:spPr>
        <a:xfrm>
          <a:off x="4576508" y="980436"/>
          <a:ext cx="759982" cy="36342"/>
        </a:xfrm>
        <a:custGeom>
          <a:avLst/>
          <a:gdLst/>
          <a:ahLst/>
          <a:cxnLst/>
          <a:rect l="0" t="0" r="0" b="0"/>
          <a:pathLst>
            <a:path>
              <a:moveTo>
                <a:pt x="0" y="18171"/>
              </a:moveTo>
              <a:lnTo>
                <a:pt x="759982" y="1817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 dirty="0"/>
        </a:p>
      </dsp:txBody>
      <dsp:txXfrm>
        <a:off x="4937499" y="979608"/>
        <a:ext cx="37999" cy="37999"/>
      </dsp:txXfrm>
    </dsp:sp>
    <dsp:sp modelId="{4682D834-E142-409D-B369-E9D8F0E1C382}">
      <dsp:nvSpPr>
        <dsp:cNvPr id="0" name=""/>
        <dsp:cNvSpPr/>
      </dsp:nvSpPr>
      <dsp:spPr>
        <a:xfrm>
          <a:off x="5336490" y="694"/>
          <a:ext cx="6564915" cy="19958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300" kern="1200" dirty="0"/>
            <a:t>و نقصد بها إسم المنتج عند البيع حيث يكون إما واضحا و صريحا {صابون مرسيليا} او مرموزا له {جنينة، بنينة}</a:t>
          </a:r>
          <a:endParaRPr lang="en-GB" sz="2300" kern="1200" dirty="0"/>
        </a:p>
      </dsp:txBody>
      <dsp:txXfrm>
        <a:off x="5394946" y="59150"/>
        <a:ext cx="6448003" cy="1878915"/>
      </dsp:txXfrm>
    </dsp:sp>
    <dsp:sp modelId="{964B91C6-1C5B-4E26-AED2-D5ECBC6FE76F}">
      <dsp:nvSpPr>
        <dsp:cNvPr id="0" name=""/>
        <dsp:cNvSpPr/>
      </dsp:nvSpPr>
      <dsp:spPr>
        <a:xfrm rot="2142401">
          <a:off x="1828601" y="1799792"/>
          <a:ext cx="935920" cy="36342"/>
        </a:xfrm>
        <a:custGeom>
          <a:avLst/>
          <a:gdLst/>
          <a:ahLst/>
          <a:cxnLst/>
          <a:rect l="0" t="0" r="0" b="0"/>
          <a:pathLst>
            <a:path>
              <a:moveTo>
                <a:pt x="0" y="18171"/>
              </a:moveTo>
              <a:lnTo>
                <a:pt x="935920" y="1817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2273164" y="1794565"/>
        <a:ext cx="46796" cy="46796"/>
      </dsp:txXfrm>
    </dsp:sp>
    <dsp:sp modelId="{6D7C4949-3616-49A1-A0AB-1CD2022D53D8}">
      <dsp:nvSpPr>
        <dsp:cNvPr id="0" name=""/>
        <dsp:cNvSpPr/>
      </dsp:nvSpPr>
      <dsp:spPr>
        <a:xfrm>
          <a:off x="2676553" y="1616093"/>
          <a:ext cx="1899955" cy="9499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300" kern="1200" dirty="0"/>
            <a:t>The brand 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300" kern="1200" dirty="0"/>
            <a:t>الماركة</a:t>
          </a:r>
          <a:endParaRPr lang="en-GB" sz="2300" kern="1200" dirty="0"/>
        </a:p>
      </dsp:txBody>
      <dsp:txXfrm>
        <a:off x="2704377" y="1643917"/>
        <a:ext cx="1844307" cy="894329"/>
      </dsp:txXfrm>
    </dsp:sp>
    <dsp:sp modelId="{2E1BBBAD-88B8-41BA-A8F3-644281418337}">
      <dsp:nvSpPr>
        <dsp:cNvPr id="0" name=""/>
        <dsp:cNvSpPr/>
      </dsp:nvSpPr>
      <dsp:spPr>
        <a:xfrm>
          <a:off x="5335977" y="2036002"/>
          <a:ext cx="6515839" cy="19958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300" kern="1200" dirty="0"/>
            <a:t>و التي تميز بين علامتين متنافستين و لكل واحدة خصائصها</a:t>
          </a:r>
          <a:endParaRPr lang="en-GB" sz="2300" kern="1200" dirty="0"/>
        </a:p>
      </dsp:txBody>
      <dsp:txXfrm>
        <a:off x="5394433" y="2094458"/>
        <a:ext cx="6398927" cy="18789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419-1365-615E-8555-7935D5F803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F0A76-81DF-D3C9-A709-02FEE20FED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1C53C-3B28-6174-B759-4588D5909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ED6C-A36B-4676-9483-981DE9F13977}" type="datetimeFigureOut">
              <a:rPr lang="en-GB" smtClean="0"/>
              <a:t>14/12/2024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C9F93D-0BE4-1A32-BA02-C8637F114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0A3C43-53B1-AA22-D6F6-5089A3C35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44D-4BCD-4BB6-9A3E-7A48895A6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186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4FF1F-AFC3-F3E3-1F0C-EDCAC980F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81D748-B6CC-51BA-DED2-9CB06989B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536167-8157-1C92-AB13-64E5E1F88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ED6C-A36B-4676-9483-981DE9F13977}" type="datetimeFigureOut">
              <a:rPr lang="en-GB" smtClean="0"/>
              <a:t>14/12/2024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1F1F1-D87A-CDB6-C581-61ED159B6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DEF37-6799-3BC8-1B6B-CA178E58F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44D-4BCD-4BB6-9A3E-7A48895A6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212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F13999-3C00-8CAC-FF4B-47FEA893FE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DFCE97-EBCA-6D8C-E780-AEBD283D03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0B750F-BE04-C847-12BA-DB8997A4F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ED6C-A36B-4676-9483-981DE9F13977}" type="datetimeFigureOut">
              <a:rPr lang="en-GB" smtClean="0"/>
              <a:t>14/12/2024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8651B1-BAA3-301A-0C92-758DF5B60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8DBA5-AF41-26A3-561C-B8B995D1A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44D-4BCD-4BB6-9A3E-7A48895A6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365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F8DB3-EC98-B2BC-78C7-1AC35C7F4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60004-7B15-D5E5-1FEA-FCBD0055D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3F23BD-9009-0B89-1DCC-5D3424929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ED6C-A36B-4676-9483-981DE9F13977}" type="datetimeFigureOut">
              <a:rPr lang="en-GB" smtClean="0"/>
              <a:t>14/12/2024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96BC89-3881-BFB2-0A1A-58EF065EB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676AA-E249-5BAB-E969-08E10A1CF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44D-4BCD-4BB6-9A3E-7A48895A6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83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E6892-4C69-4182-04FE-FF8E16F3F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EBDC6D-260B-AF95-E8CA-2B8A4B799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99B84-C265-7C60-7A26-485F9E825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ED6C-A36B-4676-9483-981DE9F13977}" type="datetimeFigureOut">
              <a:rPr lang="en-GB" smtClean="0"/>
              <a:t>14/12/2024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56F9E-1EFB-3981-244A-B5479FF02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907801-062F-4C69-8BED-99A2680D8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44D-4BCD-4BB6-9A3E-7A48895A6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230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911B9-B58F-C64E-8499-985B5EB18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F824C-C0AC-3048-1481-E437805297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1FD0D7-8767-B71F-3661-B9FB98B173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201D23-2031-DB37-F42E-20AFAF724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ED6C-A36B-4676-9483-981DE9F13977}" type="datetimeFigureOut">
              <a:rPr lang="en-GB" smtClean="0"/>
              <a:t>14/12/2024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2B54D4-FAEB-2954-E0CA-76B8C7C7E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44F4C0-4F33-3FD0-52E0-406E75FF8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44D-4BCD-4BB6-9A3E-7A48895A6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958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E2B9B-0154-CC33-29C5-B40CE1EA9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614C5C-D39B-3B1A-1896-C7F76925E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FA132B-E740-7E01-ADFB-09AE256CF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0BA39C-CA9D-0E8A-1FC1-9F80C0D8C9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5D9648-CFED-A793-1078-6234051EE2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EADBAB-25EE-3B39-2109-26C38A796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ED6C-A36B-4676-9483-981DE9F13977}" type="datetimeFigureOut">
              <a:rPr lang="en-GB" smtClean="0"/>
              <a:t>14/12/2024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CE80DC-AAE3-0ED7-4056-6CE7C9668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DDBC9B-AB42-7630-F8E9-359BFEAEB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44D-4BCD-4BB6-9A3E-7A48895A6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743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2D356-03C9-5E2D-0CC6-1D8CDC4C0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81CB45-4D47-EFC7-4EAA-191F5E447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ED6C-A36B-4676-9483-981DE9F13977}" type="datetimeFigureOut">
              <a:rPr lang="en-GB" smtClean="0"/>
              <a:t>14/12/2024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0CBEE7-D2EC-BFD8-33B8-BBC9C3CCB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1AE12-39CA-1B77-2D57-2A01CAA47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44D-4BCD-4BB6-9A3E-7A48895A6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995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55F3A9-0C33-74CE-FCF7-CC1AF9DC5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ED6C-A36B-4676-9483-981DE9F13977}" type="datetimeFigureOut">
              <a:rPr lang="en-GB" smtClean="0"/>
              <a:t>14/12/2024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4CDCF2-1027-F9B9-AD1D-AEFD7945D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98346D-B8E0-946F-49E6-CDFA243FA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44D-4BCD-4BB6-9A3E-7A48895A6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809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5A984-4D9A-9ABB-FDE3-E63E6D578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81793-62B6-6F05-FDAB-F401438E3E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09B3CD-6744-700F-D456-7E2BA55CF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6FAA3B-F554-7802-9C2E-EF1A79B91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ED6C-A36B-4676-9483-981DE9F13977}" type="datetimeFigureOut">
              <a:rPr lang="en-GB" smtClean="0"/>
              <a:t>14/12/2024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51CB46-D16F-44A5-9B3D-497DE45D1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4F6A31-D4CD-E1C1-39AA-8516651ED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44D-4BCD-4BB6-9A3E-7A48895A6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4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AD1F7-C88F-A9CE-1175-94750DF0D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337AED-3F7A-B431-308D-53119183C3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3A955D-18BB-717A-8D36-D80CEC4176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2BEAB6-52BE-1678-56F6-FEDC530F5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ED6C-A36B-4676-9483-981DE9F13977}" type="datetimeFigureOut">
              <a:rPr lang="en-GB" smtClean="0"/>
              <a:t>14/12/2024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55880-895C-6E28-A196-EBA6C6279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F38BB1-238F-BBF8-FAFC-2478A2C93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44D-4BCD-4BB6-9A3E-7A48895A6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333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E65266-7DDA-2A97-D6DF-455F388DC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7F97FA-886A-BD25-4287-51585C2CBE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0BD64-5F6A-1C15-71AC-0DFBBE043F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CED6C-A36B-4676-9483-981DE9F13977}" type="datetimeFigureOut">
              <a:rPr lang="en-GB" smtClean="0"/>
              <a:t>14/12/2024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4608B-EA64-647B-DB8F-7CED02FE98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ECD76-B7FA-DE1D-C67D-FC98585562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F444D-4BCD-4BB6-9A3E-7A48895A6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98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44ABE1B-0753-3A06-1F30-1A67799ACFCF}"/>
              </a:ext>
            </a:extLst>
          </p:cNvPr>
          <p:cNvSpPr>
            <a:spLocks noGrp="1"/>
          </p:cNvSpPr>
          <p:nvPr/>
        </p:nvSpPr>
        <p:spPr>
          <a:xfrm>
            <a:off x="1524000" y="1978346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Chapter IV. </a:t>
            </a:r>
            <a:r>
              <a:rPr lang="en-US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Classification of product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614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C02E73-59C0-F85D-C9EF-314B58258252}"/>
              </a:ext>
            </a:extLst>
          </p:cNvPr>
          <p:cNvSpPr txBox="1"/>
          <p:nvPr/>
        </p:nvSpPr>
        <p:spPr>
          <a:xfrm>
            <a:off x="328774" y="286931"/>
            <a:ext cx="1146595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>
                <a:latin typeface="+mj-lt"/>
              </a:rPr>
              <a:t>IV. 5 Classification of standards and </a:t>
            </a:r>
            <a:r>
              <a:rPr lang="en-GB" sz="4400" dirty="0">
                <a:latin typeface="+mj-lt"/>
              </a:rPr>
              <a:t>them</a:t>
            </a:r>
            <a:r>
              <a:rPr lang="fr-FR" sz="4400" dirty="0">
                <a:latin typeface="+mj-lt"/>
              </a:rPr>
              <a:t> </a:t>
            </a:r>
          </a:p>
          <a:p>
            <a:r>
              <a:rPr lang="en-GB" sz="4400" dirty="0">
                <a:latin typeface="+mj-lt"/>
              </a:rPr>
              <a:t>Codification </a:t>
            </a:r>
          </a:p>
          <a:p>
            <a:pPr algn="r" rtl="1"/>
            <a:r>
              <a:rPr lang="ar-DZ" sz="4400" dirty="0">
                <a:latin typeface="+mj-lt"/>
              </a:rPr>
              <a:t>تصنيف المعايير و تدوينها</a:t>
            </a:r>
            <a:endParaRPr lang="en-GB" sz="4400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D3F639-C9A4-75B3-BB9D-7852C575A4A6}"/>
              </a:ext>
            </a:extLst>
          </p:cNvPr>
          <p:cNvSpPr txBox="1"/>
          <p:nvPr/>
        </p:nvSpPr>
        <p:spPr>
          <a:xfrm>
            <a:off x="363021" y="2497740"/>
            <a:ext cx="1146595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DZ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الهدف من ال </a:t>
            </a:r>
            <a:r>
              <a:rPr lang="fr-FR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ICS</a:t>
            </a:r>
            <a:r>
              <a:rPr lang="ar-DZ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هو تسهيل تنسيق المعلومات و التحكم فيها مثل قواعد البيانات </a:t>
            </a:r>
            <a:r>
              <a:rPr lang="fr-FR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(Yahoo, Gmail…)</a:t>
            </a:r>
            <a:r>
              <a:rPr lang="ar-DZ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و بالتالي تعزيز العمل بالمعايير و تعميمها بصفة أكبر. </a:t>
            </a:r>
          </a:p>
          <a:p>
            <a:pPr algn="just" rtl="1"/>
            <a:r>
              <a:rPr lang="ar-DZ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يتم تقديم فهرس </a:t>
            </a:r>
            <a:r>
              <a:rPr lang="fr-FR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ICS</a:t>
            </a:r>
            <a:r>
              <a:rPr lang="ar-DZ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في شكل كلمات رئيسية في سياق معين </a:t>
            </a:r>
            <a:r>
              <a:rPr lang="fr-FR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)</a:t>
            </a:r>
            <a:r>
              <a:rPr lang="ar-DZ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كلمات مفتاحية</a:t>
            </a:r>
            <a:r>
              <a:rPr lang="fr-FR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(</a:t>
            </a:r>
            <a:r>
              <a:rPr lang="ar-DZ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تحت كل كلمة مفتاحية يظهر المجال الذي تهتم به و تظهر العناوين الرئيسية و الفرعية و الملاحظات.</a:t>
            </a:r>
            <a:endParaRPr lang="fr-FR" sz="2400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just" rtl="1"/>
            <a:endParaRPr lang="ar-DZ" sz="2400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just"/>
            <a:r>
              <a:rPr lang="en-US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The goal of ICS is to facilitate the coordination and control of information such as databases (Yahoo, Gmail...) and thus enhance the work of standards and disseminate them more widely. </a:t>
            </a:r>
          </a:p>
          <a:p>
            <a:pPr algn="just"/>
            <a:r>
              <a:rPr lang="en-US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The ICS index is presented in the form of keywords in a specific context (keywords). Under each keyword, the field you are interested in appears, and the main headings, subheadings, and notes appear.</a:t>
            </a:r>
            <a:endParaRPr lang="fr-FR" sz="2400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3E4FBA-B3D6-9BAA-BD11-B4D9A1060EE6}"/>
              </a:ext>
            </a:extLst>
          </p:cNvPr>
          <p:cNvSpPr/>
          <p:nvPr/>
        </p:nvSpPr>
        <p:spPr>
          <a:xfrm>
            <a:off x="328774" y="2410589"/>
            <a:ext cx="11534452" cy="4277887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871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F203447-25EB-89BD-D1B6-DDD67F7C67CD}"/>
              </a:ext>
            </a:extLst>
          </p:cNvPr>
          <p:cNvSpPr txBox="1"/>
          <p:nvPr/>
        </p:nvSpPr>
        <p:spPr>
          <a:xfrm>
            <a:off x="7633698" y="5506949"/>
            <a:ext cx="35918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That’s all, Thanks.</a:t>
            </a:r>
          </a:p>
        </p:txBody>
      </p:sp>
    </p:spTree>
    <p:extLst>
      <p:ext uri="{BB962C8B-B14F-4D97-AF65-F5344CB8AC3E}">
        <p14:creationId xmlns:p14="http://schemas.microsoft.com/office/powerpoint/2010/main" val="701344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0293A7-8263-F772-EC95-0B4BC6285F08}"/>
              </a:ext>
            </a:extLst>
          </p:cNvPr>
          <p:cNvSpPr txBox="1"/>
          <p:nvPr/>
        </p:nvSpPr>
        <p:spPr>
          <a:xfrm>
            <a:off x="2358514" y="311543"/>
            <a:ext cx="7038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3200" b="1" dirty="0"/>
              <a:t>Classification of Products</a:t>
            </a:r>
            <a:r>
              <a:rPr lang="ar-DZ" sz="3200" b="1" dirty="0"/>
              <a:t>  </a:t>
            </a:r>
            <a:r>
              <a:rPr lang="ar-DZ" sz="3200" b="1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تصنيف المنتجات </a:t>
            </a:r>
            <a:endParaRPr lang="en-GB" sz="3200" b="1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85D830-CE2A-2FE3-E634-0DBC473A9CC6}"/>
              </a:ext>
            </a:extLst>
          </p:cNvPr>
          <p:cNvSpPr txBox="1"/>
          <p:nvPr/>
        </p:nvSpPr>
        <p:spPr>
          <a:xfrm>
            <a:off x="7116567" y="2434304"/>
            <a:ext cx="456172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DZ" sz="2400" dirty="0">
                <a:ea typeface="Amiri" panose="00000500000000000000" pitchFamily="2" charset="-78"/>
                <a:cs typeface="Amiri" panose="00000500000000000000" pitchFamily="2" charset="-78"/>
              </a:rPr>
              <a:t>المنتج أو السلعة أو الخدمة التي تتكون من مكونات ملموسة و غير ملموسة و التي تلبي إحتياجات و رغبات المستهلكين</a:t>
            </a:r>
          </a:p>
          <a:p>
            <a:pPr algn="just" rtl="1"/>
            <a:r>
              <a:rPr lang="ar-DZ" sz="2400" dirty="0">
                <a:ea typeface="Amiri" panose="00000500000000000000" pitchFamily="2" charset="-78"/>
                <a:cs typeface="Amiri" panose="00000500000000000000" pitchFamily="2" charset="-78"/>
              </a:rPr>
              <a:t>يتمتع المنتج بهويته الخاصة ممثلة في الإسم، العلامة التجارية، التعبئة و التغليف و التي تميزه عن باقي المنتجات المماثلة كما يلبي متطلبات معينة تتعلق بالجودة و التوحيد القياسي</a:t>
            </a:r>
            <a:r>
              <a:rPr lang="fr-FR" sz="2400" dirty="0">
                <a:ea typeface="Amiri" panose="00000500000000000000" pitchFamily="2" charset="-78"/>
                <a:cs typeface="Amiri" panose="00000500000000000000" pitchFamily="2" charset="-78"/>
              </a:rPr>
              <a:t>.</a:t>
            </a:r>
            <a:endParaRPr lang="ar-DZ" sz="2400" dirty="0"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BB03AC-64F0-91D2-ECE3-30B62207AA8B}"/>
              </a:ext>
            </a:extLst>
          </p:cNvPr>
          <p:cNvSpPr txBox="1"/>
          <p:nvPr/>
        </p:nvSpPr>
        <p:spPr>
          <a:xfrm>
            <a:off x="513708" y="2263037"/>
            <a:ext cx="589736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GB" sz="2400" b="1" dirty="0">
                <a:latin typeface="+mj-lt"/>
              </a:rPr>
              <a:t>A product, good or service that consists of tangible and intangible components that meets the needs and desires of consumers</a:t>
            </a:r>
            <a:r>
              <a:rPr lang="fr-FR" sz="2400" b="1" dirty="0">
                <a:latin typeface="+mj-lt"/>
              </a:rPr>
              <a:t>.</a:t>
            </a:r>
          </a:p>
          <a:p>
            <a:pPr algn="just"/>
            <a:endParaRPr lang="fr-FR" sz="2400" b="1" dirty="0"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GB" sz="2400" b="1" dirty="0">
                <a:latin typeface="+mj-lt"/>
              </a:rPr>
              <a:t>The product has its own identity, represented by the name, trademark, and packaging, which distinguishes it from other similar products. It also meets certain requirements related to quality and standardization.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0149CB-41F4-BE3A-E656-7349C23B01D1}"/>
              </a:ext>
            </a:extLst>
          </p:cNvPr>
          <p:cNvSpPr txBox="1"/>
          <p:nvPr/>
        </p:nvSpPr>
        <p:spPr>
          <a:xfrm>
            <a:off x="359596" y="1194032"/>
            <a:ext cx="51789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>
                <a:latin typeface="+mj-lt"/>
              </a:rPr>
              <a:t>IV. 1 The Product </a:t>
            </a:r>
            <a:r>
              <a:rPr lang="ar-DZ" sz="4000" dirty="0">
                <a:latin typeface="+mj-lt"/>
              </a:rPr>
              <a:t>المنتج</a:t>
            </a:r>
            <a:r>
              <a:rPr lang="fr-FR" sz="4000" dirty="0">
                <a:latin typeface="+mj-lt"/>
              </a:rPr>
              <a:t> </a:t>
            </a:r>
            <a:endParaRPr lang="en-GB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30813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883354-E2B9-A5B6-1876-7260D0AC4C5A}"/>
              </a:ext>
            </a:extLst>
          </p:cNvPr>
          <p:cNvSpPr txBox="1"/>
          <p:nvPr/>
        </p:nvSpPr>
        <p:spPr>
          <a:xfrm>
            <a:off x="349322" y="308225"/>
            <a:ext cx="87554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>
                <a:latin typeface="+mj-lt"/>
              </a:rPr>
              <a:t>IV. 2 Product components </a:t>
            </a:r>
            <a:r>
              <a:rPr lang="ar-DZ" sz="4000" dirty="0">
                <a:latin typeface="+mj-lt"/>
              </a:rPr>
              <a:t>مكونات المنتج</a:t>
            </a:r>
            <a:r>
              <a:rPr lang="fr-FR" sz="4000" dirty="0">
                <a:latin typeface="+mj-lt"/>
              </a:rPr>
              <a:t> </a:t>
            </a:r>
            <a:endParaRPr lang="en-GB" sz="4400" dirty="0">
              <a:latin typeface="+mj-lt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078AE1B-BF97-891A-8263-9205AF3144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996623"/>
              </p:ext>
            </p:extLst>
          </p:nvPr>
        </p:nvGraphicFramePr>
        <p:xfrm>
          <a:off x="515991" y="1531324"/>
          <a:ext cx="11160018" cy="479886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916737">
                  <a:extLst>
                    <a:ext uri="{9D8B030D-6E8A-4147-A177-3AD203B41FA5}">
                      <a16:colId xmlns:a16="http://schemas.microsoft.com/office/drawing/2014/main" val="532736799"/>
                    </a:ext>
                  </a:extLst>
                </a:gridCol>
                <a:gridCol w="7243281">
                  <a:extLst>
                    <a:ext uri="{9D8B030D-6E8A-4147-A177-3AD203B41FA5}">
                      <a16:colId xmlns:a16="http://schemas.microsoft.com/office/drawing/2014/main" val="1662889732"/>
                    </a:ext>
                  </a:extLst>
                </a:gridCol>
              </a:tblGrid>
              <a:tr h="982114">
                <a:tc>
                  <a:txBody>
                    <a:bodyPr/>
                    <a:lstStyle/>
                    <a:p>
                      <a:pPr algn="ctr"/>
                      <a:endParaRPr lang="en-GB" sz="2000" noProof="0" dirty="0"/>
                    </a:p>
                    <a:p>
                      <a:pPr algn="ctr"/>
                      <a:r>
                        <a:rPr lang="en-GB" sz="2400" noProof="0" dirty="0"/>
                        <a:t>Element</a:t>
                      </a:r>
                      <a:r>
                        <a:rPr lang="fr-FR" sz="2400" dirty="0"/>
                        <a:t> </a:t>
                      </a:r>
                      <a:r>
                        <a:rPr lang="ar-DZ" sz="2400" dirty="0"/>
                        <a:t>العنصر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</a:t>
                      </a:r>
                    </a:p>
                    <a:p>
                      <a:pPr algn="ctr"/>
                      <a:r>
                        <a:rPr lang="fr-FR" sz="2400" dirty="0">
                          <a:latin typeface="+mn-lt"/>
                        </a:rPr>
                        <a:t>Component </a:t>
                      </a:r>
                      <a:r>
                        <a:rPr lang="ar-DZ" sz="2400" dirty="0">
                          <a:latin typeface="+mn-lt"/>
                        </a:rPr>
                        <a:t>المكونات</a:t>
                      </a:r>
                      <a:endParaRPr lang="en-GB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735717"/>
                  </a:ext>
                </a:extLst>
              </a:tr>
              <a:tr h="2776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400" dirty="0"/>
                        <a:t>Physical </a:t>
                      </a:r>
                      <a:r>
                        <a:rPr lang="en-GB" sz="2400" noProof="0" dirty="0"/>
                        <a:t>characteristics</a:t>
                      </a:r>
                      <a:r>
                        <a:rPr lang="fr-FR" sz="2400" dirty="0"/>
                        <a:t> </a:t>
                      </a:r>
                      <a:r>
                        <a:rPr lang="ar-DZ" sz="2400" dirty="0"/>
                        <a:t>الخصائص الفيزيائية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2400" noProof="0" dirty="0"/>
                        <a:t>What</a:t>
                      </a:r>
                      <a:r>
                        <a:rPr lang="fr-FR" sz="2400" dirty="0"/>
                        <a:t> the </a:t>
                      </a:r>
                      <a:r>
                        <a:rPr lang="en-GB" sz="2400" noProof="0" dirty="0"/>
                        <a:t>product</a:t>
                      </a:r>
                      <a:r>
                        <a:rPr lang="fr-FR" sz="2400" dirty="0"/>
                        <a:t> </a:t>
                      </a:r>
                      <a:r>
                        <a:rPr lang="en-GB" sz="2400" noProof="0" dirty="0"/>
                        <a:t>is</a:t>
                      </a:r>
                      <a:r>
                        <a:rPr lang="fr-FR" sz="2400" dirty="0"/>
                        <a:t> </a:t>
                      </a:r>
                      <a:r>
                        <a:rPr lang="en-GB" sz="2400" noProof="0" dirty="0"/>
                        <a:t>used</a:t>
                      </a:r>
                      <a:r>
                        <a:rPr lang="fr-FR" sz="2400" dirty="0"/>
                        <a:t> for</a:t>
                      </a:r>
                      <a:r>
                        <a:rPr lang="ar-DZ" sz="2400" dirty="0"/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DZ" sz="2400" dirty="0"/>
                        <a:t>الغرض من إستخدام المنتج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531957"/>
                  </a:ext>
                </a:extLst>
              </a:tr>
              <a:tr h="793813"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Identify</a:t>
                      </a:r>
                      <a:endParaRPr lang="ar-DZ" sz="2400" dirty="0"/>
                    </a:p>
                    <a:p>
                      <a:pPr algn="ctr"/>
                      <a:r>
                        <a:rPr lang="ar-DZ" sz="2400" dirty="0"/>
                        <a:t>التعريف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Product </a:t>
                      </a:r>
                      <a:r>
                        <a:rPr lang="en-GB" sz="2400" noProof="0" dirty="0"/>
                        <a:t>name</a:t>
                      </a:r>
                      <a:r>
                        <a:rPr lang="fr-FR" sz="2400" dirty="0"/>
                        <a:t>, code</a:t>
                      </a:r>
                      <a:r>
                        <a:rPr lang="ar-DZ" sz="2400" dirty="0"/>
                        <a:t> </a:t>
                      </a:r>
                    </a:p>
                    <a:p>
                      <a:pPr algn="ctr"/>
                      <a:r>
                        <a:rPr lang="ar-DZ" sz="2400" dirty="0"/>
                        <a:t>إسم المنتج رمزه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338782"/>
                  </a:ext>
                </a:extLst>
              </a:tr>
              <a:tr h="982114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Packaging </a:t>
                      </a:r>
                    </a:p>
                    <a:p>
                      <a:pPr algn="ctr"/>
                      <a:r>
                        <a:rPr lang="ar-DZ" sz="2400" dirty="0"/>
                        <a:t>التغليف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Ensure</a:t>
                      </a:r>
                      <a:r>
                        <a:rPr lang="fr-FR" sz="2400" dirty="0"/>
                        <a:t> the best </a:t>
                      </a:r>
                      <a:r>
                        <a:rPr lang="en-GB" sz="2400" noProof="0" dirty="0"/>
                        <a:t>safety</a:t>
                      </a:r>
                      <a:r>
                        <a:rPr lang="fr-FR" sz="2400" dirty="0"/>
                        <a:t> condition: </a:t>
                      </a:r>
                      <a:r>
                        <a:rPr lang="en-GB" sz="2400" noProof="0" dirty="0"/>
                        <a:t>presentation</a:t>
                      </a:r>
                      <a:r>
                        <a:rPr lang="fr-FR" sz="2400" dirty="0"/>
                        <a:t>, </a:t>
                      </a:r>
                      <a:r>
                        <a:rPr lang="en-GB" sz="2400" noProof="0" dirty="0"/>
                        <a:t>handling</a:t>
                      </a:r>
                      <a:r>
                        <a:rPr lang="fr-FR" sz="2400" dirty="0"/>
                        <a:t>, transport, </a:t>
                      </a:r>
                      <a:r>
                        <a:rPr lang="en-GB" sz="2400" noProof="0" dirty="0"/>
                        <a:t>storage</a:t>
                      </a:r>
                      <a:r>
                        <a:rPr lang="fr-FR" sz="2400" dirty="0"/>
                        <a:t>…</a:t>
                      </a:r>
                    </a:p>
                    <a:p>
                      <a:pPr algn="ctr"/>
                      <a:r>
                        <a:rPr lang="ar-DZ" sz="2400" dirty="0"/>
                        <a:t>ضمان أفضل عرض لشروط السلامة، النقل، التخزين و حفظ المنتجات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4291148"/>
                  </a:ext>
                </a:extLst>
              </a:tr>
              <a:tr h="982114"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Quality</a:t>
                      </a:r>
                      <a:r>
                        <a:rPr lang="fr-FR" sz="2400" dirty="0"/>
                        <a:t> </a:t>
                      </a:r>
                    </a:p>
                    <a:p>
                      <a:pPr algn="ctr"/>
                      <a:r>
                        <a:rPr lang="ar-DZ" sz="2400" dirty="0"/>
                        <a:t>الجودة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Standards, labels, certification</a:t>
                      </a:r>
                    </a:p>
                    <a:p>
                      <a:pPr algn="ctr"/>
                      <a:r>
                        <a:rPr lang="ar-DZ" sz="2400" dirty="0"/>
                        <a:t>المعايير، العلامات، الشهادات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1926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7413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0BEA2C1-9A79-47E6-702D-D504CD839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473872"/>
              </p:ext>
            </p:extLst>
          </p:nvPr>
        </p:nvGraphicFramePr>
        <p:xfrm>
          <a:off x="460054" y="1500502"/>
          <a:ext cx="11160018" cy="495802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16737">
                  <a:extLst>
                    <a:ext uri="{9D8B030D-6E8A-4147-A177-3AD203B41FA5}">
                      <a16:colId xmlns:a16="http://schemas.microsoft.com/office/drawing/2014/main" val="532736799"/>
                    </a:ext>
                  </a:extLst>
                </a:gridCol>
                <a:gridCol w="7243281">
                  <a:extLst>
                    <a:ext uri="{9D8B030D-6E8A-4147-A177-3AD203B41FA5}">
                      <a16:colId xmlns:a16="http://schemas.microsoft.com/office/drawing/2014/main" val="1662889732"/>
                    </a:ext>
                  </a:extLst>
                </a:gridCol>
              </a:tblGrid>
              <a:tr h="982114">
                <a:tc>
                  <a:txBody>
                    <a:bodyPr/>
                    <a:lstStyle/>
                    <a:p>
                      <a:pPr algn="ctr"/>
                      <a:endParaRPr lang="en-GB" sz="2000" noProof="0" dirty="0"/>
                    </a:p>
                    <a:p>
                      <a:pPr algn="ctr"/>
                      <a:r>
                        <a:rPr lang="en-GB" sz="2400" noProof="0" dirty="0"/>
                        <a:t>Element</a:t>
                      </a:r>
                      <a:r>
                        <a:rPr lang="fr-FR" sz="2400" dirty="0"/>
                        <a:t> </a:t>
                      </a:r>
                      <a:r>
                        <a:rPr lang="ar-DZ" sz="2400" dirty="0"/>
                        <a:t>العنصر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</a:t>
                      </a:r>
                    </a:p>
                    <a:p>
                      <a:pPr algn="ctr"/>
                      <a:r>
                        <a:rPr lang="fr-FR" sz="2400" dirty="0"/>
                        <a:t>Component </a:t>
                      </a:r>
                      <a:r>
                        <a:rPr lang="ar-DZ" sz="2400" dirty="0"/>
                        <a:t>المكونات</a:t>
                      </a:r>
                      <a:endParaRPr lang="en-GB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735717"/>
                  </a:ext>
                </a:extLst>
              </a:tr>
              <a:tr h="2776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2400" noProof="0" dirty="0" err="1"/>
                        <a:t>Labeling</a:t>
                      </a:r>
                      <a:endParaRPr lang="en-GB" sz="2400" noProof="0" dirty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DZ" sz="2400" dirty="0"/>
                        <a:t>وضع العلامات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2400" noProof="0" dirty="0"/>
                        <a:t>With</a:t>
                      </a:r>
                      <a:r>
                        <a:rPr lang="fr-FR" sz="2400" noProof="0" dirty="0"/>
                        <a:t> </a:t>
                      </a:r>
                      <a:r>
                        <a:rPr lang="en-GB" sz="2400" noProof="0" dirty="0"/>
                        <a:t>general</a:t>
                      </a:r>
                      <a:r>
                        <a:rPr lang="fr-FR" sz="2400" noProof="0" dirty="0"/>
                        <a:t> information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DZ" sz="2400" noProof="0" dirty="0"/>
                        <a:t>تحتوي على المعلومات المحددة</a:t>
                      </a:r>
                      <a:endParaRPr lang="ar-D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531957"/>
                  </a:ext>
                </a:extLst>
              </a:tr>
              <a:tr h="982114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Brand </a:t>
                      </a:r>
                    </a:p>
                    <a:p>
                      <a:pPr algn="ctr"/>
                      <a:r>
                        <a:rPr lang="ar-DZ" sz="2400" dirty="0"/>
                        <a:t>العلامة التجارية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Logo, </a:t>
                      </a:r>
                      <a:r>
                        <a:rPr lang="en-GB" sz="2400" noProof="0" dirty="0"/>
                        <a:t>colours</a:t>
                      </a:r>
                      <a:r>
                        <a:rPr lang="fr-FR" sz="2400" dirty="0"/>
                        <a:t>, </a:t>
                      </a:r>
                      <a:r>
                        <a:rPr lang="en-GB" sz="2400" noProof="0" dirty="0"/>
                        <a:t>name</a:t>
                      </a:r>
                    </a:p>
                    <a:p>
                      <a:pPr algn="ctr"/>
                      <a:r>
                        <a:rPr lang="ar-DZ" sz="2400" dirty="0"/>
                        <a:t>الرموز، الألوان، الإسم</a:t>
                      </a:r>
                      <a:endParaRPr lang="fr-F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338782"/>
                  </a:ext>
                </a:extLst>
              </a:tr>
              <a:tr h="982114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Social value</a:t>
                      </a:r>
                    </a:p>
                    <a:p>
                      <a:pPr algn="ctr"/>
                      <a:r>
                        <a:rPr lang="ar-DZ" sz="2400" dirty="0"/>
                        <a:t>القيمة الإجتماعية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Prestige </a:t>
                      </a:r>
                      <a:r>
                        <a:rPr lang="en-GB" sz="2400" noProof="0" dirty="0"/>
                        <a:t>linked</a:t>
                      </a:r>
                      <a:r>
                        <a:rPr lang="fr-FR" sz="2400" dirty="0"/>
                        <a:t> to the </a:t>
                      </a:r>
                      <a:r>
                        <a:rPr lang="en-GB" sz="2400" noProof="0" dirty="0"/>
                        <a:t>purchase</a:t>
                      </a:r>
                      <a:r>
                        <a:rPr lang="fr-FR" sz="2400" dirty="0"/>
                        <a:t> and use of the </a:t>
                      </a:r>
                      <a:r>
                        <a:rPr lang="en-GB" sz="2400" noProof="0" dirty="0"/>
                        <a:t>product</a:t>
                      </a:r>
                    </a:p>
                    <a:p>
                      <a:pPr algn="ctr"/>
                      <a:r>
                        <a:rPr lang="ar-DZ" sz="2400" dirty="0"/>
                        <a:t>الهيبة المرتبطة بشراء المنتج و إستخدامه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4291148"/>
                  </a:ext>
                </a:extLst>
              </a:tr>
              <a:tr h="982114">
                <a:tc>
                  <a:txBody>
                    <a:bodyPr/>
                    <a:lstStyle/>
                    <a:p>
                      <a:pPr algn="ctr"/>
                      <a:r>
                        <a:rPr lang="en-GB" sz="2400" noProof="0" dirty="0"/>
                        <a:t>Guarantees</a:t>
                      </a:r>
                      <a:r>
                        <a:rPr lang="fr-FR" sz="2400" dirty="0"/>
                        <a:t> </a:t>
                      </a:r>
                    </a:p>
                    <a:p>
                      <a:pPr algn="ctr"/>
                      <a:r>
                        <a:rPr lang="ar-DZ" sz="2400" dirty="0"/>
                        <a:t>الضمانات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Legal </a:t>
                      </a:r>
                      <a:r>
                        <a:rPr lang="en-GB" sz="2400" noProof="0" dirty="0"/>
                        <a:t>guarantee</a:t>
                      </a:r>
                      <a:r>
                        <a:rPr lang="fr-FR" sz="2400" dirty="0"/>
                        <a:t> and </a:t>
                      </a:r>
                      <a:r>
                        <a:rPr lang="en-GB" sz="2400" noProof="0" dirty="0"/>
                        <a:t>conventional</a:t>
                      </a:r>
                      <a:r>
                        <a:rPr lang="fr-FR" sz="2400" dirty="0"/>
                        <a:t> </a:t>
                      </a:r>
                      <a:r>
                        <a:rPr lang="en-GB" sz="2400" noProof="0" dirty="0"/>
                        <a:t>guarantee</a:t>
                      </a:r>
                    </a:p>
                    <a:p>
                      <a:pPr algn="ctr"/>
                      <a:r>
                        <a:rPr lang="ar-DZ" sz="2400" dirty="0"/>
                        <a:t>الضمان القانوني {القانون المدني ضد عيوب المنتج} و الضمان التقليدي {العقد بين البائع و المشتري}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19262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E8B452B-BEAE-EB0E-31F2-804DBBB7372A}"/>
              </a:ext>
            </a:extLst>
          </p:cNvPr>
          <p:cNvSpPr txBox="1"/>
          <p:nvPr/>
        </p:nvSpPr>
        <p:spPr>
          <a:xfrm>
            <a:off x="349322" y="308225"/>
            <a:ext cx="87554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>
                <a:latin typeface="+mj-lt"/>
              </a:rPr>
              <a:t>IV. 2 Product components </a:t>
            </a:r>
            <a:r>
              <a:rPr lang="ar-DZ" sz="4000" dirty="0">
                <a:latin typeface="+mj-lt"/>
              </a:rPr>
              <a:t>مكونات المنتج</a:t>
            </a:r>
            <a:r>
              <a:rPr lang="fr-FR" sz="4000" dirty="0">
                <a:latin typeface="+mj-lt"/>
              </a:rPr>
              <a:t> </a:t>
            </a:r>
            <a:endParaRPr lang="en-GB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85645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02A3C0E-B51F-2335-C9F3-A06B5FD0E5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569422"/>
              </p:ext>
            </p:extLst>
          </p:nvPr>
        </p:nvGraphicFramePr>
        <p:xfrm>
          <a:off x="460054" y="1500502"/>
          <a:ext cx="11160018" cy="180507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916737">
                  <a:extLst>
                    <a:ext uri="{9D8B030D-6E8A-4147-A177-3AD203B41FA5}">
                      <a16:colId xmlns:a16="http://schemas.microsoft.com/office/drawing/2014/main" val="532736799"/>
                    </a:ext>
                  </a:extLst>
                </a:gridCol>
                <a:gridCol w="7243281">
                  <a:extLst>
                    <a:ext uri="{9D8B030D-6E8A-4147-A177-3AD203B41FA5}">
                      <a16:colId xmlns:a16="http://schemas.microsoft.com/office/drawing/2014/main" val="1662889732"/>
                    </a:ext>
                  </a:extLst>
                </a:gridCol>
              </a:tblGrid>
              <a:tr h="982114">
                <a:tc>
                  <a:txBody>
                    <a:bodyPr/>
                    <a:lstStyle/>
                    <a:p>
                      <a:pPr algn="ctr"/>
                      <a:endParaRPr lang="en-GB" sz="2000" noProof="0" dirty="0"/>
                    </a:p>
                    <a:p>
                      <a:pPr algn="ctr"/>
                      <a:r>
                        <a:rPr lang="en-GB" sz="2400" noProof="0" dirty="0"/>
                        <a:t>Element</a:t>
                      </a:r>
                      <a:r>
                        <a:rPr lang="fr-FR" sz="2400" dirty="0"/>
                        <a:t> </a:t>
                      </a:r>
                      <a:r>
                        <a:rPr lang="ar-DZ" sz="2400" dirty="0"/>
                        <a:t>العنصر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 </a:t>
                      </a:r>
                    </a:p>
                    <a:p>
                      <a:pPr algn="ctr"/>
                      <a:r>
                        <a:rPr lang="fr-FR" sz="2400" dirty="0"/>
                        <a:t>Component </a:t>
                      </a:r>
                      <a:r>
                        <a:rPr lang="ar-DZ" sz="2400" dirty="0"/>
                        <a:t>المكونات</a:t>
                      </a:r>
                      <a:endParaRPr lang="en-GB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735717"/>
                  </a:ext>
                </a:extLst>
              </a:tr>
              <a:tr h="2776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400" noProof="0" dirty="0"/>
                        <a:t>Associated services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DZ" sz="2400" noProof="0" dirty="0"/>
                        <a:t>خدمات مضافة</a:t>
                      </a:r>
                      <a:endParaRPr lang="en-GB" sz="2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2400" noProof="0" dirty="0"/>
                        <a:t>After</a:t>
                      </a:r>
                      <a:r>
                        <a:rPr lang="fr-FR" sz="2400" noProof="0" dirty="0"/>
                        <a:t> sale, </a:t>
                      </a:r>
                      <a:r>
                        <a:rPr lang="en-GB" sz="2400" noProof="0" dirty="0"/>
                        <a:t>insurance</a:t>
                      </a:r>
                      <a:r>
                        <a:rPr lang="fr-FR" sz="2400" noProof="0" dirty="0"/>
                        <a:t>, </a:t>
                      </a:r>
                      <a:r>
                        <a:rPr lang="en-GB" sz="2400" noProof="0" dirty="0"/>
                        <a:t>warranty</a:t>
                      </a:r>
                      <a:r>
                        <a:rPr lang="fr-FR" sz="2400" noProof="0" dirty="0"/>
                        <a:t>, installation, </a:t>
                      </a:r>
                      <a:r>
                        <a:rPr lang="en-GB" sz="2400" noProof="0" dirty="0"/>
                        <a:t>advices</a:t>
                      </a:r>
                      <a:r>
                        <a:rPr lang="fr-FR" sz="2400" noProof="0" dirty="0"/>
                        <a:t>.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ar-DZ" sz="2400" noProof="0" dirty="0"/>
                        <a:t>خدمات ما بعد البيع، التأمين، الضمان، التركيب، الإستشارة</a:t>
                      </a:r>
                      <a:endParaRPr lang="ar-D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53195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8343601-5031-E31D-CFFF-D54877812F03}"/>
              </a:ext>
            </a:extLst>
          </p:cNvPr>
          <p:cNvSpPr txBox="1"/>
          <p:nvPr/>
        </p:nvSpPr>
        <p:spPr>
          <a:xfrm>
            <a:off x="349322" y="308225"/>
            <a:ext cx="87554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>
                <a:latin typeface="+mj-lt"/>
              </a:rPr>
              <a:t>IV. 2 Product components </a:t>
            </a:r>
            <a:r>
              <a:rPr lang="ar-DZ" sz="4000" dirty="0">
                <a:latin typeface="+mj-lt"/>
              </a:rPr>
              <a:t>مكونات المنتج</a:t>
            </a:r>
            <a:r>
              <a:rPr lang="fr-FR" sz="4000" dirty="0">
                <a:latin typeface="+mj-lt"/>
              </a:rPr>
              <a:t> </a:t>
            </a:r>
            <a:endParaRPr lang="en-GB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2694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1920B4-B529-70A7-0AF3-427D549387CF}"/>
              </a:ext>
            </a:extLst>
          </p:cNvPr>
          <p:cNvSpPr txBox="1"/>
          <p:nvPr/>
        </p:nvSpPr>
        <p:spPr>
          <a:xfrm>
            <a:off x="349322" y="308225"/>
            <a:ext cx="992726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>
                <a:latin typeface="+mj-lt"/>
              </a:rPr>
              <a:t>IV. 3 Classification of Product </a:t>
            </a:r>
            <a:r>
              <a:rPr lang="ar-DZ" sz="4000" dirty="0">
                <a:latin typeface="+mj-lt"/>
              </a:rPr>
              <a:t>تصنيف المنتجات</a:t>
            </a:r>
            <a:r>
              <a:rPr lang="fr-FR" sz="4000" dirty="0">
                <a:latin typeface="+mj-lt"/>
              </a:rPr>
              <a:t> </a:t>
            </a:r>
            <a:endParaRPr lang="en-GB" sz="4400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806515-B2A6-9348-AA8B-AFCCADF69402}"/>
              </a:ext>
            </a:extLst>
          </p:cNvPr>
          <p:cNvSpPr txBox="1"/>
          <p:nvPr/>
        </p:nvSpPr>
        <p:spPr>
          <a:xfrm>
            <a:off x="349322" y="1077666"/>
            <a:ext cx="68084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>
                <a:latin typeface="+mj-lt"/>
              </a:rPr>
              <a:t>IV. 3.1 </a:t>
            </a:r>
            <a:r>
              <a:rPr lang="en-GB" sz="3200" dirty="0">
                <a:latin typeface="+mj-lt"/>
              </a:rPr>
              <a:t>Industrial</a:t>
            </a:r>
            <a:r>
              <a:rPr lang="fr-FR" sz="3200" dirty="0">
                <a:latin typeface="+mj-lt"/>
              </a:rPr>
              <a:t> </a:t>
            </a:r>
            <a:r>
              <a:rPr lang="en-GB" sz="3200" dirty="0">
                <a:latin typeface="+mj-lt"/>
              </a:rPr>
              <a:t>Products</a:t>
            </a:r>
            <a:r>
              <a:rPr lang="fr-FR" sz="3200" dirty="0">
                <a:latin typeface="+mj-lt"/>
              </a:rPr>
              <a:t> </a:t>
            </a:r>
            <a:r>
              <a:rPr lang="ar-DZ" sz="2800" dirty="0">
                <a:latin typeface="+mj-lt"/>
              </a:rPr>
              <a:t>المنتوجات الصناعية</a:t>
            </a:r>
            <a:r>
              <a:rPr lang="fr-FR" sz="2800" dirty="0">
                <a:latin typeface="+mj-lt"/>
              </a:rPr>
              <a:t> </a:t>
            </a:r>
            <a:endParaRPr lang="en-GB" sz="3200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9703AF-B682-1C24-7C60-21AFC54E4177}"/>
              </a:ext>
            </a:extLst>
          </p:cNvPr>
          <p:cNvSpPr txBox="1"/>
          <p:nvPr/>
        </p:nvSpPr>
        <p:spPr>
          <a:xfrm>
            <a:off x="407293" y="1931810"/>
            <a:ext cx="113774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و هي المنتجات التي نحصل عليها بعد عملية صناعية قد تكون صناعة تحويلية {إنطلاقا من مواد خام} أو صناعة تعديلية {مواد نصف مصنعة نقوم بتعديلها}.</a:t>
            </a:r>
          </a:p>
          <a:p>
            <a:pPr algn="r" rtl="1"/>
            <a:endParaRPr lang="ar-DZ" sz="2400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just"/>
            <a:r>
              <a:rPr lang="en-US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These are the products that we obtain after an industrial process, which may be a manufacturing industry {based on raw materials} or a modification industry {semi-manufactured materials that we modify}.</a:t>
            </a:r>
            <a:endParaRPr lang="en-GB" sz="2400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FACE1A0-74CC-104A-C19C-C6DD271A78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977" r="10196"/>
          <a:stretch/>
        </p:blipFill>
        <p:spPr>
          <a:xfrm>
            <a:off x="9253172" y="4602822"/>
            <a:ext cx="2636956" cy="194695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08DD1A6-8B82-2447-0465-9ED036891F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0790" y="4675682"/>
            <a:ext cx="2537359" cy="1540906"/>
          </a:xfrm>
          <a:prstGeom prst="rect">
            <a:avLst/>
          </a:prstGeom>
        </p:spPr>
      </p:pic>
      <p:sp>
        <p:nvSpPr>
          <p:cNvPr id="18" name="Arrow: Right 17">
            <a:extLst>
              <a:ext uri="{FF2B5EF4-FFF2-40B4-BE49-F238E27FC236}">
                <a16:creationId xmlns:a16="http://schemas.microsoft.com/office/drawing/2014/main" id="{9268B4E7-EEF7-CC21-AC17-A4B011551424}"/>
              </a:ext>
            </a:extLst>
          </p:cNvPr>
          <p:cNvSpPr/>
          <p:nvPr/>
        </p:nvSpPr>
        <p:spPr>
          <a:xfrm>
            <a:off x="1939910" y="5094278"/>
            <a:ext cx="1748512" cy="686056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277EDA-35F4-903B-3E43-8E0F0B3F68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293" y="4509503"/>
            <a:ext cx="2537359" cy="1864664"/>
          </a:xfrm>
          <a:prstGeom prst="rect">
            <a:avLst/>
          </a:prstGeom>
        </p:spPr>
      </p:pic>
      <p:sp>
        <p:nvSpPr>
          <p:cNvPr id="19" name="Arrow: Right 18">
            <a:extLst>
              <a:ext uri="{FF2B5EF4-FFF2-40B4-BE49-F238E27FC236}">
                <a16:creationId xmlns:a16="http://schemas.microsoft.com/office/drawing/2014/main" id="{8A1373A2-E948-86C3-9ABE-FB9C2D661650}"/>
              </a:ext>
            </a:extLst>
          </p:cNvPr>
          <p:cNvSpPr/>
          <p:nvPr/>
        </p:nvSpPr>
        <p:spPr>
          <a:xfrm>
            <a:off x="8277352" y="5163698"/>
            <a:ext cx="1748512" cy="686056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EBF2571-8C91-BFBA-4E11-04EF577A9B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94657" y="4463678"/>
            <a:ext cx="2730640" cy="208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283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3329133-26A2-59E3-67A1-6788B6709FE8}"/>
              </a:ext>
            </a:extLst>
          </p:cNvPr>
          <p:cNvSpPr txBox="1"/>
          <p:nvPr/>
        </p:nvSpPr>
        <p:spPr>
          <a:xfrm>
            <a:off x="349322" y="1077666"/>
            <a:ext cx="94631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>
                <a:latin typeface="+mj-lt"/>
              </a:rPr>
              <a:t>IV. 3.2 Product of final </a:t>
            </a:r>
            <a:r>
              <a:rPr lang="en-GB" sz="3200" dirty="0">
                <a:latin typeface="+mj-lt"/>
              </a:rPr>
              <a:t>consummation</a:t>
            </a:r>
            <a:r>
              <a:rPr lang="fr-FR" sz="3200" dirty="0">
                <a:latin typeface="+mj-lt"/>
              </a:rPr>
              <a:t> </a:t>
            </a:r>
            <a:r>
              <a:rPr lang="ar-DZ" sz="2800" dirty="0">
                <a:latin typeface="+mj-lt"/>
              </a:rPr>
              <a:t>منتوجات الإستهلاك النهائي</a:t>
            </a:r>
            <a:endParaRPr lang="en-GB" sz="3200" dirty="0"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CAE613-72B2-A2B3-D96A-814FD2641EE0}"/>
              </a:ext>
            </a:extLst>
          </p:cNvPr>
          <p:cNvSpPr txBox="1"/>
          <p:nvPr/>
        </p:nvSpPr>
        <p:spPr>
          <a:xfrm>
            <a:off x="349322" y="308225"/>
            <a:ext cx="992726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>
                <a:latin typeface="+mj-lt"/>
              </a:rPr>
              <a:t>IV. 3 Classification of Product </a:t>
            </a:r>
            <a:r>
              <a:rPr lang="ar-DZ" sz="4000" dirty="0">
                <a:latin typeface="+mj-lt"/>
              </a:rPr>
              <a:t>تصنيف المنتجات</a:t>
            </a:r>
            <a:r>
              <a:rPr lang="fr-FR" sz="4000" dirty="0">
                <a:latin typeface="+mj-lt"/>
              </a:rPr>
              <a:t> </a:t>
            </a:r>
            <a:endParaRPr lang="en-GB" sz="4400" dirty="0">
              <a:latin typeface="+mj-lt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B0183B4-3D34-53C0-8277-24048C2C3E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511001"/>
              </p:ext>
            </p:extLst>
          </p:nvPr>
        </p:nvGraphicFramePr>
        <p:xfrm>
          <a:off x="215757" y="1701296"/>
          <a:ext cx="11825556" cy="461444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70926">
                  <a:extLst>
                    <a:ext uri="{9D8B030D-6E8A-4147-A177-3AD203B41FA5}">
                      <a16:colId xmlns:a16="http://schemas.microsoft.com/office/drawing/2014/main" val="3083304688"/>
                    </a:ext>
                  </a:extLst>
                </a:gridCol>
                <a:gridCol w="1970926">
                  <a:extLst>
                    <a:ext uri="{9D8B030D-6E8A-4147-A177-3AD203B41FA5}">
                      <a16:colId xmlns:a16="http://schemas.microsoft.com/office/drawing/2014/main" val="2347058531"/>
                    </a:ext>
                  </a:extLst>
                </a:gridCol>
                <a:gridCol w="1970926">
                  <a:extLst>
                    <a:ext uri="{9D8B030D-6E8A-4147-A177-3AD203B41FA5}">
                      <a16:colId xmlns:a16="http://schemas.microsoft.com/office/drawing/2014/main" val="1445548927"/>
                    </a:ext>
                  </a:extLst>
                </a:gridCol>
                <a:gridCol w="1970926">
                  <a:extLst>
                    <a:ext uri="{9D8B030D-6E8A-4147-A177-3AD203B41FA5}">
                      <a16:colId xmlns:a16="http://schemas.microsoft.com/office/drawing/2014/main" val="3153784411"/>
                    </a:ext>
                  </a:extLst>
                </a:gridCol>
                <a:gridCol w="1970926">
                  <a:extLst>
                    <a:ext uri="{9D8B030D-6E8A-4147-A177-3AD203B41FA5}">
                      <a16:colId xmlns:a16="http://schemas.microsoft.com/office/drawing/2014/main" val="1481626002"/>
                    </a:ext>
                  </a:extLst>
                </a:gridCol>
                <a:gridCol w="1970926">
                  <a:extLst>
                    <a:ext uri="{9D8B030D-6E8A-4147-A177-3AD203B41FA5}">
                      <a16:colId xmlns:a16="http://schemas.microsoft.com/office/drawing/2014/main" val="3259801840"/>
                    </a:ext>
                  </a:extLst>
                </a:gridCol>
              </a:tblGrid>
              <a:tr h="10790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fr-FR" dirty="0"/>
                        <a:t>Common </a:t>
                      </a:r>
                      <a:r>
                        <a:rPr lang="fr-FR" dirty="0" err="1"/>
                        <a:t>products</a:t>
                      </a:r>
                      <a:r>
                        <a:rPr lang="fr-FR" dirty="0"/>
                        <a:t>: </a:t>
                      </a:r>
                      <a:r>
                        <a:rPr lang="fr-FR" dirty="0" err="1"/>
                        <a:t>purchases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frequent</a:t>
                      </a:r>
                      <a:r>
                        <a:rPr lang="fr-FR" dirty="0"/>
                        <a:t> and </a:t>
                      </a:r>
                      <a:r>
                        <a:rPr lang="fr-FR" dirty="0" err="1"/>
                        <a:t>regular</a:t>
                      </a:r>
                      <a:r>
                        <a:rPr lang="fr-FR" dirty="0"/>
                        <a:t>/</a:t>
                      </a:r>
                      <a:r>
                        <a:rPr lang="fr-FR" dirty="0" err="1"/>
                        <a:t>rapid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consumption</a:t>
                      </a:r>
                      <a:r>
                        <a:rPr lang="fr-FR" dirty="0"/>
                        <a:t> </a:t>
                      </a:r>
                    </a:p>
                    <a:p>
                      <a:pPr algn="r"/>
                      <a:r>
                        <a:rPr lang="ar-DZ" dirty="0"/>
                        <a:t>المنتجات الشائعة: المشتريات المتكررة والاستهلاك المنتظم/السريع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Purchases less frequent, duration of consumption more or less long</a:t>
                      </a:r>
                    </a:p>
                    <a:p>
                      <a:pPr algn="r" rtl="1"/>
                      <a:r>
                        <a:rPr lang="ar-DZ" dirty="0"/>
                        <a:t>المشتريات أقل تواترا، ومدة الاستهلاك أطول أو أقل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871209"/>
                  </a:ext>
                </a:extLst>
              </a:tr>
              <a:tr h="678521">
                <a:tc>
                  <a:txBody>
                    <a:bodyPr/>
                    <a:lstStyle/>
                    <a:p>
                      <a:pPr algn="ctr"/>
                      <a:endParaRPr lang="en-GB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Food</a:t>
                      </a:r>
                    </a:p>
                    <a:p>
                      <a:pPr algn="ctr"/>
                      <a:r>
                        <a:rPr lang="ar-DZ" b="1" dirty="0"/>
                        <a:t>مواد غذائية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err="1"/>
                        <a:t>Others</a:t>
                      </a:r>
                      <a:endParaRPr lang="ar-DZ" b="1" dirty="0"/>
                    </a:p>
                    <a:p>
                      <a:pPr algn="ctr"/>
                      <a:r>
                        <a:rPr lang="ar-DZ" b="1" dirty="0"/>
                        <a:t>مواد أخرى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err="1"/>
                        <a:t>Unsustainable</a:t>
                      </a:r>
                      <a:endParaRPr lang="ar-DZ" b="1" dirty="0"/>
                    </a:p>
                    <a:p>
                      <a:pPr algn="ctr"/>
                      <a:r>
                        <a:rPr lang="ar-DZ" b="1" dirty="0"/>
                        <a:t>غير مستدامة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err="1"/>
                        <a:t>Sustainable</a:t>
                      </a:r>
                      <a:r>
                        <a:rPr lang="fr-FR" b="1" dirty="0"/>
                        <a:t> no </a:t>
                      </a:r>
                      <a:r>
                        <a:rPr lang="fr-FR" b="1" dirty="0" err="1"/>
                        <a:t>Technical</a:t>
                      </a:r>
                      <a:endParaRPr lang="ar-DZ" b="1" dirty="0"/>
                    </a:p>
                    <a:p>
                      <a:pPr algn="ctr"/>
                      <a:r>
                        <a:rPr lang="ar-DZ" b="1" dirty="0"/>
                        <a:t>مستدامة و غير تقنية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err="1"/>
                        <a:t>Sustainable</a:t>
                      </a:r>
                      <a:r>
                        <a:rPr lang="fr-FR" b="1" dirty="0"/>
                        <a:t> and </a:t>
                      </a:r>
                      <a:r>
                        <a:rPr lang="fr-FR" b="1" dirty="0" err="1"/>
                        <a:t>technical</a:t>
                      </a:r>
                      <a:endParaRPr lang="ar-DZ" b="1" dirty="0"/>
                    </a:p>
                    <a:p>
                      <a:pPr algn="ctr"/>
                      <a:r>
                        <a:rPr lang="ar-DZ" b="1" dirty="0"/>
                        <a:t>مستدامة و تقنية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1493835"/>
                  </a:ext>
                </a:extLst>
              </a:tr>
              <a:tr h="682524"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Example</a:t>
                      </a:r>
                      <a:endParaRPr lang="ar-DZ" b="1" dirty="0"/>
                    </a:p>
                    <a:p>
                      <a:pPr algn="ctr"/>
                      <a:r>
                        <a:rPr lang="ar-DZ" b="1" dirty="0"/>
                        <a:t>مثال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/>
                        <a:t>المعجنات، الفاكهة، الخضر، الألبان...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/>
                        <a:t>صابون، وقود، أقلام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/>
                        <a:t>العطور، الأدوية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/>
                        <a:t>أثاث، كتب، ملابس،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/>
                        <a:t>سيارات، أجهزة كهرومنزلية، حواسيب</a:t>
                      </a:r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73957"/>
                  </a:ext>
                </a:extLst>
              </a:tr>
              <a:tr h="867714">
                <a:tc>
                  <a:txBody>
                    <a:bodyPr/>
                    <a:lstStyle/>
                    <a:p>
                      <a:pPr algn="ctr"/>
                      <a:r>
                        <a:rPr lang="fr-FR" b="1" dirty="0" err="1"/>
                        <a:t>Purchase</a:t>
                      </a:r>
                      <a:r>
                        <a:rPr lang="fr-FR" b="1" dirty="0"/>
                        <a:t> </a:t>
                      </a:r>
                      <a:r>
                        <a:rPr lang="fr-FR" b="1" dirty="0" err="1"/>
                        <a:t>mobilization</a:t>
                      </a:r>
                      <a:endParaRPr lang="fr-FR" b="1" dirty="0"/>
                    </a:p>
                    <a:p>
                      <a:pPr algn="ctr"/>
                      <a:r>
                        <a:rPr lang="ar-DZ" b="1" dirty="0"/>
                        <a:t>محفزات الشراء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/>
                        <a:t>الإحتياجات اليومية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/>
                        <a:t>الآراء، الأذواق، العادات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/>
                        <a:t>ماركة معروفة، 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/>
                        <a:t>الذوق، الموضة، الراحة، الحاجة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/>
                        <a:t>تحسين الحياة، تسهيل الأمور، الموضة، الغرور</a:t>
                      </a:r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1492062"/>
                  </a:ext>
                </a:extLst>
              </a:tr>
              <a:tr h="867714">
                <a:tc>
                  <a:txBody>
                    <a:bodyPr/>
                    <a:lstStyle/>
                    <a:p>
                      <a:pPr algn="ctr"/>
                      <a:r>
                        <a:rPr lang="fr-FR" b="1" dirty="0" err="1"/>
                        <a:t>Characteristic</a:t>
                      </a:r>
                      <a:endParaRPr lang="fr-FR" b="1" dirty="0"/>
                    </a:p>
                    <a:p>
                      <a:pPr algn="ctr"/>
                      <a:r>
                        <a:rPr lang="ar-DZ" b="1" dirty="0"/>
                        <a:t>الخصائص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/>
                        <a:t>مباشر {دون تفكير عميق}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b="1" dirty="0"/>
                        <a:t>مباشر {دون تفكير عميق}</a:t>
                      </a:r>
                      <a:endParaRPr lang="en-GB" b="1" dirty="0"/>
                    </a:p>
                    <a:p>
                      <a:pPr algn="ctr"/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b="1" dirty="0"/>
                        <a:t>مباشر {حسب الذوق}</a:t>
                      </a:r>
                      <a:endParaRPr lang="en-GB" b="1" dirty="0"/>
                    </a:p>
                    <a:p>
                      <a:pPr algn="ctr"/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/>
                        <a:t>يكون الشراء بعد تفكير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b="1" dirty="0"/>
                        <a:t>يكون الشراء بعد تفكير</a:t>
                      </a:r>
                      <a:endParaRPr lang="en-GB" b="1" dirty="0"/>
                    </a:p>
                    <a:p>
                      <a:pPr algn="ctr"/>
                      <a:r>
                        <a:rPr lang="ar-DZ" b="1" dirty="0"/>
                        <a:t>مطول و إقتناص فرص التخفيضات</a:t>
                      </a:r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3774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972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755463-06E2-0315-B29B-A7F6329D738E}"/>
              </a:ext>
            </a:extLst>
          </p:cNvPr>
          <p:cNvSpPr txBox="1"/>
          <p:nvPr/>
        </p:nvSpPr>
        <p:spPr>
          <a:xfrm>
            <a:off x="349322" y="308225"/>
            <a:ext cx="1176039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>
                <a:latin typeface="+mj-lt"/>
              </a:rPr>
              <a:t>IV. 4 The communication dimension of the Product </a:t>
            </a:r>
          </a:p>
          <a:p>
            <a:pPr algn="r" rtl="1"/>
            <a:r>
              <a:rPr lang="ar-DZ" sz="4000" dirty="0">
                <a:latin typeface="+mj-lt"/>
              </a:rPr>
              <a:t>البعد الإتصالي للمنتج</a:t>
            </a:r>
            <a:endParaRPr lang="en-GB" sz="4400" dirty="0">
              <a:latin typeface="+mj-lt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BB587FDE-38B5-3EF1-16D4-BBB7017E10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7446857"/>
              </p:ext>
            </p:extLst>
          </p:nvPr>
        </p:nvGraphicFramePr>
        <p:xfrm>
          <a:off x="136989" y="2152911"/>
          <a:ext cx="11918022" cy="4705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F32A4C1-6EDD-4789-CF51-AA645410C34B}"/>
              </a:ext>
            </a:extLst>
          </p:cNvPr>
          <p:cNvCxnSpPr/>
          <p:nvPr/>
        </p:nvCxnSpPr>
        <p:spPr>
          <a:xfrm>
            <a:off x="4726112" y="4335694"/>
            <a:ext cx="729466" cy="5137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0190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5C41C4D-94F5-51D4-12AC-7EC547CA2869}"/>
              </a:ext>
            </a:extLst>
          </p:cNvPr>
          <p:cNvSpPr txBox="1"/>
          <p:nvPr/>
        </p:nvSpPr>
        <p:spPr>
          <a:xfrm>
            <a:off x="328774" y="286931"/>
            <a:ext cx="1146595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>
                <a:latin typeface="+mj-lt"/>
              </a:rPr>
              <a:t>IV. 5 Classification of standards and </a:t>
            </a:r>
            <a:r>
              <a:rPr lang="en-GB" sz="4400" dirty="0">
                <a:latin typeface="+mj-lt"/>
              </a:rPr>
              <a:t>them</a:t>
            </a:r>
            <a:r>
              <a:rPr lang="fr-FR" sz="4400" dirty="0">
                <a:latin typeface="+mj-lt"/>
              </a:rPr>
              <a:t> </a:t>
            </a:r>
          </a:p>
          <a:p>
            <a:r>
              <a:rPr lang="en-GB" sz="4400" dirty="0">
                <a:latin typeface="+mj-lt"/>
              </a:rPr>
              <a:t>Codification </a:t>
            </a:r>
          </a:p>
          <a:p>
            <a:pPr algn="r" rtl="1"/>
            <a:r>
              <a:rPr lang="ar-DZ" sz="4400" dirty="0">
                <a:latin typeface="+mj-lt"/>
              </a:rPr>
              <a:t>تصنيف المعايير و تدوينها</a:t>
            </a:r>
            <a:endParaRPr lang="en-GB" sz="4400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A10F42-E349-2CD8-8E23-8DBF2C9BB233}"/>
              </a:ext>
            </a:extLst>
          </p:cNvPr>
          <p:cNvSpPr txBox="1"/>
          <p:nvPr/>
        </p:nvSpPr>
        <p:spPr>
          <a:xfrm>
            <a:off x="349324" y="3542015"/>
            <a:ext cx="1146595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DZ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يسعى التصنيف الدولي للمعايير </a:t>
            </a:r>
            <a:r>
              <a:rPr lang="fr-FR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ICS</a:t>
            </a:r>
            <a:r>
              <a:rPr lang="ar-DZ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لأن يقدم هيكل لكاتالوجات المعايير و غيرها من الوثائق المعيارية الدولية، الإقليمية و الوطنية و أساس لأنظمة الإشتراك التي توفرالوصول لهذه الخدمات، كما يمكن الإستعانة به فيما يتعلق بقواعد البيانات و المكتبات و غيرها.</a:t>
            </a:r>
          </a:p>
          <a:p>
            <a:pPr algn="just" rtl="1"/>
            <a:endParaRPr lang="ar-DZ" sz="2400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just"/>
            <a:r>
              <a:rPr lang="en-US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The International Classification of Standards (ICS) seeks to provide a structure for standards catalogs and other international, regional and national normative documents and a basis for subscription systems that provide access to these services. It can also be used in connection with databases, libraries, etc.</a:t>
            </a:r>
            <a:endParaRPr lang="fr-FR" sz="2400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093C2967-9F93-5596-6136-F62A78739E63}"/>
              </a:ext>
            </a:extLst>
          </p:cNvPr>
          <p:cNvSpPr/>
          <p:nvPr/>
        </p:nvSpPr>
        <p:spPr>
          <a:xfrm>
            <a:off x="7194195" y="2429285"/>
            <a:ext cx="4621086" cy="480183"/>
          </a:xfrm>
          <a:prstGeom prst="wedgeRectCallout">
            <a:avLst>
              <a:gd name="adj1" fmla="val -1659"/>
              <a:gd name="adj2" fmla="val 196054"/>
            </a:avLst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International Classification of Standards ICS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A2EB0C6-4D63-FBF8-924B-22A33C933CD4}"/>
              </a:ext>
            </a:extLst>
          </p:cNvPr>
          <p:cNvSpPr/>
          <p:nvPr/>
        </p:nvSpPr>
        <p:spPr>
          <a:xfrm>
            <a:off x="328774" y="3315985"/>
            <a:ext cx="11486507" cy="3273018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650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893</Words>
  <Application>Microsoft Office PowerPoint</Application>
  <PresentationFormat>Widescreen</PresentationFormat>
  <Paragraphs>126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Amiri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ABDELMOUNAIM ZEROUAL</dc:creator>
  <cp:lastModifiedBy>ABDELMOUNAIM ZEROUAL</cp:lastModifiedBy>
  <cp:revision>2</cp:revision>
  <dcterms:created xsi:type="dcterms:W3CDTF">2024-12-07T04:41:17Z</dcterms:created>
  <dcterms:modified xsi:type="dcterms:W3CDTF">2024-12-14T15:18:38Z</dcterms:modified>
</cp:coreProperties>
</file>