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2" r:id="rId19"/>
    <p:sldId id="283" r:id="rId20"/>
    <p:sldId id="284"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5FC40E-E33C-4649-8D6C-95DE03262099}" type="datetimeFigureOut">
              <a:rPr lang="fr-FR" smtClean="0"/>
              <a:t>11/11/2024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550A2-8743-4DF8-AA7F-2F9F71342C74}" type="slidenum">
              <a:rPr lang="fr-FR" smtClean="0"/>
              <a:t>‹N°›</a:t>
            </a:fld>
            <a:endParaRPr lang="fr-FR"/>
          </a:p>
        </p:txBody>
      </p:sp>
    </p:spTree>
    <p:extLst>
      <p:ext uri="{BB962C8B-B14F-4D97-AF65-F5344CB8AC3E}">
        <p14:creationId xmlns:p14="http://schemas.microsoft.com/office/powerpoint/2010/main" val="13571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a:t>
            </a:fld>
            <a:endParaRPr lang="fr-FR"/>
          </a:p>
        </p:txBody>
      </p:sp>
    </p:spTree>
    <p:extLst>
      <p:ext uri="{BB962C8B-B14F-4D97-AF65-F5344CB8AC3E}">
        <p14:creationId xmlns:p14="http://schemas.microsoft.com/office/powerpoint/2010/main" val="29921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10</a:t>
            </a:fld>
            <a:endParaRPr lang="fr-FR"/>
          </a:p>
        </p:txBody>
      </p:sp>
    </p:spTree>
    <p:extLst>
      <p:ext uri="{BB962C8B-B14F-4D97-AF65-F5344CB8AC3E}">
        <p14:creationId xmlns:p14="http://schemas.microsoft.com/office/powerpoint/2010/main" val="3594895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11</a:t>
            </a:fld>
            <a:endParaRPr lang="fr-FR"/>
          </a:p>
        </p:txBody>
      </p:sp>
    </p:spTree>
    <p:extLst>
      <p:ext uri="{BB962C8B-B14F-4D97-AF65-F5344CB8AC3E}">
        <p14:creationId xmlns:p14="http://schemas.microsoft.com/office/powerpoint/2010/main" val="979378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12</a:t>
            </a:fld>
            <a:endParaRPr lang="fr-FR"/>
          </a:p>
        </p:txBody>
      </p:sp>
    </p:spTree>
    <p:extLst>
      <p:ext uri="{BB962C8B-B14F-4D97-AF65-F5344CB8AC3E}">
        <p14:creationId xmlns:p14="http://schemas.microsoft.com/office/powerpoint/2010/main" val="617253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13</a:t>
            </a:fld>
            <a:endParaRPr lang="fr-FR"/>
          </a:p>
        </p:txBody>
      </p:sp>
    </p:spTree>
    <p:extLst>
      <p:ext uri="{BB962C8B-B14F-4D97-AF65-F5344CB8AC3E}">
        <p14:creationId xmlns:p14="http://schemas.microsoft.com/office/powerpoint/2010/main" val="1548702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14</a:t>
            </a:fld>
            <a:endParaRPr lang="fr-FR"/>
          </a:p>
        </p:txBody>
      </p:sp>
    </p:spTree>
    <p:extLst>
      <p:ext uri="{BB962C8B-B14F-4D97-AF65-F5344CB8AC3E}">
        <p14:creationId xmlns:p14="http://schemas.microsoft.com/office/powerpoint/2010/main" val="1167406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15</a:t>
            </a:fld>
            <a:endParaRPr lang="fr-FR"/>
          </a:p>
        </p:txBody>
      </p:sp>
    </p:spTree>
    <p:extLst>
      <p:ext uri="{BB962C8B-B14F-4D97-AF65-F5344CB8AC3E}">
        <p14:creationId xmlns:p14="http://schemas.microsoft.com/office/powerpoint/2010/main" val="1577241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16</a:t>
            </a:fld>
            <a:endParaRPr lang="fr-FR"/>
          </a:p>
        </p:txBody>
      </p:sp>
    </p:spTree>
    <p:extLst>
      <p:ext uri="{BB962C8B-B14F-4D97-AF65-F5344CB8AC3E}">
        <p14:creationId xmlns:p14="http://schemas.microsoft.com/office/powerpoint/2010/main" val="1737286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17</a:t>
            </a:fld>
            <a:endParaRPr lang="fr-FR"/>
          </a:p>
        </p:txBody>
      </p:sp>
    </p:spTree>
    <p:extLst>
      <p:ext uri="{BB962C8B-B14F-4D97-AF65-F5344CB8AC3E}">
        <p14:creationId xmlns:p14="http://schemas.microsoft.com/office/powerpoint/2010/main" val="4159536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18</a:t>
            </a:fld>
            <a:endParaRPr lang="fr-FR"/>
          </a:p>
        </p:txBody>
      </p:sp>
    </p:spTree>
    <p:extLst>
      <p:ext uri="{BB962C8B-B14F-4D97-AF65-F5344CB8AC3E}">
        <p14:creationId xmlns:p14="http://schemas.microsoft.com/office/powerpoint/2010/main" val="237823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19</a:t>
            </a:fld>
            <a:endParaRPr lang="fr-FR"/>
          </a:p>
        </p:txBody>
      </p:sp>
    </p:spTree>
    <p:extLst>
      <p:ext uri="{BB962C8B-B14F-4D97-AF65-F5344CB8AC3E}">
        <p14:creationId xmlns:p14="http://schemas.microsoft.com/office/powerpoint/2010/main" val="3598175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a:t>
            </a:fld>
            <a:endParaRPr lang="fr-FR"/>
          </a:p>
        </p:txBody>
      </p:sp>
    </p:spTree>
    <p:extLst>
      <p:ext uri="{BB962C8B-B14F-4D97-AF65-F5344CB8AC3E}">
        <p14:creationId xmlns:p14="http://schemas.microsoft.com/office/powerpoint/2010/main" val="1557359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20</a:t>
            </a:fld>
            <a:endParaRPr lang="fr-FR"/>
          </a:p>
        </p:txBody>
      </p:sp>
    </p:spTree>
    <p:extLst>
      <p:ext uri="{BB962C8B-B14F-4D97-AF65-F5344CB8AC3E}">
        <p14:creationId xmlns:p14="http://schemas.microsoft.com/office/powerpoint/2010/main" val="15454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3</a:t>
            </a:fld>
            <a:endParaRPr lang="fr-FR"/>
          </a:p>
        </p:txBody>
      </p:sp>
    </p:spTree>
    <p:extLst>
      <p:ext uri="{BB962C8B-B14F-4D97-AF65-F5344CB8AC3E}">
        <p14:creationId xmlns:p14="http://schemas.microsoft.com/office/powerpoint/2010/main" val="497602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4</a:t>
            </a:fld>
            <a:endParaRPr lang="fr-FR"/>
          </a:p>
        </p:txBody>
      </p:sp>
    </p:spTree>
    <p:extLst>
      <p:ext uri="{BB962C8B-B14F-4D97-AF65-F5344CB8AC3E}">
        <p14:creationId xmlns:p14="http://schemas.microsoft.com/office/powerpoint/2010/main" val="1129924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5</a:t>
            </a:fld>
            <a:endParaRPr lang="fr-FR"/>
          </a:p>
        </p:txBody>
      </p:sp>
    </p:spTree>
    <p:extLst>
      <p:ext uri="{BB962C8B-B14F-4D97-AF65-F5344CB8AC3E}">
        <p14:creationId xmlns:p14="http://schemas.microsoft.com/office/powerpoint/2010/main" val="1110166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6</a:t>
            </a:fld>
            <a:endParaRPr lang="fr-FR"/>
          </a:p>
        </p:txBody>
      </p:sp>
    </p:spTree>
    <p:extLst>
      <p:ext uri="{BB962C8B-B14F-4D97-AF65-F5344CB8AC3E}">
        <p14:creationId xmlns:p14="http://schemas.microsoft.com/office/powerpoint/2010/main" val="1982802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7</a:t>
            </a:fld>
            <a:endParaRPr lang="fr-FR"/>
          </a:p>
        </p:txBody>
      </p:sp>
    </p:spTree>
    <p:extLst>
      <p:ext uri="{BB962C8B-B14F-4D97-AF65-F5344CB8AC3E}">
        <p14:creationId xmlns:p14="http://schemas.microsoft.com/office/powerpoint/2010/main" val="4215063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8</a:t>
            </a:fld>
            <a:endParaRPr lang="fr-FR"/>
          </a:p>
        </p:txBody>
      </p:sp>
    </p:spTree>
    <p:extLst>
      <p:ext uri="{BB962C8B-B14F-4D97-AF65-F5344CB8AC3E}">
        <p14:creationId xmlns:p14="http://schemas.microsoft.com/office/powerpoint/2010/main" val="586007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44550A2-8743-4DF8-AA7F-2F9F71342C74}" type="slidenum">
              <a:rPr lang="fr-FR" smtClean="0"/>
              <a:t>9</a:t>
            </a:fld>
            <a:endParaRPr lang="fr-FR"/>
          </a:p>
        </p:txBody>
      </p:sp>
    </p:spTree>
    <p:extLst>
      <p:ext uri="{BB962C8B-B14F-4D97-AF65-F5344CB8AC3E}">
        <p14:creationId xmlns:p14="http://schemas.microsoft.com/office/powerpoint/2010/main" val="3673576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11/11/2024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11/11/2024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11/11/2024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11/11/2024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11/11/2024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11/11/2024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11/11/2024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11/11/2024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11/11/2024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11/11/2024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11/11/2024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11/11/2024</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620688"/>
            <a:ext cx="7772400" cy="1470025"/>
          </a:xfrm>
        </p:spPr>
        <p:txBody>
          <a:bodyPr>
            <a:noAutofit/>
          </a:bodyPr>
          <a:lstStyle/>
          <a:p>
            <a:r>
              <a:rPr lang="fr-FR" sz="2400" dirty="0" smtClean="0">
                <a:latin typeface="Times New Roman" pitchFamily="18" charset="0"/>
                <a:cs typeface="Times New Roman" pitchFamily="18" charset="0"/>
              </a:rPr>
              <a:t>Centre Universitaire Abdelhafidh Boussouf-MILA</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Département de GM-ELM</a:t>
            </a:r>
            <a:br>
              <a:rPr lang="fr-FR" sz="2400" dirty="0" smtClean="0">
                <a:latin typeface="Times New Roman" pitchFamily="18" charset="0"/>
                <a:cs typeface="Times New Roman" pitchFamily="18" charset="0"/>
              </a:rPr>
            </a:br>
            <a:r>
              <a:rPr lang="fr-FR" sz="2400" dirty="0" smtClean="0">
                <a:latin typeface="Times New Roman" pitchFamily="18" charset="0"/>
                <a:cs typeface="Times New Roman" pitchFamily="18" charset="0"/>
              </a:rPr>
              <a:t>1</a:t>
            </a:r>
            <a:r>
              <a:rPr lang="fr-FR" sz="2400" baseline="30000" dirty="0" smtClean="0">
                <a:latin typeface="Times New Roman" pitchFamily="18" charset="0"/>
                <a:cs typeface="Times New Roman" pitchFamily="18" charset="0"/>
              </a:rPr>
              <a:t>re</a:t>
            </a:r>
            <a:r>
              <a:rPr lang="fr-FR" sz="2400" dirty="0" smtClean="0">
                <a:latin typeface="Times New Roman" pitchFamily="18" charset="0"/>
                <a:cs typeface="Times New Roman" pitchFamily="18" charset="0"/>
              </a:rPr>
              <a:t>  Année Master ELM</a:t>
            </a:r>
            <a:endParaRPr lang="fr-FR" sz="2400" dirty="0">
              <a:latin typeface="Times New Roman" pitchFamily="18" charset="0"/>
              <a:cs typeface="Times New Roman" pitchFamily="18" charset="0"/>
            </a:endParaRPr>
          </a:p>
        </p:txBody>
      </p:sp>
      <p:sp>
        <p:nvSpPr>
          <p:cNvPr id="3" name="Sous-titre 2"/>
          <p:cNvSpPr>
            <a:spLocks noGrp="1"/>
          </p:cNvSpPr>
          <p:nvPr>
            <p:ph type="subTitle" idx="1"/>
          </p:nvPr>
        </p:nvSpPr>
        <p:spPr>
          <a:xfrm>
            <a:off x="1331640" y="2924944"/>
            <a:ext cx="6400800" cy="1343000"/>
          </a:xfrm>
        </p:spPr>
        <p:txBody>
          <a:bodyPr/>
          <a:lstStyle/>
          <a:p>
            <a:r>
              <a:rPr lang="fr-FR" dirty="0" smtClean="0">
                <a:solidFill>
                  <a:schemeClr val="tx1"/>
                </a:solidFill>
                <a:latin typeface="Times New Roman" pitchFamily="18" charset="0"/>
                <a:cs typeface="Times New Roman" pitchFamily="18" charset="0"/>
              </a:rPr>
              <a:t>Modélisation et simulation des machines électriques</a:t>
            </a:r>
            <a:endParaRPr lang="fr-FR" dirty="0">
              <a:solidFill>
                <a:schemeClr val="tx1"/>
              </a:solidFill>
              <a:latin typeface="Times New Roman" pitchFamily="18" charset="0"/>
              <a:cs typeface="Times New Roman" pitchFamily="18" charset="0"/>
            </a:endParaRPr>
          </a:p>
        </p:txBody>
      </p:sp>
      <p:sp>
        <p:nvSpPr>
          <p:cNvPr id="5" name="Sous-titre 2"/>
          <p:cNvSpPr txBox="1">
            <a:spLocks/>
          </p:cNvSpPr>
          <p:nvPr/>
        </p:nvSpPr>
        <p:spPr>
          <a:xfrm>
            <a:off x="1043608" y="6381328"/>
            <a:ext cx="6400800" cy="36004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1800" dirty="0" smtClean="0">
                <a:solidFill>
                  <a:schemeClr val="tx1"/>
                </a:solidFill>
                <a:latin typeface="Times New Roman" pitchFamily="18" charset="0"/>
                <a:cs typeface="Times New Roman" pitchFamily="18" charset="0"/>
              </a:rPr>
              <a:t>Année Universitaire: 2024-2025                 Dr. HIMOUR Kamal</a:t>
            </a:r>
            <a:endParaRPr lang="fr-FR" sz="1800" dirty="0">
              <a:solidFill>
                <a:schemeClr val="tx1"/>
              </a:solidFill>
              <a:latin typeface="Times New Roman" pitchFamily="18" charset="0"/>
              <a:cs typeface="Times New Roman" pitchFamily="18" charset="0"/>
            </a:endParaRPr>
          </a:p>
        </p:txBody>
      </p:sp>
      <p:sp>
        <p:nvSpPr>
          <p:cNvPr id="6" name="AutoShape 2" descr="Résultat d’images pour Schéma Armoire Électriq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4" descr="Résultat d’images pour Schéma Armoire Électriq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6" descr="Résultat d’images pour Schéma Armoire Électriqu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8" descr="Résultat d’images pour Schéma Armoire Électriqu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0" descr="Résultat d’images pour Schéma Armoire Électriqu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cxnSp>
        <p:nvCxnSpPr>
          <p:cNvPr id="12" name="Connecteur droit 11"/>
          <p:cNvCxnSpPr/>
          <p:nvPr/>
        </p:nvCxnSpPr>
        <p:spPr>
          <a:xfrm>
            <a:off x="-17704" y="6381126"/>
            <a:ext cx="9144000" cy="0"/>
          </a:xfrm>
          <a:prstGeom prst="line">
            <a:avLst/>
          </a:prstGeom>
          <a:ln>
            <a:solidFill>
              <a:srgbClr val="7030A0"/>
            </a:solidFill>
          </a:ln>
        </p:spPr>
        <p:style>
          <a:lnRef idx="1">
            <a:schemeClr val="accent5"/>
          </a:lnRef>
          <a:fillRef idx="0">
            <a:schemeClr val="accent5"/>
          </a:fillRef>
          <a:effectRef idx="0">
            <a:schemeClr val="accent5"/>
          </a:effectRef>
          <a:fontRef idx="minor">
            <a:schemeClr val="tx1"/>
          </a:fontRef>
        </p:style>
      </p:cxnSp>
      <p:cxnSp>
        <p:nvCxnSpPr>
          <p:cNvPr id="14" name="Connecteur droit 13"/>
          <p:cNvCxnSpPr/>
          <p:nvPr/>
        </p:nvCxnSpPr>
        <p:spPr>
          <a:xfrm>
            <a:off x="1872296" y="2852936"/>
            <a:ext cx="5364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1659632" y="4293096"/>
            <a:ext cx="58247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1619672" y="2564904"/>
            <a:ext cx="58247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1850040" y="4077072"/>
            <a:ext cx="536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0" y="0"/>
            <a:ext cx="612775" cy="6858000"/>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196752"/>
            <a:ext cx="1252537"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737" y="1196752"/>
            <a:ext cx="1252537" cy="124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Moteur à courant continu SIEMENS type 1GG5132-ONG40-6JU5 - Moteurs à courant  continu - CC003 - Bobinage Centr'Al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668" y="4459970"/>
            <a:ext cx="1966673" cy="174150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mé de TP-Modélisation des Machines Electriqu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4" y="4339951"/>
            <a:ext cx="3312368" cy="19865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délisation multi-physique d'une Machine à Courant Continu - Spécialité SI  - éduscol ST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4211" y="4327364"/>
            <a:ext cx="3052085" cy="192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210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4355976" y="1524334"/>
            <a:ext cx="4772025" cy="3619500"/>
          </a:xfrm>
          <a:prstGeom prst="rect">
            <a:avLst/>
          </a:prstGeom>
        </p:spPr>
      </p:pic>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III: Modélisation et simulation des M.C.C</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II. Modèle de la M.C.C sur les axes (d,q)</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307974" y="1608137"/>
            <a:ext cx="5560170" cy="2308324"/>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La MCC, supposée bipolaire </a:t>
            </a:r>
            <a:r>
              <a:rPr lang="fr-FR" dirty="0" smtClean="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comporte :</a:t>
            </a:r>
          </a:p>
          <a:p>
            <a:r>
              <a:rPr lang="fr-FR" dirty="0">
                <a:latin typeface="Times New Roman" panose="02020603050405020304" pitchFamily="18" charset="0"/>
                <a:cs typeface="Times New Roman" panose="02020603050405020304" pitchFamily="18" charset="0"/>
              </a:rPr>
              <a:t>- </a:t>
            </a:r>
            <a:r>
              <a:rPr lang="fr-FR" dirty="0">
                <a:solidFill>
                  <a:srgbClr val="FF0000"/>
                </a:solidFill>
                <a:latin typeface="Times New Roman" panose="02020603050405020304" pitchFamily="18" charset="0"/>
                <a:cs typeface="Times New Roman" panose="02020603050405020304" pitchFamily="18" charset="0"/>
              </a:rPr>
              <a:t>Au stator</a:t>
            </a:r>
            <a:r>
              <a:rPr lang="fr-FR" dirty="0">
                <a:latin typeface="Times New Roman" panose="02020603050405020304" pitchFamily="18" charset="0"/>
                <a:cs typeface="Times New Roman" panose="02020603050405020304" pitchFamily="18" charset="0"/>
              </a:rPr>
              <a:t>, suivant </a:t>
            </a:r>
            <a:r>
              <a:rPr lang="fr-FR" dirty="0">
                <a:solidFill>
                  <a:srgbClr val="FF0000"/>
                </a:solidFill>
                <a:latin typeface="Times New Roman" panose="02020603050405020304" pitchFamily="18" charset="0"/>
                <a:cs typeface="Times New Roman" panose="02020603050405020304" pitchFamily="18" charset="0"/>
              </a:rPr>
              <a:t>l’axe </a:t>
            </a:r>
            <a:r>
              <a:rPr lang="fr-FR" i="1" dirty="0">
                <a:solidFill>
                  <a:srgbClr val="FF0000"/>
                </a:solidFill>
                <a:latin typeface="Times New Roman" panose="02020603050405020304" pitchFamily="18" charset="0"/>
                <a:cs typeface="Times New Roman" panose="02020603050405020304" pitchFamily="18" charset="0"/>
              </a:rPr>
              <a:t>d</a:t>
            </a:r>
            <a:r>
              <a:rPr lang="fr-FR" dirty="0">
                <a:latin typeface="Times New Roman" panose="02020603050405020304" pitchFamily="18" charset="0"/>
                <a:cs typeface="Times New Roman" panose="02020603050405020304" pitchFamily="18" charset="0"/>
              </a:rPr>
              <a:t>, deux enroulements inducteurs série et shunt représentés par </a:t>
            </a:r>
            <a:r>
              <a:rPr lang="fr-FR" dirty="0" smtClean="0">
                <a:latin typeface="Times New Roman" panose="02020603050405020304" pitchFamily="18" charset="0"/>
                <a:cs typeface="Times New Roman" panose="02020603050405020304" pitchFamily="18" charset="0"/>
              </a:rPr>
              <a:t>les indices </a:t>
            </a:r>
            <a:r>
              <a:rPr lang="fr-FR" dirty="0">
                <a:latin typeface="Times New Roman" panose="02020603050405020304" pitchFamily="18" charset="0"/>
                <a:cs typeface="Times New Roman" panose="02020603050405020304" pitchFamily="18" charset="0"/>
              </a:rPr>
              <a:t>respectivement </a:t>
            </a:r>
            <a:r>
              <a:rPr lang="fr-FR" b="1" i="1" dirty="0">
                <a:solidFill>
                  <a:srgbClr val="FF0000"/>
                </a:solidFill>
                <a:latin typeface="Times New Roman" panose="02020603050405020304" pitchFamily="18" charset="0"/>
                <a:cs typeface="Times New Roman" panose="02020603050405020304" pitchFamily="18" charset="0"/>
              </a:rPr>
              <a:t>s </a:t>
            </a:r>
            <a:r>
              <a:rPr lang="fr-FR" dirty="0">
                <a:latin typeface="Times New Roman" panose="02020603050405020304" pitchFamily="18" charset="0"/>
                <a:cs typeface="Times New Roman" panose="02020603050405020304" pitchFamily="18" charset="0"/>
              </a:rPr>
              <a:t>et </a:t>
            </a:r>
            <a:r>
              <a:rPr lang="fr-FR" b="1" i="1" dirty="0">
                <a:solidFill>
                  <a:srgbClr val="FF0000"/>
                </a:solidFill>
                <a:latin typeface="Times New Roman" panose="02020603050405020304" pitchFamily="18" charset="0"/>
                <a:cs typeface="Times New Roman" panose="02020603050405020304" pitchFamily="18" charset="0"/>
              </a:rPr>
              <a:t>f </a:t>
            </a:r>
            <a:r>
              <a:rPr lang="fr-FR" dirty="0">
                <a:latin typeface="Times New Roman" panose="02020603050405020304" pitchFamily="18" charset="0"/>
                <a:cs typeface="Times New Roman" panose="02020603050405020304" pitchFamily="18" charset="0"/>
              </a:rPr>
              <a:t>;</a:t>
            </a:r>
          </a:p>
          <a:p>
            <a:r>
              <a:rPr lang="fr-FR" dirty="0">
                <a:latin typeface="Times New Roman" panose="02020603050405020304" pitchFamily="18" charset="0"/>
                <a:cs typeface="Times New Roman" panose="02020603050405020304" pitchFamily="18" charset="0"/>
              </a:rPr>
              <a:t>- </a:t>
            </a:r>
            <a:r>
              <a:rPr lang="fr-FR" dirty="0">
                <a:solidFill>
                  <a:srgbClr val="FF0000"/>
                </a:solidFill>
                <a:latin typeface="Times New Roman" panose="02020603050405020304" pitchFamily="18" charset="0"/>
                <a:cs typeface="Times New Roman" panose="02020603050405020304" pitchFamily="18" charset="0"/>
              </a:rPr>
              <a:t>Au rotor</a:t>
            </a:r>
            <a:r>
              <a:rPr lang="fr-FR" dirty="0">
                <a:latin typeface="Times New Roman" panose="02020603050405020304" pitchFamily="18" charset="0"/>
                <a:cs typeface="Times New Roman" panose="02020603050405020304" pitchFamily="18" charset="0"/>
              </a:rPr>
              <a:t>, suivant l’axe </a:t>
            </a:r>
            <a:r>
              <a:rPr lang="fr-FR" i="1" dirty="0">
                <a:solidFill>
                  <a:srgbClr val="FF0000"/>
                </a:solidFill>
                <a:latin typeface="Times New Roman" panose="02020603050405020304" pitchFamily="18" charset="0"/>
                <a:cs typeface="Times New Roman" panose="02020603050405020304" pitchFamily="18" charset="0"/>
              </a:rPr>
              <a:t>q</a:t>
            </a:r>
            <a:r>
              <a:rPr lang="fr-FR" i="1" dirty="0">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un enroulement d’induit, un enroulement auxiliaire et </a:t>
            </a:r>
            <a:r>
              <a:rPr lang="fr-FR" dirty="0" smtClean="0">
                <a:latin typeface="Times New Roman" panose="02020603050405020304" pitchFamily="18" charset="0"/>
                <a:cs typeface="Times New Roman" panose="02020603050405020304" pitchFamily="18" charset="0"/>
              </a:rPr>
              <a:t>un enroulement </a:t>
            </a:r>
            <a:r>
              <a:rPr lang="fr-FR" dirty="0">
                <a:latin typeface="Times New Roman" panose="02020603050405020304" pitchFamily="18" charset="0"/>
                <a:cs typeface="Times New Roman" panose="02020603050405020304" pitchFamily="18" charset="0"/>
              </a:rPr>
              <a:t>de compensation représentés par les indices respectivement </a:t>
            </a:r>
            <a:r>
              <a:rPr lang="fr-FR" b="1" i="1" dirty="0">
                <a:solidFill>
                  <a:srgbClr val="FF0000"/>
                </a:solidFill>
                <a:latin typeface="Times New Roman" panose="02020603050405020304" pitchFamily="18" charset="0"/>
                <a:cs typeface="Times New Roman" panose="02020603050405020304" pitchFamily="18" charset="0"/>
              </a:rPr>
              <a:t>a</a:t>
            </a:r>
            <a:r>
              <a:rPr lang="fr-FR" dirty="0">
                <a:latin typeface="Times New Roman" panose="02020603050405020304" pitchFamily="18" charset="0"/>
                <a:cs typeface="Times New Roman" panose="02020603050405020304" pitchFamily="18" charset="0"/>
              </a:rPr>
              <a:t>, </a:t>
            </a:r>
            <a:r>
              <a:rPr lang="fr-FR" b="1" i="1" dirty="0">
                <a:solidFill>
                  <a:srgbClr val="FF0000"/>
                </a:solidFill>
                <a:latin typeface="Times New Roman" panose="02020603050405020304" pitchFamily="18" charset="0"/>
                <a:cs typeface="Times New Roman" panose="02020603050405020304" pitchFamily="18" charset="0"/>
              </a:rPr>
              <a:t>aux </a:t>
            </a:r>
            <a:r>
              <a:rPr lang="fr-FR" dirty="0">
                <a:latin typeface="Times New Roman" panose="02020603050405020304" pitchFamily="18" charset="0"/>
                <a:cs typeface="Times New Roman" panose="02020603050405020304" pitchFamily="18" charset="0"/>
              </a:rPr>
              <a:t>et </a:t>
            </a:r>
            <a:r>
              <a:rPr lang="fr-FR" b="1" i="1" dirty="0">
                <a:solidFill>
                  <a:srgbClr val="FF0000"/>
                </a:solidFill>
                <a:latin typeface="Times New Roman" panose="02020603050405020304" pitchFamily="18" charset="0"/>
                <a:cs typeface="Times New Roman" panose="02020603050405020304" pitchFamily="18" charset="0"/>
              </a:rPr>
              <a:t>c</a:t>
            </a:r>
            <a:r>
              <a:rPr lang="fr-FR" b="1" dirty="0">
                <a:solidFill>
                  <a:srgbClr val="FF0000"/>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
        <p:nvSpPr>
          <p:cNvPr id="12" name="Rectangle 11"/>
          <p:cNvSpPr/>
          <p:nvPr/>
        </p:nvSpPr>
        <p:spPr>
          <a:xfrm>
            <a:off x="387083" y="5517232"/>
            <a:ext cx="8625136" cy="1200329"/>
          </a:xfrm>
          <a:prstGeom prst="rect">
            <a:avLst/>
          </a:prstGeom>
        </p:spPr>
        <p:txBody>
          <a:bodyPr wrap="square">
            <a:spAutoFit/>
          </a:bodyPr>
          <a:lstStyle/>
          <a:p>
            <a:r>
              <a:rPr lang="fr-FR" dirty="0">
                <a:solidFill>
                  <a:srgbClr val="000000"/>
                </a:solidFill>
                <a:latin typeface="Times New Roman" panose="02020603050405020304" pitchFamily="18" charset="0"/>
              </a:rPr>
              <a:t>Les pôles auxiliaires et de commutation produisent une f.é.m. de signe opposé de sorte qu’elle annule l’effet de la réaction magnétique d’induit et la f.é.m. qui cause les étincelles. Ces enroulements sont placés en série avec l’enroulement de l’induit par rapport à l’axe q</a:t>
            </a:r>
            <a:r>
              <a:rPr lang="fr-FR" dirty="0"/>
              <a:t> </a:t>
            </a:r>
            <a:br>
              <a:rPr lang="fr-FR" dirty="0"/>
            </a:br>
            <a:endParaRPr lang="fr-FR" dirty="0"/>
          </a:p>
        </p:txBody>
      </p:sp>
    </p:spTree>
    <p:extLst>
      <p:ext uri="{BB962C8B-B14F-4D97-AF65-F5344CB8AC3E}">
        <p14:creationId xmlns:p14="http://schemas.microsoft.com/office/powerpoint/2010/main" val="1502777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a:blip r:embed="rId3"/>
          <a:stretch>
            <a:fillRect/>
          </a:stretch>
        </p:blipFill>
        <p:spPr>
          <a:xfrm>
            <a:off x="4393499" y="1080712"/>
            <a:ext cx="4772025" cy="3619500"/>
          </a:xfrm>
          <a:prstGeom prst="rect">
            <a:avLst/>
          </a:prstGeom>
        </p:spPr>
      </p:pic>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III: Modélisation et simulation des M.C.C</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II. Modèle de la M.C.C sur les axes (d,q)</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Rectangle 4"/>
          <p:cNvSpPr/>
          <p:nvPr/>
        </p:nvSpPr>
        <p:spPr>
          <a:xfrm>
            <a:off x="283694" y="1193450"/>
            <a:ext cx="4572000" cy="646331"/>
          </a:xfrm>
          <a:prstGeom prst="rect">
            <a:avLst/>
          </a:prstGeom>
        </p:spPr>
        <p:txBody>
          <a:bodyPr>
            <a:spAutoFit/>
          </a:bodyPr>
          <a:lstStyle/>
          <a:p>
            <a:r>
              <a:rPr lang="fr-FR" b="1" dirty="0">
                <a:solidFill>
                  <a:srgbClr val="FF0000"/>
                </a:solidFill>
                <a:latin typeface="Times New Roman" panose="02020603050405020304" pitchFamily="18" charset="0"/>
              </a:rPr>
              <a:t>Equation des tensions</a:t>
            </a:r>
            <a:r>
              <a:rPr lang="fr-FR" b="1" dirty="0">
                <a:solidFill>
                  <a:srgbClr val="FF0000"/>
                </a:solidFill>
              </a:rPr>
              <a:t> </a:t>
            </a:r>
            <a:br>
              <a:rPr lang="fr-FR" b="1" dirty="0">
                <a:solidFill>
                  <a:srgbClr val="FF0000"/>
                </a:solidFill>
              </a:rPr>
            </a:br>
            <a:endParaRPr lang="fr-FR" b="1" dirty="0">
              <a:solidFill>
                <a:srgbClr val="FF0000"/>
              </a:solidFill>
            </a:endParaRPr>
          </a:p>
        </p:txBody>
      </p:sp>
      <p:sp>
        <p:nvSpPr>
          <p:cNvPr id="14" name="Rectangle 13"/>
          <p:cNvSpPr/>
          <p:nvPr/>
        </p:nvSpPr>
        <p:spPr>
          <a:xfrm>
            <a:off x="395536" y="1639053"/>
            <a:ext cx="8458121" cy="646331"/>
          </a:xfrm>
          <a:prstGeom prst="rect">
            <a:avLst/>
          </a:prstGeom>
        </p:spPr>
        <p:txBody>
          <a:bodyPr wrap="square">
            <a:spAutoFit/>
          </a:bodyPr>
          <a:lstStyle/>
          <a:p>
            <a:r>
              <a:rPr lang="fr-FR" dirty="0" smtClean="0">
                <a:solidFill>
                  <a:srgbClr val="000000"/>
                </a:solidFill>
                <a:latin typeface="Times New Roman" panose="02020603050405020304" pitchFamily="18" charset="0"/>
              </a:rPr>
              <a:t>Pour le </a:t>
            </a:r>
            <a:r>
              <a:rPr lang="fr-FR" dirty="0">
                <a:solidFill>
                  <a:srgbClr val="000000"/>
                </a:solidFill>
                <a:latin typeface="Times New Roman" panose="02020603050405020304" pitchFamily="18" charset="0"/>
              </a:rPr>
              <a:t>fonctionnement en </a:t>
            </a:r>
            <a:r>
              <a:rPr lang="fr-FR" dirty="0" smtClean="0">
                <a:solidFill>
                  <a:srgbClr val="000000"/>
                </a:solidFill>
                <a:latin typeface="Times New Roman" panose="02020603050405020304" pitchFamily="18" charset="0"/>
              </a:rPr>
              <a:t>moteur </a:t>
            </a:r>
            <a:r>
              <a:rPr lang="fr-FR" dirty="0">
                <a:solidFill>
                  <a:srgbClr val="000000"/>
                </a:solidFill>
                <a:latin typeface="Times New Roman" panose="02020603050405020304" pitchFamily="18" charset="0"/>
              </a:rPr>
              <a:t>selon les axes (d,q</a:t>
            </a:r>
            <a:r>
              <a:rPr lang="fr-FR" dirty="0" smtClean="0">
                <a:solidFill>
                  <a:srgbClr val="000000"/>
                </a:solidFill>
                <a:latin typeface="Times New Roman" panose="02020603050405020304" pitchFamily="18" charset="0"/>
              </a:rPr>
              <a:t>):</a:t>
            </a:r>
            <a:r>
              <a:rPr lang="fr-FR" dirty="0"/>
              <a:t/>
            </a:r>
            <a:br>
              <a:rPr lang="fr-FR" dirty="0"/>
            </a:br>
            <a:endParaRPr lang="fr-FR" dirty="0"/>
          </a:p>
        </p:txBody>
      </p:sp>
      <p:sp>
        <p:nvSpPr>
          <p:cNvPr id="16" name="Rectangle 15"/>
          <p:cNvSpPr/>
          <p:nvPr/>
        </p:nvSpPr>
        <p:spPr>
          <a:xfrm>
            <a:off x="164150" y="4523781"/>
            <a:ext cx="4572000" cy="646331"/>
          </a:xfrm>
          <a:prstGeom prst="rect">
            <a:avLst/>
          </a:prstGeom>
        </p:spPr>
        <p:txBody>
          <a:bodyPr>
            <a:spAutoFit/>
          </a:bodyPr>
          <a:lstStyle/>
          <a:p>
            <a:r>
              <a:rPr lang="fr-FR" b="1" dirty="0">
                <a:solidFill>
                  <a:srgbClr val="FF0000"/>
                </a:solidFill>
                <a:latin typeface="Times New Roman" panose="02020603050405020304" pitchFamily="18" charset="0"/>
              </a:rPr>
              <a:t>Equation aux flux</a:t>
            </a:r>
            <a:r>
              <a:rPr lang="fr-FR" dirty="0">
                <a:solidFill>
                  <a:srgbClr val="FF0000"/>
                </a:solidFill>
              </a:rPr>
              <a:t> </a:t>
            </a:r>
            <a:br>
              <a:rPr lang="fr-FR" dirty="0">
                <a:solidFill>
                  <a:srgbClr val="FF0000"/>
                </a:solidFill>
              </a:rPr>
            </a:br>
            <a:endParaRPr lang="fr-FR" dirty="0">
              <a:solidFill>
                <a:srgbClr val="FF0000"/>
              </a:solidFill>
            </a:endParaRPr>
          </a:p>
        </p:txBody>
      </p:sp>
      <p:pic>
        <p:nvPicPr>
          <p:cNvPr id="3" name="Image 2"/>
          <p:cNvPicPr>
            <a:picLocks noChangeAspect="1"/>
          </p:cNvPicPr>
          <p:nvPr/>
        </p:nvPicPr>
        <p:blipFill rotWithShape="1">
          <a:blip r:embed="rId4"/>
          <a:srcRect t="3995" b="4206"/>
          <a:stretch/>
        </p:blipFill>
        <p:spPr>
          <a:xfrm>
            <a:off x="80650" y="1974232"/>
            <a:ext cx="2951113" cy="2448272"/>
          </a:xfrm>
          <a:prstGeom prst="rect">
            <a:avLst/>
          </a:prstGeom>
        </p:spPr>
      </p:pic>
      <p:pic>
        <p:nvPicPr>
          <p:cNvPr id="12" name="Image 11"/>
          <p:cNvPicPr>
            <a:picLocks noChangeAspect="1"/>
          </p:cNvPicPr>
          <p:nvPr/>
        </p:nvPicPr>
        <p:blipFill>
          <a:blip r:embed="rId5"/>
          <a:stretch>
            <a:fillRect/>
          </a:stretch>
        </p:blipFill>
        <p:spPr>
          <a:xfrm>
            <a:off x="2569694" y="4118948"/>
            <a:ext cx="3173622" cy="2739052"/>
          </a:xfrm>
          <a:prstGeom prst="rect">
            <a:avLst/>
          </a:prstGeom>
        </p:spPr>
      </p:pic>
    </p:spTree>
    <p:extLst>
      <p:ext uri="{BB962C8B-B14F-4D97-AF65-F5344CB8AC3E}">
        <p14:creationId xmlns:p14="http://schemas.microsoft.com/office/powerpoint/2010/main" val="1594716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III: Modélisation et simulation des M.C.C</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II. Modèle de la M.C.C sur les axes (d,q)</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7" name="Image 16"/>
          <p:cNvPicPr>
            <a:picLocks noChangeAspect="1"/>
          </p:cNvPicPr>
          <p:nvPr/>
        </p:nvPicPr>
        <p:blipFill>
          <a:blip r:embed="rId3"/>
          <a:stretch>
            <a:fillRect/>
          </a:stretch>
        </p:blipFill>
        <p:spPr>
          <a:xfrm>
            <a:off x="4366338" y="1303337"/>
            <a:ext cx="4772025" cy="3619500"/>
          </a:xfrm>
          <a:prstGeom prst="rect">
            <a:avLst/>
          </a:prstGeom>
        </p:spPr>
      </p:pic>
      <p:sp>
        <p:nvSpPr>
          <p:cNvPr id="5" name="Rectangle 4"/>
          <p:cNvSpPr/>
          <p:nvPr/>
        </p:nvSpPr>
        <p:spPr>
          <a:xfrm>
            <a:off x="460375" y="1531938"/>
            <a:ext cx="4572000" cy="1477328"/>
          </a:xfrm>
          <a:prstGeom prst="rect">
            <a:avLst/>
          </a:prstGeom>
        </p:spPr>
        <p:txBody>
          <a:bodyPr>
            <a:spAutoFit/>
          </a:bodyPr>
          <a:lstStyle/>
          <a:p>
            <a:r>
              <a:rPr lang="fr-FR" dirty="0">
                <a:solidFill>
                  <a:srgbClr val="000000"/>
                </a:solidFill>
                <a:latin typeface="Times New Roman" panose="02020603050405020304" pitchFamily="18" charset="0"/>
                <a:cs typeface="Times New Roman" panose="02020603050405020304" pitchFamily="18" charset="0"/>
              </a:rPr>
              <a:t>Les équations </a:t>
            </a:r>
            <a:r>
              <a:rPr lang="fr-FR" dirty="0" smtClean="0">
                <a:solidFill>
                  <a:srgbClr val="000000"/>
                </a:solidFill>
                <a:latin typeface="Times New Roman" panose="02020603050405020304" pitchFamily="18" charset="0"/>
                <a:cs typeface="Times New Roman" panose="02020603050405020304" pitchFamily="18" charset="0"/>
              </a:rPr>
              <a:t>précédentes peuvent </a:t>
            </a:r>
            <a:r>
              <a:rPr lang="fr-FR" dirty="0">
                <a:solidFill>
                  <a:srgbClr val="000000"/>
                </a:solidFill>
                <a:latin typeface="Times New Roman" panose="02020603050405020304" pitchFamily="18" charset="0"/>
                <a:cs typeface="Times New Roman" panose="02020603050405020304" pitchFamily="18" charset="0"/>
              </a:rPr>
              <a:t>être réduite en considérant la tension et le flux total aux bornes du circuit d’induit et l’emplacement série de ces enroulements. On peut donc écrire :</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4" name="Image 13"/>
          <p:cNvPicPr>
            <a:picLocks noChangeAspect="1"/>
          </p:cNvPicPr>
          <p:nvPr/>
        </p:nvPicPr>
        <p:blipFill>
          <a:blip r:embed="rId4"/>
          <a:stretch>
            <a:fillRect/>
          </a:stretch>
        </p:blipFill>
        <p:spPr>
          <a:xfrm>
            <a:off x="155575" y="2875916"/>
            <a:ext cx="2076450" cy="1400589"/>
          </a:xfrm>
          <a:prstGeom prst="rect">
            <a:avLst/>
          </a:prstGeom>
        </p:spPr>
      </p:pic>
      <p:pic>
        <p:nvPicPr>
          <p:cNvPr id="15" name="Image 14"/>
          <p:cNvPicPr>
            <a:picLocks noChangeAspect="1"/>
          </p:cNvPicPr>
          <p:nvPr/>
        </p:nvPicPr>
        <p:blipFill>
          <a:blip r:embed="rId5"/>
          <a:stretch>
            <a:fillRect/>
          </a:stretch>
        </p:blipFill>
        <p:spPr>
          <a:xfrm>
            <a:off x="2232026" y="2780928"/>
            <a:ext cx="2800350" cy="1609725"/>
          </a:xfrm>
          <a:prstGeom prst="rect">
            <a:avLst/>
          </a:prstGeom>
        </p:spPr>
      </p:pic>
      <p:sp>
        <p:nvSpPr>
          <p:cNvPr id="16" name="Rectangle 15"/>
          <p:cNvSpPr/>
          <p:nvPr/>
        </p:nvSpPr>
        <p:spPr>
          <a:xfrm>
            <a:off x="460375" y="4276506"/>
            <a:ext cx="4572000" cy="646331"/>
          </a:xfrm>
          <a:prstGeom prst="rect">
            <a:avLst/>
          </a:prstGeom>
        </p:spPr>
        <p:txBody>
          <a:bodyPr>
            <a:spAutoFit/>
          </a:bodyPr>
          <a:lstStyle/>
          <a:p>
            <a:r>
              <a:rPr lang="fr-FR" dirty="0">
                <a:solidFill>
                  <a:srgbClr val="000000"/>
                </a:solidFill>
                <a:latin typeface="Times New Roman" panose="02020603050405020304" pitchFamily="18" charset="0"/>
                <a:cs typeface="Times New Roman" panose="02020603050405020304" pitchFamily="18" charset="0"/>
              </a:rPr>
              <a:t>On obtient finalement :</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8" name="Image 17"/>
          <p:cNvPicPr>
            <a:picLocks noChangeAspect="1"/>
          </p:cNvPicPr>
          <p:nvPr/>
        </p:nvPicPr>
        <p:blipFill>
          <a:blip r:embed="rId6"/>
          <a:stretch>
            <a:fillRect/>
          </a:stretch>
        </p:blipFill>
        <p:spPr>
          <a:xfrm>
            <a:off x="155575" y="4766632"/>
            <a:ext cx="3237148" cy="1902727"/>
          </a:xfrm>
          <a:prstGeom prst="rect">
            <a:avLst/>
          </a:prstGeom>
        </p:spPr>
      </p:pic>
      <p:pic>
        <p:nvPicPr>
          <p:cNvPr id="23" name="Image 22"/>
          <p:cNvPicPr>
            <a:picLocks noChangeAspect="1"/>
          </p:cNvPicPr>
          <p:nvPr/>
        </p:nvPicPr>
        <p:blipFill rotWithShape="1">
          <a:blip r:embed="rId7"/>
          <a:srcRect t="-1" b="38643"/>
          <a:stretch/>
        </p:blipFill>
        <p:spPr>
          <a:xfrm>
            <a:off x="5032375" y="5105042"/>
            <a:ext cx="3276600" cy="1105702"/>
          </a:xfrm>
          <a:prstGeom prst="rect">
            <a:avLst/>
          </a:prstGeom>
        </p:spPr>
      </p:pic>
      <p:sp>
        <p:nvSpPr>
          <p:cNvPr id="24" name="Rectangle 23"/>
          <p:cNvSpPr/>
          <p:nvPr/>
        </p:nvSpPr>
        <p:spPr>
          <a:xfrm>
            <a:off x="3486621" y="5338747"/>
            <a:ext cx="4572000" cy="646331"/>
          </a:xfrm>
          <a:prstGeom prst="rect">
            <a:avLst/>
          </a:prstGeom>
        </p:spPr>
        <p:txBody>
          <a:bodyPr>
            <a:spAutoFit/>
          </a:bodyPr>
          <a:lstStyle/>
          <a:p>
            <a:r>
              <a:rPr lang="fr-FR" dirty="0">
                <a:solidFill>
                  <a:srgbClr val="000000"/>
                </a:solidFill>
                <a:latin typeface="Times New Roman" panose="02020603050405020304" pitchFamily="18" charset="0"/>
                <a:cs typeface="Times New Roman" panose="02020603050405020304" pitchFamily="18" charset="0"/>
              </a:rPr>
              <a:t>Avec :</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966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III: Modélisation et simulation des M.C.C</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III. Expression du couple électromagnétique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ZoneTexte 4"/>
          <p:cNvSpPr txBox="1"/>
          <p:nvPr/>
        </p:nvSpPr>
        <p:spPr>
          <a:xfrm>
            <a:off x="460375" y="1268760"/>
            <a:ext cx="7063953" cy="646331"/>
          </a:xfrm>
          <a:prstGeom prst="rect">
            <a:avLst/>
          </a:prstGeom>
          <a:noFill/>
        </p:spPr>
        <p:txBody>
          <a:bodyPr wrap="square" rtlCol="0">
            <a:spAutoFit/>
          </a:bodyPr>
          <a:lstStyle/>
          <a:p>
            <a:r>
              <a:rPr lang="fr-FR" dirty="0" smtClean="0">
                <a:latin typeface="Times New Roman" panose="02020603050405020304" pitchFamily="18" charset="0"/>
                <a:cs typeface="Times New Roman" panose="02020603050405020304" pitchFamily="18" charset="0"/>
              </a:rPr>
              <a:t>La puissance électrique instantanée du MCC:</a:t>
            </a:r>
          </a:p>
          <a:p>
            <a:endParaRPr lang="fr-FR" dirty="0">
              <a:latin typeface="Times New Roman" panose="02020603050405020304" pitchFamily="18" charset="0"/>
              <a:cs typeface="Times New Roman" panose="02020603050405020304" pitchFamily="18" charset="0"/>
            </a:endParaRPr>
          </a:p>
        </p:txBody>
      </p:sp>
      <p:pic>
        <p:nvPicPr>
          <p:cNvPr id="12" name="Image 11"/>
          <p:cNvPicPr>
            <a:picLocks noChangeAspect="1"/>
          </p:cNvPicPr>
          <p:nvPr/>
        </p:nvPicPr>
        <p:blipFill>
          <a:blip r:embed="rId3"/>
          <a:stretch>
            <a:fillRect/>
          </a:stretch>
        </p:blipFill>
        <p:spPr>
          <a:xfrm>
            <a:off x="307975" y="1692166"/>
            <a:ext cx="4336033" cy="517527"/>
          </a:xfrm>
          <a:prstGeom prst="rect">
            <a:avLst/>
          </a:prstGeom>
        </p:spPr>
      </p:pic>
      <p:sp>
        <p:nvSpPr>
          <p:cNvPr id="13" name="Rectangle 12"/>
          <p:cNvSpPr/>
          <p:nvPr/>
        </p:nvSpPr>
        <p:spPr>
          <a:xfrm>
            <a:off x="4928455" y="1769730"/>
            <a:ext cx="1303313" cy="646331"/>
          </a:xfrm>
          <a:prstGeom prst="rect">
            <a:avLst/>
          </a:prstGeom>
        </p:spPr>
        <p:txBody>
          <a:bodyPr wrap="square">
            <a:spAutoFit/>
          </a:bodyPr>
          <a:lstStyle/>
          <a:p>
            <a:r>
              <a:rPr lang="fr-FR" dirty="0">
                <a:solidFill>
                  <a:srgbClr val="000000"/>
                </a:solidFill>
                <a:latin typeface="Times New Roman" panose="02020603050405020304" pitchFamily="18" charset="0"/>
              </a:rPr>
              <a:t>ou encore :</a:t>
            </a:r>
            <a:r>
              <a:rPr lang="fr-FR" dirty="0"/>
              <a:t> </a:t>
            </a:r>
            <a:br>
              <a:rPr lang="fr-FR" dirty="0"/>
            </a:br>
            <a:endParaRPr lang="fr-FR" dirty="0"/>
          </a:p>
        </p:txBody>
      </p:sp>
      <p:sp>
        <p:nvSpPr>
          <p:cNvPr id="15" name="Rectangle 14"/>
          <p:cNvSpPr/>
          <p:nvPr/>
        </p:nvSpPr>
        <p:spPr>
          <a:xfrm>
            <a:off x="307975" y="2408350"/>
            <a:ext cx="8164761" cy="369332"/>
          </a:xfrm>
          <a:prstGeom prst="rect">
            <a:avLst/>
          </a:prstGeom>
        </p:spPr>
        <p:txBody>
          <a:bodyPr wrap="square">
            <a:spAutoFit/>
          </a:bodyPr>
          <a:lstStyle/>
          <a:p>
            <a:r>
              <a:rPr lang="fr-FR" dirty="0">
                <a:solidFill>
                  <a:srgbClr val="000000"/>
                </a:solidFill>
                <a:latin typeface="Times New Roman" panose="02020603050405020304" pitchFamily="18" charset="0"/>
              </a:rPr>
              <a:t>L'énergie absorbée par la MCC pendant un intervalle de temps</a:t>
            </a:r>
            <a:r>
              <a:rPr lang="fr-FR" dirty="0"/>
              <a:t> </a:t>
            </a:r>
            <a:r>
              <a:rPr lang="fr-FR" dirty="0" smtClean="0"/>
              <a:t>:</a:t>
            </a:r>
            <a:endParaRPr lang="fr-FR" dirty="0"/>
          </a:p>
        </p:txBody>
      </p:sp>
      <p:pic>
        <p:nvPicPr>
          <p:cNvPr id="17" name="Image 16"/>
          <p:cNvPicPr>
            <a:picLocks noChangeAspect="1"/>
          </p:cNvPicPr>
          <p:nvPr/>
        </p:nvPicPr>
        <p:blipFill>
          <a:blip r:embed="rId4"/>
          <a:stretch>
            <a:fillRect/>
          </a:stretch>
        </p:blipFill>
        <p:spPr>
          <a:xfrm>
            <a:off x="2651198" y="3960841"/>
            <a:ext cx="3935017" cy="501522"/>
          </a:xfrm>
          <a:prstGeom prst="rect">
            <a:avLst/>
          </a:prstGeom>
        </p:spPr>
      </p:pic>
      <p:pic>
        <p:nvPicPr>
          <p:cNvPr id="3" name="Image 2"/>
          <p:cNvPicPr>
            <a:picLocks noChangeAspect="1"/>
          </p:cNvPicPr>
          <p:nvPr/>
        </p:nvPicPr>
        <p:blipFill>
          <a:blip r:embed="rId5"/>
          <a:stretch>
            <a:fillRect/>
          </a:stretch>
        </p:blipFill>
        <p:spPr>
          <a:xfrm>
            <a:off x="6360858" y="1788404"/>
            <a:ext cx="1809750" cy="352425"/>
          </a:xfrm>
          <a:prstGeom prst="rect">
            <a:avLst/>
          </a:prstGeom>
        </p:spPr>
      </p:pic>
      <p:pic>
        <p:nvPicPr>
          <p:cNvPr id="4" name="Image 3"/>
          <p:cNvPicPr>
            <a:picLocks noChangeAspect="1"/>
          </p:cNvPicPr>
          <p:nvPr/>
        </p:nvPicPr>
        <p:blipFill>
          <a:blip r:embed="rId6"/>
          <a:stretch>
            <a:fillRect/>
          </a:stretch>
        </p:blipFill>
        <p:spPr>
          <a:xfrm>
            <a:off x="2051720" y="2947715"/>
            <a:ext cx="5133975" cy="952500"/>
          </a:xfrm>
          <a:prstGeom prst="rect">
            <a:avLst/>
          </a:prstGeom>
        </p:spPr>
      </p:pic>
      <p:pic>
        <p:nvPicPr>
          <p:cNvPr id="18" name="Image 17"/>
          <p:cNvPicPr>
            <a:picLocks noChangeAspect="1"/>
          </p:cNvPicPr>
          <p:nvPr/>
        </p:nvPicPr>
        <p:blipFill>
          <a:blip r:embed="rId7"/>
          <a:stretch>
            <a:fillRect/>
          </a:stretch>
        </p:blipFill>
        <p:spPr>
          <a:xfrm>
            <a:off x="366877" y="4462363"/>
            <a:ext cx="7705725" cy="1676400"/>
          </a:xfrm>
          <a:prstGeom prst="rect">
            <a:avLst/>
          </a:prstGeom>
        </p:spPr>
      </p:pic>
      <p:sp>
        <p:nvSpPr>
          <p:cNvPr id="21" name="Rectangle 20"/>
          <p:cNvSpPr/>
          <p:nvPr/>
        </p:nvSpPr>
        <p:spPr>
          <a:xfrm>
            <a:off x="189990" y="6178620"/>
            <a:ext cx="6542249" cy="646331"/>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Le couple électromécanique est donnée par :</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22" name="Image 21"/>
          <p:cNvPicPr>
            <a:picLocks noChangeAspect="1"/>
          </p:cNvPicPr>
          <p:nvPr/>
        </p:nvPicPr>
        <p:blipFill>
          <a:blip r:embed="rId8"/>
          <a:stretch>
            <a:fillRect/>
          </a:stretch>
        </p:blipFill>
        <p:spPr>
          <a:xfrm>
            <a:off x="4641070" y="6059475"/>
            <a:ext cx="1123950" cy="755248"/>
          </a:xfrm>
          <a:prstGeom prst="rect">
            <a:avLst/>
          </a:prstGeom>
        </p:spPr>
      </p:pic>
      <p:pic>
        <p:nvPicPr>
          <p:cNvPr id="23" name="Image 22"/>
          <p:cNvPicPr>
            <a:picLocks noChangeAspect="1"/>
          </p:cNvPicPr>
          <p:nvPr/>
        </p:nvPicPr>
        <p:blipFill>
          <a:blip r:embed="rId9"/>
          <a:stretch>
            <a:fillRect/>
          </a:stretch>
        </p:blipFill>
        <p:spPr>
          <a:xfrm>
            <a:off x="6231769" y="6079512"/>
            <a:ext cx="2393368" cy="562376"/>
          </a:xfrm>
          <a:prstGeom prst="rect">
            <a:avLst/>
          </a:prstGeom>
        </p:spPr>
      </p:pic>
    </p:spTree>
    <p:extLst>
      <p:ext uri="{BB962C8B-B14F-4D97-AF65-F5344CB8AC3E}">
        <p14:creationId xmlns:p14="http://schemas.microsoft.com/office/powerpoint/2010/main" val="2851062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III: Modélisation et simulation des M.C.C</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IV. Equation mécanique</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734836" y="1467803"/>
            <a:ext cx="7797603" cy="1569660"/>
          </a:xfrm>
          <a:prstGeom prst="rect">
            <a:avLst/>
          </a:prstGeom>
        </p:spPr>
        <p:txBody>
          <a:bodyPr wrap="square">
            <a:spAutoFit/>
          </a:bodyPr>
          <a:lstStyle/>
          <a:p>
            <a:r>
              <a:rPr lang="fr-FR" sz="2400" dirty="0">
                <a:solidFill>
                  <a:srgbClr val="000000"/>
                </a:solidFill>
                <a:latin typeface="Times New Roman" panose="02020603050405020304" pitchFamily="18" charset="0"/>
              </a:rPr>
              <a:t>L'étude des régimes transitoires fait intervenir également l'équation de mouvement avec celles des tensions, courants et flux.</a:t>
            </a:r>
            <a:r>
              <a:rPr lang="fr-FR" sz="2400" dirty="0"/>
              <a:t> </a:t>
            </a:r>
            <a:br>
              <a:rPr lang="fr-FR" sz="2400" dirty="0"/>
            </a:br>
            <a:endParaRPr lang="fr-FR" sz="2400" dirty="0"/>
          </a:p>
        </p:txBody>
      </p:sp>
      <p:pic>
        <p:nvPicPr>
          <p:cNvPr id="5" name="Image 4"/>
          <p:cNvPicPr>
            <a:picLocks noChangeAspect="1"/>
          </p:cNvPicPr>
          <p:nvPr/>
        </p:nvPicPr>
        <p:blipFill>
          <a:blip r:embed="rId3"/>
          <a:stretch>
            <a:fillRect/>
          </a:stretch>
        </p:blipFill>
        <p:spPr>
          <a:xfrm>
            <a:off x="2627784" y="3037463"/>
            <a:ext cx="3024336" cy="812994"/>
          </a:xfrm>
          <a:prstGeom prst="rect">
            <a:avLst/>
          </a:prstGeom>
        </p:spPr>
      </p:pic>
      <p:sp>
        <p:nvSpPr>
          <p:cNvPr id="12" name="Rectangle 11"/>
          <p:cNvSpPr/>
          <p:nvPr/>
        </p:nvSpPr>
        <p:spPr>
          <a:xfrm>
            <a:off x="805190" y="4293096"/>
            <a:ext cx="7295201" cy="2308324"/>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Où : </a:t>
            </a:r>
            <a:endParaRPr lang="fr-FR" dirty="0" smtClean="0">
              <a:solidFill>
                <a:srgbClr val="000000"/>
              </a:solidFill>
              <a:latin typeface="Times New Roman" panose="02020603050405020304" pitchFamily="18" charset="0"/>
              <a:cs typeface="Times New Roman" panose="02020603050405020304" pitchFamily="18" charset="0"/>
            </a:endParaRPr>
          </a:p>
          <a:p>
            <a:r>
              <a:rPr lang="fr-FR" i="1" dirty="0" smtClean="0">
                <a:solidFill>
                  <a:srgbClr val="000000"/>
                </a:solidFill>
                <a:latin typeface="Times New Roman" panose="02020603050405020304" pitchFamily="18" charset="0"/>
                <a:cs typeface="Times New Roman" panose="02020603050405020304" pitchFamily="18" charset="0"/>
              </a:rPr>
              <a:t>C</a:t>
            </a:r>
            <a:r>
              <a:rPr lang="fr-FR" sz="1050" i="1" dirty="0" smtClean="0">
                <a:solidFill>
                  <a:srgbClr val="000000"/>
                </a:solidFill>
                <a:latin typeface="Times New Roman" panose="02020603050405020304" pitchFamily="18" charset="0"/>
                <a:cs typeface="Times New Roman" panose="02020603050405020304" pitchFamily="18" charset="0"/>
              </a:rPr>
              <a:t>em </a:t>
            </a:r>
            <a:r>
              <a:rPr lang="fr-FR" dirty="0">
                <a:solidFill>
                  <a:srgbClr val="000000"/>
                </a:solidFill>
                <a:latin typeface="Times New Roman" panose="02020603050405020304" pitchFamily="18" charset="0"/>
                <a:cs typeface="Times New Roman" panose="02020603050405020304" pitchFamily="18" charset="0"/>
              </a:rPr>
              <a:t>: Le couple électromagnétique de la machine </a:t>
            </a:r>
            <a:r>
              <a:rPr lang="fr-FR" dirty="0" smtClean="0">
                <a:solidFill>
                  <a:srgbClr val="000000"/>
                </a:solidFill>
                <a:latin typeface="Times New Roman" panose="02020603050405020304" pitchFamily="18" charset="0"/>
                <a:cs typeface="Times New Roman" panose="02020603050405020304" pitchFamily="18" charset="0"/>
              </a:rPr>
              <a:t>;</a:t>
            </a:r>
          </a:p>
          <a:p>
            <a:r>
              <a:rPr lang="fr-FR" dirty="0" smtClean="0">
                <a:solidFill>
                  <a:srgbClr val="000000"/>
                </a:solidFill>
                <a:latin typeface="Times New Roman" panose="02020603050405020304" pitchFamily="18" charset="0"/>
                <a:cs typeface="Times New Roman" panose="02020603050405020304" pitchFamily="18" charset="0"/>
              </a:rPr>
              <a:t> </a:t>
            </a:r>
            <a:r>
              <a:rPr lang="fr-FR" i="1" dirty="0">
                <a:solidFill>
                  <a:srgbClr val="000000"/>
                </a:solidFill>
                <a:latin typeface="Times New Roman" panose="02020603050405020304" pitchFamily="18" charset="0"/>
                <a:cs typeface="Times New Roman" panose="02020603050405020304" pitchFamily="18" charset="0"/>
              </a:rPr>
              <a:t>C</a:t>
            </a:r>
            <a:r>
              <a:rPr lang="fr-FR" sz="1050" i="1" dirty="0">
                <a:solidFill>
                  <a:srgbClr val="000000"/>
                </a:solidFill>
                <a:latin typeface="Times New Roman" panose="02020603050405020304" pitchFamily="18" charset="0"/>
                <a:cs typeface="Times New Roman" panose="02020603050405020304" pitchFamily="18" charset="0"/>
              </a:rPr>
              <a:t>r </a:t>
            </a:r>
            <a:r>
              <a:rPr lang="fr-FR" dirty="0">
                <a:solidFill>
                  <a:srgbClr val="000000"/>
                </a:solidFill>
                <a:latin typeface="Times New Roman" panose="02020603050405020304" pitchFamily="18" charset="0"/>
                <a:cs typeface="Times New Roman" panose="02020603050405020304" pitchFamily="18" charset="0"/>
              </a:rPr>
              <a:t>: Le couple résistant (statique) à l’arbre de la machine ; </a:t>
            </a:r>
            <a:endParaRPr lang="fr-FR" dirty="0" smtClean="0">
              <a:solidFill>
                <a:srgbClr val="000000"/>
              </a:solidFill>
              <a:latin typeface="Times New Roman" panose="02020603050405020304" pitchFamily="18" charset="0"/>
              <a:cs typeface="Times New Roman" panose="02020603050405020304" pitchFamily="18" charset="0"/>
            </a:endParaRPr>
          </a:p>
          <a:p>
            <a:r>
              <a:rPr lang="fr-FR" i="1" dirty="0" smtClean="0">
                <a:solidFill>
                  <a:srgbClr val="000000"/>
                </a:solidFill>
                <a:latin typeface="Times New Roman" panose="02020603050405020304" pitchFamily="18" charset="0"/>
                <a:cs typeface="Times New Roman" panose="02020603050405020304" pitchFamily="18" charset="0"/>
              </a:rPr>
              <a:t>J </a:t>
            </a:r>
            <a:r>
              <a:rPr lang="fr-FR" dirty="0">
                <a:solidFill>
                  <a:srgbClr val="000000"/>
                </a:solidFill>
                <a:latin typeface="Times New Roman" panose="02020603050405020304" pitchFamily="18" charset="0"/>
                <a:cs typeface="Times New Roman" panose="02020603050405020304" pitchFamily="18" charset="0"/>
              </a:rPr>
              <a:t>: Le moment d’inertie ; </a:t>
            </a:r>
            <a:endParaRPr lang="fr-FR" dirty="0" smtClean="0">
              <a:solidFill>
                <a:srgbClr val="000000"/>
              </a:solidFill>
              <a:latin typeface="Times New Roman" panose="02020603050405020304" pitchFamily="18" charset="0"/>
              <a:cs typeface="Times New Roman" panose="02020603050405020304" pitchFamily="18" charset="0"/>
            </a:endParaRPr>
          </a:p>
          <a:p>
            <a:r>
              <a:rPr lang="fr-FR" i="1" dirty="0" smtClean="0">
                <a:solidFill>
                  <a:srgbClr val="000000"/>
                </a:solidFill>
                <a:latin typeface="Times New Roman" panose="02020603050405020304" pitchFamily="18" charset="0"/>
                <a:cs typeface="Times New Roman" panose="02020603050405020304" pitchFamily="18" charset="0"/>
              </a:rPr>
              <a:t>K</a:t>
            </a:r>
            <a:r>
              <a:rPr lang="fr-FR" sz="1050" i="1" dirty="0" smtClean="0">
                <a:solidFill>
                  <a:srgbClr val="000000"/>
                </a:solidFill>
                <a:latin typeface="Times New Roman" panose="02020603050405020304" pitchFamily="18" charset="0"/>
                <a:cs typeface="Times New Roman" panose="02020603050405020304" pitchFamily="18" charset="0"/>
              </a:rPr>
              <a:t>f </a:t>
            </a:r>
            <a:r>
              <a:rPr lang="fr-FR" dirty="0">
                <a:solidFill>
                  <a:srgbClr val="000000"/>
                </a:solidFill>
                <a:latin typeface="Times New Roman" panose="02020603050405020304" pitchFamily="18" charset="0"/>
                <a:cs typeface="Times New Roman" panose="02020603050405020304" pitchFamily="18" charset="0"/>
              </a:rPr>
              <a:t>: le coefficient de frottement ; </a:t>
            </a:r>
            <a:endParaRPr lang="fr-FR" dirty="0" smtClean="0">
              <a:solidFill>
                <a:srgbClr val="000000"/>
              </a:solidFill>
              <a:latin typeface="Times New Roman" panose="02020603050405020304" pitchFamily="18" charset="0"/>
              <a:cs typeface="Times New Roman" panose="02020603050405020304" pitchFamily="18" charset="0"/>
            </a:endParaRPr>
          </a:p>
          <a:p>
            <a:r>
              <a:rPr lang="fr-FR" i="1" dirty="0" smtClean="0">
                <a:solidFill>
                  <a:srgbClr val="000000"/>
                </a:solidFill>
                <a:latin typeface="Times New Roman" panose="02020603050405020304" pitchFamily="18" charset="0"/>
                <a:cs typeface="Times New Roman" panose="02020603050405020304" pitchFamily="18" charset="0"/>
              </a:rPr>
              <a:t>Ω</a:t>
            </a:r>
            <a:r>
              <a:rPr lang="fr-FR" sz="1050" i="1" dirty="0" smtClean="0">
                <a:solidFill>
                  <a:srgbClr val="000000"/>
                </a:solidFill>
                <a:latin typeface="Times New Roman" panose="02020603050405020304" pitchFamily="18" charset="0"/>
                <a:cs typeface="Times New Roman" panose="02020603050405020304" pitchFamily="18" charset="0"/>
              </a:rPr>
              <a:t>m </a:t>
            </a:r>
            <a:r>
              <a:rPr lang="fr-FR" dirty="0">
                <a:solidFill>
                  <a:srgbClr val="000000"/>
                </a:solidFill>
                <a:latin typeface="Times New Roman" panose="02020603050405020304" pitchFamily="18" charset="0"/>
                <a:cs typeface="Times New Roman" panose="02020603050405020304" pitchFamily="18" charset="0"/>
              </a:rPr>
              <a:t>: La vitesse électrique du rotor </a:t>
            </a:r>
            <a:endParaRPr lang="fr-FR" dirty="0" smtClean="0">
              <a:solidFill>
                <a:srgbClr val="000000"/>
              </a:solidFill>
              <a:latin typeface="Times New Roman" panose="02020603050405020304" pitchFamily="18" charset="0"/>
              <a:cs typeface="Times New Roman" panose="02020603050405020304" pitchFamily="18" charset="0"/>
            </a:endParaRPr>
          </a:p>
          <a:p>
            <a:r>
              <a:rPr lang="fr-FR" i="1" dirty="0" smtClean="0">
                <a:solidFill>
                  <a:srgbClr val="000000"/>
                </a:solidFill>
                <a:latin typeface="Times New Roman" panose="02020603050405020304" pitchFamily="18" charset="0"/>
                <a:cs typeface="Times New Roman" panose="02020603050405020304" pitchFamily="18" charset="0"/>
              </a:rPr>
              <a:t>p </a:t>
            </a:r>
            <a:r>
              <a:rPr lang="fr-FR" dirty="0">
                <a:solidFill>
                  <a:srgbClr val="000000"/>
                </a:solidFill>
                <a:latin typeface="Times New Roman" panose="02020603050405020304" pitchFamily="18" charset="0"/>
                <a:cs typeface="Times New Roman" panose="02020603050405020304" pitchFamily="18" charset="0"/>
              </a:rPr>
              <a:t>: le nombre de paires de pôles.</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2897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III: Modélisation et simulation des M.C.C</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V. Application de la théorie généralisée aux divers modes d’excitation</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339752" y="1146472"/>
            <a:ext cx="8696744" cy="646331"/>
          </a:xfrm>
          <a:prstGeom prst="rect">
            <a:avLst/>
          </a:prstGeom>
        </p:spPr>
        <p:txBody>
          <a:bodyPr wrap="square">
            <a:spAutoFit/>
          </a:bodyPr>
          <a:lstStyle/>
          <a:p>
            <a:r>
              <a:rPr lang="fr-FR" b="1" dirty="0">
                <a:solidFill>
                  <a:srgbClr val="FF0000"/>
                </a:solidFill>
                <a:latin typeface="Times New Roman" panose="02020603050405020304" pitchFamily="18" charset="0"/>
                <a:cs typeface="Times New Roman" panose="02020603050405020304" pitchFamily="18" charset="0"/>
              </a:rPr>
              <a:t>Fonctionnement en Moteur </a:t>
            </a:r>
            <a:r>
              <a:rPr lang="fr-FR" dirty="0">
                <a:solidFill>
                  <a:srgbClr val="FF0000"/>
                </a:solidFill>
                <a:latin typeface="Times New Roman" panose="02020603050405020304" pitchFamily="18" charset="0"/>
                <a:cs typeface="Times New Roman" panose="02020603050405020304" pitchFamily="18" charset="0"/>
              </a:rPr>
              <a:t> </a:t>
            </a:r>
            <a:r>
              <a:rPr lang="fr-FR" dirty="0" smtClean="0">
                <a:solidFill>
                  <a:srgbClr val="FF0000"/>
                </a:solidFill>
                <a:latin typeface="Times New Roman" panose="02020603050405020304" pitchFamily="18" charset="0"/>
                <a:cs typeface="Times New Roman" panose="02020603050405020304" pitchFamily="18" charset="0"/>
              </a:rPr>
              <a:t>                                       </a:t>
            </a:r>
            <a:r>
              <a:rPr lang="fr-FR" b="1" dirty="0" err="1" smtClean="0">
                <a:solidFill>
                  <a:srgbClr val="FF0000"/>
                </a:solidFill>
                <a:latin typeface="Times New Roman" panose="02020603050405020304" pitchFamily="18" charset="0"/>
                <a:cs typeface="Times New Roman" panose="02020603050405020304" pitchFamily="18" charset="0"/>
              </a:rPr>
              <a:t>Moteur</a:t>
            </a:r>
            <a:r>
              <a:rPr lang="fr-FR" b="1" dirty="0" smtClean="0">
                <a:solidFill>
                  <a:srgbClr val="FF0000"/>
                </a:solidFill>
                <a:latin typeface="Times New Roman" panose="02020603050405020304" pitchFamily="18" charset="0"/>
                <a:cs typeface="Times New Roman" panose="02020603050405020304" pitchFamily="18" charset="0"/>
              </a:rPr>
              <a:t> </a:t>
            </a:r>
            <a:r>
              <a:rPr lang="fr-FR" b="1" dirty="0">
                <a:solidFill>
                  <a:srgbClr val="FF0000"/>
                </a:solidFill>
                <a:latin typeface="Times New Roman" panose="02020603050405020304" pitchFamily="18" charset="0"/>
                <a:cs typeface="Times New Roman" panose="02020603050405020304" pitchFamily="18" charset="0"/>
              </a:rPr>
              <a:t>à excitation séparée</a:t>
            </a:r>
            <a:r>
              <a:rPr lang="fr-FR" dirty="0">
                <a:solidFill>
                  <a:srgbClr val="FF0000"/>
                </a:solidFill>
                <a:latin typeface="Times New Roman" panose="02020603050405020304" pitchFamily="18" charset="0"/>
                <a:cs typeface="Times New Roman" panose="02020603050405020304" pitchFamily="18" charset="0"/>
              </a:rPr>
              <a:t> </a:t>
            </a:r>
            <a:br>
              <a:rPr lang="fr-FR" dirty="0">
                <a:solidFill>
                  <a:srgbClr val="FF0000"/>
                </a:solidFill>
                <a:latin typeface="Times New Roman" panose="02020603050405020304" pitchFamily="18" charset="0"/>
                <a:cs typeface="Times New Roman" panose="02020603050405020304" pitchFamily="18" charset="0"/>
              </a:rPr>
            </a:br>
            <a:endParaRPr lang="fr-FR" dirty="0">
              <a:solidFill>
                <a:srgbClr val="FF0000"/>
              </a:solidFill>
              <a:latin typeface="Times New Roman" panose="02020603050405020304" pitchFamily="18" charset="0"/>
              <a:cs typeface="Times New Roman" panose="02020603050405020304" pitchFamily="18" charset="0"/>
            </a:endParaRPr>
          </a:p>
        </p:txBody>
      </p:sp>
      <p:pic>
        <p:nvPicPr>
          <p:cNvPr id="13" name="Image 12"/>
          <p:cNvPicPr>
            <a:picLocks noChangeAspect="1"/>
          </p:cNvPicPr>
          <p:nvPr/>
        </p:nvPicPr>
        <p:blipFill>
          <a:blip r:embed="rId3"/>
          <a:stretch>
            <a:fillRect/>
          </a:stretch>
        </p:blipFill>
        <p:spPr>
          <a:xfrm>
            <a:off x="4336872" y="2169336"/>
            <a:ext cx="3762802" cy="3855425"/>
          </a:xfrm>
          <a:prstGeom prst="rect">
            <a:avLst/>
          </a:prstGeom>
        </p:spPr>
      </p:pic>
      <p:pic>
        <p:nvPicPr>
          <p:cNvPr id="14" name="Image 13"/>
          <p:cNvPicPr>
            <a:picLocks noChangeAspect="1"/>
          </p:cNvPicPr>
          <p:nvPr/>
        </p:nvPicPr>
        <p:blipFill>
          <a:blip r:embed="rId4"/>
          <a:stretch>
            <a:fillRect/>
          </a:stretch>
        </p:blipFill>
        <p:spPr>
          <a:xfrm>
            <a:off x="460375" y="1756072"/>
            <a:ext cx="3519695" cy="4620449"/>
          </a:xfrm>
          <a:prstGeom prst="rect">
            <a:avLst/>
          </a:prstGeom>
        </p:spPr>
      </p:pic>
    </p:spTree>
    <p:extLst>
      <p:ext uri="{BB962C8B-B14F-4D97-AF65-F5344CB8AC3E}">
        <p14:creationId xmlns:p14="http://schemas.microsoft.com/office/powerpoint/2010/main" val="240670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III: Modélisation et simulation des M.C.C</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V. Application de la théorie généralisée aux divers modes d’excitation</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339752" y="1146472"/>
            <a:ext cx="8696744" cy="369332"/>
          </a:xfrm>
          <a:prstGeom prst="rect">
            <a:avLst/>
          </a:prstGeom>
        </p:spPr>
        <p:txBody>
          <a:bodyPr wrap="square">
            <a:spAutoFit/>
          </a:bodyPr>
          <a:lstStyle/>
          <a:p>
            <a:r>
              <a:rPr lang="fr-FR" b="1" dirty="0">
                <a:solidFill>
                  <a:srgbClr val="FF0000"/>
                </a:solidFill>
                <a:latin typeface="Times New Roman" panose="02020603050405020304" pitchFamily="18" charset="0"/>
                <a:cs typeface="Times New Roman" panose="02020603050405020304" pitchFamily="18" charset="0"/>
              </a:rPr>
              <a:t>Fonctionnement en Moteur </a:t>
            </a:r>
            <a:r>
              <a:rPr lang="fr-FR" dirty="0">
                <a:solidFill>
                  <a:srgbClr val="FF0000"/>
                </a:solidFill>
                <a:latin typeface="Times New Roman" panose="02020603050405020304" pitchFamily="18" charset="0"/>
                <a:cs typeface="Times New Roman" panose="02020603050405020304" pitchFamily="18" charset="0"/>
              </a:rPr>
              <a:t> </a:t>
            </a:r>
            <a:r>
              <a:rPr lang="fr-FR" dirty="0" smtClean="0">
                <a:solidFill>
                  <a:srgbClr val="FF0000"/>
                </a:solidFill>
                <a:latin typeface="Times New Roman" panose="02020603050405020304" pitchFamily="18" charset="0"/>
                <a:cs typeface="Times New Roman" panose="02020603050405020304" pitchFamily="18" charset="0"/>
              </a:rPr>
              <a:t>                                       </a:t>
            </a:r>
            <a:r>
              <a:rPr lang="fr-FR" b="1" dirty="0" err="1" smtClean="0">
                <a:solidFill>
                  <a:srgbClr val="FF0000"/>
                </a:solidFill>
                <a:latin typeface="Times New Roman" panose="02020603050405020304" pitchFamily="18" charset="0"/>
                <a:cs typeface="Times New Roman" panose="02020603050405020304" pitchFamily="18" charset="0"/>
              </a:rPr>
              <a:t>Moteur</a:t>
            </a:r>
            <a:r>
              <a:rPr lang="fr-FR" b="1" dirty="0" smtClean="0">
                <a:solidFill>
                  <a:srgbClr val="FF0000"/>
                </a:solidFill>
                <a:latin typeface="Times New Roman" panose="02020603050405020304" pitchFamily="18" charset="0"/>
                <a:cs typeface="Times New Roman" panose="02020603050405020304" pitchFamily="18" charset="0"/>
              </a:rPr>
              <a:t> </a:t>
            </a:r>
            <a:r>
              <a:rPr lang="fr-FR" b="1" dirty="0">
                <a:solidFill>
                  <a:srgbClr val="FF0000"/>
                </a:solidFill>
                <a:latin typeface="Times New Roman" panose="02020603050405020304" pitchFamily="18" charset="0"/>
                <a:cs typeface="Times New Roman" panose="02020603050405020304" pitchFamily="18" charset="0"/>
              </a:rPr>
              <a:t>à excitation </a:t>
            </a:r>
            <a:r>
              <a:rPr lang="fr-FR" b="1" dirty="0" smtClean="0">
                <a:solidFill>
                  <a:srgbClr val="FF0000"/>
                </a:solidFill>
                <a:latin typeface="Times New Roman" panose="02020603050405020304" pitchFamily="18" charset="0"/>
                <a:cs typeface="Times New Roman" panose="02020603050405020304" pitchFamily="18" charset="0"/>
              </a:rPr>
              <a:t>shunt</a:t>
            </a:r>
            <a:endParaRPr lang="fr-FR" dirty="0">
              <a:solidFill>
                <a:srgbClr val="FF0000"/>
              </a:solidFill>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rotWithShape="1">
          <a:blip r:embed="rId3"/>
          <a:srcRect t="347" b="2059"/>
          <a:stretch/>
        </p:blipFill>
        <p:spPr>
          <a:xfrm>
            <a:off x="4716016" y="1988840"/>
            <a:ext cx="4080034" cy="4412349"/>
          </a:xfrm>
          <a:prstGeom prst="rect">
            <a:avLst/>
          </a:prstGeom>
        </p:spPr>
      </p:pic>
      <p:sp>
        <p:nvSpPr>
          <p:cNvPr id="5" name="Rectangle 4"/>
          <p:cNvSpPr/>
          <p:nvPr/>
        </p:nvSpPr>
        <p:spPr>
          <a:xfrm>
            <a:off x="918595" y="1797028"/>
            <a:ext cx="4572000" cy="800219"/>
          </a:xfrm>
          <a:prstGeom prst="rect">
            <a:avLst/>
          </a:prstGeom>
        </p:spPr>
        <p:txBody>
          <a:bodyPr>
            <a:spAutoFit/>
          </a:bodyPr>
          <a:lstStyle/>
          <a:p>
            <a:r>
              <a:rPr lang="fr-FR" i="1" dirty="0">
                <a:solidFill>
                  <a:srgbClr val="000000"/>
                </a:solidFill>
                <a:latin typeface="Times-Italic"/>
              </a:rPr>
              <a:t>v</a:t>
            </a:r>
            <a:r>
              <a:rPr lang="fr-FR" sz="800" i="1" dirty="0">
                <a:solidFill>
                  <a:srgbClr val="000000"/>
                </a:solidFill>
                <a:latin typeface="Times-Italic"/>
              </a:rPr>
              <a:t>a </a:t>
            </a:r>
            <a:r>
              <a:rPr lang="fr-FR" dirty="0">
                <a:solidFill>
                  <a:srgbClr val="000000"/>
                </a:solidFill>
                <a:latin typeface="Symbol" panose="05050102010706020507" pitchFamily="18" charset="2"/>
              </a:rPr>
              <a:t>= </a:t>
            </a:r>
            <a:r>
              <a:rPr lang="fr-FR" i="1" dirty="0" err="1" smtClean="0">
                <a:solidFill>
                  <a:srgbClr val="000000"/>
                </a:solidFill>
                <a:latin typeface="Times-Italic"/>
              </a:rPr>
              <a:t>v</a:t>
            </a:r>
            <a:r>
              <a:rPr lang="fr-FR" sz="800" i="1" dirty="0" err="1" smtClean="0">
                <a:solidFill>
                  <a:srgbClr val="000000"/>
                </a:solidFill>
                <a:latin typeface="Times-Italic"/>
              </a:rPr>
              <a:t>f</a:t>
            </a:r>
            <a:r>
              <a:rPr lang="fr-FR" sz="800" i="1" dirty="0" smtClean="0">
                <a:solidFill>
                  <a:srgbClr val="000000"/>
                </a:solidFill>
                <a:latin typeface="Times-Italic"/>
              </a:rPr>
              <a:t>    </a:t>
            </a:r>
            <a:r>
              <a:rPr lang="fr-FR" sz="1600" dirty="0">
                <a:solidFill>
                  <a:srgbClr val="000000"/>
                </a:solidFill>
                <a:latin typeface="Times-Roman"/>
              </a:rPr>
              <a:t>et</a:t>
            </a:r>
            <a:r>
              <a:rPr lang="fr-FR" sz="2800" dirty="0">
                <a:solidFill>
                  <a:srgbClr val="000000"/>
                </a:solidFill>
                <a:latin typeface="Times-Roman"/>
              </a:rPr>
              <a:t> </a:t>
            </a:r>
            <a:r>
              <a:rPr lang="fr-FR" dirty="0">
                <a:solidFill>
                  <a:srgbClr val="000000"/>
                </a:solidFill>
                <a:latin typeface="Symbol" panose="05050102010706020507" pitchFamily="18" charset="2"/>
              </a:rPr>
              <a:t>= </a:t>
            </a:r>
            <a:r>
              <a:rPr lang="fr-FR" i="1" dirty="0" smtClean="0">
                <a:solidFill>
                  <a:srgbClr val="000000"/>
                </a:solidFill>
                <a:latin typeface="Times-Italic"/>
              </a:rPr>
              <a:t>i </a:t>
            </a:r>
            <a:r>
              <a:rPr lang="fr-FR" sz="800" i="1" dirty="0" smtClean="0">
                <a:solidFill>
                  <a:srgbClr val="000000"/>
                </a:solidFill>
                <a:latin typeface="Times-Italic"/>
              </a:rPr>
              <a:t>a </a:t>
            </a:r>
            <a:r>
              <a:rPr lang="fr-FR" dirty="0">
                <a:solidFill>
                  <a:srgbClr val="000000"/>
                </a:solidFill>
                <a:latin typeface="Symbol" panose="05050102010706020507" pitchFamily="18" charset="2"/>
              </a:rPr>
              <a:t>+ </a:t>
            </a:r>
            <a:r>
              <a:rPr lang="fr-FR" i="1" dirty="0">
                <a:solidFill>
                  <a:srgbClr val="000000"/>
                </a:solidFill>
                <a:latin typeface="Times-Italic"/>
              </a:rPr>
              <a:t>i</a:t>
            </a:r>
            <a:r>
              <a:rPr lang="fr-FR" sz="800" i="1" dirty="0">
                <a:solidFill>
                  <a:srgbClr val="000000"/>
                </a:solidFill>
                <a:latin typeface="Times-Italic"/>
              </a:rPr>
              <a:t>f</a:t>
            </a:r>
            <a:r>
              <a:rPr lang="fr-FR" dirty="0"/>
              <a:t> </a:t>
            </a:r>
            <a:br>
              <a:rPr lang="fr-FR" dirty="0"/>
            </a:br>
            <a:endParaRPr lang="fr-FR" dirty="0"/>
          </a:p>
        </p:txBody>
      </p:sp>
      <p:pic>
        <p:nvPicPr>
          <p:cNvPr id="12" name="Image 11"/>
          <p:cNvPicPr>
            <a:picLocks noChangeAspect="1"/>
          </p:cNvPicPr>
          <p:nvPr/>
        </p:nvPicPr>
        <p:blipFill>
          <a:blip r:embed="rId4"/>
          <a:stretch>
            <a:fillRect/>
          </a:stretch>
        </p:blipFill>
        <p:spPr>
          <a:xfrm>
            <a:off x="155575" y="2349538"/>
            <a:ext cx="4267614" cy="4247814"/>
          </a:xfrm>
          <a:prstGeom prst="rect">
            <a:avLst/>
          </a:prstGeom>
        </p:spPr>
      </p:pic>
    </p:spTree>
    <p:extLst>
      <p:ext uri="{BB962C8B-B14F-4D97-AF65-F5344CB8AC3E}">
        <p14:creationId xmlns:p14="http://schemas.microsoft.com/office/powerpoint/2010/main" val="2283285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III: Modélisation et simulation des M.C.C</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V. Application de la théorie généralisée aux divers modes d’excitation</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339752" y="1146472"/>
            <a:ext cx="8696744" cy="369332"/>
          </a:xfrm>
          <a:prstGeom prst="rect">
            <a:avLst/>
          </a:prstGeom>
        </p:spPr>
        <p:txBody>
          <a:bodyPr wrap="square">
            <a:spAutoFit/>
          </a:bodyPr>
          <a:lstStyle/>
          <a:p>
            <a:r>
              <a:rPr lang="fr-FR" b="1" dirty="0">
                <a:solidFill>
                  <a:srgbClr val="FF0000"/>
                </a:solidFill>
                <a:latin typeface="Times New Roman" panose="02020603050405020304" pitchFamily="18" charset="0"/>
                <a:cs typeface="Times New Roman" panose="02020603050405020304" pitchFamily="18" charset="0"/>
              </a:rPr>
              <a:t>Fonctionnement en Moteur </a:t>
            </a:r>
            <a:r>
              <a:rPr lang="fr-FR" dirty="0">
                <a:solidFill>
                  <a:srgbClr val="FF0000"/>
                </a:solidFill>
                <a:latin typeface="Times New Roman" panose="02020603050405020304" pitchFamily="18" charset="0"/>
                <a:cs typeface="Times New Roman" panose="02020603050405020304" pitchFamily="18" charset="0"/>
              </a:rPr>
              <a:t> </a:t>
            </a:r>
            <a:r>
              <a:rPr lang="fr-FR" dirty="0" smtClean="0">
                <a:solidFill>
                  <a:srgbClr val="FF0000"/>
                </a:solidFill>
                <a:latin typeface="Times New Roman" panose="02020603050405020304" pitchFamily="18" charset="0"/>
                <a:cs typeface="Times New Roman" panose="02020603050405020304" pitchFamily="18" charset="0"/>
              </a:rPr>
              <a:t>                                       </a:t>
            </a:r>
            <a:r>
              <a:rPr lang="fr-FR" b="1" dirty="0" err="1" smtClean="0">
                <a:solidFill>
                  <a:srgbClr val="FF0000"/>
                </a:solidFill>
                <a:latin typeface="Times New Roman" panose="02020603050405020304" pitchFamily="18" charset="0"/>
                <a:cs typeface="Times New Roman" panose="02020603050405020304" pitchFamily="18" charset="0"/>
              </a:rPr>
              <a:t>Moteur</a:t>
            </a:r>
            <a:r>
              <a:rPr lang="fr-FR" b="1" dirty="0" smtClean="0">
                <a:solidFill>
                  <a:srgbClr val="FF0000"/>
                </a:solidFill>
                <a:latin typeface="Times New Roman" panose="02020603050405020304" pitchFamily="18" charset="0"/>
                <a:cs typeface="Times New Roman" panose="02020603050405020304" pitchFamily="18" charset="0"/>
              </a:rPr>
              <a:t> </a:t>
            </a:r>
            <a:r>
              <a:rPr lang="fr-FR" b="1" dirty="0">
                <a:solidFill>
                  <a:srgbClr val="FF0000"/>
                </a:solidFill>
                <a:latin typeface="Times New Roman" panose="02020603050405020304" pitchFamily="18" charset="0"/>
                <a:cs typeface="Times New Roman" panose="02020603050405020304" pitchFamily="18" charset="0"/>
              </a:rPr>
              <a:t>à </a:t>
            </a:r>
            <a:r>
              <a:rPr lang="fr-FR" b="1" dirty="0" smtClean="0">
                <a:solidFill>
                  <a:srgbClr val="FF0000"/>
                </a:solidFill>
                <a:latin typeface="Times New Roman" panose="02020603050405020304" pitchFamily="18" charset="0"/>
                <a:cs typeface="Times New Roman" panose="02020603050405020304" pitchFamily="18" charset="0"/>
              </a:rPr>
              <a:t>excitation série</a:t>
            </a:r>
            <a:endParaRPr lang="fr-FR" dirty="0">
              <a:solidFill>
                <a:srgbClr val="FF0000"/>
              </a:solidFill>
              <a:latin typeface="Times New Roman" panose="02020603050405020304" pitchFamily="18" charset="0"/>
              <a:cs typeface="Times New Roman" panose="02020603050405020304" pitchFamily="18" charset="0"/>
            </a:endParaRPr>
          </a:p>
        </p:txBody>
      </p:sp>
      <p:pic>
        <p:nvPicPr>
          <p:cNvPr id="13" name="Image 12"/>
          <p:cNvPicPr>
            <a:picLocks noChangeAspect="1"/>
          </p:cNvPicPr>
          <p:nvPr/>
        </p:nvPicPr>
        <p:blipFill>
          <a:blip r:embed="rId3"/>
          <a:stretch>
            <a:fillRect/>
          </a:stretch>
        </p:blipFill>
        <p:spPr>
          <a:xfrm>
            <a:off x="4932040" y="1679871"/>
            <a:ext cx="3988495" cy="4303737"/>
          </a:xfrm>
          <a:prstGeom prst="rect">
            <a:avLst/>
          </a:prstGeom>
        </p:spPr>
      </p:pic>
      <p:pic>
        <p:nvPicPr>
          <p:cNvPr id="14" name="Image 13"/>
          <p:cNvPicPr>
            <a:picLocks noChangeAspect="1"/>
          </p:cNvPicPr>
          <p:nvPr/>
        </p:nvPicPr>
        <p:blipFill>
          <a:blip r:embed="rId4"/>
          <a:stretch>
            <a:fillRect/>
          </a:stretch>
        </p:blipFill>
        <p:spPr>
          <a:xfrm>
            <a:off x="0" y="1573828"/>
            <a:ext cx="4860032" cy="5286339"/>
          </a:xfrm>
          <a:prstGeom prst="rect">
            <a:avLst/>
          </a:prstGeom>
        </p:spPr>
      </p:pic>
    </p:spTree>
    <p:extLst>
      <p:ext uri="{BB962C8B-B14F-4D97-AF65-F5344CB8AC3E}">
        <p14:creationId xmlns:p14="http://schemas.microsoft.com/office/powerpoint/2010/main" val="3176073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III: Modélisation et simulation des M.C.C</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V. Application de la théorie généralisée aux divers modes d’excitation</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339752" y="1146472"/>
            <a:ext cx="8696744" cy="369332"/>
          </a:xfrm>
          <a:prstGeom prst="rect">
            <a:avLst/>
          </a:prstGeom>
        </p:spPr>
        <p:txBody>
          <a:bodyPr wrap="square">
            <a:spAutoFit/>
          </a:bodyPr>
          <a:lstStyle/>
          <a:p>
            <a:r>
              <a:rPr lang="fr-FR" b="1" dirty="0">
                <a:solidFill>
                  <a:srgbClr val="00B050"/>
                </a:solidFill>
                <a:latin typeface="Times New Roman" panose="02020603050405020304" pitchFamily="18" charset="0"/>
                <a:cs typeface="Times New Roman" panose="02020603050405020304" pitchFamily="18" charset="0"/>
              </a:rPr>
              <a:t>Fonctionnement en </a:t>
            </a:r>
            <a:r>
              <a:rPr lang="fr-FR" b="1" dirty="0" smtClean="0">
                <a:solidFill>
                  <a:srgbClr val="00B050"/>
                </a:solidFill>
                <a:latin typeface="Times New Roman" panose="02020603050405020304" pitchFamily="18" charset="0"/>
                <a:cs typeface="Times New Roman" panose="02020603050405020304" pitchFamily="18" charset="0"/>
              </a:rPr>
              <a:t>Génératrice</a:t>
            </a:r>
            <a:r>
              <a:rPr lang="fr-FR" dirty="0" smtClean="0">
                <a:solidFill>
                  <a:srgbClr val="00B050"/>
                </a:solidFill>
                <a:latin typeface="Times New Roman" panose="02020603050405020304" pitchFamily="18" charset="0"/>
                <a:cs typeface="Times New Roman" panose="02020603050405020304" pitchFamily="18" charset="0"/>
              </a:rPr>
              <a:t>                                     </a:t>
            </a:r>
            <a:r>
              <a:rPr lang="fr-FR" b="1" dirty="0" smtClean="0">
                <a:solidFill>
                  <a:srgbClr val="00B050"/>
                </a:solidFill>
                <a:latin typeface="Times New Roman" panose="02020603050405020304" pitchFamily="18" charset="0"/>
                <a:cs typeface="Times New Roman" panose="02020603050405020304" pitchFamily="18" charset="0"/>
              </a:rPr>
              <a:t>à excitation séparée</a:t>
            </a:r>
            <a:endParaRPr lang="fr-FR" dirty="0">
              <a:solidFill>
                <a:srgbClr val="00B05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251520" y="1596973"/>
            <a:ext cx="8517632" cy="1200329"/>
          </a:xfrm>
          <a:prstGeom prst="rect">
            <a:avLst/>
          </a:prstGeom>
        </p:spPr>
        <p:txBody>
          <a:bodyPr wrap="square">
            <a:spAutoFit/>
          </a:bodyPr>
          <a:lstStyle/>
          <a:p>
            <a:r>
              <a:rPr lang="fr-FR" dirty="0">
                <a:solidFill>
                  <a:srgbClr val="000000"/>
                </a:solidFill>
                <a:latin typeface="Times New Roman" panose="02020603050405020304" pitchFamily="18" charset="0"/>
                <a:cs typeface="Times New Roman" panose="02020603050405020304" pitchFamily="18" charset="0"/>
              </a:rPr>
              <a:t>Les équations obtenues lors du fonctionnement en moteur seront considérées en fonctionnent génératrice avec un changement de signe du courant d’induit, du couple et de la puissance.</a:t>
            </a:r>
            <a:r>
              <a:rPr lang="fr-FR" dirty="0">
                <a:latin typeface="Times New Roman" panose="02020603050405020304" pitchFamily="18" charset="0"/>
                <a:cs typeface="Times New Roman" panose="02020603050405020304" pitchFamily="18" charset="0"/>
              </a:rPr>
              <a:t>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13" name="Image 12"/>
          <p:cNvPicPr>
            <a:picLocks noChangeAspect="1"/>
          </p:cNvPicPr>
          <p:nvPr/>
        </p:nvPicPr>
        <p:blipFill>
          <a:blip r:embed="rId3"/>
          <a:stretch>
            <a:fillRect/>
          </a:stretch>
        </p:blipFill>
        <p:spPr>
          <a:xfrm>
            <a:off x="5242437" y="2952438"/>
            <a:ext cx="3359556" cy="3500897"/>
          </a:xfrm>
          <a:prstGeom prst="rect">
            <a:avLst/>
          </a:prstGeom>
        </p:spPr>
      </p:pic>
      <p:pic>
        <p:nvPicPr>
          <p:cNvPr id="15" name="Image 14"/>
          <p:cNvPicPr>
            <a:picLocks noChangeAspect="1"/>
          </p:cNvPicPr>
          <p:nvPr/>
        </p:nvPicPr>
        <p:blipFill>
          <a:blip r:embed="rId4"/>
          <a:stretch>
            <a:fillRect/>
          </a:stretch>
        </p:blipFill>
        <p:spPr>
          <a:xfrm>
            <a:off x="429198" y="2587572"/>
            <a:ext cx="3422722" cy="2281588"/>
          </a:xfrm>
          <a:prstGeom prst="rect">
            <a:avLst/>
          </a:prstGeom>
        </p:spPr>
      </p:pic>
      <p:pic>
        <p:nvPicPr>
          <p:cNvPr id="16" name="Image 15"/>
          <p:cNvPicPr>
            <a:picLocks noChangeAspect="1"/>
          </p:cNvPicPr>
          <p:nvPr/>
        </p:nvPicPr>
        <p:blipFill>
          <a:blip r:embed="rId5"/>
          <a:stretch>
            <a:fillRect/>
          </a:stretch>
        </p:blipFill>
        <p:spPr>
          <a:xfrm>
            <a:off x="296344" y="4725144"/>
            <a:ext cx="3771600" cy="2077239"/>
          </a:xfrm>
          <a:prstGeom prst="rect">
            <a:avLst/>
          </a:prstGeom>
        </p:spPr>
      </p:pic>
    </p:spTree>
    <p:extLst>
      <p:ext uri="{BB962C8B-B14F-4D97-AF65-F5344CB8AC3E}">
        <p14:creationId xmlns:p14="http://schemas.microsoft.com/office/powerpoint/2010/main" val="12358422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III: Modélisation et simulation des M.C.C</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V. Application de la théorie généralisée aux divers modes d’excitation</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339752" y="1146472"/>
            <a:ext cx="8696744" cy="369332"/>
          </a:xfrm>
          <a:prstGeom prst="rect">
            <a:avLst/>
          </a:prstGeom>
        </p:spPr>
        <p:txBody>
          <a:bodyPr wrap="square">
            <a:spAutoFit/>
          </a:bodyPr>
          <a:lstStyle/>
          <a:p>
            <a:r>
              <a:rPr lang="fr-FR" b="1" dirty="0">
                <a:solidFill>
                  <a:srgbClr val="00B050"/>
                </a:solidFill>
                <a:latin typeface="Times New Roman" panose="02020603050405020304" pitchFamily="18" charset="0"/>
                <a:cs typeface="Times New Roman" panose="02020603050405020304" pitchFamily="18" charset="0"/>
              </a:rPr>
              <a:t>Fonctionnement en </a:t>
            </a:r>
            <a:r>
              <a:rPr lang="fr-FR" b="1" dirty="0" smtClean="0">
                <a:solidFill>
                  <a:srgbClr val="00B050"/>
                </a:solidFill>
                <a:latin typeface="Times New Roman" panose="02020603050405020304" pitchFamily="18" charset="0"/>
                <a:cs typeface="Times New Roman" panose="02020603050405020304" pitchFamily="18" charset="0"/>
              </a:rPr>
              <a:t>Génératrice</a:t>
            </a:r>
            <a:r>
              <a:rPr lang="fr-FR" dirty="0" smtClean="0">
                <a:solidFill>
                  <a:srgbClr val="00B050"/>
                </a:solidFill>
                <a:latin typeface="Times New Roman" panose="02020603050405020304" pitchFamily="18" charset="0"/>
                <a:cs typeface="Times New Roman" panose="02020603050405020304" pitchFamily="18" charset="0"/>
              </a:rPr>
              <a:t>                                    </a:t>
            </a:r>
            <a:r>
              <a:rPr lang="fr-FR" dirty="0" smtClean="0">
                <a:solidFill>
                  <a:srgbClr val="00B050"/>
                </a:solidFill>
                <a:latin typeface="Times New Roman" panose="02020603050405020304" pitchFamily="18" charset="0"/>
                <a:cs typeface="Times New Roman" panose="02020603050405020304" pitchFamily="18" charset="0"/>
              </a:rPr>
              <a:t>               </a:t>
            </a:r>
            <a:r>
              <a:rPr lang="fr-FR" b="1" dirty="0" smtClean="0">
                <a:solidFill>
                  <a:srgbClr val="00B050"/>
                </a:solidFill>
                <a:latin typeface="Times New Roman" panose="02020603050405020304" pitchFamily="18" charset="0"/>
                <a:cs typeface="Times New Roman" panose="02020603050405020304" pitchFamily="18" charset="0"/>
              </a:rPr>
              <a:t>à excitation </a:t>
            </a:r>
            <a:r>
              <a:rPr lang="fr-FR" b="1" dirty="0" smtClean="0">
                <a:solidFill>
                  <a:srgbClr val="00B050"/>
                </a:solidFill>
                <a:latin typeface="Times New Roman" panose="02020603050405020304" pitchFamily="18" charset="0"/>
                <a:cs typeface="Times New Roman" panose="02020603050405020304" pitchFamily="18" charset="0"/>
              </a:rPr>
              <a:t>shunt</a:t>
            </a:r>
            <a:endParaRPr lang="fr-FR" dirty="0">
              <a:solidFill>
                <a:srgbClr val="00B05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38727" y="1679871"/>
            <a:ext cx="4572000" cy="1015663"/>
          </a:xfrm>
          <a:prstGeom prst="rect">
            <a:avLst/>
          </a:prstGeom>
        </p:spPr>
        <p:txBody>
          <a:bodyPr>
            <a:spAutoFit/>
          </a:bodyPr>
          <a:lstStyle/>
          <a:p>
            <a:r>
              <a:rPr lang="fr-FR" dirty="0">
                <a:solidFill>
                  <a:srgbClr val="000000"/>
                </a:solidFill>
                <a:latin typeface="Times-Roman"/>
              </a:rPr>
              <a:t>En fonctionnement génératrice à excitation shunt </a:t>
            </a:r>
            <a:r>
              <a:rPr lang="fr-FR" dirty="0" smtClean="0">
                <a:solidFill>
                  <a:srgbClr val="000000"/>
                </a:solidFill>
                <a:latin typeface="Times-Roman"/>
              </a:rPr>
              <a:t>: </a:t>
            </a:r>
            <a:r>
              <a:rPr lang="fr-FR" sz="2000" i="1" dirty="0">
                <a:solidFill>
                  <a:srgbClr val="000000"/>
                </a:solidFill>
                <a:latin typeface="Times-Italic"/>
              </a:rPr>
              <a:t>v</a:t>
            </a:r>
            <a:r>
              <a:rPr lang="fr-FR" sz="1100" i="1" dirty="0">
                <a:solidFill>
                  <a:srgbClr val="000000"/>
                </a:solidFill>
                <a:latin typeface="Times-Italic"/>
              </a:rPr>
              <a:t>a </a:t>
            </a:r>
            <a:r>
              <a:rPr lang="fr-FR" sz="2000" dirty="0">
                <a:solidFill>
                  <a:srgbClr val="000000"/>
                </a:solidFill>
                <a:latin typeface="Symbol" panose="05050102010706020507" pitchFamily="18" charset="2"/>
              </a:rPr>
              <a:t>= </a:t>
            </a:r>
            <a:r>
              <a:rPr lang="fr-FR" sz="2000" i="1" dirty="0" err="1">
                <a:solidFill>
                  <a:srgbClr val="000000"/>
                </a:solidFill>
                <a:latin typeface="Times-Italic"/>
              </a:rPr>
              <a:t>v</a:t>
            </a:r>
            <a:r>
              <a:rPr lang="fr-FR" sz="1100" i="1" dirty="0" err="1">
                <a:solidFill>
                  <a:srgbClr val="000000"/>
                </a:solidFill>
                <a:latin typeface="Times-Italic"/>
              </a:rPr>
              <a:t>f</a:t>
            </a:r>
            <a:r>
              <a:rPr lang="fr-FR" sz="1100" i="1" dirty="0">
                <a:solidFill>
                  <a:srgbClr val="000000"/>
                </a:solidFill>
                <a:latin typeface="Times-Italic"/>
              </a:rPr>
              <a:t> </a:t>
            </a:r>
            <a:r>
              <a:rPr lang="fr-FR" sz="1100" i="1" dirty="0" smtClean="0">
                <a:solidFill>
                  <a:srgbClr val="000000"/>
                </a:solidFill>
                <a:latin typeface="Times-Italic"/>
              </a:rPr>
              <a:t> </a:t>
            </a:r>
            <a:r>
              <a:rPr lang="fr-FR" dirty="0" smtClean="0">
                <a:solidFill>
                  <a:srgbClr val="000000"/>
                </a:solidFill>
                <a:latin typeface="Times-Roman"/>
              </a:rPr>
              <a:t>et i</a:t>
            </a:r>
            <a:r>
              <a:rPr lang="fr-FR" sz="1600" dirty="0" smtClean="0">
                <a:solidFill>
                  <a:srgbClr val="000000"/>
                </a:solidFill>
                <a:latin typeface="Symbol" panose="05050102010706020507" pitchFamily="18" charset="2"/>
              </a:rPr>
              <a:t>= </a:t>
            </a:r>
            <a:r>
              <a:rPr lang="fr-FR" sz="1600" i="1" dirty="0" smtClean="0">
                <a:solidFill>
                  <a:srgbClr val="000000"/>
                </a:solidFill>
                <a:latin typeface="Times-Italic"/>
              </a:rPr>
              <a:t>i </a:t>
            </a:r>
            <a:r>
              <a:rPr lang="fr-FR" sz="1000" i="1" dirty="0">
                <a:solidFill>
                  <a:srgbClr val="000000"/>
                </a:solidFill>
                <a:latin typeface="Times-Italic"/>
              </a:rPr>
              <a:t>a </a:t>
            </a:r>
            <a:r>
              <a:rPr lang="fr-FR" sz="1600" dirty="0">
                <a:solidFill>
                  <a:srgbClr val="000000"/>
                </a:solidFill>
                <a:latin typeface="Symbol" panose="05050102010706020507" pitchFamily="18" charset="2"/>
              </a:rPr>
              <a:t>- </a:t>
            </a:r>
            <a:r>
              <a:rPr lang="fr-FR" sz="1600" i="1" dirty="0">
                <a:solidFill>
                  <a:srgbClr val="000000"/>
                </a:solidFill>
                <a:latin typeface="Times-Italic"/>
              </a:rPr>
              <a:t>i</a:t>
            </a:r>
            <a:r>
              <a:rPr lang="fr-FR" sz="1000" i="1" dirty="0">
                <a:solidFill>
                  <a:srgbClr val="000000"/>
                </a:solidFill>
                <a:latin typeface="Times-Italic"/>
              </a:rPr>
              <a:t>f</a:t>
            </a:r>
            <a:r>
              <a:rPr lang="fr-FR" sz="2400" dirty="0"/>
              <a:t> </a:t>
            </a:r>
            <a:r>
              <a:rPr lang="fr-FR" dirty="0"/>
              <a:t/>
            </a:r>
            <a:br>
              <a:rPr lang="fr-FR" dirty="0"/>
            </a:br>
            <a:endParaRPr lang="fr-FR" dirty="0"/>
          </a:p>
        </p:txBody>
      </p:sp>
      <p:pic>
        <p:nvPicPr>
          <p:cNvPr id="5" name="Image 4"/>
          <p:cNvPicPr>
            <a:picLocks noChangeAspect="1"/>
          </p:cNvPicPr>
          <p:nvPr/>
        </p:nvPicPr>
        <p:blipFill>
          <a:blip r:embed="rId3"/>
          <a:stretch>
            <a:fillRect/>
          </a:stretch>
        </p:blipFill>
        <p:spPr>
          <a:xfrm>
            <a:off x="6012160" y="1719148"/>
            <a:ext cx="2828925" cy="3028950"/>
          </a:xfrm>
          <a:prstGeom prst="rect">
            <a:avLst/>
          </a:prstGeom>
        </p:spPr>
      </p:pic>
      <p:pic>
        <p:nvPicPr>
          <p:cNvPr id="14" name="Image 13"/>
          <p:cNvPicPr>
            <a:picLocks noChangeAspect="1"/>
          </p:cNvPicPr>
          <p:nvPr/>
        </p:nvPicPr>
        <p:blipFill>
          <a:blip r:embed="rId4"/>
          <a:stretch>
            <a:fillRect/>
          </a:stretch>
        </p:blipFill>
        <p:spPr>
          <a:xfrm>
            <a:off x="349645" y="2576766"/>
            <a:ext cx="4582395" cy="4159219"/>
          </a:xfrm>
          <a:prstGeom prst="rect">
            <a:avLst/>
          </a:prstGeom>
        </p:spPr>
      </p:pic>
    </p:spTree>
    <p:extLst>
      <p:ext uri="{BB962C8B-B14F-4D97-AF65-F5344CB8AC3E}">
        <p14:creationId xmlns:p14="http://schemas.microsoft.com/office/powerpoint/2010/main" val="1390413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III: Modélisation et simulation des M.C.C</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I.1. Description du moteur à C.C</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Rectangle 11"/>
          <p:cNvSpPr/>
          <p:nvPr/>
        </p:nvSpPr>
        <p:spPr>
          <a:xfrm>
            <a:off x="484596" y="1608137"/>
            <a:ext cx="8263867" cy="1754326"/>
          </a:xfrm>
          <a:prstGeom prst="rect">
            <a:avLst/>
          </a:prstGeom>
        </p:spPr>
        <p:txBody>
          <a:bodyPr wrap="square">
            <a:spAutoFit/>
          </a:bodyPr>
          <a:lstStyle/>
          <a:p>
            <a:r>
              <a:rPr lang="fr-FR" dirty="0">
                <a:solidFill>
                  <a:srgbClr val="000000"/>
                </a:solidFill>
                <a:latin typeface="Times New Roman" panose="02020603050405020304" pitchFamily="18" charset="0"/>
              </a:rPr>
              <a:t>Un moteur à courant continu (</a:t>
            </a:r>
            <a:r>
              <a:rPr lang="fr-FR" dirty="0" smtClean="0">
                <a:solidFill>
                  <a:srgbClr val="000000"/>
                </a:solidFill>
                <a:latin typeface="Times New Roman" panose="02020603050405020304" pitchFamily="18" charset="0"/>
              </a:rPr>
              <a:t>MCC) est </a:t>
            </a:r>
            <a:r>
              <a:rPr lang="fr-FR" dirty="0">
                <a:solidFill>
                  <a:srgbClr val="000000"/>
                </a:solidFill>
                <a:latin typeface="Times New Roman" panose="02020603050405020304" pitchFamily="18" charset="0"/>
              </a:rPr>
              <a:t>un dispositif électromécanique qui convertit une énergie électrique d’entrée en énergie mécanique</a:t>
            </a:r>
            <a:r>
              <a:rPr lang="fr-FR" dirty="0" smtClean="0">
                <a:solidFill>
                  <a:srgbClr val="000000"/>
                </a:solidFill>
                <a:latin typeface="Times New Roman" panose="02020603050405020304" pitchFamily="18" charset="0"/>
              </a:rPr>
              <a:t>.</a:t>
            </a:r>
          </a:p>
          <a:p>
            <a:endParaRPr lang="fr-FR" dirty="0">
              <a:solidFill>
                <a:srgbClr val="000000"/>
              </a:solidFill>
              <a:latin typeface="Times New Roman" panose="02020603050405020304" pitchFamily="18" charset="0"/>
            </a:endParaRPr>
          </a:p>
          <a:p>
            <a:r>
              <a:rPr lang="fr-FR" dirty="0" smtClean="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L’énergie électrique est apportée par un convertisseur de puissance qui alimente le bobinage disposé sur l’induit mobile (rotor).</a:t>
            </a:r>
            <a:r>
              <a:rPr lang="fr-FR" dirty="0"/>
              <a:t> </a:t>
            </a:r>
            <a:br>
              <a:rPr lang="fr-FR" dirty="0"/>
            </a:br>
            <a:endParaRPr lang="fr-FR" dirty="0"/>
          </a:p>
        </p:txBody>
      </p:sp>
      <p:pic>
        <p:nvPicPr>
          <p:cNvPr id="13" name="Image 12"/>
          <p:cNvPicPr>
            <a:picLocks noChangeAspect="1"/>
          </p:cNvPicPr>
          <p:nvPr/>
        </p:nvPicPr>
        <p:blipFill>
          <a:blip r:embed="rId3"/>
          <a:stretch>
            <a:fillRect/>
          </a:stretch>
        </p:blipFill>
        <p:spPr>
          <a:xfrm>
            <a:off x="395536" y="3933056"/>
            <a:ext cx="8696672" cy="2207311"/>
          </a:xfrm>
          <a:prstGeom prst="rect">
            <a:avLst/>
          </a:prstGeom>
        </p:spPr>
      </p:pic>
    </p:spTree>
    <p:extLst>
      <p:ext uri="{BB962C8B-B14F-4D97-AF65-F5344CB8AC3E}">
        <p14:creationId xmlns:p14="http://schemas.microsoft.com/office/powerpoint/2010/main" val="403329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fontScale="90000"/>
          </a:bodyPr>
          <a:lstStyle/>
          <a:p>
            <a:pPr algn="l"/>
            <a:r>
              <a:rPr lang="fr-FR" sz="2400" b="1" dirty="0" smtClean="0">
                <a:latin typeface="Times New Roman" pitchFamily="18" charset="0"/>
                <a:cs typeface="Times New Roman" pitchFamily="18" charset="0"/>
              </a:rPr>
              <a:t>Chapitre III: Modélisation et simulation des M.C.C</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V. Application de la théorie généralisée aux divers modes d’excitation</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Rectangle 3"/>
          <p:cNvSpPr/>
          <p:nvPr/>
        </p:nvSpPr>
        <p:spPr>
          <a:xfrm>
            <a:off x="339752" y="1146472"/>
            <a:ext cx="8696744" cy="369332"/>
          </a:xfrm>
          <a:prstGeom prst="rect">
            <a:avLst/>
          </a:prstGeom>
        </p:spPr>
        <p:txBody>
          <a:bodyPr wrap="square">
            <a:spAutoFit/>
          </a:bodyPr>
          <a:lstStyle/>
          <a:p>
            <a:r>
              <a:rPr lang="fr-FR" b="1" dirty="0">
                <a:solidFill>
                  <a:srgbClr val="00B050"/>
                </a:solidFill>
                <a:latin typeface="Times New Roman" panose="02020603050405020304" pitchFamily="18" charset="0"/>
                <a:cs typeface="Times New Roman" panose="02020603050405020304" pitchFamily="18" charset="0"/>
              </a:rPr>
              <a:t>Fonctionnement en </a:t>
            </a:r>
            <a:r>
              <a:rPr lang="fr-FR" b="1" dirty="0" smtClean="0">
                <a:solidFill>
                  <a:srgbClr val="00B050"/>
                </a:solidFill>
                <a:latin typeface="Times New Roman" panose="02020603050405020304" pitchFamily="18" charset="0"/>
                <a:cs typeface="Times New Roman" panose="02020603050405020304" pitchFamily="18" charset="0"/>
              </a:rPr>
              <a:t>Génératrice</a:t>
            </a:r>
            <a:r>
              <a:rPr lang="fr-FR" dirty="0" smtClean="0">
                <a:solidFill>
                  <a:srgbClr val="00B050"/>
                </a:solidFill>
                <a:latin typeface="Times New Roman" panose="02020603050405020304" pitchFamily="18" charset="0"/>
                <a:cs typeface="Times New Roman" panose="02020603050405020304" pitchFamily="18" charset="0"/>
              </a:rPr>
              <a:t>                                    </a:t>
            </a:r>
            <a:r>
              <a:rPr lang="fr-FR" dirty="0" smtClean="0">
                <a:solidFill>
                  <a:srgbClr val="00B050"/>
                </a:solidFill>
                <a:latin typeface="Times New Roman" panose="02020603050405020304" pitchFamily="18" charset="0"/>
                <a:cs typeface="Times New Roman" panose="02020603050405020304" pitchFamily="18" charset="0"/>
              </a:rPr>
              <a:t>               </a:t>
            </a:r>
            <a:r>
              <a:rPr lang="fr-FR" b="1" dirty="0" smtClean="0">
                <a:solidFill>
                  <a:srgbClr val="00B050"/>
                </a:solidFill>
                <a:latin typeface="Times New Roman" panose="02020603050405020304" pitchFamily="18" charset="0"/>
                <a:cs typeface="Times New Roman" panose="02020603050405020304" pitchFamily="18" charset="0"/>
              </a:rPr>
              <a:t>à excitation </a:t>
            </a:r>
            <a:r>
              <a:rPr lang="fr-FR" b="1" dirty="0" smtClean="0">
                <a:solidFill>
                  <a:srgbClr val="00B050"/>
                </a:solidFill>
                <a:latin typeface="Times New Roman" panose="02020603050405020304" pitchFamily="18" charset="0"/>
                <a:cs typeface="Times New Roman" panose="02020603050405020304" pitchFamily="18" charset="0"/>
              </a:rPr>
              <a:t>série</a:t>
            </a:r>
            <a:endParaRPr lang="fr-FR" dirty="0">
              <a:solidFill>
                <a:srgbClr val="00B05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38726" y="1679871"/>
            <a:ext cx="5441385" cy="369332"/>
          </a:xfrm>
          <a:prstGeom prst="rect">
            <a:avLst/>
          </a:prstGeom>
        </p:spPr>
        <p:txBody>
          <a:bodyPr wrap="square">
            <a:spAutoFit/>
          </a:bodyPr>
          <a:lstStyle/>
          <a:p>
            <a:r>
              <a:rPr lang="fr-FR" dirty="0">
                <a:solidFill>
                  <a:srgbClr val="000000"/>
                </a:solidFill>
                <a:latin typeface="Times-Roman"/>
              </a:rPr>
              <a:t>En fonctionnement génératrice à excitation </a:t>
            </a:r>
            <a:r>
              <a:rPr lang="fr-FR" dirty="0" smtClean="0">
                <a:solidFill>
                  <a:srgbClr val="000000"/>
                </a:solidFill>
                <a:latin typeface="Times-Roman"/>
              </a:rPr>
              <a:t>série:</a:t>
            </a:r>
            <a:endParaRPr lang="fr-FR" dirty="0"/>
          </a:p>
        </p:txBody>
      </p:sp>
      <p:pic>
        <p:nvPicPr>
          <p:cNvPr id="12" name="Image 11"/>
          <p:cNvPicPr>
            <a:picLocks noChangeAspect="1"/>
          </p:cNvPicPr>
          <p:nvPr/>
        </p:nvPicPr>
        <p:blipFill rotWithShape="1">
          <a:blip r:embed="rId3"/>
          <a:srcRect t="3954"/>
          <a:stretch/>
        </p:blipFill>
        <p:spPr>
          <a:xfrm>
            <a:off x="138726" y="2137071"/>
            <a:ext cx="3985592" cy="4672816"/>
          </a:xfrm>
          <a:prstGeom prst="rect">
            <a:avLst/>
          </a:prstGeom>
        </p:spPr>
      </p:pic>
      <p:pic>
        <p:nvPicPr>
          <p:cNvPr id="13" name="Image 12"/>
          <p:cNvPicPr>
            <a:picLocks noChangeAspect="1"/>
          </p:cNvPicPr>
          <p:nvPr/>
        </p:nvPicPr>
        <p:blipFill>
          <a:blip r:embed="rId4"/>
          <a:stretch>
            <a:fillRect/>
          </a:stretch>
        </p:blipFill>
        <p:spPr>
          <a:xfrm>
            <a:off x="5400754" y="1684255"/>
            <a:ext cx="3666319" cy="3887774"/>
          </a:xfrm>
          <a:prstGeom prst="rect">
            <a:avLst/>
          </a:prstGeom>
        </p:spPr>
      </p:pic>
      <p:pic>
        <p:nvPicPr>
          <p:cNvPr id="15" name="Image 14"/>
          <p:cNvPicPr>
            <a:picLocks noChangeAspect="1"/>
          </p:cNvPicPr>
          <p:nvPr/>
        </p:nvPicPr>
        <p:blipFill>
          <a:blip r:embed="rId5"/>
          <a:stretch>
            <a:fillRect/>
          </a:stretch>
        </p:blipFill>
        <p:spPr>
          <a:xfrm>
            <a:off x="3923928" y="5877272"/>
            <a:ext cx="4480955" cy="792088"/>
          </a:xfrm>
          <a:prstGeom prst="rect">
            <a:avLst/>
          </a:prstGeom>
        </p:spPr>
      </p:pic>
    </p:spTree>
    <p:extLst>
      <p:ext uri="{BB962C8B-B14F-4D97-AF65-F5344CB8AC3E}">
        <p14:creationId xmlns:p14="http://schemas.microsoft.com/office/powerpoint/2010/main" val="1164794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III: Modélisation et simulation des M.C.C</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I.2. Modélisation du moteur à C.C</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Rectangle 11"/>
          <p:cNvSpPr/>
          <p:nvPr/>
        </p:nvSpPr>
        <p:spPr>
          <a:xfrm>
            <a:off x="361269" y="1298872"/>
            <a:ext cx="8263867" cy="923330"/>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Le MCC étant un système électromécanique, les équations dynamiques résultent de la combinaison des modélisations mécanique et électrique du moteur,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3"/>
          <a:stretch>
            <a:fillRect/>
          </a:stretch>
        </p:blipFill>
        <p:spPr>
          <a:xfrm>
            <a:off x="612775" y="1988840"/>
            <a:ext cx="3305175" cy="1943100"/>
          </a:xfrm>
          <a:prstGeom prst="rect">
            <a:avLst/>
          </a:prstGeom>
        </p:spPr>
      </p:pic>
      <p:pic>
        <p:nvPicPr>
          <p:cNvPr id="4" name="Image 3"/>
          <p:cNvPicPr>
            <a:picLocks noChangeAspect="1"/>
          </p:cNvPicPr>
          <p:nvPr/>
        </p:nvPicPr>
        <p:blipFill>
          <a:blip r:embed="rId4"/>
          <a:stretch>
            <a:fillRect/>
          </a:stretch>
        </p:blipFill>
        <p:spPr>
          <a:xfrm>
            <a:off x="3867362" y="2055515"/>
            <a:ext cx="4838700" cy="1876425"/>
          </a:xfrm>
          <a:prstGeom prst="rect">
            <a:avLst/>
          </a:prstGeom>
        </p:spPr>
      </p:pic>
      <p:pic>
        <p:nvPicPr>
          <p:cNvPr id="5" name="Image 4"/>
          <p:cNvPicPr>
            <a:picLocks noChangeAspect="1"/>
          </p:cNvPicPr>
          <p:nvPr/>
        </p:nvPicPr>
        <p:blipFill>
          <a:blip r:embed="rId5"/>
          <a:stretch>
            <a:fillRect/>
          </a:stretch>
        </p:blipFill>
        <p:spPr>
          <a:xfrm>
            <a:off x="1907704" y="4093915"/>
            <a:ext cx="4543425" cy="885825"/>
          </a:xfrm>
          <a:prstGeom prst="rect">
            <a:avLst/>
          </a:prstGeom>
        </p:spPr>
      </p:pic>
      <p:sp>
        <p:nvSpPr>
          <p:cNvPr id="14" name="Rectangle 13"/>
          <p:cNvSpPr/>
          <p:nvPr/>
        </p:nvSpPr>
        <p:spPr>
          <a:xfrm>
            <a:off x="606058" y="5169594"/>
            <a:ext cx="8430437" cy="923330"/>
          </a:xfrm>
          <a:prstGeom prst="rect">
            <a:avLst/>
          </a:prstGeom>
        </p:spPr>
        <p:txBody>
          <a:bodyPr wrap="square">
            <a:spAutoFit/>
          </a:bodyPr>
          <a:lstStyle/>
          <a:p>
            <a:r>
              <a:rPr lang="fr-FR" i="1" dirty="0">
                <a:solidFill>
                  <a:srgbClr val="000000"/>
                </a:solidFill>
                <a:latin typeface="Times New Roman" panose="02020603050405020304" pitchFamily="18" charset="0"/>
              </a:rPr>
              <a:t>R </a:t>
            </a:r>
            <a:r>
              <a:rPr lang="fr-FR" dirty="0">
                <a:solidFill>
                  <a:srgbClr val="000000"/>
                </a:solidFill>
                <a:latin typeface="Times New Roman" panose="02020603050405020304" pitchFamily="18" charset="0"/>
              </a:rPr>
              <a:t>: résistance de l’induit du moteur. </a:t>
            </a:r>
            <a:r>
              <a:rPr lang="fr-FR" i="1" dirty="0">
                <a:solidFill>
                  <a:srgbClr val="000000"/>
                </a:solidFill>
                <a:latin typeface="Times New Roman" panose="02020603050405020304" pitchFamily="18" charset="0"/>
              </a:rPr>
              <a:t>L </a:t>
            </a:r>
            <a:r>
              <a:rPr lang="fr-FR" dirty="0">
                <a:solidFill>
                  <a:srgbClr val="000000"/>
                </a:solidFill>
                <a:latin typeface="Times New Roman" panose="02020603050405020304" pitchFamily="18" charset="0"/>
              </a:rPr>
              <a:t>: son inductance.</a:t>
            </a:r>
          </a:p>
          <a:p>
            <a:r>
              <a:rPr lang="fr-FR" dirty="0">
                <a:solidFill>
                  <a:srgbClr val="000000"/>
                </a:solidFill>
                <a:latin typeface="Times New Roman" panose="02020603050405020304" pitchFamily="18" charset="0"/>
              </a:rPr>
              <a:t>La force électromotrice, qui est proportionnelle à la vitesse de rotation du rotor</a:t>
            </a:r>
            <a:r>
              <a:rPr lang="fr-FR" dirty="0"/>
              <a:t> </a:t>
            </a:r>
            <a:br>
              <a:rPr lang="fr-FR" dirty="0"/>
            </a:br>
            <a:endParaRPr lang="fr-FR" dirty="0"/>
          </a:p>
        </p:txBody>
      </p:sp>
      <p:pic>
        <p:nvPicPr>
          <p:cNvPr id="15" name="Image 14"/>
          <p:cNvPicPr>
            <a:picLocks noChangeAspect="1"/>
          </p:cNvPicPr>
          <p:nvPr/>
        </p:nvPicPr>
        <p:blipFill>
          <a:blip r:embed="rId6"/>
          <a:stretch>
            <a:fillRect/>
          </a:stretch>
        </p:blipFill>
        <p:spPr>
          <a:xfrm>
            <a:off x="2987824" y="5940524"/>
            <a:ext cx="2019300" cy="723900"/>
          </a:xfrm>
          <a:prstGeom prst="rect">
            <a:avLst/>
          </a:prstGeom>
        </p:spPr>
      </p:pic>
    </p:spTree>
    <p:extLst>
      <p:ext uri="{BB962C8B-B14F-4D97-AF65-F5344CB8AC3E}">
        <p14:creationId xmlns:p14="http://schemas.microsoft.com/office/powerpoint/2010/main" val="95040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III: Modélisation et simulation des M.C.C</a:t>
            </a:r>
            <a:r>
              <a:rPr lang="fr-FR" sz="2400" b="1" dirty="0">
                <a:latin typeface="Times New Roman" pitchFamily="18" charset="0"/>
                <a:cs typeface="Times New Roman" pitchFamily="18" charset="0"/>
              </a:rPr>
              <a:t/>
            </a:r>
            <a:br>
              <a:rPr lang="fr-FR" sz="2400" b="1" dirty="0">
                <a:latin typeface="Times New Roman" pitchFamily="18" charset="0"/>
                <a:cs typeface="Times New Roman" pitchFamily="18" charset="0"/>
              </a:rPr>
            </a:br>
            <a:r>
              <a:rPr lang="fr-FR" sz="2400" b="1" dirty="0">
                <a:latin typeface="Times New Roman" pitchFamily="18" charset="0"/>
                <a:cs typeface="Times New Roman" pitchFamily="18" charset="0"/>
              </a:rPr>
              <a:t>I.2</a:t>
            </a:r>
            <a:r>
              <a:rPr lang="fr-FR" sz="2400" b="1" dirty="0" smtClean="0">
                <a:latin typeface="Times New Roman" pitchFamily="18" charset="0"/>
                <a:cs typeface="Times New Roman" pitchFamily="18" charset="0"/>
              </a:rPr>
              <a:t>. Modélisation du moteur à C.C</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Rectangle 11"/>
          <p:cNvSpPr/>
          <p:nvPr/>
        </p:nvSpPr>
        <p:spPr>
          <a:xfrm>
            <a:off x="361269" y="1298872"/>
            <a:ext cx="8263867" cy="923330"/>
          </a:xfrm>
          <a:prstGeom prst="rect">
            <a:avLst/>
          </a:prstGeom>
        </p:spPr>
        <p:txBody>
          <a:bodyPr wrap="square">
            <a:spAutoFit/>
          </a:bodyPr>
          <a:lstStyle/>
          <a:p>
            <a:r>
              <a:rPr lang="fr-FR" dirty="0">
                <a:latin typeface="Times New Roman" panose="02020603050405020304" pitchFamily="18" charset="0"/>
                <a:cs typeface="Times New Roman" panose="02020603050405020304" pitchFamily="18" charset="0"/>
              </a:rPr>
              <a:t>Pour la partie mécanique, on applique le principe fondamental de la dynamique autour de l’axe de rotation. </a:t>
            </a:r>
            <a:br>
              <a:rPr lang="fr-FR" dirty="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3"/>
          <a:stretch>
            <a:fillRect/>
          </a:stretch>
        </p:blipFill>
        <p:spPr>
          <a:xfrm>
            <a:off x="4460585" y="1850356"/>
            <a:ext cx="3305175" cy="1943100"/>
          </a:xfrm>
          <a:prstGeom prst="rect">
            <a:avLst/>
          </a:prstGeom>
        </p:spPr>
      </p:pic>
      <p:pic>
        <p:nvPicPr>
          <p:cNvPr id="13" name="Image 12"/>
          <p:cNvPicPr>
            <a:picLocks noChangeAspect="1"/>
          </p:cNvPicPr>
          <p:nvPr/>
        </p:nvPicPr>
        <p:blipFill>
          <a:blip r:embed="rId4"/>
          <a:stretch>
            <a:fillRect/>
          </a:stretch>
        </p:blipFill>
        <p:spPr>
          <a:xfrm>
            <a:off x="765175" y="2361557"/>
            <a:ext cx="3467100" cy="962025"/>
          </a:xfrm>
          <a:prstGeom prst="rect">
            <a:avLst/>
          </a:prstGeom>
        </p:spPr>
      </p:pic>
      <p:sp>
        <p:nvSpPr>
          <p:cNvPr id="22" name="Rectangle 21"/>
          <p:cNvSpPr/>
          <p:nvPr/>
        </p:nvSpPr>
        <p:spPr>
          <a:xfrm>
            <a:off x="640955" y="3861048"/>
            <a:ext cx="8263867" cy="830997"/>
          </a:xfrm>
          <a:prstGeom prst="rect">
            <a:avLst/>
          </a:prstGeom>
        </p:spPr>
        <p:txBody>
          <a:bodyPr wrap="square">
            <a:spAutoFit/>
          </a:bodyPr>
          <a:lstStyle/>
          <a:p>
            <a:r>
              <a:rPr lang="fr-FR" b="1" dirty="0" smtClean="0">
                <a:solidFill>
                  <a:srgbClr val="FF0000"/>
                </a:solidFill>
                <a:latin typeface="Times New Roman" panose="02020603050405020304" pitchFamily="18" charset="0"/>
                <a:cs typeface="Times New Roman" panose="02020603050405020304" pitchFamily="18" charset="0"/>
              </a:rPr>
              <a:t>Ce</a:t>
            </a:r>
            <a:r>
              <a:rPr lang="fr-FR" dirty="0" smtClean="0">
                <a:latin typeface="Times New Roman" panose="02020603050405020304" pitchFamily="18" charset="0"/>
                <a:cs typeface="Times New Roman" panose="02020603050405020304" pitchFamily="18" charset="0"/>
              </a:rPr>
              <a:t>: Couple moteur, </a:t>
            </a:r>
            <a:r>
              <a:rPr lang="fr-FR" sz="2400" b="1" dirty="0" smtClean="0">
                <a:solidFill>
                  <a:srgbClr val="FF0000"/>
                </a:solidFill>
                <a:latin typeface="Times New Roman" panose="02020603050405020304" pitchFamily="18" charset="0"/>
                <a:cs typeface="Times New Roman" panose="02020603050405020304" pitchFamily="18" charset="0"/>
              </a:rPr>
              <a:t>f</a:t>
            </a:r>
            <a:r>
              <a:rPr lang="fr-FR" dirty="0" smtClean="0">
                <a:latin typeface="Times New Roman" panose="02020603050405020304" pitchFamily="18" charset="0"/>
                <a:cs typeface="Times New Roman" panose="02020603050405020304" pitchFamily="18" charset="0"/>
              </a:rPr>
              <a:t>: Coefficient de frottement </a:t>
            </a:r>
            <a:r>
              <a:rPr lang="fr-FR" dirty="0" err="1" smtClean="0">
                <a:latin typeface="Times New Roman" panose="02020603050405020304" pitchFamily="18" charset="0"/>
                <a:cs typeface="Times New Roman" panose="02020603050405020304" pitchFamily="18" charset="0"/>
              </a:rPr>
              <a:t>visqueut</a:t>
            </a:r>
            <a:r>
              <a:rPr lang="fr-FR" dirty="0" smtClean="0">
                <a:latin typeface="Times New Roman" panose="02020603050405020304" pitchFamily="18" charset="0"/>
                <a:cs typeface="Times New Roman" panose="02020603050405020304" pitchFamily="18" charset="0"/>
              </a:rPr>
              <a:t>, </a:t>
            </a:r>
            <a:r>
              <a:rPr lang="fr-FR" sz="2400" b="1" dirty="0" smtClean="0">
                <a:solidFill>
                  <a:srgbClr val="FF0000"/>
                </a:solidFill>
                <a:latin typeface="Times New Roman" panose="02020603050405020304" pitchFamily="18" charset="0"/>
                <a:cs typeface="Times New Roman" panose="02020603050405020304" pitchFamily="18" charset="0"/>
              </a:rPr>
              <a:t>Cr</a:t>
            </a:r>
            <a:r>
              <a:rPr lang="fr-FR" dirty="0" smtClean="0">
                <a:latin typeface="Times New Roman" panose="02020603050405020304" pitchFamily="18" charset="0"/>
                <a:cs typeface="Times New Roman" panose="02020603050405020304" pitchFamily="18" charset="0"/>
              </a:rPr>
              <a:t>: Couple résistant, </a:t>
            </a:r>
          </a:p>
          <a:p>
            <a:r>
              <a:rPr lang="fr-FR" sz="2400" b="1" dirty="0" smtClean="0">
                <a:solidFill>
                  <a:srgbClr val="FF0000"/>
                </a:solidFill>
                <a:latin typeface="Times New Roman" panose="02020603050405020304" pitchFamily="18" charset="0"/>
                <a:cs typeface="Times New Roman" panose="02020603050405020304" pitchFamily="18" charset="0"/>
              </a:rPr>
              <a:t>J</a:t>
            </a:r>
            <a:r>
              <a:rPr lang="fr-FR" dirty="0" smtClean="0">
                <a:latin typeface="Times New Roman" panose="02020603050405020304" pitchFamily="18" charset="0"/>
                <a:cs typeface="Times New Roman" panose="02020603050405020304" pitchFamily="18" charset="0"/>
              </a:rPr>
              <a:t>: Moment d’inertie du rotor</a:t>
            </a:r>
            <a:endParaRPr lang="fr-FR" dirty="0">
              <a:latin typeface="Times New Roman" panose="02020603050405020304" pitchFamily="18" charset="0"/>
              <a:cs typeface="Times New Roman" panose="02020603050405020304" pitchFamily="18" charset="0"/>
            </a:endParaRPr>
          </a:p>
        </p:txBody>
      </p:sp>
      <p:graphicFrame>
        <p:nvGraphicFramePr>
          <p:cNvPr id="23" name="Tableau 22"/>
          <p:cNvGraphicFramePr>
            <a:graphicFrameLocks noGrp="1"/>
          </p:cNvGraphicFramePr>
          <p:nvPr>
            <p:extLst>
              <p:ext uri="{D42A27DB-BD31-4B8C-83A1-F6EECF244321}">
                <p14:modId xmlns:p14="http://schemas.microsoft.com/office/powerpoint/2010/main" val="3801165257"/>
              </p:ext>
            </p:extLst>
          </p:nvPr>
        </p:nvGraphicFramePr>
        <p:xfrm>
          <a:off x="612775" y="4815366"/>
          <a:ext cx="5133975" cy="365760"/>
        </p:xfrm>
        <a:graphic>
          <a:graphicData uri="http://schemas.openxmlformats.org/drawingml/2006/table">
            <a:tbl>
              <a:tblPr/>
              <a:tblGrid>
                <a:gridCol w="5133975">
                  <a:extLst>
                    <a:ext uri="{9D8B030D-6E8A-4147-A177-3AD203B41FA5}">
                      <a16:colId xmlns:a16="http://schemas.microsoft.com/office/drawing/2014/main" val="78542620"/>
                    </a:ext>
                  </a:extLst>
                </a:gridCol>
              </a:tblGrid>
              <a:tr h="0">
                <a:tc>
                  <a:txBody>
                    <a:bodyPr/>
                    <a:lstStyle/>
                    <a:p>
                      <a:endParaRPr lang="fr-FR" dirty="0">
                        <a:effectLst/>
                      </a:endParaRPr>
                    </a:p>
                  </a:txBody>
                  <a:tcPr anchor="ctr">
                    <a:lnL>
                      <a:noFill/>
                    </a:lnL>
                    <a:lnR>
                      <a:noFill/>
                    </a:lnR>
                    <a:lnT>
                      <a:noFill/>
                    </a:lnT>
                    <a:lnB>
                      <a:noFill/>
                    </a:lnB>
                  </a:tcPr>
                </a:tc>
                <a:extLst>
                  <a:ext uri="{0D108BD9-81ED-4DB2-BD59-A6C34878D82A}">
                    <a16:rowId xmlns:a16="http://schemas.microsoft.com/office/drawing/2014/main" val="1218987671"/>
                  </a:ext>
                </a:extLst>
              </a:tr>
            </a:tbl>
          </a:graphicData>
        </a:graphic>
      </p:graphicFrame>
      <p:sp>
        <p:nvSpPr>
          <p:cNvPr id="24" name="Rectangle 4"/>
          <p:cNvSpPr>
            <a:spLocks noChangeArrowheads="1"/>
          </p:cNvSpPr>
          <p:nvPr/>
        </p:nvSpPr>
        <p:spPr bwMode="auto">
          <a:xfrm>
            <a:off x="2005013" y="3725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rPr>
              <a:t/>
            </a:r>
            <a:br>
              <a:rPr kumimoji="0" lang="fr-FR" altLang="fr-FR" sz="1800" b="0" i="0" u="none" strike="noStrike" cap="none" normalizeH="0" baseline="0" smtClean="0">
                <a:ln>
                  <a:noFill/>
                </a:ln>
                <a:solidFill>
                  <a:schemeClr val="tx1"/>
                </a:solidFill>
                <a:effectLst/>
                <a:latin typeface="Arial" panose="020B0604020202020204" pitchFamily="34" charset="0"/>
              </a:rPr>
            </a:b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5" name="Rectangle 24"/>
          <p:cNvSpPr/>
          <p:nvPr/>
        </p:nvSpPr>
        <p:spPr>
          <a:xfrm>
            <a:off x="656962" y="4629360"/>
            <a:ext cx="8019493" cy="369332"/>
          </a:xfrm>
          <a:prstGeom prst="rect">
            <a:avLst/>
          </a:prstGeom>
        </p:spPr>
        <p:txBody>
          <a:bodyPr wrap="square">
            <a:spAutoFit/>
          </a:bodyPr>
          <a:lstStyle/>
          <a:p>
            <a:r>
              <a:rPr lang="fr-FR" dirty="0">
                <a:solidFill>
                  <a:srgbClr val="000000"/>
                </a:solidFill>
                <a:latin typeface="Times New Roman" panose="02020603050405020304" pitchFamily="18" charset="0"/>
              </a:rPr>
              <a:t>Le couple </a:t>
            </a:r>
            <a:r>
              <a:rPr lang="fr-FR" i="1" dirty="0">
                <a:solidFill>
                  <a:srgbClr val="000000"/>
                </a:solidFill>
                <a:latin typeface="Times New Roman" panose="02020603050405020304" pitchFamily="18" charset="0"/>
              </a:rPr>
              <a:t>Ce </a:t>
            </a:r>
            <a:r>
              <a:rPr lang="fr-FR" dirty="0">
                <a:solidFill>
                  <a:srgbClr val="000000"/>
                </a:solidFill>
                <a:latin typeface="Times New Roman" panose="02020603050405020304" pitchFamily="18" charset="0"/>
              </a:rPr>
              <a:t>est proportionnel au courant de l’induit </a:t>
            </a:r>
            <a:r>
              <a:rPr lang="fr-FR" dirty="0" smtClean="0">
                <a:solidFill>
                  <a:srgbClr val="000000"/>
                </a:solidFill>
                <a:latin typeface="Times New Roman" panose="02020603050405020304" pitchFamily="18" charset="0"/>
              </a:rPr>
              <a:t>i</a:t>
            </a:r>
            <a:endParaRPr lang="fr-FR" dirty="0"/>
          </a:p>
        </p:txBody>
      </p:sp>
      <p:pic>
        <p:nvPicPr>
          <p:cNvPr id="26" name="Image 25"/>
          <p:cNvPicPr>
            <a:picLocks noChangeAspect="1"/>
          </p:cNvPicPr>
          <p:nvPr/>
        </p:nvPicPr>
        <p:blipFill>
          <a:blip r:embed="rId5"/>
          <a:stretch>
            <a:fillRect/>
          </a:stretch>
        </p:blipFill>
        <p:spPr>
          <a:xfrm>
            <a:off x="6516216" y="4542169"/>
            <a:ext cx="1790700" cy="723900"/>
          </a:xfrm>
          <a:prstGeom prst="rect">
            <a:avLst/>
          </a:prstGeom>
        </p:spPr>
      </p:pic>
      <p:sp>
        <p:nvSpPr>
          <p:cNvPr id="27" name="Rectangle 26"/>
          <p:cNvSpPr/>
          <p:nvPr/>
        </p:nvSpPr>
        <p:spPr>
          <a:xfrm>
            <a:off x="656962" y="5522561"/>
            <a:ext cx="8091502" cy="1107996"/>
          </a:xfrm>
          <a:prstGeom prst="rect">
            <a:avLst/>
          </a:prstGeom>
        </p:spPr>
        <p:txBody>
          <a:bodyPr wrap="square">
            <a:spAutoFit/>
          </a:bodyPr>
          <a:lstStyle/>
          <a:p>
            <a:r>
              <a:rPr lang="fr-FR" dirty="0">
                <a:solidFill>
                  <a:srgbClr val="000000"/>
                </a:solidFill>
                <a:latin typeface="Times New Roman" panose="02020603050405020304" pitchFamily="18" charset="0"/>
              </a:rPr>
              <a:t>En règle générale les coefficients </a:t>
            </a:r>
            <a:r>
              <a:rPr lang="fr-FR" sz="2400" b="1" i="1" dirty="0" err="1">
                <a:solidFill>
                  <a:srgbClr val="FF0000"/>
                </a:solidFill>
                <a:latin typeface="Times New Roman" panose="02020603050405020304" pitchFamily="18" charset="0"/>
              </a:rPr>
              <a:t>k</a:t>
            </a:r>
            <a:r>
              <a:rPr lang="fr-FR" sz="1200" b="1" i="1" dirty="0" err="1">
                <a:solidFill>
                  <a:srgbClr val="FF0000"/>
                </a:solidFill>
                <a:latin typeface="Times New Roman" panose="02020603050405020304" pitchFamily="18" charset="0"/>
              </a:rPr>
              <a:t>e</a:t>
            </a:r>
            <a:r>
              <a:rPr lang="fr-FR" sz="1200" b="1" i="1" dirty="0">
                <a:solidFill>
                  <a:srgbClr val="FF0000"/>
                </a:solidFill>
                <a:latin typeface="Times New Roman" panose="02020603050405020304" pitchFamily="18" charset="0"/>
              </a:rPr>
              <a:t> </a:t>
            </a:r>
            <a:r>
              <a:rPr lang="fr-FR" dirty="0">
                <a:solidFill>
                  <a:srgbClr val="000000"/>
                </a:solidFill>
                <a:latin typeface="Times New Roman" panose="02020603050405020304" pitchFamily="18" charset="0"/>
              </a:rPr>
              <a:t>et </a:t>
            </a:r>
            <a:r>
              <a:rPr lang="fr-FR" sz="2400" b="1" i="1" dirty="0">
                <a:solidFill>
                  <a:srgbClr val="FF0000"/>
                </a:solidFill>
                <a:latin typeface="Times New Roman" panose="02020603050405020304" pitchFamily="18" charset="0"/>
              </a:rPr>
              <a:t>k</a:t>
            </a:r>
            <a:r>
              <a:rPr lang="fr-FR" sz="1200" b="1" i="1" dirty="0">
                <a:solidFill>
                  <a:srgbClr val="FF0000"/>
                </a:solidFill>
                <a:latin typeface="Times New Roman" panose="02020603050405020304" pitchFamily="18" charset="0"/>
              </a:rPr>
              <a:t>m </a:t>
            </a:r>
            <a:r>
              <a:rPr lang="fr-FR" dirty="0">
                <a:solidFill>
                  <a:srgbClr val="000000"/>
                </a:solidFill>
                <a:latin typeface="Times New Roman" panose="02020603050405020304" pitchFamily="18" charset="0"/>
              </a:rPr>
              <a:t>sont si proches qu’il est raisonnable de les considérer égaux, en posant </a:t>
            </a:r>
            <a:r>
              <a:rPr lang="fr-FR" sz="2400" b="1" i="1" dirty="0">
                <a:solidFill>
                  <a:srgbClr val="FF0000"/>
                </a:solidFill>
                <a:latin typeface="Times New Roman" panose="02020603050405020304" pitchFamily="18" charset="0"/>
              </a:rPr>
              <a:t>K </a:t>
            </a:r>
            <a:r>
              <a:rPr lang="fr-FR" sz="2400" b="1" dirty="0">
                <a:solidFill>
                  <a:srgbClr val="FF0000"/>
                </a:solidFill>
                <a:latin typeface="Times New Roman" panose="02020603050405020304" pitchFamily="18" charset="0"/>
              </a:rPr>
              <a:t>= </a:t>
            </a:r>
            <a:r>
              <a:rPr lang="fr-FR" sz="2400" b="1" i="1" dirty="0" err="1">
                <a:solidFill>
                  <a:srgbClr val="FF0000"/>
                </a:solidFill>
                <a:latin typeface="Times New Roman" panose="02020603050405020304" pitchFamily="18" charset="0"/>
              </a:rPr>
              <a:t>k</a:t>
            </a:r>
            <a:r>
              <a:rPr lang="fr-FR" sz="1200" b="1" i="1" dirty="0" err="1">
                <a:solidFill>
                  <a:srgbClr val="FF0000"/>
                </a:solidFill>
                <a:latin typeface="Times New Roman" panose="02020603050405020304" pitchFamily="18" charset="0"/>
              </a:rPr>
              <a:t>e</a:t>
            </a:r>
            <a:r>
              <a:rPr lang="fr-FR" sz="2400" b="1" dirty="0">
                <a:solidFill>
                  <a:srgbClr val="FF0000"/>
                </a:solidFill>
                <a:latin typeface="Times New Roman" panose="02020603050405020304" pitchFamily="18" charset="0"/>
              </a:rPr>
              <a:t>=</a:t>
            </a:r>
            <a:r>
              <a:rPr lang="fr-FR" sz="2400" b="1" i="1" dirty="0">
                <a:solidFill>
                  <a:srgbClr val="FF0000"/>
                </a:solidFill>
                <a:latin typeface="Times New Roman" panose="02020603050405020304" pitchFamily="18" charset="0"/>
              </a:rPr>
              <a:t>k</a:t>
            </a:r>
            <a:r>
              <a:rPr lang="fr-FR" sz="1200" b="1" i="1" dirty="0">
                <a:solidFill>
                  <a:srgbClr val="FF0000"/>
                </a:solidFill>
                <a:latin typeface="Times New Roman" panose="02020603050405020304" pitchFamily="18" charset="0"/>
              </a:rPr>
              <a:t>m</a:t>
            </a:r>
            <a:r>
              <a:rPr lang="fr-FR" dirty="0">
                <a:solidFill>
                  <a:srgbClr val="000000"/>
                </a:solidFill>
                <a:latin typeface="Times New Roman" panose="02020603050405020304" pitchFamily="18" charset="0"/>
              </a:rPr>
              <a:t>, </a:t>
            </a:r>
            <a:r>
              <a:rPr lang="fr-FR" dirty="0"/>
              <a:t/>
            </a:r>
            <a:br>
              <a:rPr lang="fr-FR" dirty="0"/>
            </a:br>
            <a:endParaRPr lang="fr-FR" dirty="0"/>
          </a:p>
        </p:txBody>
      </p:sp>
    </p:spTree>
    <p:extLst>
      <p:ext uri="{BB962C8B-B14F-4D97-AF65-F5344CB8AC3E}">
        <p14:creationId xmlns:p14="http://schemas.microsoft.com/office/powerpoint/2010/main" val="2623017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III: Modélisation et simulation des M.C.C</a:t>
            </a:r>
            <a:r>
              <a:rPr lang="fr-FR" sz="2400" b="1" dirty="0">
                <a:latin typeface="Times New Roman" pitchFamily="18" charset="0"/>
                <a:cs typeface="Times New Roman" pitchFamily="18" charset="0"/>
              </a:rPr>
              <a:t/>
            </a:r>
            <a:br>
              <a:rPr lang="fr-FR" sz="2400" b="1" dirty="0">
                <a:latin typeface="Times New Roman" pitchFamily="18" charset="0"/>
                <a:cs typeface="Times New Roman" pitchFamily="18" charset="0"/>
              </a:rPr>
            </a:br>
            <a:r>
              <a:rPr lang="fr-FR" sz="2400" b="1" dirty="0">
                <a:latin typeface="Times New Roman" pitchFamily="18" charset="0"/>
                <a:cs typeface="Times New Roman" pitchFamily="18" charset="0"/>
              </a:rPr>
              <a:t>I.2</a:t>
            </a:r>
            <a:r>
              <a:rPr lang="fr-FR" sz="2400" b="1" dirty="0" smtClean="0">
                <a:latin typeface="Times New Roman" pitchFamily="18" charset="0"/>
                <a:cs typeface="Times New Roman" pitchFamily="18" charset="0"/>
              </a:rPr>
              <a:t>. Modélisation du moteur à C.C</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aphicFrame>
        <p:nvGraphicFramePr>
          <p:cNvPr id="23" name="Tableau 22"/>
          <p:cNvGraphicFramePr>
            <a:graphicFrameLocks noGrp="1"/>
          </p:cNvGraphicFramePr>
          <p:nvPr/>
        </p:nvGraphicFramePr>
        <p:xfrm>
          <a:off x="612775" y="4815366"/>
          <a:ext cx="5133975" cy="365760"/>
        </p:xfrm>
        <a:graphic>
          <a:graphicData uri="http://schemas.openxmlformats.org/drawingml/2006/table">
            <a:tbl>
              <a:tblPr/>
              <a:tblGrid>
                <a:gridCol w="5133975">
                  <a:extLst>
                    <a:ext uri="{9D8B030D-6E8A-4147-A177-3AD203B41FA5}">
                      <a16:colId xmlns:a16="http://schemas.microsoft.com/office/drawing/2014/main" val="78542620"/>
                    </a:ext>
                  </a:extLst>
                </a:gridCol>
              </a:tblGrid>
              <a:tr h="0">
                <a:tc>
                  <a:txBody>
                    <a:bodyPr/>
                    <a:lstStyle/>
                    <a:p>
                      <a:endParaRPr lang="fr-FR" dirty="0">
                        <a:effectLst/>
                      </a:endParaRPr>
                    </a:p>
                  </a:txBody>
                  <a:tcPr anchor="ctr">
                    <a:lnL>
                      <a:noFill/>
                    </a:lnL>
                    <a:lnR>
                      <a:noFill/>
                    </a:lnR>
                    <a:lnT>
                      <a:noFill/>
                    </a:lnT>
                    <a:lnB>
                      <a:noFill/>
                    </a:lnB>
                  </a:tcPr>
                </a:tc>
                <a:extLst>
                  <a:ext uri="{0D108BD9-81ED-4DB2-BD59-A6C34878D82A}">
                    <a16:rowId xmlns:a16="http://schemas.microsoft.com/office/drawing/2014/main" val="1218987671"/>
                  </a:ext>
                </a:extLst>
              </a:tr>
            </a:tbl>
          </a:graphicData>
        </a:graphic>
      </p:graphicFrame>
      <p:pic>
        <p:nvPicPr>
          <p:cNvPr id="4" name="Image 3"/>
          <p:cNvPicPr>
            <a:picLocks noChangeAspect="1"/>
          </p:cNvPicPr>
          <p:nvPr/>
        </p:nvPicPr>
        <p:blipFill>
          <a:blip r:embed="rId3"/>
          <a:stretch>
            <a:fillRect/>
          </a:stretch>
        </p:blipFill>
        <p:spPr>
          <a:xfrm>
            <a:off x="3563888" y="1598473"/>
            <a:ext cx="2581275" cy="762000"/>
          </a:xfrm>
          <a:prstGeom prst="rect">
            <a:avLst/>
          </a:prstGeom>
        </p:spPr>
      </p:pic>
      <p:sp>
        <p:nvSpPr>
          <p:cNvPr id="5" name="Rectangle 4"/>
          <p:cNvSpPr/>
          <p:nvPr/>
        </p:nvSpPr>
        <p:spPr>
          <a:xfrm>
            <a:off x="612775" y="1674219"/>
            <a:ext cx="4572000" cy="646331"/>
          </a:xfrm>
          <a:prstGeom prst="rect">
            <a:avLst/>
          </a:prstGeom>
        </p:spPr>
        <p:txBody>
          <a:bodyPr>
            <a:spAutoFit/>
          </a:bodyPr>
          <a:lstStyle/>
          <a:p>
            <a:r>
              <a:rPr lang="fr-FR" dirty="0">
                <a:solidFill>
                  <a:srgbClr val="000000"/>
                </a:solidFill>
                <a:latin typeface="Times New Roman" panose="02020603050405020304" pitchFamily="18" charset="0"/>
              </a:rPr>
              <a:t>En dérivant </a:t>
            </a:r>
            <a:r>
              <a:rPr lang="fr-FR" dirty="0"/>
              <a:t/>
            </a:r>
            <a:br>
              <a:rPr lang="fr-FR" dirty="0"/>
            </a:br>
            <a:endParaRPr lang="fr-FR" dirty="0"/>
          </a:p>
        </p:txBody>
      </p:sp>
      <p:pic>
        <p:nvPicPr>
          <p:cNvPr id="14" name="Image 13"/>
          <p:cNvPicPr>
            <a:picLocks noChangeAspect="1"/>
          </p:cNvPicPr>
          <p:nvPr/>
        </p:nvPicPr>
        <p:blipFill>
          <a:blip r:embed="rId4"/>
          <a:stretch>
            <a:fillRect/>
          </a:stretch>
        </p:blipFill>
        <p:spPr>
          <a:xfrm>
            <a:off x="307975" y="2453306"/>
            <a:ext cx="3095625" cy="771525"/>
          </a:xfrm>
          <a:prstGeom prst="rect">
            <a:avLst/>
          </a:prstGeom>
        </p:spPr>
      </p:pic>
      <p:sp>
        <p:nvSpPr>
          <p:cNvPr id="15" name="Rectangle 14"/>
          <p:cNvSpPr/>
          <p:nvPr/>
        </p:nvSpPr>
        <p:spPr>
          <a:xfrm>
            <a:off x="395536" y="3392161"/>
            <a:ext cx="4572000" cy="646331"/>
          </a:xfrm>
          <a:prstGeom prst="rect">
            <a:avLst/>
          </a:prstGeom>
        </p:spPr>
        <p:txBody>
          <a:bodyPr>
            <a:spAutoFit/>
          </a:bodyPr>
          <a:lstStyle/>
          <a:p>
            <a:r>
              <a:rPr lang="fr-FR" dirty="0">
                <a:solidFill>
                  <a:srgbClr val="000000"/>
                </a:solidFill>
                <a:latin typeface="Times New Roman" panose="02020603050405020304" pitchFamily="18" charset="0"/>
              </a:rPr>
              <a:t>Par combinaison des </a:t>
            </a:r>
            <a:r>
              <a:rPr lang="fr-FR" dirty="0" smtClean="0">
                <a:solidFill>
                  <a:srgbClr val="000000"/>
                </a:solidFill>
                <a:latin typeface="Times New Roman" panose="02020603050405020304" pitchFamily="18" charset="0"/>
              </a:rPr>
              <a:t>équations précédentes:</a:t>
            </a:r>
            <a:r>
              <a:rPr lang="fr-FR" dirty="0" smtClean="0"/>
              <a:t> </a:t>
            </a:r>
            <a:r>
              <a:rPr lang="fr-FR" dirty="0"/>
              <a:t/>
            </a:r>
            <a:br>
              <a:rPr lang="fr-FR" dirty="0"/>
            </a:br>
            <a:endParaRPr lang="fr-FR" dirty="0"/>
          </a:p>
        </p:txBody>
      </p:sp>
      <p:pic>
        <p:nvPicPr>
          <p:cNvPr id="16" name="Image 15"/>
          <p:cNvPicPr>
            <a:picLocks noChangeAspect="1"/>
          </p:cNvPicPr>
          <p:nvPr/>
        </p:nvPicPr>
        <p:blipFill>
          <a:blip r:embed="rId5"/>
          <a:stretch>
            <a:fillRect/>
          </a:stretch>
        </p:blipFill>
        <p:spPr>
          <a:xfrm>
            <a:off x="580998" y="3972701"/>
            <a:ext cx="6724650" cy="933450"/>
          </a:xfrm>
          <a:prstGeom prst="rect">
            <a:avLst/>
          </a:prstGeom>
        </p:spPr>
      </p:pic>
      <p:pic>
        <p:nvPicPr>
          <p:cNvPr id="17" name="Image 16"/>
          <p:cNvPicPr>
            <a:picLocks noChangeAspect="1"/>
          </p:cNvPicPr>
          <p:nvPr/>
        </p:nvPicPr>
        <p:blipFill>
          <a:blip r:embed="rId6"/>
          <a:stretch>
            <a:fillRect/>
          </a:stretch>
        </p:blipFill>
        <p:spPr>
          <a:xfrm>
            <a:off x="1439849" y="4867779"/>
            <a:ext cx="5086350" cy="990600"/>
          </a:xfrm>
          <a:prstGeom prst="rect">
            <a:avLst/>
          </a:prstGeom>
        </p:spPr>
      </p:pic>
      <p:sp>
        <p:nvSpPr>
          <p:cNvPr id="18" name="Rectangle 17"/>
          <p:cNvSpPr/>
          <p:nvPr/>
        </p:nvSpPr>
        <p:spPr>
          <a:xfrm>
            <a:off x="155575" y="5910792"/>
            <a:ext cx="8664897" cy="830997"/>
          </a:xfrm>
          <a:prstGeom prst="rect">
            <a:avLst/>
          </a:prstGeom>
        </p:spPr>
        <p:txBody>
          <a:bodyPr wrap="square">
            <a:spAutoFit/>
          </a:bodyPr>
          <a:lstStyle/>
          <a:p>
            <a:r>
              <a:rPr lang="fr-FR" dirty="0">
                <a:solidFill>
                  <a:srgbClr val="000000"/>
                </a:solidFill>
                <a:latin typeface="Times New Roman" panose="02020603050405020304" pitchFamily="18" charset="0"/>
              </a:rPr>
              <a:t>Cette équation différentielle relie </a:t>
            </a:r>
            <a:r>
              <a:rPr lang="fr-FR" sz="2400" b="1" dirty="0">
                <a:solidFill>
                  <a:srgbClr val="FF0000"/>
                </a:solidFill>
                <a:latin typeface="Symbol" panose="05050102010706020507" pitchFamily="18" charset="2"/>
              </a:rPr>
              <a:t></a:t>
            </a:r>
            <a:r>
              <a:rPr lang="fr-FR" dirty="0">
                <a:solidFill>
                  <a:srgbClr val="000000"/>
                </a:solidFill>
                <a:latin typeface="Symbol" panose="05050102010706020507" pitchFamily="18" charset="2"/>
              </a:rPr>
              <a:t> </a:t>
            </a:r>
            <a:r>
              <a:rPr lang="fr-FR" dirty="0">
                <a:solidFill>
                  <a:srgbClr val="000000"/>
                </a:solidFill>
                <a:latin typeface="Times New Roman" panose="02020603050405020304" pitchFamily="18" charset="0"/>
              </a:rPr>
              <a:t>et </a:t>
            </a:r>
            <a:r>
              <a:rPr lang="fr-FR" sz="2400" b="1" i="1" dirty="0">
                <a:solidFill>
                  <a:srgbClr val="FF0000"/>
                </a:solidFill>
                <a:latin typeface="Times New Roman" panose="02020603050405020304" pitchFamily="18" charset="0"/>
              </a:rPr>
              <a:t>u</a:t>
            </a:r>
            <a:r>
              <a:rPr lang="fr-FR" i="1" dirty="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par l’intermédiaire des paramètres constants dans le temps. C’est d’une équation différentielle linéaire à coefficients constants d’ordre </a:t>
            </a:r>
            <a:r>
              <a:rPr lang="fr-FR" sz="2400" b="1" dirty="0">
                <a:solidFill>
                  <a:srgbClr val="FF0000"/>
                </a:solidFill>
                <a:latin typeface="Times New Roman" panose="02020603050405020304" pitchFamily="18" charset="0"/>
              </a:rPr>
              <a:t>2</a:t>
            </a:r>
            <a:r>
              <a:rPr lang="fr-FR" dirty="0"/>
              <a:t> </a:t>
            </a:r>
          </a:p>
        </p:txBody>
      </p:sp>
    </p:spTree>
    <p:extLst>
      <p:ext uri="{BB962C8B-B14F-4D97-AF65-F5344CB8AC3E}">
        <p14:creationId xmlns:p14="http://schemas.microsoft.com/office/powerpoint/2010/main" val="2744668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III: Modélisation et simulation des M.C.C</a:t>
            </a:r>
            <a:r>
              <a:rPr lang="fr-FR" sz="2400" b="1" dirty="0">
                <a:latin typeface="Times New Roman" pitchFamily="18" charset="0"/>
                <a:cs typeface="Times New Roman" pitchFamily="18" charset="0"/>
              </a:rPr>
              <a:t/>
            </a:r>
            <a:br>
              <a:rPr lang="fr-FR" sz="2400" b="1" dirty="0">
                <a:latin typeface="Times New Roman" pitchFamily="18" charset="0"/>
                <a:cs typeface="Times New Roman" pitchFamily="18" charset="0"/>
              </a:rPr>
            </a:br>
            <a:r>
              <a:rPr lang="fr-FR" sz="2400" b="1" dirty="0">
                <a:latin typeface="Times New Roman" pitchFamily="18" charset="0"/>
                <a:cs typeface="Times New Roman" pitchFamily="18" charset="0"/>
              </a:rPr>
              <a:t>I.2</a:t>
            </a:r>
            <a:r>
              <a:rPr lang="fr-FR" sz="2400" b="1" dirty="0" smtClean="0">
                <a:latin typeface="Times New Roman" pitchFamily="18" charset="0"/>
                <a:cs typeface="Times New Roman" pitchFamily="18" charset="0"/>
              </a:rPr>
              <a:t>. Modélisation du moteur à C.C</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460375" y="1379538"/>
            <a:ext cx="4572000" cy="646331"/>
          </a:xfrm>
          <a:prstGeom prst="rect">
            <a:avLst/>
          </a:prstGeom>
        </p:spPr>
        <p:txBody>
          <a:bodyPr>
            <a:spAutoFit/>
          </a:bodyPr>
          <a:lstStyle/>
          <a:p>
            <a:r>
              <a:rPr lang="fr-FR" dirty="0" smtClean="0">
                <a:solidFill>
                  <a:srgbClr val="000000"/>
                </a:solidFill>
                <a:latin typeface="Times New Roman" panose="02020603050405020304" pitchFamily="18" charset="0"/>
              </a:rPr>
              <a:t>La </a:t>
            </a:r>
            <a:r>
              <a:rPr lang="fr-FR" dirty="0">
                <a:solidFill>
                  <a:srgbClr val="000000"/>
                </a:solidFill>
                <a:latin typeface="Times New Roman" panose="02020603050405020304" pitchFamily="18" charset="0"/>
              </a:rPr>
              <a:t>fonction de transfert du MCC </a:t>
            </a:r>
            <a:r>
              <a:rPr lang="fr-FR" dirty="0" smtClean="0">
                <a:solidFill>
                  <a:srgbClr val="000000"/>
                </a:solidFill>
                <a:latin typeface="Times New Roman" panose="02020603050405020304" pitchFamily="18" charset="0"/>
              </a:rPr>
              <a:t>s’écrit: </a:t>
            </a:r>
            <a:r>
              <a:rPr lang="fr-FR" dirty="0"/>
              <a:t/>
            </a:r>
            <a:br>
              <a:rPr lang="fr-FR" dirty="0"/>
            </a:br>
            <a:endParaRPr lang="fr-FR" dirty="0"/>
          </a:p>
        </p:txBody>
      </p:sp>
      <p:pic>
        <p:nvPicPr>
          <p:cNvPr id="12" name="Image 11"/>
          <p:cNvPicPr>
            <a:picLocks noChangeAspect="1"/>
          </p:cNvPicPr>
          <p:nvPr/>
        </p:nvPicPr>
        <p:blipFill>
          <a:blip r:embed="rId3">
            <a:duotone>
              <a:prstClr val="black"/>
              <a:schemeClr val="accent3">
                <a:tint val="45000"/>
                <a:satMod val="400000"/>
              </a:schemeClr>
            </a:duotone>
          </a:blip>
          <a:stretch>
            <a:fillRect/>
          </a:stretch>
        </p:blipFill>
        <p:spPr>
          <a:xfrm>
            <a:off x="4339010" y="1184356"/>
            <a:ext cx="4286126" cy="1102382"/>
          </a:xfrm>
          <a:prstGeom prst="rect">
            <a:avLst/>
          </a:prstGeom>
        </p:spPr>
      </p:pic>
      <p:sp>
        <p:nvSpPr>
          <p:cNvPr id="13" name="Rectangle 12"/>
          <p:cNvSpPr/>
          <p:nvPr/>
        </p:nvSpPr>
        <p:spPr>
          <a:xfrm>
            <a:off x="395536" y="2304652"/>
            <a:ext cx="4572000" cy="646331"/>
          </a:xfrm>
          <a:prstGeom prst="rect">
            <a:avLst/>
          </a:prstGeom>
        </p:spPr>
        <p:txBody>
          <a:bodyPr>
            <a:spAutoFit/>
          </a:bodyPr>
          <a:lstStyle/>
          <a:p>
            <a:r>
              <a:rPr lang="fr-FR" dirty="0">
                <a:solidFill>
                  <a:srgbClr val="000000"/>
                </a:solidFill>
                <a:latin typeface="Times New Roman" panose="02020603050405020304" pitchFamily="18" charset="0"/>
              </a:rPr>
              <a:t>le numérateur :</a:t>
            </a:r>
            <a:r>
              <a:rPr lang="fr-FR" dirty="0"/>
              <a:t> </a:t>
            </a:r>
            <a:br>
              <a:rPr lang="fr-FR" dirty="0"/>
            </a:br>
            <a:endParaRPr lang="fr-FR" dirty="0"/>
          </a:p>
        </p:txBody>
      </p:sp>
      <p:pic>
        <p:nvPicPr>
          <p:cNvPr id="19" name="Image 18"/>
          <p:cNvPicPr>
            <a:picLocks noChangeAspect="1"/>
          </p:cNvPicPr>
          <p:nvPr/>
        </p:nvPicPr>
        <p:blipFill>
          <a:blip r:embed="rId4"/>
          <a:stretch>
            <a:fillRect/>
          </a:stretch>
        </p:blipFill>
        <p:spPr>
          <a:xfrm>
            <a:off x="2134605" y="2244044"/>
            <a:ext cx="1743990" cy="496464"/>
          </a:xfrm>
          <a:prstGeom prst="rect">
            <a:avLst/>
          </a:prstGeom>
        </p:spPr>
      </p:pic>
      <p:sp>
        <p:nvSpPr>
          <p:cNvPr id="20" name="Rectangle 19"/>
          <p:cNvSpPr/>
          <p:nvPr/>
        </p:nvSpPr>
        <p:spPr>
          <a:xfrm>
            <a:off x="331538" y="2881849"/>
            <a:ext cx="4572000" cy="646331"/>
          </a:xfrm>
          <a:prstGeom prst="rect">
            <a:avLst/>
          </a:prstGeom>
        </p:spPr>
        <p:txBody>
          <a:bodyPr>
            <a:spAutoFit/>
          </a:bodyPr>
          <a:lstStyle/>
          <a:p>
            <a:r>
              <a:rPr lang="fr-FR" dirty="0">
                <a:solidFill>
                  <a:srgbClr val="000000"/>
                </a:solidFill>
                <a:latin typeface="Times New Roman" panose="02020603050405020304" pitchFamily="18" charset="0"/>
              </a:rPr>
              <a:t>le dénominateur :</a:t>
            </a:r>
            <a:r>
              <a:rPr lang="fr-FR" dirty="0"/>
              <a:t> </a:t>
            </a:r>
            <a:br>
              <a:rPr lang="fr-FR" dirty="0"/>
            </a:br>
            <a:endParaRPr lang="fr-FR" dirty="0"/>
          </a:p>
        </p:txBody>
      </p:sp>
      <p:pic>
        <p:nvPicPr>
          <p:cNvPr id="21" name="Image 20"/>
          <p:cNvPicPr>
            <a:picLocks noChangeAspect="1"/>
          </p:cNvPicPr>
          <p:nvPr/>
        </p:nvPicPr>
        <p:blipFill>
          <a:blip r:embed="rId5"/>
          <a:stretch>
            <a:fillRect/>
          </a:stretch>
        </p:blipFill>
        <p:spPr>
          <a:xfrm>
            <a:off x="2140103" y="2794815"/>
            <a:ext cx="3594748" cy="658521"/>
          </a:xfrm>
          <a:prstGeom prst="rect">
            <a:avLst/>
          </a:prstGeom>
        </p:spPr>
      </p:pic>
      <p:pic>
        <p:nvPicPr>
          <p:cNvPr id="24" name="Image 23"/>
          <p:cNvPicPr>
            <a:picLocks noChangeAspect="1"/>
          </p:cNvPicPr>
          <p:nvPr/>
        </p:nvPicPr>
        <p:blipFill>
          <a:blip r:embed="rId6">
            <a:duotone>
              <a:prstClr val="black"/>
              <a:schemeClr val="accent1">
                <a:tint val="45000"/>
                <a:satMod val="400000"/>
              </a:schemeClr>
            </a:duotone>
          </a:blip>
          <a:stretch>
            <a:fillRect/>
          </a:stretch>
        </p:blipFill>
        <p:spPr>
          <a:xfrm>
            <a:off x="235041" y="5180562"/>
            <a:ext cx="4324350" cy="1285875"/>
          </a:xfrm>
          <a:prstGeom prst="rect">
            <a:avLst/>
          </a:prstGeom>
        </p:spPr>
      </p:pic>
      <p:pic>
        <p:nvPicPr>
          <p:cNvPr id="25" name="Image 24"/>
          <p:cNvPicPr>
            <a:picLocks noChangeAspect="1"/>
          </p:cNvPicPr>
          <p:nvPr/>
        </p:nvPicPr>
        <p:blipFill>
          <a:blip r:embed="rId7">
            <a:duotone>
              <a:prstClr val="black"/>
              <a:schemeClr val="accent2">
                <a:tint val="45000"/>
                <a:satMod val="400000"/>
              </a:schemeClr>
            </a:duotone>
          </a:blip>
          <a:stretch>
            <a:fillRect/>
          </a:stretch>
        </p:blipFill>
        <p:spPr>
          <a:xfrm>
            <a:off x="4849372" y="5505069"/>
            <a:ext cx="4268127" cy="1033894"/>
          </a:xfrm>
          <a:prstGeom prst="rect">
            <a:avLst/>
          </a:prstGeom>
        </p:spPr>
      </p:pic>
      <p:pic>
        <p:nvPicPr>
          <p:cNvPr id="17" name="Image 16"/>
          <p:cNvPicPr>
            <a:picLocks noChangeAspect="1"/>
          </p:cNvPicPr>
          <p:nvPr/>
        </p:nvPicPr>
        <p:blipFill>
          <a:blip r:embed="rId8"/>
          <a:stretch>
            <a:fillRect/>
          </a:stretch>
        </p:blipFill>
        <p:spPr>
          <a:xfrm>
            <a:off x="628964" y="3559960"/>
            <a:ext cx="5598641" cy="802906"/>
          </a:xfrm>
          <a:prstGeom prst="rect">
            <a:avLst/>
          </a:prstGeom>
        </p:spPr>
      </p:pic>
    </p:spTree>
    <p:extLst>
      <p:ext uri="{BB962C8B-B14F-4D97-AF65-F5344CB8AC3E}">
        <p14:creationId xmlns:p14="http://schemas.microsoft.com/office/powerpoint/2010/main" val="26269482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III: Modélisation et simulation des M.C.C</a:t>
            </a:r>
            <a:r>
              <a:rPr lang="fr-FR" sz="2400" b="1" dirty="0">
                <a:latin typeface="Times New Roman" pitchFamily="18" charset="0"/>
                <a:cs typeface="Times New Roman" pitchFamily="18" charset="0"/>
              </a:rPr>
              <a:t/>
            </a:r>
            <a:br>
              <a:rPr lang="fr-FR" sz="2400" b="1" dirty="0">
                <a:latin typeface="Times New Roman" pitchFamily="18" charset="0"/>
                <a:cs typeface="Times New Roman" pitchFamily="18" charset="0"/>
              </a:rPr>
            </a:br>
            <a:r>
              <a:rPr lang="fr-FR" sz="2400" b="1" dirty="0">
                <a:latin typeface="Times New Roman" pitchFamily="18" charset="0"/>
                <a:cs typeface="Times New Roman" pitchFamily="18" charset="0"/>
              </a:rPr>
              <a:t>I.2</a:t>
            </a:r>
            <a:r>
              <a:rPr lang="fr-FR" sz="2400" b="1" dirty="0" smtClean="0">
                <a:latin typeface="Times New Roman" pitchFamily="18" charset="0"/>
                <a:cs typeface="Times New Roman" pitchFamily="18" charset="0"/>
              </a:rPr>
              <a:t>. Modélisation du moteur à C.C</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4" name="Image 23"/>
          <p:cNvPicPr>
            <a:picLocks noChangeAspect="1"/>
          </p:cNvPicPr>
          <p:nvPr/>
        </p:nvPicPr>
        <p:blipFill>
          <a:blip r:embed="rId3">
            <a:duotone>
              <a:prstClr val="black"/>
              <a:schemeClr val="accent3">
                <a:tint val="45000"/>
                <a:satMod val="400000"/>
              </a:schemeClr>
            </a:duotone>
          </a:blip>
          <a:stretch>
            <a:fillRect/>
          </a:stretch>
        </p:blipFill>
        <p:spPr>
          <a:xfrm>
            <a:off x="307975" y="1150937"/>
            <a:ext cx="4324350" cy="1285875"/>
          </a:xfrm>
          <a:prstGeom prst="rect">
            <a:avLst/>
          </a:prstGeom>
        </p:spPr>
      </p:pic>
      <p:pic>
        <p:nvPicPr>
          <p:cNvPr id="25" name="Image 24"/>
          <p:cNvPicPr>
            <a:picLocks noChangeAspect="1"/>
          </p:cNvPicPr>
          <p:nvPr/>
        </p:nvPicPr>
        <p:blipFill>
          <a:blip r:embed="rId4">
            <a:duotone>
              <a:prstClr val="black"/>
              <a:schemeClr val="accent2">
                <a:tint val="45000"/>
                <a:satMod val="400000"/>
              </a:schemeClr>
            </a:duotone>
          </a:blip>
          <a:stretch>
            <a:fillRect/>
          </a:stretch>
        </p:blipFill>
        <p:spPr>
          <a:xfrm>
            <a:off x="4788024" y="1276927"/>
            <a:ext cx="4268127" cy="1033894"/>
          </a:xfrm>
          <a:prstGeom prst="rect">
            <a:avLst/>
          </a:prstGeom>
        </p:spPr>
      </p:pic>
      <p:pic>
        <p:nvPicPr>
          <p:cNvPr id="4" name="Image 3"/>
          <p:cNvPicPr>
            <a:picLocks noChangeAspect="1"/>
          </p:cNvPicPr>
          <p:nvPr/>
        </p:nvPicPr>
        <p:blipFill>
          <a:blip r:embed="rId5"/>
          <a:stretch>
            <a:fillRect/>
          </a:stretch>
        </p:blipFill>
        <p:spPr>
          <a:xfrm>
            <a:off x="917575" y="2525985"/>
            <a:ext cx="5598641" cy="802906"/>
          </a:xfrm>
          <a:prstGeom prst="rect">
            <a:avLst/>
          </a:prstGeom>
        </p:spPr>
      </p:pic>
      <p:sp>
        <p:nvSpPr>
          <p:cNvPr id="5" name="Rectangle 4"/>
          <p:cNvSpPr/>
          <p:nvPr/>
        </p:nvSpPr>
        <p:spPr>
          <a:xfrm>
            <a:off x="620330" y="3640797"/>
            <a:ext cx="4572000" cy="646331"/>
          </a:xfrm>
          <a:prstGeom prst="rect">
            <a:avLst/>
          </a:prstGeom>
        </p:spPr>
        <p:txBody>
          <a:bodyPr>
            <a:spAutoFit/>
          </a:bodyPr>
          <a:lstStyle/>
          <a:p>
            <a:r>
              <a:rPr lang="fr-FR" dirty="0">
                <a:solidFill>
                  <a:srgbClr val="000000"/>
                </a:solidFill>
                <a:latin typeface="Times New Roman" panose="02020603050405020304" pitchFamily="18" charset="0"/>
              </a:rPr>
              <a:t>le MCC possède donc deux pôles :</a:t>
            </a:r>
            <a:r>
              <a:rPr lang="fr-FR" dirty="0"/>
              <a:t> </a:t>
            </a:r>
            <a:br>
              <a:rPr lang="fr-FR" dirty="0"/>
            </a:br>
            <a:endParaRPr lang="fr-FR" dirty="0"/>
          </a:p>
        </p:txBody>
      </p:sp>
      <p:pic>
        <p:nvPicPr>
          <p:cNvPr id="14" name="Image 13"/>
          <p:cNvPicPr>
            <a:picLocks noChangeAspect="1"/>
          </p:cNvPicPr>
          <p:nvPr/>
        </p:nvPicPr>
        <p:blipFill>
          <a:blip r:embed="rId6"/>
          <a:stretch>
            <a:fillRect/>
          </a:stretch>
        </p:blipFill>
        <p:spPr>
          <a:xfrm>
            <a:off x="4067944" y="3449586"/>
            <a:ext cx="3518048" cy="697672"/>
          </a:xfrm>
          <a:prstGeom prst="rect">
            <a:avLst/>
          </a:prstGeom>
        </p:spPr>
      </p:pic>
      <p:sp>
        <p:nvSpPr>
          <p:cNvPr id="15" name="Rectangle 14"/>
          <p:cNvSpPr/>
          <p:nvPr/>
        </p:nvSpPr>
        <p:spPr>
          <a:xfrm>
            <a:off x="307975" y="4147258"/>
            <a:ext cx="9096945" cy="2308324"/>
          </a:xfrm>
          <a:prstGeom prst="rect">
            <a:avLst/>
          </a:prstGeom>
        </p:spPr>
        <p:txBody>
          <a:bodyPr wrap="square">
            <a:spAutoFit/>
          </a:bodyPr>
          <a:lstStyle/>
          <a:p>
            <a:r>
              <a:rPr lang="fr-FR" dirty="0">
                <a:solidFill>
                  <a:srgbClr val="000000"/>
                </a:solidFill>
                <a:latin typeface="Times New Roman" panose="02020603050405020304" pitchFamily="18" charset="0"/>
              </a:rPr>
              <a:t>associés à deux constantes de temps, avec </a:t>
            </a:r>
            <a:r>
              <a:rPr lang="fr-FR" i="1" dirty="0">
                <a:solidFill>
                  <a:srgbClr val="000000"/>
                </a:solidFill>
                <a:latin typeface="Times New Roman" panose="02020603050405020304" pitchFamily="18" charset="0"/>
              </a:rPr>
              <a:t>p</a:t>
            </a:r>
            <a:r>
              <a:rPr lang="fr-FR" sz="1050" dirty="0">
                <a:solidFill>
                  <a:srgbClr val="000000"/>
                </a:solidFill>
                <a:latin typeface="Times New Roman" panose="02020603050405020304" pitchFamily="18" charset="0"/>
              </a:rPr>
              <a:t>2 </a:t>
            </a:r>
            <a:r>
              <a:rPr lang="fr-FR" dirty="0">
                <a:solidFill>
                  <a:srgbClr val="000000"/>
                </a:solidFill>
                <a:latin typeface="Times New Roman" panose="02020603050405020304" pitchFamily="18" charset="0"/>
              </a:rPr>
              <a:t>pôle dominant (réponse lente) : </a:t>
            </a:r>
            <a:endParaRPr lang="fr-FR" dirty="0" smtClean="0">
              <a:solidFill>
                <a:srgbClr val="000000"/>
              </a:solidFill>
              <a:latin typeface="Times New Roman" panose="02020603050405020304" pitchFamily="18" charset="0"/>
            </a:endParaRPr>
          </a:p>
          <a:p>
            <a:r>
              <a:rPr lang="fr-FR" sz="2400" b="1" dirty="0" smtClean="0">
                <a:solidFill>
                  <a:srgbClr val="FF0000"/>
                </a:solidFill>
                <a:latin typeface="Symbol" panose="05050102010706020507" pitchFamily="18" charset="2"/>
              </a:rPr>
              <a:t></a:t>
            </a:r>
            <a:r>
              <a:rPr lang="fr-FR" sz="1200" b="1" dirty="0">
                <a:solidFill>
                  <a:srgbClr val="FF0000"/>
                </a:solidFill>
                <a:latin typeface="Times New Roman" panose="02020603050405020304" pitchFamily="18" charset="0"/>
              </a:rPr>
              <a:t>el </a:t>
            </a:r>
            <a:r>
              <a:rPr lang="fr-FR" sz="2400" b="1" dirty="0">
                <a:solidFill>
                  <a:srgbClr val="FF0000"/>
                </a:solidFill>
                <a:latin typeface="Times New Roman" panose="02020603050405020304" pitchFamily="18" charset="0"/>
              </a:rPr>
              <a:t>: </a:t>
            </a:r>
            <a:r>
              <a:rPr lang="fr-FR" dirty="0">
                <a:solidFill>
                  <a:srgbClr val="000000"/>
                </a:solidFill>
                <a:latin typeface="Times New Roman" panose="02020603050405020304" pitchFamily="18" charset="0"/>
              </a:rPr>
              <a:t>constante de temps électrique.</a:t>
            </a:r>
          </a:p>
          <a:p>
            <a:r>
              <a:rPr lang="fr-FR" sz="2400" b="1" dirty="0">
                <a:solidFill>
                  <a:srgbClr val="FF0000"/>
                </a:solidFill>
                <a:latin typeface="Symbol" panose="05050102010706020507" pitchFamily="18" charset="2"/>
              </a:rPr>
              <a:t></a:t>
            </a:r>
            <a:r>
              <a:rPr lang="fr-FR" sz="1200" b="1" dirty="0" err="1">
                <a:solidFill>
                  <a:srgbClr val="FF0000"/>
                </a:solidFill>
                <a:latin typeface="Times New Roman" panose="02020603050405020304" pitchFamily="18" charset="0"/>
              </a:rPr>
              <a:t>em</a:t>
            </a:r>
            <a:r>
              <a:rPr lang="fr-FR" sz="1200" b="1" dirty="0">
                <a:solidFill>
                  <a:srgbClr val="FF0000"/>
                </a:solidFill>
                <a:latin typeface="Times New Roman" panose="02020603050405020304" pitchFamily="18" charset="0"/>
              </a:rPr>
              <a:t> </a:t>
            </a:r>
            <a:r>
              <a:rPr lang="fr-FR" sz="2400" b="1" dirty="0">
                <a:solidFill>
                  <a:srgbClr val="FF0000"/>
                </a:solidFill>
                <a:latin typeface="Times New Roman" panose="02020603050405020304" pitchFamily="18" charset="0"/>
              </a:rPr>
              <a:t>:</a:t>
            </a:r>
            <a:r>
              <a:rPr lang="fr-FR" dirty="0">
                <a:solidFill>
                  <a:srgbClr val="000000"/>
                </a:solidFill>
                <a:latin typeface="Times New Roman" panose="02020603050405020304" pitchFamily="18" charset="0"/>
              </a:rPr>
              <a:t>constante de temps électromécanique. (D’autant plus grande que l’inertie J est grande). </a:t>
            </a:r>
            <a:endParaRPr lang="fr-FR" dirty="0" smtClean="0">
              <a:solidFill>
                <a:srgbClr val="000000"/>
              </a:solidFill>
              <a:latin typeface="Times New Roman" panose="02020603050405020304" pitchFamily="18" charset="0"/>
            </a:endParaRPr>
          </a:p>
          <a:p>
            <a:r>
              <a:rPr lang="fr-FR" sz="2400" b="1" i="1" dirty="0" smtClean="0">
                <a:solidFill>
                  <a:srgbClr val="FF0000"/>
                </a:solidFill>
                <a:latin typeface="Times New Roman" panose="02020603050405020304" pitchFamily="18" charset="0"/>
              </a:rPr>
              <a:t>K</a:t>
            </a:r>
            <a:r>
              <a:rPr lang="fr-FR" sz="1200" b="1" i="1" dirty="0" smtClean="0">
                <a:solidFill>
                  <a:srgbClr val="FF0000"/>
                </a:solidFill>
                <a:latin typeface="Times New Roman" panose="02020603050405020304" pitchFamily="18" charset="0"/>
              </a:rPr>
              <a:t>G</a:t>
            </a:r>
            <a:r>
              <a:rPr lang="fr-FR" sz="1050" i="1" dirty="0" smtClean="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est le gain statique du MCC.</a:t>
            </a:r>
          </a:p>
          <a:p>
            <a:r>
              <a:rPr lang="fr-FR" dirty="0">
                <a:solidFill>
                  <a:srgbClr val="000000"/>
                </a:solidFill>
                <a:latin typeface="Times New Roman" panose="02020603050405020304" pitchFamily="18" charset="0"/>
              </a:rPr>
              <a:t>En général, la partie électromécanique réagit moins vite que la partie électrique et on a :</a:t>
            </a:r>
            <a:r>
              <a:rPr lang="fr-FR" dirty="0">
                <a:solidFill>
                  <a:srgbClr val="000000"/>
                </a:solidFill>
                <a:latin typeface="Symbol" panose="05050102010706020507" pitchFamily="18" charset="2"/>
              </a:rPr>
              <a:t></a:t>
            </a:r>
            <a:r>
              <a:rPr lang="fr-FR" sz="1050" dirty="0">
                <a:solidFill>
                  <a:srgbClr val="000000"/>
                </a:solidFill>
                <a:latin typeface="Times New Roman" panose="02020603050405020304" pitchFamily="18" charset="0"/>
              </a:rPr>
              <a:t>el </a:t>
            </a:r>
            <a:r>
              <a:rPr lang="fr-FR" dirty="0">
                <a:solidFill>
                  <a:srgbClr val="000000"/>
                </a:solidFill>
                <a:latin typeface="Times New Roman" panose="02020603050405020304" pitchFamily="18" charset="0"/>
              </a:rPr>
              <a:t>≥ </a:t>
            </a:r>
            <a:r>
              <a:rPr lang="fr-FR" dirty="0">
                <a:solidFill>
                  <a:srgbClr val="000000"/>
                </a:solidFill>
                <a:latin typeface="Symbol" panose="05050102010706020507" pitchFamily="18" charset="2"/>
              </a:rPr>
              <a:t></a:t>
            </a:r>
            <a:r>
              <a:rPr lang="fr-FR" sz="1050" dirty="0" err="1">
                <a:solidFill>
                  <a:srgbClr val="000000"/>
                </a:solidFill>
                <a:latin typeface="Times New Roman" panose="02020603050405020304" pitchFamily="18" charset="0"/>
              </a:rPr>
              <a:t>em</a:t>
            </a:r>
            <a:r>
              <a:rPr lang="fr-FR" sz="1050" dirty="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Sous forme développée, </a:t>
            </a:r>
            <a:r>
              <a:rPr lang="fr-FR" dirty="0"/>
              <a:t/>
            </a:r>
            <a:br>
              <a:rPr lang="fr-FR" dirty="0"/>
            </a:br>
            <a:endParaRPr lang="fr-FR" dirty="0"/>
          </a:p>
        </p:txBody>
      </p:sp>
      <p:pic>
        <p:nvPicPr>
          <p:cNvPr id="16" name="Image 15"/>
          <p:cNvPicPr>
            <a:picLocks noChangeAspect="1"/>
          </p:cNvPicPr>
          <p:nvPr/>
        </p:nvPicPr>
        <p:blipFill>
          <a:blip r:embed="rId7">
            <a:duotone>
              <a:prstClr val="black"/>
              <a:schemeClr val="accent1">
                <a:tint val="45000"/>
                <a:satMod val="400000"/>
              </a:schemeClr>
            </a:duotone>
          </a:blip>
          <a:stretch>
            <a:fillRect/>
          </a:stretch>
        </p:blipFill>
        <p:spPr>
          <a:xfrm>
            <a:off x="2937268" y="5857704"/>
            <a:ext cx="5343525" cy="981075"/>
          </a:xfrm>
          <a:prstGeom prst="rect">
            <a:avLst/>
          </a:prstGeom>
        </p:spPr>
      </p:pic>
    </p:spTree>
    <p:extLst>
      <p:ext uri="{BB962C8B-B14F-4D97-AF65-F5344CB8AC3E}">
        <p14:creationId xmlns:p14="http://schemas.microsoft.com/office/powerpoint/2010/main" val="3145915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III: Modélisation et simulation des M.C.C</a:t>
            </a:r>
            <a:br>
              <a:rPr lang="fr-FR" sz="2400" b="1" dirty="0" smtClean="0">
                <a:latin typeface="Times New Roman" pitchFamily="18" charset="0"/>
                <a:cs typeface="Times New Roman" pitchFamily="18" charset="0"/>
              </a:rPr>
            </a:br>
            <a:r>
              <a:rPr lang="fr-FR" sz="2400" b="1" dirty="0" smtClean="0">
                <a:latin typeface="Times New Roman" pitchFamily="18" charset="0"/>
                <a:cs typeface="Times New Roman" pitchFamily="18" charset="0"/>
              </a:rPr>
              <a:t>I.3. Modèle d’état du  M. C.C</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 name="Rectangle 2"/>
          <p:cNvSpPr/>
          <p:nvPr/>
        </p:nvSpPr>
        <p:spPr>
          <a:xfrm>
            <a:off x="213891" y="1227138"/>
            <a:ext cx="8592889" cy="1569660"/>
          </a:xfrm>
          <a:prstGeom prst="rect">
            <a:avLst/>
          </a:prstGeom>
        </p:spPr>
        <p:txBody>
          <a:bodyPr wrap="square">
            <a:spAutoFit/>
          </a:bodyPr>
          <a:lstStyle/>
          <a:p>
            <a:r>
              <a:rPr lang="fr-FR" dirty="0" smtClean="0">
                <a:solidFill>
                  <a:srgbClr val="000000"/>
                </a:solidFill>
                <a:latin typeface="Times New Roman" panose="02020603050405020304" pitchFamily="18" charset="0"/>
              </a:rPr>
              <a:t>On </a:t>
            </a:r>
            <a:r>
              <a:rPr lang="fr-FR" dirty="0">
                <a:solidFill>
                  <a:srgbClr val="000000"/>
                </a:solidFill>
                <a:latin typeface="Times New Roman" panose="02020603050405020304" pitchFamily="18" charset="0"/>
              </a:rPr>
              <a:t>peut facilement déterminer un modèle d’état du MCC</a:t>
            </a:r>
            <a:r>
              <a:rPr lang="fr-FR" dirty="0" smtClean="0">
                <a:solidFill>
                  <a:srgbClr val="000000"/>
                </a:solidFill>
                <a:latin typeface="Times New Roman" panose="02020603050405020304" pitchFamily="18" charset="0"/>
              </a:rPr>
              <a:t>.</a:t>
            </a:r>
          </a:p>
          <a:p>
            <a:r>
              <a:rPr lang="fr-FR" dirty="0" smtClean="0">
                <a:solidFill>
                  <a:srgbClr val="000000"/>
                </a:solidFill>
                <a:latin typeface="Times New Roman" panose="02020603050405020304" pitchFamily="18" charset="0"/>
              </a:rPr>
              <a:t> </a:t>
            </a:r>
            <a:r>
              <a:rPr lang="fr-FR" dirty="0">
                <a:solidFill>
                  <a:srgbClr val="000000"/>
                </a:solidFill>
                <a:latin typeface="Times New Roman" panose="02020603050405020304" pitchFamily="18" charset="0"/>
              </a:rPr>
              <a:t>L’entrée du système est la tension d’induit </a:t>
            </a:r>
            <a:r>
              <a:rPr lang="fr-FR" sz="2400" b="1" i="1" dirty="0">
                <a:solidFill>
                  <a:srgbClr val="FF0000"/>
                </a:solidFill>
                <a:latin typeface="Times New Roman" panose="02020603050405020304" pitchFamily="18" charset="0"/>
              </a:rPr>
              <a:t>u </a:t>
            </a:r>
            <a:r>
              <a:rPr lang="fr-FR" dirty="0">
                <a:solidFill>
                  <a:srgbClr val="000000"/>
                </a:solidFill>
                <a:latin typeface="Times New Roman" panose="02020603050405020304" pitchFamily="18" charset="0"/>
              </a:rPr>
              <a:t>et sa sortie la vitesse de rotation </a:t>
            </a:r>
            <a:r>
              <a:rPr lang="fr-FR" sz="2400" b="1" dirty="0" smtClean="0">
                <a:solidFill>
                  <a:srgbClr val="FF0000"/>
                </a:solidFill>
                <a:latin typeface="Symbol" panose="05050102010706020507" pitchFamily="18" charset="2"/>
              </a:rPr>
              <a:t></a:t>
            </a:r>
            <a:r>
              <a:rPr lang="fr-FR" dirty="0" smtClean="0">
                <a:solidFill>
                  <a:srgbClr val="000000"/>
                </a:solidFill>
                <a:latin typeface="Symbol" panose="05050102010706020507" pitchFamily="18" charset="2"/>
              </a:rPr>
              <a:t> </a:t>
            </a:r>
            <a:r>
              <a:rPr lang="fr-FR" dirty="0" smtClean="0">
                <a:solidFill>
                  <a:srgbClr val="000000"/>
                </a:solidFill>
                <a:latin typeface="Times New Roman" panose="02020603050405020304" pitchFamily="18" charset="0"/>
              </a:rPr>
              <a:t>du </a:t>
            </a:r>
            <a:r>
              <a:rPr lang="fr-FR" dirty="0">
                <a:solidFill>
                  <a:srgbClr val="000000"/>
                </a:solidFill>
                <a:latin typeface="Times New Roman" panose="02020603050405020304" pitchFamily="18" charset="0"/>
              </a:rPr>
              <a:t>rotor. </a:t>
            </a:r>
            <a:endParaRPr lang="fr-FR" dirty="0" smtClean="0">
              <a:solidFill>
                <a:srgbClr val="000000"/>
              </a:solidFill>
              <a:latin typeface="Times New Roman" panose="02020603050405020304" pitchFamily="18" charset="0"/>
            </a:endParaRPr>
          </a:p>
          <a:p>
            <a:r>
              <a:rPr lang="fr-FR" dirty="0" smtClean="0">
                <a:solidFill>
                  <a:srgbClr val="000000"/>
                </a:solidFill>
                <a:latin typeface="Times New Roman" panose="02020603050405020304" pitchFamily="18" charset="0"/>
              </a:rPr>
              <a:t>On </a:t>
            </a:r>
            <a:r>
              <a:rPr lang="fr-FR" dirty="0">
                <a:solidFill>
                  <a:srgbClr val="000000"/>
                </a:solidFill>
                <a:latin typeface="Times New Roman" panose="02020603050405020304" pitchFamily="18" charset="0"/>
              </a:rPr>
              <a:t>choisit deux variables indépendantes du système : la vitesse de rotation </a:t>
            </a:r>
            <a:r>
              <a:rPr lang="fr-FR" b="1" i="1" dirty="0">
                <a:solidFill>
                  <a:srgbClr val="FF0000"/>
                </a:solidFill>
                <a:latin typeface="Times New Roman" panose="02020603050405020304" pitchFamily="18" charset="0"/>
              </a:rPr>
              <a:t>x</a:t>
            </a:r>
            <a:r>
              <a:rPr lang="fr-FR" sz="1050" b="1" dirty="0">
                <a:solidFill>
                  <a:srgbClr val="FF0000"/>
                </a:solidFill>
                <a:latin typeface="Times New Roman" panose="02020603050405020304" pitchFamily="18" charset="0"/>
              </a:rPr>
              <a:t>1</a:t>
            </a:r>
            <a:r>
              <a:rPr lang="fr-FR" b="1" dirty="0">
                <a:solidFill>
                  <a:srgbClr val="FF0000"/>
                </a:solidFill>
                <a:latin typeface="Times New Roman" panose="02020603050405020304" pitchFamily="18" charset="0"/>
              </a:rPr>
              <a:t>= </a:t>
            </a:r>
            <a:r>
              <a:rPr lang="fr-FR" b="1" dirty="0" smtClean="0">
                <a:solidFill>
                  <a:srgbClr val="FF0000"/>
                </a:solidFill>
                <a:latin typeface="Symbol" panose="05050102010706020507" pitchFamily="18" charset="2"/>
              </a:rPr>
              <a:t> </a:t>
            </a:r>
            <a:r>
              <a:rPr lang="fr-FR" dirty="0" smtClean="0">
                <a:solidFill>
                  <a:srgbClr val="000000"/>
                </a:solidFill>
                <a:latin typeface="Times New Roman" panose="02020603050405020304" pitchFamily="18" charset="0"/>
              </a:rPr>
              <a:t>et </a:t>
            </a:r>
            <a:r>
              <a:rPr lang="fr-FR" dirty="0">
                <a:solidFill>
                  <a:srgbClr val="000000"/>
                </a:solidFill>
                <a:latin typeface="Times New Roman" panose="02020603050405020304" pitchFamily="18" charset="0"/>
              </a:rPr>
              <a:t>le courant d’induit </a:t>
            </a:r>
            <a:r>
              <a:rPr lang="fr-FR" b="1" i="1" dirty="0">
                <a:solidFill>
                  <a:srgbClr val="FF0000"/>
                </a:solidFill>
                <a:latin typeface="Times New Roman" panose="02020603050405020304" pitchFamily="18" charset="0"/>
              </a:rPr>
              <a:t>x</a:t>
            </a:r>
            <a:r>
              <a:rPr lang="fr-FR" sz="1050" b="1" i="1" dirty="0">
                <a:solidFill>
                  <a:srgbClr val="FF0000"/>
                </a:solidFill>
                <a:latin typeface="Times New Roman" panose="02020603050405020304" pitchFamily="18" charset="0"/>
              </a:rPr>
              <a:t>2</a:t>
            </a:r>
            <a:r>
              <a:rPr lang="fr-FR" b="1" dirty="0">
                <a:solidFill>
                  <a:srgbClr val="FF0000"/>
                </a:solidFill>
                <a:latin typeface="Times New Roman" panose="02020603050405020304" pitchFamily="18" charset="0"/>
              </a:rPr>
              <a:t>= </a:t>
            </a:r>
            <a:r>
              <a:rPr lang="fr-FR" b="1" i="1" dirty="0">
                <a:solidFill>
                  <a:srgbClr val="FF0000"/>
                </a:solidFill>
                <a:latin typeface="Times New Roman" panose="02020603050405020304" pitchFamily="18" charset="0"/>
              </a:rPr>
              <a:t>i</a:t>
            </a:r>
            <a:r>
              <a:rPr lang="fr-FR" dirty="0">
                <a:solidFill>
                  <a:srgbClr val="000000"/>
                </a:solidFill>
                <a:latin typeface="Times New Roman" panose="02020603050405020304" pitchFamily="18" charset="0"/>
              </a:rPr>
              <a:t>. </a:t>
            </a:r>
            <a:r>
              <a:rPr lang="fr-FR" dirty="0"/>
              <a:t/>
            </a:r>
            <a:br>
              <a:rPr lang="fr-FR" dirty="0"/>
            </a:br>
            <a:endParaRPr lang="fr-FR" dirty="0"/>
          </a:p>
        </p:txBody>
      </p:sp>
      <p:pic>
        <p:nvPicPr>
          <p:cNvPr id="12" name="Image 11"/>
          <p:cNvPicPr>
            <a:picLocks noChangeAspect="1"/>
          </p:cNvPicPr>
          <p:nvPr/>
        </p:nvPicPr>
        <p:blipFill>
          <a:blip r:embed="rId3"/>
          <a:stretch>
            <a:fillRect/>
          </a:stretch>
        </p:blipFill>
        <p:spPr>
          <a:xfrm>
            <a:off x="3087256" y="2549749"/>
            <a:ext cx="2736304" cy="573048"/>
          </a:xfrm>
          <a:prstGeom prst="rect">
            <a:avLst/>
          </a:prstGeom>
        </p:spPr>
      </p:pic>
      <p:pic>
        <p:nvPicPr>
          <p:cNvPr id="13" name="Image 12"/>
          <p:cNvPicPr>
            <a:picLocks noChangeAspect="1"/>
          </p:cNvPicPr>
          <p:nvPr/>
        </p:nvPicPr>
        <p:blipFill>
          <a:blip r:embed="rId4"/>
          <a:stretch>
            <a:fillRect/>
          </a:stretch>
        </p:blipFill>
        <p:spPr>
          <a:xfrm>
            <a:off x="3087256" y="3122797"/>
            <a:ext cx="2068000" cy="575629"/>
          </a:xfrm>
          <a:prstGeom prst="rect">
            <a:avLst/>
          </a:prstGeom>
        </p:spPr>
      </p:pic>
      <p:pic>
        <p:nvPicPr>
          <p:cNvPr id="17" name="Image 16"/>
          <p:cNvPicPr>
            <a:picLocks noChangeAspect="1"/>
          </p:cNvPicPr>
          <p:nvPr/>
        </p:nvPicPr>
        <p:blipFill>
          <a:blip r:embed="rId5"/>
          <a:stretch>
            <a:fillRect/>
          </a:stretch>
        </p:blipFill>
        <p:spPr>
          <a:xfrm>
            <a:off x="307975" y="3818975"/>
            <a:ext cx="6552728" cy="1225641"/>
          </a:xfrm>
          <a:prstGeom prst="rect">
            <a:avLst/>
          </a:prstGeom>
        </p:spPr>
      </p:pic>
      <p:sp>
        <p:nvSpPr>
          <p:cNvPr id="18" name="ZoneTexte 17"/>
          <p:cNvSpPr txBox="1"/>
          <p:nvPr/>
        </p:nvSpPr>
        <p:spPr>
          <a:xfrm>
            <a:off x="122516" y="2688333"/>
            <a:ext cx="2880320" cy="369332"/>
          </a:xfrm>
          <a:prstGeom prst="rect">
            <a:avLst/>
          </a:prstGeom>
          <a:noFill/>
        </p:spPr>
        <p:txBody>
          <a:bodyPr wrap="square" rtlCol="0">
            <a:spAutoFit/>
          </a:bodyPr>
          <a:lstStyle/>
          <a:p>
            <a:r>
              <a:rPr lang="fr-FR" b="1" dirty="0" smtClean="0">
                <a:solidFill>
                  <a:srgbClr val="FF0000"/>
                </a:solidFill>
                <a:latin typeface="Times New Roman" panose="02020603050405020304" pitchFamily="18" charset="0"/>
                <a:cs typeface="Times New Roman" panose="02020603050405020304" pitchFamily="18" charset="0"/>
              </a:rPr>
              <a:t>(Equation électrique</a:t>
            </a:r>
            <a:r>
              <a:rPr lang="fr-FR" b="1" dirty="0" smtClean="0">
                <a:solidFill>
                  <a:srgbClr val="FF0000"/>
                </a:solidFill>
              </a:rPr>
              <a:t>)</a:t>
            </a:r>
            <a:endParaRPr lang="fr-FR" b="1" dirty="0">
              <a:solidFill>
                <a:srgbClr val="FF0000"/>
              </a:solidFill>
            </a:endParaRPr>
          </a:p>
        </p:txBody>
      </p:sp>
      <p:sp>
        <p:nvSpPr>
          <p:cNvPr id="21" name="ZoneTexte 20"/>
          <p:cNvSpPr txBox="1"/>
          <p:nvPr/>
        </p:nvSpPr>
        <p:spPr>
          <a:xfrm>
            <a:off x="122516" y="3170557"/>
            <a:ext cx="2880320" cy="369332"/>
          </a:xfrm>
          <a:prstGeom prst="rect">
            <a:avLst/>
          </a:prstGeom>
          <a:noFill/>
        </p:spPr>
        <p:txBody>
          <a:bodyPr wrap="square" rtlCol="0">
            <a:spAutoFit/>
          </a:bodyPr>
          <a:lstStyle/>
          <a:p>
            <a:r>
              <a:rPr lang="fr-FR" b="1" dirty="0" smtClean="0">
                <a:solidFill>
                  <a:srgbClr val="FF0000"/>
                </a:solidFill>
                <a:latin typeface="Times New Roman" panose="02020603050405020304" pitchFamily="18" charset="0"/>
                <a:cs typeface="Times New Roman" panose="02020603050405020304" pitchFamily="18" charset="0"/>
              </a:rPr>
              <a:t>(Equation mécanique</a:t>
            </a:r>
            <a:r>
              <a:rPr lang="fr-FR" b="1" dirty="0" smtClean="0">
                <a:solidFill>
                  <a:srgbClr val="FF0000"/>
                </a:solidFill>
              </a:rPr>
              <a:t>)</a:t>
            </a:r>
            <a:endParaRPr lang="fr-FR" b="1" dirty="0">
              <a:solidFill>
                <a:srgbClr val="FF0000"/>
              </a:solidFill>
            </a:endParaRPr>
          </a:p>
        </p:txBody>
      </p:sp>
      <p:sp>
        <p:nvSpPr>
          <p:cNvPr id="19" name="Rectangle 18"/>
          <p:cNvSpPr/>
          <p:nvPr/>
        </p:nvSpPr>
        <p:spPr>
          <a:xfrm>
            <a:off x="307975" y="5099689"/>
            <a:ext cx="4572000" cy="646331"/>
          </a:xfrm>
          <a:prstGeom prst="rect">
            <a:avLst/>
          </a:prstGeom>
        </p:spPr>
        <p:txBody>
          <a:bodyPr>
            <a:spAutoFit/>
          </a:bodyPr>
          <a:lstStyle/>
          <a:p>
            <a:r>
              <a:rPr lang="fr-FR" dirty="0">
                <a:solidFill>
                  <a:srgbClr val="000000"/>
                </a:solidFill>
                <a:latin typeface="Times New Roman" panose="02020603050405020304" pitchFamily="18" charset="0"/>
              </a:rPr>
              <a:t>D’où la représentation </a:t>
            </a:r>
            <a:r>
              <a:rPr lang="fr-FR" dirty="0" smtClean="0">
                <a:solidFill>
                  <a:srgbClr val="000000"/>
                </a:solidFill>
                <a:latin typeface="Times New Roman" panose="02020603050405020304" pitchFamily="18" charset="0"/>
              </a:rPr>
              <a:t>d’état: </a:t>
            </a:r>
            <a:r>
              <a:rPr lang="fr-FR" dirty="0" smtClean="0"/>
              <a:t> </a:t>
            </a:r>
            <a:r>
              <a:rPr lang="fr-FR" dirty="0"/>
              <a:t/>
            </a:r>
            <a:br>
              <a:rPr lang="fr-FR" dirty="0"/>
            </a:br>
            <a:endParaRPr lang="fr-FR" dirty="0"/>
          </a:p>
        </p:txBody>
      </p:sp>
      <p:pic>
        <p:nvPicPr>
          <p:cNvPr id="20" name="Image 19"/>
          <p:cNvPicPr>
            <a:picLocks noChangeAspect="1"/>
          </p:cNvPicPr>
          <p:nvPr/>
        </p:nvPicPr>
        <p:blipFill>
          <a:blip r:embed="rId6">
            <a:duotone>
              <a:prstClr val="black"/>
              <a:schemeClr val="accent3">
                <a:tint val="45000"/>
                <a:satMod val="400000"/>
              </a:schemeClr>
            </a:duotone>
          </a:blip>
          <a:stretch>
            <a:fillRect/>
          </a:stretch>
        </p:blipFill>
        <p:spPr>
          <a:xfrm>
            <a:off x="3243411" y="5428388"/>
            <a:ext cx="4352925" cy="1343025"/>
          </a:xfrm>
          <a:prstGeom prst="rect">
            <a:avLst/>
          </a:prstGeom>
        </p:spPr>
      </p:pic>
    </p:spTree>
    <p:extLst>
      <p:ext uri="{BB962C8B-B14F-4D97-AF65-F5344CB8AC3E}">
        <p14:creationId xmlns:p14="http://schemas.microsoft.com/office/powerpoint/2010/main" val="1108384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937"/>
            <a:ext cx="8229600" cy="1143000"/>
          </a:xfrm>
          <a:solidFill>
            <a:schemeClr val="accent1">
              <a:lumMod val="20000"/>
              <a:lumOff val="80000"/>
            </a:schemeClr>
          </a:solidFill>
        </p:spPr>
        <p:txBody>
          <a:bodyPr>
            <a:normAutofit/>
          </a:bodyPr>
          <a:lstStyle/>
          <a:p>
            <a:pPr algn="l"/>
            <a:r>
              <a:rPr lang="fr-FR" sz="2400" b="1" dirty="0" smtClean="0">
                <a:latin typeface="Times New Roman" pitchFamily="18" charset="0"/>
                <a:cs typeface="Times New Roman" pitchFamily="18" charset="0"/>
              </a:rPr>
              <a:t>Chapitre III: Modélisation et simulation des M.C.C</a:t>
            </a:r>
            <a:r>
              <a:rPr lang="fr-FR" sz="2400" b="1" dirty="0">
                <a:latin typeface="Times New Roman" pitchFamily="18" charset="0"/>
                <a:cs typeface="Times New Roman" pitchFamily="18" charset="0"/>
              </a:rPr>
              <a:t/>
            </a:r>
            <a:br>
              <a:rPr lang="fr-FR" sz="2400" b="1" dirty="0">
                <a:latin typeface="Times New Roman" pitchFamily="18" charset="0"/>
                <a:cs typeface="Times New Roman" pitchFamily="18" charset="0"/>
              </a:rPr>
            </a:br>
            <a:r>
              <a:rPr lang="fr-FR" sz="2400" b="1" dirty="0">
                <a:latin typeface="Times New Roman" pitchFamily="18" charset="0"/>
                <a:cs typeface="Times New Roman" pitchFamily="18" charset="0"/>
              </a:rPr>
              <a:t>I.</a:t>
            </a:r>
            <a:r>
              <a:rPr lang="fr-FR" sz="2400" b="1" dirty="0" smtClean="0">
                <a:latin typeface="Times New Roman" pitchFamily="18" charset="0"/>
                <a:cs typeface="Times New Roman" pitchFamily="18" charset="0"/>
              </a:rPr>
              <a:t>4. Passage du modèle d’état à l’équation de transfert</a:t>
            </a:r>
            <a:endParaRPr lang="fr-FR" sz="2400" dirty="0">
              <a:latin typeface="Times New Roman" pitchFamily="18" charset="0"/>
              <a:cs typeface="Times New Roman" pitchFamily="18" charset="0"/>
            </a:endParaRPr>
          </a:p>
        </p:txBody>
      </p:sp>
      <p:sp>
        <p:nvSpPr>
          <p:cNvPr id="6" name="AutoShape 4" descr="Résultat d’images pour Arc électrique ci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AutoShape 6" descr="Résultat d’images pour Arc électrique cite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8" descr="Résultat d’images pour Arc électrique cite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9" name="AutoShape 10" descr="Résultat d’images pour Arc électrique citer"/>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AutoShape 12" descr="Résultat d’images pour Arc électrique citer"/>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1" name="AutoShape 18" descr="Résultat d’images pour arc électrique"/>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 name="Image 19"/>
          <p:cNvPicPr>
            <a:picLocks noChangeAspect="1"/>
          </p:cNvPicPr>
          <p:nvPr/>
        </p:nvPicPr>
        <p:blipFill>
          <a:blip r:embed="rId3"/>
          <a:stretch>
            <a:fillRect/>
          </a:stretch>
        </p:blipFill>
        <p:spPr>
          <a:xfrm>
            <a:off x="612775" y="1455737"/>
            <a:ext cx="4352925" cy="1343025"/>
          </a:xfrm>
          <a:prstGeom prst="rect">
            <a:avLst/>
          </a:prstGeom>
        </p:spPr>
      </p:pic>
      <p:pic>
        <p:nvPicPr>
          <p:cNvPr id="4" name="Image 3"/>
          <p:cNvPicPr>
            <a:picLocks noChangeAspect="1"/>
          </p:cNvPicPr>
          <p:nvPr/>
        </p:nvPicPr>
        <p:blipFill>
          <a:blip r:embed="rId4">
            <a:duotone>
              <a:prstClr val="black"/>
              <a:schemeClr val="accent3">
                <a:tint val="45000"/>
                <a:satMod val="400000"/>
              </a:schemeClr>
            </a:duotone>
          </a:blip>
          <a:stretch>
            <a:fillRect/>
          </a:stretch>
        </p:blipFill>
        <p:spPr>
          <a:xfrm>
            <a:off x="622248" y="3103562"/>
            <a:ext cx="4930523" cy="1031077"/>
          </a:xfrm>
          <a:prstGeom prst="rect">
            <a:avLst/>
          </a:prstGeom>
        </p:spPr>
      </p:pic>
    </p:spTree>
    <p:extLst>
      <p:ext uri="{BB962C8B-B14F-4D97-AF65-F5344CB8AC3E}">
        <p14:creationId xmlns:p14="http://schemas.microsoft.com/office/powerpoint/2010/main" val="2268872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3223</TotalTime>
  <Words>921</Words>
  <Application>Microsoft Office PowerPoint</Application>
  <PresentationFormat>Affichage à l'écran (4:3)</PresentationFormat>
  <Paragraphs>104</Paragraphs>
  <Slides>20</Slides>
  <Notes>20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Calibri</vt:lpstr>
      <vt:lpstr>Symbol</vt:lpstr>
      <vt:lpstr>Times New Roman</vt:lpstr>
      <vt:lpstr>Times-Italic</vt:lpstr>
      <vt:lpstr>Times-Roman</vt:lpstr>
      <vt:lpstr>Thème Office</vt:lpstr>
      <vt:lpstr>Centre Universitaire Abdelhafidh Boussouf-MILA Département de GM-ELM 1re  Année Master ELM</vt:lpstr>
      <vt:lpstr>Chapitre III: Modélisation et simulation des M.C.C I.1. Description du moteur à C.C</vt:lpstr>
      <vt:lpstr>Chapitre III: Modélisation et simulation des M.C.C I.2. Modélisation du moteur à C.C</vt:lpstr>
      <vt:lpstr>Chapitre III: Modélisation et simulation des M.C.C I.2. Modélisation du moteur à C.C</vt:lpstr>
      <vt:lpstr>Chapitre III: Modélisation et simulation des M.C.C I.2. Modélisation du moteur à C.C</vt:lpstr>
      <vt:lpstr>Chapitre III: Modélisation et simulation des M.C.C I.2. Modélisation du moteur à C.C</vt:lpstr>
      <vt:lpstr>Chapitre III: Modélisation et simulation des M.C.C I.2. Modélisation du moteur à C.C</vt:lpstr>
      <vt:lpstr>Chapitre III: Modélisation et simulation des M.C.C I.3. Modèle d’état du  M. C.C</vt:lpstr>
      <vt:lpstr>Chapitre III: Modélisation et simulation des M.C.C I.4. Passage du modèle d’état à l’équation de transfert</vt:lpstr>
      <vt:lpstr>Chapitre III: Modélisation et simulation des M.C.C II. Modèle de la M.C.C sur les axes (d,q)</vt:lpstr>
      <vt:lpstr>Chapitre III: Modélisation et simulation des M.C.C II. Modèle de la M.C.C sur les axes (d,q)</vt:lpstr>
      <vt:lpstr>Chapitre III: Modélisation et simulation des M.C.C II. Modèle de la M.C.C sur les axes (d,q)</vt:lpstr>
      <vt:lpstr>Chapitre III: Modélisation et simulation des M.C.C III. Expression du couple électromagnétique</vt:lpstr>
      <vt:lpstr>Chapitre III: Modélisation et simulation des M.C.C IV. Equation mécanique</vt:lpstr>
      <vt:lpstr>Chapitre III: Modélisation et simulation des M.C.C V. Application de la théorie généralisée aux divers modes d’excitation</vt:lpstr>
      <vt:lpstr>Chapitre III: Modélisation et simulation des M.C.C V. Application de la théorie généralisée aux divers modes d’excitation</vt:lpstr>
      <vt:lpstr>Chapitre III: Modélisation et simulation des M.C.C V. Application de la théorie généralisée aux divers modes d’excitation</vt:lpstr>
      <vt:lpstr>Chapitre III: Modélisation et simulation des M.C.C V. Application de la théorie généralisée aux divers modes d’excitation</vt:lpstr>
      <vt:lpstr>Chapitre III: Modélisation et simulation des M.C.C V. Application de la théorie généralisée aux divers modes d’excitation</vt:lpstr>
      <vt:lpstr>Chapitre III: Modélisation et simulation des M.C.C V. Application de la théorie généralisée aux divers modes d’excitation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acer</dc:creator>
  <cp:lastModifiedBy>pc</cp:lastModifiedBy>
  <cp:revision>202</cp:revision>
  <dcterms:created xsi:type="dcterms:W3CDTF">2023-10-24T13:19:11Z</dcterms:created>
  <dcterms:modified xsi:type="dcterms:W3CDTF">2024-11-11T21:08:53Z</dcterms:modified>
</cp:coreProperties>
</file>