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B074068F-8210-4E7B-B2A8-3DFBAB1C3279}" type="datetimeFigureOut">
              <a:rPr lang="fr-FR" smtClean="0"/>
              <a:t>12/11/2024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CA9506-BBA0-4223-8F50-137A3AE0C097}" type="slidenum">
              <a:rPr lang="fr-FR" smtClean="0"/>
              <a:t>‹N°›</a:t>
            </a:fld>
            <a:endParaRPr lang="fr-FR"/>
          </a:p>
        </p:txBody>
      </p:sp>
    </p:spTree>
    <p:extLst>
      <p:ext uri="{BB962C8B-B14F-4D97-AF65-F5344CB8AC3E}">
        <p14:creationId xmlns:p14="http://schemas.microsoft.com/office/powerpoint/2010/main" val="4292474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074068F-8210-4E7B-B2A8-3DFBAB1C3279}" type="datetimeFigureOut">
              <a:rPr lang="fr-FR" smtClean="0"/>
              <a:t>12/11/2024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CA9506-BBA0-4223-8F50-137A3AE0C097}" type="slidenum">
              <a:rPr lang="fr-FR" smtClean="0"/>
              <a:t>‹N°›</a:t>
            </a:fld>
            <a:endParaRPr lang="fr-FR"/>
          </a:p>
        </p:txBody>
      </p:sp>
    </p:spTree>
    <p:extLst>
      <p:ext uri="{BB962C8B-B14F-4D97-AF65-F5344CB8AC3E}">
        <p14:creationId xmlns:p14="http://schemas.microsoft.com/office/powerpoint/2010/main" val="174422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074068F-8210-4E7B-B2A8-3DFBAB1C3279}" type="datetimeFigureOut">
              <a:rPr lang="fr-FR" smtClean="0"/>
              <a:t>12/11/2024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CA9506-BBA0-4223-8F50-137A3AE0C097}" type="slidenum">
              <a:rPr lang="fr-FR" smtClean="0"/>
              <a:t>‹N°›</a:t>
            </a:fld>
            <a:endParaRPr lang="fr-FR"/>
          </a:p>
        </p:txBody>
      </p:sp>
    </p:spTree>
    <p:extLst>
      <p:ext uri="{BB962C8B-B14F-4D97-AF65-F5344CB8AC3E}">
        <p14:creationId xmlns:p14="http://schemas.microsoft.com/office/powerpoint/2010/main" val="1798223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074068F-8210-4E7B-B2A8-3DFBAB1C3279}" type="datetimeFigureOut">
              <a:rPr lang="fr-FR" smtClean="0"/>
              <a:t>12/11/2024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CA9506-BBA0-4223-8F50-137A3AE0C097}" type="slidenum">
              <a:rPr lang="fr-FR" smtClean="0"/>
              <a:t>‹N°›</a:t>
            </a:fld>
            <a:endParaRPr lang="fr-FR"/>
          </a:p>
        </p:txBody>
      </p:sp>
    </p:spTree>
    <p:extLst>
      <p:ext uri="{BB962C8B-B14F-4D97-AF65-F5344CB8AC3E}">
        <p14:creationId xmlns:p14="http://schemas.microsoft.com/office/powerpoint/2010/main" val="584856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074068F-8210-4E7B-B2A8-3DFBAB1C3279}" type="datetimeFigureOut">
              <a:rPr lang="fr-FR" smtClean="0"/>
              <a:t>12/11/2024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CA9506-BBA0-4223-8F50-137A3AE0C097}" type="slidenum">
              <a:rPr lang="fr-FR" smtClean="0"/>
              <a:t>‹N°›</a:t>
            </a:fld>
            <a:endParaRPr lang="fr-FR"/>
          </a:p>
        </p:txBody>
      </p:sp>
    </p:spTree>
    <p:extLst>
      <p:ext uri="{BB962C8B-B14F-4D97-AF65-F5344CB8AC3E}">
        <p14:creationId xmlns:p14="http://schemas.microsoft.com/office/powerpoint/2010/main" val="3541068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074068F-8210-4E7B-B2A8-3DFBAB1C3279}" type="datetimeFigureOut">
              <a:rPr lang="fr-FR" smtClean="0"/>
              <a:t>12/11/2024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CA9506-BBA0-4223-8F50-137A3AE0C097}" type="slidenum">
              <a:rPr lang="fr-FR" smtClean="0"/>
              <a:t>‹N°›</a:t>
            </a:fld>
            <a:endParaRPr lang="fr-FR"/>
          </a:p>
        </p:txBody>
      </p:sp>
    </p:spTree>
    <p:extLst>
      <p:ext uri="{BB962C8B-B14F-4D97-AF65-F5344CB8AC3E}">
        <p14:creationId xmlns:p14="http://schemas.microsoft.com/office/powerpoint/2010/main" val="715041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074068F-8210-4E7B-B2A8-3DFBAB1C3279}" type="datetimeFigureOut">
              <a:rPr lang="fr-FR" smtClean="0"/>
              <a:t>12/11/2024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9CA9506-BBA0-4223-8F50-137A3AE0C097}" type="slidenum">
              <a:rPr lang="fr-FR" smtClean="0"/>
              <a:t>‹N°›</a:t>
            </a:fld>
            <a:endParaRPr lang="fr-FR"/>
          </a:p>
        </p:txBody>
      </p:sp>
    </p:spTree>
    <p:extLst>
      <p:ext uri="{BB962C8B-B14F-4D97-AF65-F5344CB8AC3E}">
        <p14:creationId xmlns:p14="http://schemas.microsoft.com/office/powerpoint/2010/main" val="3463859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B074068F-8210-4E7B-B2A8-3DFBAB1C3279}" type="datetimeFigureOut">
              <a:rPr lang="fr-FR" smtClean="0"/>
              <a:t>12/11/2024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9CA9506-BBA0-4223-8F50-137A3AE0C097}" type="slidenum">
              <a:rPr lang="fr-FR" smtClean="0"/>
              <a:t>‹N°›</a:t>
            </a:fld>
            <a:endParaRPr lang="fr-FR"/>
          </a:p>
        </p:txBody>
      </p:sp>
    </p:spTree>
    <p:extLst>
      <p:ext uri="{BB962C8B-B14F-4D97-AF65-F5344CB8AC3E}">
        <p14:creationId xmlns:p14="http://schemas.microsoft.com/office/powerpoint/2010/main" val="248348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074068F-8210-4E7B-B2A8-3DFBAB1C3279}" type="datetimeFigureOut">
              <a:rPr lang="fr-FR" smtClean="0"/>
              <a:t>12/11/2024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9CA9506-BBA0-4223-8F50-137A3AE0C097}" type="slidenum">
              <a:rPr lang="fr-FR" smtClean="0"/>
              <a:t>‹N°›</a:t>
            </a:fld>
            <a:endParaRPr lang="fr-FR"/>
          </a:p>
        </p:txBody>
      </p:sp>
    </p:spTree>
    <p:extLst>
      <p:ext uri="{BB962C8B-B14F-4D97-AF65-F5344CB8AC3E}">
        <p14:creationId xmlns:p14="http://schemas.microsoft.com/office/powerpoint/2010/main" val="2161575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074068F-8210-4E7B-B2A8-3DFBAB1C3279}" type="datetimeFigureOut">
              <a:rPr lang="fr-FR" smtClean="0"/>
              <a:t>12/11/2024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CA9506-BBA0-4223-8F50-137A3AE0C097}" type="slidenum">
              <a:rPr lang="fr-FR" smtClean="0"/>
              <a:t>‹N°›</a:t>
            </a:fld>
            <a:endParaRPr lang="fr-FR"/>
          </a:p>
        </p:txBody>
      </p:sp>
    </p:spTree>
    <p:extLst>
      <p:ext uri="{BB962C8B-B14F-4D97-AF65-F5344CB8AC3E}">
        <p14:creationId xmlns:p14="http://schemas.microsoft.com/office/powerpoint/2010/main" val="1482107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074068F-8210-4E7B-B2A8-3DFBAB1C3279}" type="datetimeFigureOut">
              <a:rPr lang="fr-FR" smtClean="0"/>
              <a:t>12/11/2024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CA9506-BBA0-4223-8F50-137A3AE0C097}" type="slidenum">
              <a:rPr lang="fr-FR" smtClean="0"/>
              <a:t>‹N°›</a:t>
            </a:fld>
            <a:endParaRPr lang="fr-FR"/>
          </a:p>
        </p:txBody>
      </p:sp>
    </p:spTree>
    <p:extLst>
      <p:ext uri="{BB962C8B-B14F-4D97-AF65-F5344CB8AC3E}">
        <p14:creationId xmlns:p14="http://schemas.microsoft.com/office/powerpoint/2010/main" val="3768148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4068F-8210-4E7B-B2A8-3DFBAB1C3279}" type="datetimeFigureOut">
              <a:rPr lang="fr-FR" smtClean="0"/>
              <a:t>12/11/2024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A9506-BBA0-4223-8F50-137A3AE0C097}" type="slidenum">
              <a:rPr lang="fr-FR" smtClean="0"/>
              <a:t>‹N°›</a:t>
            </a:fld>
            <a:endParaRPr lang="fr-FR"/>
          </a:p>
        </p:txBody>
      </p:sp>
    </p:spTree>
    <p:extLst>
      <p:ext uri="{BB962C8B-B14F-4D97-AF65-F5344CB8AC3E}">
        <p14:creationId xmlns:p14="http://schemas.microsoft.com/office/powerpoint/2010/main" val="34377645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wqpmag.com/water-distillation"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603009" y="1774209"/>
            <a:ext cx="4741619" cy="1323439"/>
          </a:xfrm>
          <a:prstGeom prst="rect">
            <a:avLst/>
          </a:prstGeom>
          <a:noFill/>
        </p:spPr>
        <p:txBody>
          <a:bodyPr wrap="none" rtlCol="0">
            <a:spAutoFit/>
          </a:bodyPr>
          <a:lstStyle/>
          <a:p>
            <a:pPr lvl="0"/>
            <a:r>
              <a:rPr lang="fr-FR" sz="4000" b="1" dirty="0" smtClean="0">
                <a:latin typeface="Times New Roman" panose="02020603050405020304" pitchFamily="18" charset="0"/>
                <a:cs typeface="Times New Roman" panose="02020603050405020304" pitchFamily="18" charset="0"/>
              </a:rPr>
              <a:t>Cours 5: </a:t>
            </a:r>
            <a:r>
              <a:rPr lang="en-US" sz="4000" b="1" dirty="0">
                <a:latin typeface="Times New Roman" panose="02020603050405020304" pitchFamily="18" charset="0"/>
                <a:cs typeface="Times New Roman" panose="02020603050405020304" pitchFamily="18" charset="0"/>
              </a:rPr>
              <a:t>Water Bath</a:t>
            </a:r>
            <a:endParaRPr lang="fr-FR" sz="4000" b="1" dirty="0">
              <a:latin typeface="Times New Roman" panose="02020603050405020304" pitchFamily="18" charset="0"/>
              <a:cs typeface="Times New Roman" panose="02020603050405020304" pitchFamily="18" charset="0"/>
            </a:endParaRPr>
          </a:p>
          <a:p>
            <a:endParaRPr lang="fr-F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2777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7505" y="0"/>
            <a:ext cx="6096000" cy="6524863"/>
          </a:xfrm>
          <a:prstGeom prst="rect">
            <a:avLst/>
          </a:prstGeom>
        </p:spPr>
        <p:txBody>
          <a:bodyPr>
            <a:spAutoFit/>
          </a:bodyPr>
          <a:lstStyle/>
          <a:p>
            <a:pPr marL="342900" lvl="0" indent="-342900" algn="just">
              <a:lnSpc>
                <a:spcPct val="150000"/>
              </a:lnSpc>
              <a:spcAft>
                <a:spcPts val="800"/>
              </a:spcAft>
              <a:buFont typeface="+mj-lt"/>
              <a:buAutoNum type="arabicPeriod"/>
            </a:pPr>
            <a:r>
              <a:rPr lang="fr-FR" b="1" dirty="0" smtClean="0">
                <a:effectLst/>
                <a:latin typeface="Times New Roman" panose="02020603050405020304" pitchFamily="18" charset="0"/>
                <a:ea typeface="Calibri" panose="020F0502020204030204" pitchFamily="34" charset="0"/>
                <a:cs typeface="Arial" panose="020B0604020202020204" pitchFamily="34" charset="0"/>
              </a:rPr>
              <a:t>Parts of a Water Distiller</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tabLst>
                <a:tab pos="457200" algn="l"/>
              </a:tabLst>
            </a:pPr>
            <a:r>
              <a:rPr lang="fr-FR" b="1" dirty="0" err="1" smtClean="0">
                <a:effectLst/>
                <a:latin typeface="Times New Roman" panose="02020603050405020304" pitchFamily="18" charset="0"/>
                <a:ea typeface="Calibri" panose="020F0502020204030204" pitchFamily="34" charset="0"/>
                <a:cs typeface="Arial" panose="020B0604020202020204" pitchFamily="34" charset="0"/>
              </a:rPr>
              <a:t>Vapour</a:t>
            </a:r>
            <a:r>
              <a:rPr lang="fr-FR" b="1" dirty="0" smtClean="0">
                <a:effectLst/>
                <a:latin typeface="Times New Roman" panose="02020603050405020304" pitchFamily="18" charset="0"/>
                <a:ea typeface="Calibri" panose="020F0502020204030204" pitchFamily="34" charset="0"/>
                <a:cs typeface="Arial" panose="020B0604020202020204" pitchFamily="34" charset="0"/>
              </a:rPr>
              <a:t> </a:t>
            </a:r>
            <a:r>
              <a:rPr lang="fr-FR" b="1" dirty="0" err="1" smtClean="0">
                <a:effectLst/>
                <a:latin typeface="Times New Roman" panose="02020603050405020304" pitchFamily="18" charset="0"/>
                <a:ea typeface="Calibri" panose="020F0502020204030204" pitchFamily="34" charset="0"/>
                <a:cs typeface="Arial" panose="020B0604020202020204" pitchFamily="34" charset="0"/>
              </a:rPr>
              <a:t>generator</a:t>
            </a:r>
            <a:r>
              <a:rPr lang="fr-FR" b="1" dirty="0" smtClean="0">
                <a:effectLst/>
                <a:latin typeface="Times New Roman" panose="02020603050405020304" pitchFamily="18" charset="0"/>
                <a:ea typeface="Calibri" panose="020F0502020204030204" pitchFamily="34" charset="0"/>
                <a:cs typeface="Arial" panose="020B0604020202020204" pitchFamily="34" charset="0"/>
              </a:rPr>
              <a:t>/</a:t>
            </a:r>
            <a:r>
              <a:rPr lang="fr-FR" b="1" dirty="0" err="1" smtClean="0">
                <a:effectLst/>
                <a:latin typeface="Times New Roman" panose="02020603050405020304" pitchFamily="18" charset="0"/>
                <a:ea typeface="Calibri" panose="020F0502020204030204" pitchFamily="34" charset="0"/>
                <a:cs typeface="Arial" panose="020B0604020202020204" pitchFamily="34" charset="0"/>
              </a:rPr>
              <a:t>Boiling</a:t>
            </a:r>
            <a:r>
              <a:rPr lang="fr-FR" b="1" dirty="0" smtClean="0">
                <a:effectLst/>
                <a:latin typeface="Times New Roman" panose="02020603050405020304" pitchFamily="18" charset="0"/>
                <a:ea typeface="Calibri" panose="020F0502020204030204" pitchFamily="34" charset="0"/>
                <a:cs typeface="Arial" panose="020B0604020202020204" pitchFamily="34" charset="0"/>
              </a:rPr>
              <a:t> tank</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dirty="0" smtClean="0">
                <a:effectLst/>
                <a:latin typeface="Times New Roman" panose="02020603050405020304" pitchFamily="18" charset="0"/>
                <a:ea typeface="Calibri" panose="020F0502020204030204" pitchFamily="34" charset="0"/>
                <a:cs typeface="Arial" panose="020B0604020202020204" pitchFamily="34" charset="0"/>
              </a:rPr>
              <a:t>Small-volume water distillers are made of glass, while larger-volume machines are made of stainless steel with copper, tin, or titanium coverings. It is designed to store the water to be distilled.</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tabLst>
                <a:tab pos="457200" algn="l"/>
              </a:tabLst>
            </a:pPr>
            <a:r>
              <a:rPr lang="fr-FR" b="1" dirty="0" smtClean="0">
                <a:effectLst/>
                <a:latin typeface="Times New Roman" panose="02020603050405020304" pitchFamily="18" charset="0"/>
                <a:ea typeface="Calibri" panose="020F0502020204030204" pitchFamily="34" charset="0"/>
                <a:cs typeface="Arial" panose="020B0604020202020204" pitchFamily="34" charset="0"/>
              </a:rPr>
              <a:t>Water </a:t>
            </a:r>
            <a:r>
              <a:rPr lang="fr-FR" b="1" dirty="0" err="1" smtClean="0">
                <a:effectLst/>
                <a:latin typeface="Times New Roman" panose="02020603050405020304" pitchFamily="18" charset="0"/>
                <a:ea typeface="Calibri" panose="020F0502020204030204" pitchFamily="34" charset="0"/>
                <a:cs typeface="Arial" panose="020B0604020202020204" pitchFamily="34" charset="0"/>
              </a:rPr>
              <a:t>Level</a:t>
            </a:r>
            <a:r>
              <a:rPr lang="fr-FR" b="1" dirty="0" smtClean="0">
                <a:effectLst/>
                <a:latin typeface="Times New Roman" panose="02020603050405020304" pitchFamily="18" charset="0"/>
                <a:ea typeface="Calibri" panose="020F0502020204030204" pitchFamily="34" charset="0"/>
                <a:cs typeface="Arial" panose="020B0604020202020204" pitchFamily="34" charset="0"/>
              </a:rPr>
              <a:t> Gauge</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dirty="0" smtClean="0">
                <a:effectLst/>
                <a:latin typeface="Times New Roman" panose="02020603050405020304" pitchFamily="18" charset="0"/>
                <a:ea typeface="Calibri" panose="020F0502020204030204" pitchFamily="34" charset="0"/>
                <a:cs typeface="Arial" panose="020B0604020202020204" pitchFamily="34" charset="0"/>
              </a:rPr>
              <a:t>It facilitates the regulation of the quantity of water in the vapor generator. The device enables the amount of liquid that has evaporated to be recovered when the amount of water in the liquid phase in the boiling tank drops.</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tabLst>
                <a:tab pos="457200" algn="l"/>
              </a:tabLst>
            </a:pPr>
            <a:r>
              <a:rPr lang="fr-FR" b="1" dirty="0" smtClean="0">
                <a:effectLst/>
                <a:latin typeface="Times New Roman" panose="02020603050405020304" pitchFamily="18" charset="0"/>
                <a:ea typeface="Calibri" panose="020F0502020204030204" pitchFamily="34" charset="0"/>
                <a:cs typeface="Arial" panose="020B0604020202020204" pitchFamily="34" charset="0"/>
              </a:rPr>
              <a:t>Control valve</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dirty="0" smtClean="0">
                <a:effectLst/>
                <a:latin typeface="Times New Roman" panose="02020603050405020304" pitchFamily="18" charset="0"/>
                <a:ea typeface="Calibri" panose="020F0502020204030204" pitchFamily="34" charset="0"/>
                <a:cs typeface="Arial" panose="020B0604020202020204" pitchFamily="34" charset="0"/>
              </a:rPr>
              <a:t> It is a device that allows water flow toward the vapor generator tank to be controlled mechanically or electromechanically.</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3" name="Image 2" descr="Parts of a Water Distill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29591" y="869812"/>
            <a:ext cx="5274310" cy="4081145"/>
          </a:xfrm>
          <a:prstGeom prst="rect">
            <a:avLst/>
          </a:prstGeom>
          <a:noFill/>
          <a:ln>
            <a:noFill/>
          </a:ln>
        </p:spPr>
      </p:pic>
    </p:spTree>
    <p:extLst>
      <p:ext uri="{BB962C8B-B14F-4D97-AF65-F5344CB8AC3E}">
        <p14:creationId xmlns:p14="http://schemas.microsoft.com/office/powerpoint/2010/main" val="3784527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Parts of a Water Distill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23081"/>
            <a:ext cx="11900848" cy="6434919"/>
          </a:xfrm>
          <a:prstGeom prst="rect">
            <a:avLst/>
          </a:prstGeom>
          <a:noFill/>
          <a:ln>
            <a:noFill/>
          </a:ln>
        </p:spPr>
      </p:pic>
    </p:spTree>
    <p:extLst>
      <p:ext uri="{BB962C8B-B14F-4D97-AF65-F5344CB8AC3E}">
        <p14:creationId xmlns:p14="http://schemas.microsoft.com/office/powerpoint/2010/main" val="21049725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0375" y="0"/>
            <a:ext cx="11263953" cy="6109365"/>
          </a:xfrm>
          <a:prstGeom prst="rect">
            <a:avLst/>
          </a:prstGeom>
        </p:spPr>
        <p:txBody>
          <a:bodyPr wrap="square">
            <a:spAutoFit/>
          </a:bodyPr>
          <a:lstStyle/>
          <a:p>
            <a:pPr marL="342900" lvl="0" indent="-342900" algn="just">
              <a:lnSpc>
                <a:spcPct val="150000"/>
              </a:lnSpc>
              <a:spcAft>
                <a:spcPts val="800"/>
              </a:spcAft>
              <a:buFont typeface="+mj-lt"/>
              <a:buAutoNum type="alphaLcPeriod"/>
              <a:tabLst>
                <a:tab pos="457200" algn="l"/>
              </a:tabLst>
            </a:pPr>
            <a:r>
              <a:rPr lang="fr-FR" b="1" dirty="0" smtClean="0">
                <a:effectLst/>
                <a:latin typeface="Times New Roman" panose="02020603050405020304" pitchFamily="18" charset="0"/>
                <a:ea typeface="Calibri" panose="020F0502020204030204" pitchFamily="34" charset="0"/>
                <a:cs typeface="Arial" panose="020B0604020202020204" pitchFamily="34" charset="0"/>
              </a:rPr>
              <a:t>Immersion </a:t>
            </a:r>
            <a:r>
              <a:rPr lang="fr-FR" b="1" dirty="0" err="1" smtClean="0">
                <a:effectLst/>
                <a:latin typeface="Times New Roman" panose="02020603050405020304" pitchFamily="18" charset="0"/>
                <a:ea typeface="Calibri" panose="020F0502020204030204" pitchFamily="34" charset="0"/>
                <a:cs typeface="Arial" panose="020B0604020202020204" pitchFamily="34" charset="0"/>
              </a:rPr>
              <a:t>resistors</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dirty="0" smtClean="0">
                <a:effectLst/>
                <a:latin typeface="Times New Roman" panose="02020603050405020304" pitchFamily="18" charset="0"/>
                <a:ea typeface="Calibri" panose="020F0502020204030204" pitchFamily="34" charset="0"/>
                <a:cs typeface="Arial" panose="020B0604020202020204" pitchFamily="34" charset="0"/>
              </a:rPr>
              <a:t>When an electrical current passes through them, it produces heat. These are sealed off by a ceramic cover and shielded from the external environment by a metal plate.</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tabLst>
                <a:tab pos="457200" algn="l"/>
              </a:tabLst>
            </a:pPr>
            <a:r>
              <a:rPr lang="fr-FR" b="1" dirty="0" err="1" smtClean="0">
                <a:effectLst/>
                <a:latin typeface="Times New Roman" panose="02020603050405020304" pitchFamily="18" charset="0"/>
                <a:ea typeface="Calibri" panose="020F0502020204030204" pitchFamily="34" charset="0"/>
                <a:cs typeface="Arial" panose="020B0604020202020204" pitchFamily="34" charset="0"/>
              </a:rPr>
              <a:t>Refrigerator</a:t>
            </a:r>
            <a:r>
              <a:rPr lang="fr-FR" b="1" dirty="0" smtClean="0">
                <a:effectLst/>
                <a:latin typeface="Times New Roman" panose="02020603050405020304" pitchFamily="18" charset="0"/>
                <a:ea typeface="Calibri" panose="020F0502020204030204" pitchFamily="34" charset="0"/>
                <a:cs typeface="Arial" panose="020B0604020202020204" pitchFamily="34" charset="0"/>
              </a:rPr>
              <a:t> water </a:t>
            </a:r>
            <a:r>
              <a:rPr lang="fr-FR" b="1" dirty="0" err="1" smtClean="0">
                <a:effectLst/>
                <a:latin typeface="Times New Roman" panose="02020603050405020304" pitchFamily="18" charset="0"/>
                <a:ea typeface="Calibri" panose="020F0502020204030204" pitchFamily="34" charset="0"/>
                <a:cs typeface="Arial" panose="020B0604020202020204" pitchFamily="34" charset="0"/>
              </a:rPr>
              <a:t>outlet</a:t>
            </a:r>
            <a:r>
              <a:rPr lang="fr-FR" sz="1600" dirty="0">
                <a:latin typeface="Calibri" panose="020F0502020204030204" pitchFamily="34" charset="0"/>
                <a:ea typeface="Calibri" panose="020F0502020204030204" pitchFamily="34" charset="0"/>
                <a:cs typeface="Arial" panose="020B0604020202020204" pitchFamily="34" charset="0"/>
              </a:rPr>
              <a:t> </a:t>
            </a:r>
            <a:r>
              <a:rPr lang="en-US" dirty="0" smtClean="0">
                <a:effectLst/>
                <a:latin typeface="Times New Roman" panose="02020603050405020304" pitchFamily="18" charset="0"/>
                <a:ea typeface="Calibri" panose="020F0502020204030204" pitchFamily="34" charset="0"/>
                <a:cs typeface="Arial" panose="020B0604020202020204" pitchFamily="34" charset="0"/>
              </a:rPr>
              <a:t>It is a line utilized for condensing the water vapor (cooling).</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tabLst>
                <a:tab pos="457200" algn="l"/>
              </a:tabLst>
            </a:pPr>
            <a:r>
              <a:rPr lang="fr-FR" b="1" dirty="0" smtClean="0">
                <a:effectLst/>
                <a:latin typeface="Times New Roman" panose="02020603050405020304" pitchFamily="18" charset="0"/>
                <a:ea typeface="Calibri" panose="020F0502020204030204" pitchFamily="34" charset="0"/>
                <a:cs typeface="Arial" panose="020B0604020202020204" pitchFamily="34" charset="0"/>
              </a:rPr>
              <a:t>Condenser</a:t>
            </a:r>
            <a:r>
              <a:rPr lang="fr-FR" sz="1600" dirty="0">
                <a:latin typeface="Calibri" panose="020F0502020204030204" pitchFamily="34" charset="0"/>
                <a:ea typeface="Calibri" panose="020F0502020204030204" pitchFamily="34" charset="0"/>
                <a:cs typeface="Arial" panose="020B0604020202020204" pitchFamily="34" charset="0"/>
              </a:rPr>
              <a:t> </a:t>
            </a:r>
            <a:r>
              <a:rPr lang="en-US" dirty="0" smtClean="0">
                <a:effectLst/>
                <a:latin typeface="Times New Roman" panose="02020603050405020304" pitchFamily="18" charset="0"/>
                <a:ea typeface="Calibri" panose="020F0502020204030204" pitchFamily="34" charset="0"/>
                <a:cs typeface="Arial" panose="020B0604020202020204" pitchFamily="34" charset="0"/>
              </a:rPr>
              <a:t>The device cools and returns the vapor to its liquid phase after losing thermal energy. The process is sped up by forced convection, which involves circulating low-temperature fluids (such as water or air) around the line where the vapor flows.</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tabLst>
                <a:tab pos="457200" algn="l"/>
              </a:tabLst>
            </a:pPr>
            <a:r>
              <a:rPr lang="fr-FR" b="1" dirty="0" err="1" smtClean="0">
                <a:effectLst/>
                <a:latin typeface="Times New Roman" panose="02020603050405020304" pitchFamily="18" charset="0"/>
                <a:ea typeface="Calibri" panose="020F0502020204030204" pitchFamily="34" charset="0"/>
                <a:cs typeface="Arial" panose="020B0604020202020204" pitchFamily="34" charset="0"/>
              </a:rPr>
              <a:t>Filter</a:t>
            </a:r>
            <a:r>
              <a:rPr lang="fr-FR" sz="1600" dirty="0">
                <a:latin typeface="Calibri" panose="020F0502020204030204" pitchFamily="34" charset="0"/>
                <a:ea typeface="Calibri" panose="020F0502020204030204" pitchFamily="34" charset="0"/>
                <a:cs typeface="Arial" panose="020B0604020202020204" pitchFamily="34" charset="0"/>
              </a:rPr>
              <a:t> </a:t>
            </a:r>
            <a:r>
              <a:rPr lang="en-US" dirty="0" smtClean="0">
                <a:effectLst/>
                <a:latin typeface="Times New Roman" panose="02020603050405020304" pitchFamily="18" charset="0"/>
                <a:ea typeface="Calibri" panose="020F0502020204030204" pitchFamily="34" charset="0"/>
                <a:cs typeface="Arial" panose="020B0604020202020204" pitchFamily="34" charset="0"/>
              </a:rPr>
              <a:t>Activated carbon filters are found in water distillers near the condenser or collector exit. As the vapor is being condensed, these remove any flavors or particles that could be there.</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tabLst>
                <a:tab pos="457200" algn="l"/>
              </a:tabLst>
            </a:pPr>
            <a:r>
              <a:rPr lang="fr-FR" b="1" dirty="0" err="1" smtClean="0">
                <a:effectLst/>
                <a:latin typeface="Times New Roman" panose="02020603050405020304" pitchFamily="18" charset="0"/>
                <a:ea typeface="Calibri" panose="020F0502020204030204" pitchFamily="34" charset="0"/>
                <a:cs typeface="Arial" panose="020B0604020202020204" pitchFamily="34" charset="0"/>
              </a:rPr>
              <a:t>Distilled</a:t>
            </a:r>
            <a:r>
              <a:rPr lang="fr-FR" b="1" dirty="0" smtClean="0">
                <a:effectLst/>
                <a:latin typeface="Times New Roman" panose="02020603050405020304" pitchFamily="18" charset="0"/>
                <a:ea typeface="Calibri" panose="020F0502020204030204" pitchFamily="34" charset="0"/>
                <a:cs typeface="Arial" panose="020B0604020202020204" pitchFamily="34" charset="0"/>
              </a:rPr>
              <a:t> water container</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dirty="0" smtClean="0">
                <a:effectLst/>
                <a:latin typeface="Times New Roman" panose="02020603050405020304" pitchFamily="18" charset="0"/>
                <a:ea typeface="Calibri" panose="020F0502020204030204" pitchFamily="34" charset="0"/>
                <a:cs typeface="Arial" panose="020B0604020202020204" pitchFamily="34" charset="0"/>
              </a:rPr>
              <a:t>It is the container where the liquid that has undergone distillation is collected. Ionic contamination must be prevented by storing distilled water in designated plastic containers. Containers made of </a:t>
            </a:r>
            <a:r>
              <a:rPr lang="en-US" dirty="0" err="1" smtClean="0">
                <a:effectLst/>
                <a:latin typeface="Times New Roman" panose="02020603050405020304" pitchFamily="18" charset="0"/>
                <a:ea typeface="Calibri" panose="020F0502020204030204" pitchFamily="34" charset="0"/>
                <a:cs typeface="Arial" panose="020B0604020202020204" pitchFamily="34" charset="0"/>
              </a:rPr>
              <a:t>polytetrafluoroethylene</a:t>
            </a:r>
            <a:r>
              <a:rPr lang="en-US" dirty="0" smtClean="0">
                <a:effectLst/>
                <a:latin typeface="Times New Roman" panose="02020603050405020304" pitchFamily="18" charset="0"/>
                <a:ea typeface="Calibri" panose="020F0502020204030204" pitchFamily="34" charset="0"/>
                <a:cs typeface="Arial" panose="020B0604020202020204" pitchFamily="34" charset="0"/>
              </a:rPr>
              <a:t>, polyethylene, or polypropylene are typically used.</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52502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28380" y="775607"/>
            <a:ext cx="10081147" cy="4524315"/>
          </a:xfrm>
          <a:prstGeom prst="rect">
            <a:avLst/>
          </a:prstGeom>
        </p:spPr>
        <p:txBody>
          <a:bodyPr wrap="square">
            <a:spAutoFit/>
          </a:bodyPr>
          <a:lstStyle/>
          <a:p>
            <a:pPr algn="just">
              <a:lnSpc>
                <a:spcPct val="200000"/>
              </a:lnSpc>
            </a:pPr>
            <a:r>
              <a:rPr lang="fr-FR" sz="2400" b="1" dirty="0" err="1" smtClean="0">
                <a:latin typeface="Times New Roman" panose="02020603050405020304" pitchFamily="18" charset="0"/>
                <a:cs typeface="Times New Roman" panose="02020603050405020304" pitchFamily="18" charset="0"/>
              </a:rPr>
              <a:t>Maintain</a:t>
            </a:r>
            <a:r>
              <a:rPr lang="fr-FR" sz="2400" b="1" dirty="0" smtClean="0">
                <a:latin typeface="Times New Roman" panose="02020603050405020304" pitchFamily="18" charset="0"/>
                <a:cs typeface="Times New Roman" panose="02020603050405020304" pitchFamily="18" charset="0"/>
              </a:rPr>
              <a:t> a Water Distiller</a:t>
            </a:r>
          </a:p>
          <a:p>
            <a:pPr marL="342900" indent="-342900" algn="just">
              <a:lnSpc>
                <a:spcPct val="200000"/>
              </a:lnSpc>
              <a:buFont typeface="Arial" panose="020B0604020202020204" pitchFamily="34" charset="0"/>
              <a:buChar char="•"/>
            </a:pP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it</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is</a:t>
            </a:r>
            <a:r>
              <a:rPr lang="fr-FR" sz="2400" dirty="0" smtClean="0">
                <a:latin typeface="Times New Roman" panose="02020603050405020304" pitchFamily="18" charset="0"/>
                <a:cs typeface="Times New Roman" panose="02020603050405020304" pitchFamily="18" charset="0"/>
              </a:rPr>
              <a:t> important to clean the system </a:t>
            </a:r>
            <a:r>
              <a:rPr lang="fr-FR" sz="2400" dirty="0" err="1" smtClean="0">
                <a:latin typeface="Times New Roman" panose="02020603050405020304" pitchFamily="18" charset="0"/>
                <a:cs typeface="Times New Roman" panose="02020603050405020304" pitchFamily="18" charset="0"/>
              </a:rPr>
              <a:t>regularly</a:t>
            </a:r>
            <a:r>
              <a:rPr lang="fr-FR" sz="2400" dirty="0" smtClean="0">
                <a:latin typeface="Times New Roman" panose="02020603050405020304" pitchFamily="18" charset="0"/>
                <a:cs typeface="Times New Roman" panose="02020603050405020304" pitchFamily="18" charset="0"/>
              </a:rPr>
              <a:t> and replace the </a:t>
            </a:r>
            <a:r>
              <a:rPr lang="fr-FR" sz="2400" dirty="0" err="1" smtClean="0">
                <a:latin typeface="Times New Roman" panose="02020603050405020304" pitchFamily="18" charset="0"/>
                <a:cs typeface="Times New Roman" panose="02020603050405020304" pitchFamily="18" charset="0"/>
              </a:rPr>
              <a:t>activated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carbon</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filter</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when</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necessary</a:t>
            </a:r>
            <a:r>
              <a:rPr lang="fr-FR" sz="2400" dirty="0" smtClean="0">
                <a:latin typeface="Times New Roman" panose="02020603050405020304" pitchFamily="18" charset="0"/>
                <a:cs typeface="Times New Roman" panose="02020603050405020304" pitchFamily="18" charset="0"/>
              </a:rPr>
              <a:t> </a:t>
            </a:r>
          </a:p>
          <a:p>
            <a:pPr marL="342900" indent="-342900" algn="just">
              <a:lnSpc>
                <a:spcPct val="200000"/>
              </a:lnSpc>
              <a:buFont typeface="Arial" panose="020B0604020202020204" pitchFamily="34" charset="0"/>
              <a:buChar char="•"/>
            </a:pPr>
            <a:r>
              <a:rPr lang="fr-FR" sz="2400" dirty="0" err="1" smtClean="0">
                <a:latin typeface="Times New Roman" panose="02020603050405020304" pitchFamily="18" charset="0"/>
                <a:cs typeface="Times New Roman" panose="02020603050405020304" pitchFamily="18" charset="0"/>
              </a:rPr>
              <a:t>Continuous</a:t>
            </a:r>
            <a:r>
              <a:rPr lang="fr-FR" sz="2400" dirty="0" smtClean="0">
                <a:latin typeface="Times New Roman" panose="02020603050405020304" pitchFamily="18" charset="0"/>
                <a:cs typeface="Times New Roman" panose="02020603050405020304" pitchFamily="18" charset="0"/>
              </a:rPr>
              <a:t> supervision </a:t>
            </a:r>
            <a:r>
              <a:rPr lang="fr-FR" sz="2400" dirty="0" err="1" smtClean="0">
                <a:latin typeface="Times New Roman" panose="02020603050405020304" pitchFamily="18" charset="0"/>
                <a:cs typeface="Times New Roman" panose="02020603050405020304" pitchFamily="18" charset="0"/>
              </a:rPr>
              <a:t>is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required</a:t>
            </a:r>
            <a:r>
              <a:rPr lang="fr-FR" sz="2400" dirty="0" smtClean="0">
                <a:latin typeface="Times New Roman" panose="02020603050405020304" pitchFamily="18" charset="0"/>
                <a:cs typeface="Times New Roman" panose="02020603050405020304" pitchFamily="18" charset="0"/>
              </a:rPr>
              <a:t> to </a:t>
            </a:r>
            <a:r>
              <a:rPr lang="fr-FR" sz="2400" dirty="0" err="1" smtClean="0">
                <a:latin typeface="Times New Roman" panose="02020603050405020304" pitchFamily="18" charset="0"/>
                <a:cs typeface="Times New Roman" panose="02020603050405020304" pitchFamily="18" charset="0"/>
              </a:rPr>
              <a:t>ensure</a:t>
            </a:r>
            <a:r>
              <a:rPr lang="fr-FR" sz="2400" dirty="0" smtClean="0">
                <a:latin typeface="Times New Roman" panose="02020603050405020304" pitchFamily="18" charset="0"/>
                <a:cs typeface="Times New Roman" panose="02020603050405020304" pitchFamily="18" charset="0"/>
              </a:rPr>
              <a:t> an </a:t>
            </a:r>
            <a:r>
              <a:rPr lang="fr-FR" sz="2400" dirty="0" err="1" smtClean="0">
                <a:latin typeface="Times New Roman" panose="02020603050405020304" pitchFamily="18" charset="0"/>
                <a:cs typeface="Times New Roman" panose="02020603050405020304" pitchFamily="18" charset="0"/>
              </a:rPr>
              <a:t>adequate</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supply</a:t>
            </a:r>
            <a:r>
              <a:rPr lang="fr-FR" sz="2400" dirty="0" smtClean="0">
                <a:latin typeface="Times New Roman" panose="02020603050405020304" pitchFamily="18" charset="0"/>
                <a:cs typeface="Times New Roman" panose="02020603050405020304" pitchFamily="18" charset="0"/>
              </a:rPr>
              <a:t> of </a:t>
            </a:r>
            <a:r>
              <a:rPr lang="fr-FR" sz="2400" dirty="0" err="1" smtClean="0">
                <a:latin typeface="Times New Roman" panose="02020603050405020304" pitchFamily="18" charset="0"/>
                <a:cs typeface="Times New Roman" panose="02020603050405020304" pitchFamily="18" charset="0"/>
              </a:rPr>
              <a:t>cooling</a:t>
            </a:r>
            <a:r>
              <a:rPr lang="fr-FR" sz="2400" dirty="0" smtClean="0">
                <a:latin typeface="Times New Roman" panose="02020603050405020304" pitchFamily="18" charset="0"/>
                <a:cs typeface="Times New Roman" panose="02020603050405020304" pitchFamily="18" charset="0"/>
              </a:rPr>
              <a:t> water, </a:t>
            </a:r>
            <a:r>
              <a:rPr lang="fr-FR" sz="2400" dirty="0" err="1" smtClean="0">
                <a:latin typeface="Times New Roman" panose="02020603050405020304" pitchFamily="18" charset="0"/>
                <a:cs typeface="Times New Roman" panose="02020603050405020304" pitchFamily="18" charset="0"/>
              </a:rPr>
              <a:t>that</a:t>
            </a:r>
            <a:r>
              <a:rPr lang="fr-FR" sz="2400" dirty="0" smtClean="0">
                <a:latin typeface="Times New Roman" panose="02020603050405020304" pitchFamily="18" charset="0"/>
                <a:cs typeface="Times New Roman" panose="02020603050405020304" pitchFamily="18" charset="0"/>
              </a:rPr>
              <a:t> the </a:t>
            </a:r>
            <a:r>
              <a:rPr lang="fr-FR" sz="2400" dirty="0" err="1" smtClean="0">
                <a:latin typeface="Times New Roman" panose="02020603050405020304" pitchFamily="18" charset="0"/>
                <a:cs typeface="Times New Roman" panose="02020603050405020304" pitchFamily="18" charset="0"/>
              </a:rPr>
              <a:t>boiling</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flask</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doesn’t</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run</a:t>
            </a:r>
            <a:r>
              <a:rPr lang="fr-FR" sz="2400" dirty="0" smtClean="0">
                <a:latin typeface="Times New Roman" panose="02020603050405020304" pitchFamily="18" charset="0"/>
                <a:cs typeface="Times New Roman" panose="02020603050405020304" pitchFamily="18" charset="0"/>
              </a:rPr>
              <a:t> dry (</a:t>
            </a:r>
            <a:r>
              <a:rPr lang="fr-FR" sz="2400" dirty="0" err="1" smtClean="0">
                <a:latin typeface="Times New Roman" panose="02020603050405020304" pitchFamily="18" charset="0"/>
                <a:cs typeface="Times New Roman" panose="02020603050405020304" pitchFamily="18" charset="0"/>
              </a:rPr>
              <a:t>sometimes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automatic</a:t>
            </a:r>
            <a:r>
              <a:rPr lang="fr-FR" sz="2400" dirty="0" smtClean="0">
                <a:latin typeface="Times New Roman" panose="02020603050405020304" pitchFamily="18" charset="0"/>
                <a:cs typeface="Times New Roman" panose="02020603050405020304" pitchFamily="18" charset="0"/>
              </a:rPr>
              <a:t> protection </a:t>
            </a:r>
            <a:r>
              <a:rPr lang="fr-FR" sz="2400" dirty="0" err="1" smtClean="0">
                <a:latin typeface="Times New Roman" panose="02020603050405020304" pitchFamily="18" charset="0"/>
                <a:cs typeface="Times New Roman" panose="02020603050405020304" pitchFamily="18" charset="0"/>
              </a:rPr>
              <a:t>is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offered</a:t>
            </a:r>
            <a:r>
              <a:rPr lang="fr-FR" sz="2400" dirty="0" smtClean="0">
                <a:latin typeface="Times New Roman" panose="02020603050405020304" pitchFamily="18" charset="0"/>
                <a:cs typeface="Times New Roman" panose="02020603050405020304" pitchFamily="18" charset="0"/>
              </a:rPr>
              <a:t>), and </a:t>
            </a:r>
            <a:r>
              <a:rPr lang="fr-FR" sz="2400" dirty="0" err="1" smtClean="0">
                <a:latin typeface="Times New Roman" panose="02020603050405020304" pitchFamily="18" charset="0"/>
                <a:cs typeface="Times New Roman" panose="02020603050405020304" pitchFamily="18" charset="0"/>
              </a:rPr>
              <a:t>that</a:t>
            </a:r>
            <a:r>
              <a:rPr lang="fr-FR" sz="2400" dirty="0" smtClean="0">
                <a:latin typeface="Times New Roman" panose="02020603050405020304" pitchFamily="18" charset="0"/>
                <a:cs typeface="Times New Roman" panose="02020603050405020304" pitchFamily="18" charset="0"/>
              </a:rPr>
              <a:t> the </a:t>
            </a:r>
            <a:r>
              <a:rPr lang="fr-FR" sz="2400" dirty="0" err="1" smtClean="0">
                <a:latin typeface="Times New Roman" panose="02020603050405020304" pitchFamily="18" charset="0"/>
                <a:cs typeface="Times New Roman" panose="02020603050405020304" pitchFamily="18" charset="0"/>
              </a:rPr>
              <a:t>receiver</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isn’t</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overfilled</a:t>
            </a:r>
            <a:r>
              <a:rPr lang="fr-FR" sz="2400" dirty="0" smtClean="0">
                <a:latin typeface="Times New Roman" panose="02020603050405020304" pitchFamily="18" charset="0"/>
                <a:cs typeface="Times New Roman" panose="02020603050405020304" pitchFamily="18" charset="0"/>
              </a:rPr>
              <a:t>.</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4930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9685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4108" y="575195"/>
            <a:ext cx="6096000" cy="4415952"/>
          </a:xfrm>
          <a:prstGeom prst="rect">
            <a:avLst/>
          </a:prstGeom>
        </p:spPr>
        <p:txBody>
          <a:bodyPr>
            <a:spAutoFit/>
          </a:bodyPr>
          <a:lstStyle/>
          <a:p>
            <a:pPr marL="342900" lvl="0" indent="-342900" algn="just">
              <a:lnSpc>
                <a:spcPct val="200000"/>
              </a:lnSpc>
              <a:spcAft>
                <a:spcPts val="800"/>
              </a:spcAft>
              <a:buFont typeface="+mj-lt"/>
              <a:buAutoNum type="arabicPeriod"/>
            </a:pPr>
            <a:r>
              <a:rPr lang="en-US" sz="2000" b="1" dirty="0" smtClean="0">
                <a:effectLst/>
                <a:latin typeface="Times New Roman" panose="02020603050405020304" pitchFamily="18" charset="0"/>
                <a:ea typeface="Calibri" panose="020F0502020204030204" pitchFamily="34" charset="0"/>
                <a:cs typeface="Arial" panose="020B0604020202020204" pitchFamily="34" charset="0"/>
              </a:rPr>
              <a:t>Definition </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200000"/>
              </a:lnSpc>
            </a:pPr>
            <a:r>
              <a:rPr lang="en-US" sz="2000" dirty="0" smtClean="0">
                <a:effectLst/>
                <a:latin typeface="Times New Roman" panose="02020603050405020304" pitchFamily="18" charset="0"/>
                <a:ea typeface="Calibri" panose="020F0502020204030204" pitchFamily="34" charset="0"/>
              </a:rPr>
              <a:t>A water bath is a piece of scientific equipment used to maintain a steady temperature for a prolonged time when incubating samples. A water bath is preferred over an open flame when heating flammable substances. It is employed to enable some chemical reactions at high temperatures</a:t>
            </a:r>
            <a:endParaRPr lang="fr-FR" sz="2000" dirty="0"/>
          </a:p>
        </p:txBody>
      </p:sp>
      <p:pic>
        <p:nvPicPr>
          <p:cNvPr id="3" name="Image 2" descr="C:\Users\pc\Desktop\++++++++++.PNG"/>
          <p:cNvPicPr/>
          <p:nvPr/>
        </p:nvPicPr>
        <p:blipFill>
          <a:blip r:embed="rId2">
            <a:extLst>
              <a:ext uri="{28A0092B-C50C-407E-A947-70E740481C1C}">
                <a14:useLocalDpi xmlns:a14="http://schemas.microsoft.com/office/drawing/2010/main" val="0"/>
              </a:ext>
            </a:extLst>
          </a:blip>
          <a:srcRect/>
          <a:stretch>
            <a:fillRect/>
          </a:stretch>
        </p:blipFill>
        <p:spPr bwMode="auto">
          <a:xfrm>
            <a:off x="6917690" y="1703988"/>
            <a:ext cx="5274310" cy="2158365"/>
          </a:xfrm>
          <a:prstGeom prst="rect">
            <a:avLst/>
          </a:prstGeom>
          <a:noFill/>
          <a:ln>
            <a:noFill/>
          </a:ln>
        </p:spPr>
      </p:pic>
    </p:spTree>
    <p:extLst>
      <p:ext uri="{BB962C8B-B14F-4D97-AF65-F5344CB8AC3E}">
        <p14:creationId xmlns:p14="http://schemas.microsoft.com/office/powerpoint/2010/main" val="626250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9767" y="447312"/>
            <a:ext cx="6096000" cy="5942781"/>
          </a:xfrm>
          <a:prstGeom prst="rect">
            <a:avLst/>
          </a:prstGeom>
        </p:spPr>
        <p:txBody>
          <a:bodyPr>
            <a:spAutoFit/>
          </a:bodyPr>
          <a:lstStyle/>
          <a:p>
            <a:pPr marL="342900" lvl="0" indent="-342900" algn="just">
              <a:lnSpc>
                <a:spcPct val="150000"/>
              </a:lnSpc>
              <a:spcAft>
                <a:spcPts val="800"/>
              </a:spcAft>
              <a:buFont typeface="+mj-lt"/>
              <a:buAutoNum type="arabicPeriod"/>
            </a:pPr>
            <a:r>
              <a:rPr lang="en-US" sz="2800" b="1" dirty="0" smtClean="0">
                <a:effectLst/>
                <a:latin typeface="Times New Roman" panose="02020603050405020304" pitchFamily="18" charset="0"/>
                <a:ea typeface="Calibri" panose="020F0502020204030204" pitchFamily="34" charset="0"/>
                <a:cs typeface="Arial" panose="020B0604020202020204" pitchFamily="34" charset="0"/>
              </a:rPr>
              <a:t>Principle of Water Bath</a:t>
            </a:r>
            <a:endParaRPr lang="fr-FR" sz="28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sz="2800" dirty="0" smtClean="0">
                <a:effectLst/>
                <a:latin typeface="Times New Roman" panose="02020603050405020304" pitchFamily="18" charset="0"/>
                <a:ea typeface="Calibri" panose="020F0502020204030204" pitchFamily="34" charset="0"/>
                <a:cs typeface="Arial" panose="020B0604020202020204" pitchFamily="34" charset="0"/>
              </a:rPr>
              <a:t>The sensor converts the temperature of the water into a resistance value, which is then amplified and compared by an integrated amplifier. This produces the control signal, which effectively regulates the average heating power of the electric heating tube and keeps the water at a constant temperature</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3" name="Image 2" descr="C:\Users\pc\Desktop\++++++++++.PNG"/>
          <p:cNvPicPr/>
          <p:nvPr/>
        </p:nvPicPr>
        <p:blipFill>
          <a:blip r:embed="rId2">
            <a:extLst>
              <a:ext uri="{28A0092B-C50C-407E-A947-70E740481C1C}">
                <a14:useLocalDpi xmlns:a14="http://schemas.microsoft.com/office/drawing/2010/main" val="0"/>
              </a:ext>
            </a:extLst>
          </a:blip>
          <a:srcRect/>
          <a:stretch>
            <a:fillRect/>
          </a:stretch>
        </p:blipFill>
        <p:spPr bwMode="auto">
          <a:xfrm>
            <a:off x="6917690" y="1703988"/>
            <a:ext cx="5274310" cy="2158365"/>
          </a:xfrm>
          <a:prstGeom prst="rect">
            <a:avLst/>
          </a:prstGeom>
          <a:noFill/>
          <a:ln>
            <a:noFill/>
          </a:ln>
        </p:spPr>
      </p:pic>
    </p:spTree>
    <p:extLst>
      <p:ext uri="{BB962C8B-B14F-4D97-AF65-F5344CB8AC3E}">
        <p14:creationId xmlns:p14="http://schemas.microsoft.com/office/powerpoint/2010/main" val="1991994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6562" y="0"/>
            <a:ext cx="6096000" cy="6756786"/>
          </a:xfrm>
          <a:prstGeom prst="rect">
            <a:avLst/>
          </a:prstGeom>
        </p:spPr>
        <p:txBody>
          <a:bodyPr>
            <a:spAutoFit/>
          </a:bodyPr>
          <a:lstStyle/>
          <a:p>
            <a:pPr marL="342900" lvl="0" indent="-342900" algn="just">
              <a:lnSpc>
                <a:spcPct val="150000"/>
              </a:lnSpc>
              <a:spcAft>
                <a:spcPts val="800"/>
              </a:spcAft>
              <a:buFont typeface="+mj-lt"/>
              <a:buAutoNum type="arabicPeriod"/>
            </a:pPr>
            <a:r>
              <a:rPr lang="fr-FR" sz="2000" b="1" dirty="0" smtClean="0">
                <a:effectLst/>
                <a:latin typeface="Times New Roman" panose="02020603050405020304" pitchFamily="18" charset="0"/>
                <a:ea typeface="Calibri" panose="020F0502020204030204" pitchFamily="34" charset="0"/>
                <a:cs typeface="Times New Roman" panose="02020603050405020304" pitchFamily="18" charset="0"/>
              </a:rPr>
              <a:t>Parts of Water Bath</a:t>
            </a:r>
            <a:endParaRPr lang="fr-FR"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fr-FR" sz="2000" b="1" dirty="0" smtClean="0">
                <a:effectLst/>
                <a:latin typeface="Times New Roman" panose="02020603050405020304" pitchFamily="18" charset="0"/>
                <a:ea typeface="Calibri" panose="020F0502020204030204" pitchFamily="34" charset="0"/>
                <a:cs typeface="Times New Roman" panose="02020603050405020304" pitchFamily="18" charset="0"/>
              </a:rPr>
              <a:t>Container </a:t>
            </a:r>
            <a:endParaRPr lang="fr-FR"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A laboratory water bath’s container comprises an insulated metal, like stainless steel. Test samples are maintained in hot water for a lengthy time in a container.</a:t>
            </a:r>
            <a:endParaRPr lang="fr-FR"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fr-FR" sz="2000" b="1" dirty="0" smtClean="0">
                <a:effectLst/>
                <a:latin typeface="Times New Roman" panose="02020603050405020304" pitchFamily="18" charset="0"/>
                <a:ea typeface="Calibri" panose="020F0502020204030204" pitchFamily="34" charset="0"/>
                <a:cs typeface="Times New Roman" panose="02020603050405020304" pitchFamily="18" charset="0"/>
              </a:rPr>
              <a:t>Container </a:t>
            </a:r>
            <a:r>
              <a:rPr lang="fr-FR" sz="2000" b="1" dirty="0" err="1" smtClean="0">
                <a:effectLst/>
                <a:latin typeface="Times New Roman" panose="02020603050405020304" pitchFamily="18" charset="0"/>
                <a:ea typeface="Calibri" panose="020F0502020204030204" pitchFamily="34" charset="0"/>
                <a:cs typeface="Times New Roman" panose="02020603050405020304" pitchFamily="18" charset="0"/>
              </a:rPr>
              <a:t>lid</a:t>
            </a:r>
            <a:endParaRPr lang="fr-FR" sz="2000" b="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50000"/>
              </a:lnSpc>
              <a:spcAft>
                <a:spcPts val="800"/>
              </a:spcAft>
              <a:buSzPts val="1000"/>
              <a:tabLst>
                <a:tab pos="457200" algn="l"/>
              </a:tabLst>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It is mainly constructed of insulated metal or heat-resistant glass. The lid keeps the container covered, preventing water evaporation.</a:t>
            </a:r>
          </a:p>
          <a:p>
            <a:pPr lvl="0" algn="just">
              <a:lnSpc>
                <a:spcPct val="150000"/>
              </a:lnSpc>
              <a:spcAft>
                <a:spcPts val="800"/>
              </a:spcAft>
              <a:buSzPts val="1000"/>
              <a:tabLst>
                <a:tab pos="457200" algn="l"/>
              </a:tabLst>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1" dirty="0" smtClean="0">
                <a:effectLst/>
                <a:latin typeface="Times New Roman" panose="02020603050405020304" pitchFamily="18" charset="0"/>
                <a:ea typeface="Calibri" panose="020F0502020204030204" pitchFamily="34" charset="0"/>
                <a:cs typeface="Times New Roman" panose="02020603050405020304" pitchFamily="18" charset="0"/>
              </a:rPr>
              <a:t>Heater</a:t>
            </a:r>
          </a:p>
          <a:p>
            <a:pPr lvl="0" algn="just">
              <a:lnSpc>
                <a:spcPct val="150000"/>
              </a:lnSpc>
              <a:spcAft>
                <a:spcPts val="800"/>
              </a:spcAft>
              <a:buSzPts val="1000"/>
              <a:tabLst>
                <a:tab pos="457200" algn="l"/>
              </a:tabLst>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Temperature sensors are used as a heater in a laboratory water bath to help create heat.</a:t>
            </a:r>
          </a:p>
          <a:p>
            <a:pPr marL="342900" lvl="0" indent="-342900" algn="just">
              <a:lnSpc>
                <a:spcPct val="150000"/>
              </a:lnSpc>
              <a:spcAft>
                <a:spcPts val="800"/>
              </a:spcAft>
              <a:buSzPts val="1000"/>
              <a:buFont typeface="Symbol" panose="05050102010706020507" pitchFamily="18" charset="2"/>
              <a:buChar char=""/>
              <a:tabLst>
                <a:tab pos="457200" algn="l"/>
              </a:tabLst>
            </a:pP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3" name="Image 2" descr="C:\Users\pc\Desktop\++++++++++.PNG"/>
          <p:cNvPicPr/>
          <p:nvPr/>
        </p:nvPicPr>
        <p:blipFill>
          <a:blip r:embed="rId2">
            <a:extLst>
              <a:ext uri="{28A0092B-C50C-407E-A947-70E740481C1C}">
                <a14:useLocalDpi xmlns:a14="http://schemas.microsoft.com/office/drawing/2010/main" val="0"/>
              </a:ext>
            </a:extLst>
          </a:blip>
          <a:srcRect/>
          <a:stretch>
            <a:fillRect/>
          </a:stretch>
        </p:blipFill>
        <p:spPr bwMode="auto">
          <a:xfrm>
            <a:off x="6332562" y="736980"/>
            <a:ext cx="5859438" cy="3125374"/>
          </a:xfrm>
          <a:prstGeom prst="rect">
            <a:avLst/>
          </a:prstGeom>
          <a:noFill/>
          <a:ln>
            <a:noFill/>
          </a:ln>
        </p:spPr>
      </p:pic>
    </p:spTree>
    <p:extLst>
      <p:ext uri="{BB962C8B-B14F-4D97-AF65-F5344CB8AC3E}">
        <p14:creationId xmlns:p14="http://schemas.microsoft.com/office/powerpoint/2010/main" val="1517592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6478" y="12680"/>
            <a:ext cx="9007522" cy="6506268"/>
          </a:xfrm>
          <a:prstGeom prst="rect">
            <a:avLst/>
          </a:prstGeom>
        </p:spPr>
        <p:txBody>
          <a:bodyPr wrap="square">
            <a:spAutoFit/>
          </a:bodyPr>
          <a:lstStyle/>
          <a:p>
            <a:pPr marL="342900" lvl="0" indent="-342900" algn="just">
              <a:lnSpc>
                <a:spcPct val="150000"/>
              </a:lnSpc>
              <a:spcAft>
                <a:spcPts val="800"/>
              </a:spcAft>
              <a:buSzPts val="1000"/>
              <a:buFont typeface="Symbol" panose="05050102010706020507" pitchFamily="18" charset="2"/>
              <a:buChar char=""/>
              <a:tabLst>
                <a:tab pos="457200" algn="l"/>
              </a:tabLst>
            </a:pPr>
            <a:r>
              <a:rPr lang="fr-FR" sz="2000" b="1" dirty="0" err="1" smtClean="0">
                <a:effectLst/>
                <a:latin typeface="Times New Roman" panose="02020603050405020304" pitchFamily="18" charset="0"/>
                <a:ea typeface="Calibri" panose="020F0502020204030204" pitchFamily="34" charset="0"/>
                <a:cs typeface="Arial" panose="020B0604020202020204" pitchFamily="34" charset="0"/>
              </a:rPr>
              <a:t>Thermometer</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It helps gauge the water bath’s temperature. It may be integrated or added on its own. </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fr-FR" sz="2000" b="1" dirty="0" smtClean="0">
                <a:effectLst/>
                <a:latin typeface="Times New Roman" panose="02020603050405020304" pitchFamily="18" charset="0"/>
                <a:ea typeface="Calibri" panose="020F0502020204030204" pitchFamily="34" charset="0"/>
                <a:cs typeface="Arial" panose="020B0604020202020204" pitchFamily="34" charset="0"/>
              </a:rPr>
              <a:t>Thermostat or </a:t>
            </a:r>
            <a:r>
              <a:rPr lang="fr-FR" sz="2000" b="1" dirty="0" err="1" smtClean="0">
                <a:effectLst/>
                <a:latin typeface="Times New Roman" panose="02020603050405020304" pitchFamily="18" charset="0"/>
                <a:ea typeface="Calibri" panose="020F0502020204030204" pitchFamily="34" charset="0"/>
                <a:cs typeface="Arial" panose="020B0604020202020204" pitchFamily="34" charset="0"/>
              </a:rPr>
              <a:t>regulator</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It aids in maintaining a steady temperature in a water bath.</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fr-FR" sz="2000" b="1" dirty="0" err="1" smtClean="0">
                <a:effectLst/>
                <a:latin typeface="Times New Roman" panose="02020603050405020304" pitchFamily="18" charset="0"/>
                <a:ea typeface="Calibri" panose="020F0502020204030204" pitchFamily="34" charset="0"/>
                <a:cs typeface="Arial" panose="020B0604020202020204" pitchFamily="34" charset="0"/>
              </a:rPr>
              <a:t>Propeller</a:t>
            </a:r>
            <a:r>
              <a:rPr lang="fr-FR" sz="2000" b="1" dirty="0" smtClean="0">
                <a:effectLst/>
                <a:latin typeface="Times New Roman" panose="02020603050405020304" pitchFamily="18" charset="0"/>
                <a:ea typeface="Calibri" panose="020F0502020204030204" pitchFamily="34" charset="0"/>
                <a:cs typeface="Arial" panose="020B0604020202020204" pitchFamily="34" charset="0"/>
              </a:rPr>
              <a:t> or </a:t>
            </a:r>
            <a:r>
              <a:rPr lang="fr-FR" sz="2000" b="1" dirty="0" err="1" smtClean="0">
                <a:effectLst/>
                <a:latin typeface="Times New Roman" panose="02020603050405020304" pitchFamily="18" charset="0"/>
                <a:ea typeface="Calibri" panose="020F0502020204030204" pitchFamily="34" charset="0"/>
                <a:cs typeface="Arial" panose="020B0604020202020204" pitchFamily="34" charset="0"/>
              </a:rPr>
              <a:t>stirrer</a:t>
            </a:r>
            <a:r>
              <a:rPr lang="fr-FR" sz="2000" b="1" dirty="0" smtClean="0">
                <a:effectLst/>
                <a:latin typeface="Times New Roman" panose="02020603050405020304" pitchFamily="18" charset="0"/>
                <a:ea typeface="Calibri" panose="020F0502020204030204" pitchFamily="34" charset="0"/>
                <a:cs typeface="Arial" panose="020B0604020202020204" pitchFamily="34" charset="0"/>
              </a:rPr>
              <a:t> </a:t>
            </a:r>
            <a:r>
              <a:rPr lang="fr-FR" sz="2000" b="1" dirty="0" err="1" smtClean="0">
                <a:effectLst/>
                <a:latin typeface="Times New Roman" panose="02020603050405020304" pitchFamily="18" charset="0"/>
                <a:ea typeface="Calibri" panose="020F0502020204030204" pitchFamily="34" charset="0"/>
                <a:cs typeface="Arial" panose="020B0604020202020204" pitchFamily="34" charset="0"/>
              </a:rPr>
              <a:t>device</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It is found in circulating water baths which promotes water circulation inside it.</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fr-FR" sz="2000" b="1" dirty="0" err="1" smtClean="0">
                <a:effectLst/>
                <a:latin typeface="Times New Roman" panose="02020603050405020304" pitchFamily="18" charset="0"/>
                <a:ea typeface="Calibri" panose="020F0502020204030204" pitchFamily="34" charset="0"/>
                <a:cs typeface="Arial" panose="020B0604020202020204" pitchFamily="34" charset="0"/>
              </a:rPr>
              <a:t>Outlet</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It aids in removing the water from the container.</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fr-FR" sz="2000" b="1" dirty="0" err="1" smtClean="0">
                <a:effectLst/>
                <a:latin typeface="Times New Roman" panose="02020603050405020304" pitchFamily="18" charset="0"/>
                <a:ea typeface="Calibri" panose="020F0502020204030204" pitchFamily="34" charset="0"/>
                <a:cs typeface="Arial" panose="020B0604020202020204" pitchFamily="34" charset="0"/>
              </a:rPr>
              <a:t>Indicator</a:t>
            </a:r>
            <a:r>
              <a:rPr lang="fr-FR" sz="2000" b="1" dirty="0" smtClean="0">
                <a:effectLst/>
                <a:latin typeface="Times New Roman" panose="02020603050405020304" pitchFamily="18" charset="0"/>
                <a:ea typeface="Calibri" panose="020F0502020204030204" pitchFamily="34" charset="0"/>
                <a:cs typeface="Arial" panose="020B0604020202020204" pitchFamily="34" charset="0"/>
              </a:rPr>
              <a:t> light</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It should be present in every water bath. The water bath is warming up while the light is on. The light will be turned off to maintain the desired temperature if the water bath achieves it.</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94602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51128" y="249242"/>
            <a:ext cx="8884693" cy="5586145"/>
          </a:xfrm>
          <a:prstGeom prst="rect">
            <a:avLst/>
          </a:prstGeom>
        </p:spPr>
        <p:txBody>
          <a:bodyPr wrap="square">
            <a:spAutoFit/>
          </a:bodyPr>
          <a:lstStyle/>
          <a:p>
            <a:pPr marL="342900" lvl="0" indent="-342900" algn="just">
              <a:lnSpc>
                <a:spcPct val="150000"/>
              </a:lnSpc>
              <a:spcAft>
                <a:spcPts val="800"/>
              </a:spcAft>
              <a:buFont typeface="+mj-lt"/>
              <a:buAutoNum type="arabicPeriod"/>
            </a:pPr>
            <a:r>
              <a:rPr lang="en-US" b="1" dirty="0" smtClean="0">
                <a:effectLst/>
                <a:latin typeface="Times New Roman" panose="02020603050405020304" pitchFamily="18" charset="0"/>
                <a:ea typeface="Calibri" panose="020F0502020204030204" pitchFamily="34" charset="0"/>
                <a:cs typeface="Arial" panose="020B0604020202020204" pitchFamily="34" charset="0"/>
              </a:rPr>
              <a:t>Use  of Water Bath</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tabLst>
                <a:tab pos="457200" algn="l"/>
              </a:tabLst>
            </a:pPr>
            <a:r>
              <a:rPr lang="en-US" dirty="0" smtClean="0">
                <a:effectLst/>
                <a:latin typeface="Times New Roman" panose="02020603050405020304" pitchFamily="18" charset="0"/>
                <a:ea typeface="Calibri" panose="020F0502020204030204" pitchFamily="34" charset="0"/>
                <a:cs typeface="Arial" panose="020B0604020202020204" pitchFamily="34" charset="0"/>
              </a:rPr>
              <a:t>Ensure the equipment is clean and the temperature indicator is calibrated by the due date.</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tabLst>
                <a:tab pos="457200" algn="l"/>
              </a:tabLst>
            </a:pPr>
            <a:r>
              <a:rPr lang="en-US" dirty="0" smtClean="0">
                <a:effectLst/>
                <a:latin typeface="Times New Roman" panose="02020603050405020304" pitchFamily="18" charset="0"/>
                <a:ea typeface="Calibri" panose="020F0502020204030204" pitchFamily="34" charset="0"/>
                <a:cs typeface="Arial" panose="020B0604020202020204" pitchFamily="34" charset="0"/>
              </a:rPr>
              <a:t>Plug in the power source.</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tabLst>
                <a:tab pos="457200" algn="l"/>
              </a:tabLst>
            </a:pPr>
            <a:r>
              <a:rPr lang="en-US" dirty="0" smtClean="0">
                <a:effectLst/>
                <a:latin typeface="Times New Roman" panose="02020603050405020304" pitchFamily="18" charset="0"/>
                <a:ea typeface="Calibri" panose="020F0502020204030204" pitchFamily="34" charset="0"/>
                <a:cs typeface="Arial" panose="020B0604020202020204" pitchFamily="34" charset="0"/>
              </a:rPr>
              <a:t>Make sure the water in the bath has enough depth for the heating element to be poured in.</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tabLst>
                <a:tab pos="457200" algn="l"/>
              </a:tabLst>
            </a:pPr>
            <a:r>
              <a:rPr lang="en-US" dirty="0" smtClean="0">
                <a:effectLst/>
                <a:latin typeface="Times New Roman" panose="02020603050405020304" pitchFamily="18" charset="0"/>
                <a:ea typeface="Calibri" panose="020F0502020204030204" pitchFamily="34" charset="0"/>
                <a:cs typeface="Arial" panose="020B0604020202020204" pitchFamily="34" charset="0"/>
              </a:rPr>
              <a:t>Turn “ON” the instrument’s main power source.</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tabLst>
                <a:tab pos="457200" algn="l"/>
              </a:tabLst>
            </a:pPr>
            <a:r>
              <a:rPr lang="en-US" dirty="0" smtClean="0">
                <a:effectLst/>
                <a:latin typeface="Times New Roman" panose="02020603050405020304" pitchFamily="18" charset="0"/>
                <a:ea typeface="Calibri" panose="020F0502020204030204" pitchFamily="34" charset="0"/>
                <a:cs typeface="Arial" panose="020B0604020202020204" pitchFamily="34" charset="0"/>
              </a:rPr>
              <a:t>In order to set the desired temperature, press the SET key. The temperature can be changed by pressing any or both of these buttons.</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tabLst>
                <a:tab pos="457200" algn="l"/>
              </a:tabLst>
            </a:pPr>
            <a:r>
              <a:rPr lang="en-US" dirty="0" smtClean="0">
                <a:effectLst/>
                <a:latin typeface="Times New Roman" panose="02020603050405020304" pitchFamily="18" charset="0"/>
                <a:ea typeface="Calibri" panose="020F0502020204030204" pitchFamily="34" charset="0"/>
                <a:cs typeface="Arial" panose="020B0604020202020204" pitchFamily="34" charset="0"/>
              </a:rPr>
              <a:t>Use a calibrated thermometer to confirm the temperature.</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tabLst>
                <a:tab pos="457200" algn="l"/>
              </a:tabLst>
            </a:pPr>
            <a:r>
              <a:rPr lang="en-US" dirty="0" smtClean="0">
                <a:effectLst/>
                <a:latin typeface="Times New Roman" panose="02020603050405020304" pitchFamily="18" charset="0"/>
                <a:ea typeface="Calibri" panose="020F0502020204030204" pitchFamily="34" charset="0"/>
                <a:cs typeface="Arial" panose="020B0604020202020204" pitchFamily="34" charset="0"/>
              </a:rPr>
              <a:t>The temperature sensor will retain the set temperature whenever a water bath is used.</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tabLst>
                <a:tab pos="457200" algn="l"/>
              </a:tabLst>
            </a:pPr>
            <a:r>
              <a:rPr lang="en-US" dirty="0" smtClean="0">
                <a:effectLst/>
                <a:latin typeface="Times New Roman" panose="02020603050405020304" pitchFamily="18" charset="0"/>
                <a:ea typeface="Calibri" panose="020F0502020204030204" pitchFamily="34" charset="0"/>
                <a:cs typeface="Arial" panose="020B0604020202020204" pitchFamily="34" charset="0"/>
              </a:rPr>
              <a:t>After use, turn “OFF” the main power source and the instrument’s mains.</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tabLst>
                <a:tab pos="457200" algn="l"/>
              </a:tabLst>
            </a:pPr>
            <a:r>
              <a:rPr lang="en-US" dirty="0" smtClean="0">
                <a:effectLst/>
                <a:latin typeface="Times New Roman" panose="02020603050405020304" pitchFamily="18" charset="0"/>
                <a:ea typeface="Calibri" panose="020F0502020204030204" pitchFamily="34" charset="0"/>
                <a:cs typeface="Arial" panose="020B0604020202020204" pitchFamily="34" charset="0"/>
              </a:rPr>
              <a:t>After usage, completely dry the instrument and then replace the lid.</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09570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73289" y="110404"/>
            <a:ext cx="10586113" cy="5538504"/>
          </a:xfrm>
          <a:prstGeom prst="rect">
            <a:avLst/>
          </a:prstGeom>
        </p:spPr>
        <p:txBody>
          <a:bodyPr wrap="square">
            <a:spAutoFit/>
          </a:bodyPr>
          <a:lstStyle/>
          <a:p>
            <a:pPr algn="just">
              <a:lnSpc>
                <a:spcPct val="200000"/>
              </a:lnSpc>
            </a:pPr>
            <a:r>
              <a:rPr lang="en-US" sz="2000" b="1" dirty="0" smtClean="0">
                <a:latin typeface="Times New Roman" panose="02020603050405020304" pitchFamily="18" charset="0"/>
                <a:cs typeface="Times New Roman" panose="02020603050405020304" pitchFamily="18" charset="0"/>
              </a:rPr>
              <a:t>Precautions of Water Bath</a:t>
            </a:r>
          </a:p>
          <a:p>
            <a:pPr algn="just">
              <a:lnSpc>
                <a:spcPct val="200000"/>
              </a:lnSpc>
            </a:pPr>
            <a:r>
              <a:rPr lang="en-US" sz="2000" dirty="0" smtClean="0">
                <a:latin typeface="Times New Roman" panose="02020603050405020304" pitchFamily="18" charset="0"/>
                <a:cs typeface="Times New Roman" panose="02020603050405020304" pitchFamily="18" charset="0"/>
              </a:rPr>
              <a:t>	Make sure the bath is seemingly electrically safe before its use. </a:t>
            </a:r>
          </a:p>
          <a:p>
            <a:pPr algn="just">
              <a:lnSpc>
                <a:spcPct val="200000"/>
              </a:lnSpc>
            </a:pPr>
            <a:r>
              <a:rPr lang="en-US" sz="2000" dirty="0" smtClean="0">
                <a:latin typeface="Times New Roman" panose="02020603050405020304" pitchFamily="18" charset="0"/>
                <a:cs typeface="Times New Roman" panose="02020603050405020304" pitchFamily="18" charset="0"/>
              </a:rPr>
              <a:t>	Before turning on, make sure your hands are dry.</a:t>
            </a:r>
          </a:p>
          <a:p>
            <a:pPr algn="just">
              <a:lnSpc>
                <a:spcPct val="200000"/>
              </a:lnSpc>
            </a:pPr>
            <a:r>
              <a:rPr lang="en-US" sz="2000" dirty="0" smtClean="0">
                <a:latin typeface="Times New Roman" panose="02020603050405020304" pitchFamily="18" charset="0"/>
                <a:cs typeface="Times New Roman" panose="02020603050405020304" pitchFamily="18" charset="0"/>
              </a:rPr>
              <a:t>	cover your device when operating at temperatures exceeding “hand hot” (&gt;50°C).</a:t>
            </a:r>
          </a:p>
          <a:p>
            <a:pPr algn="just">
              <a:lnSpc>
                <a:spcPct val="200000"/>
              </a:lnSpc>
            </a:pPr>
            <a:r>
              <a:rPr lang="en-US" sz="2000" dirty="0" smtClean="0">
                <a:latin typeface="Times New Roman" panose="02020603050405020304" pitchFamily="18" charset="0"/>
                <a:cs typeface="Times New Roman" panose="02020603050405020304" pitchFamily="18" charset="0"/>
              </a:rPr>
              <a:t>	Make that the water level is kept at the proper level, especially when operating at higher temperatures, and only distilled water should be used to fill them. </a:t>
            </a:r>
          </a:p>
          <a:p>
            <a:pPr algn="just">
              <a:lnSpc>
                <a:spcPct val="200000"/>
              </a:lnSpc>
            </a:pPr>
            <a:r>
              <a:rPr lang="en-US" sz="2000" dirty="0" smtClean="0">
                <a:latin typeface="Times New Roman" panose="02020603050405020304" pitchFamily="18" charset="0"/>
                <a:cs typeface="Times New Roman" panose="02020603050405020304" pitchFamily="18" charset="0"/>
              </a:rPr>
              <a:t>	Use an appropriate </a:t>
            </a:r>
            <a:r>
              <a:rPr lang="en-US" sz="2000" dirty="0" err="1" smtClean="0">
                <a:latin typeface="Times New Roman" panose="02020603050405020304" pitchFamily="18" charset="0"/>
                <a:cs typeface="Times New Roman" panose="02020603050405020304" pitchFamily="18" charset="0"/>
              </a:rPr>
              <a:t>algicide</a:t>
            </a:r>
            <a:r>
              <a:rPr lang="en-US" sz="2000" dirty="0" smtClean="0">
                <a:latin typeface="Times New Roman" panose="02020603050405020304" pitchFamily="18" charset="0"/>
                <a:cs typeface="Times New Roman" panose="02020603050405020304" pitchFamily="18" charset="0"/>
              </a:rPr>
              <a:t>, fungicide, or bactericide if the bath will be used constantly for a long time, such as &gt;24 hours, to prevent the growth of undesired </a:t>
            </a:r>
          </a:p>
          <a:p>
            <a:pPr algn="just">
              <a:lnSpc>
                <a:spcPct val="200000"/>
              </a:lnSpc>
            </a:pPr>
            <a:r>
              <a:rPr lang="en-US" sz="2000" dirty="0" smtClean="0">
                <a:latin typeface="Times New Roman" panose="02020603050405020304" pitchFamily="18" charset="0"/>
                <a:cs typeface="Times New Roman" panose="02020603050405020304" pitchFamily="18" charset="0"/>
              </a:rPr>
              <a:t>	Ensure to thoroughly clean the bath after usage, </a:t>
            </a: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4250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93796" y="0"/>
            <a:ext cx="7776616" cy="1081899"/>
          </a:xfrm>
          <a:prstGeom prst="rect">
            <a:avLst/>
          </a:prstGeom>
        </p:spPr>
        <p:txBody>
          <a:bodyPr wrap="none">
            <a:spAutoFit/>
          </a:bodyPr>
          <a:lstStyle/>
          <a:p>
            <a:pPr marL="342900" lvl="0" indent="-342900" algn="just">
              <a:lnSpc>
                <a:spcPct val="150000"/>
              </a:lnSpc>
              <a:spcAft>
                <a:spcPts val="800"/>
              </a:spcAft>
              <a:buFont typeface="+mj-lt"/>
              <a:buAutoNum type="romanUcPeriod"/>
            </a:pPr>
            <a:r>
              <a:rPr lang="en-US" sz="4800" b="1" dirty="0" smtClean="0">
                <a:effectLst/>
                <a:latin typeface="Times New Roman" panose="02020603050405020304" pitchFamily="18" charset="0"/>
                <a:ea typeface="Calibri" panose="020F0502020204030204" pitchFamily="34" charset="0"/>
                <a:cs typeface="Arial" panose="020B0604020202020204" pitchFamily="34" charset="0"/>
              </a:rPr>
              <a:t>Laboratory water Distillers</a:t>
            </a:r>
            <a:endParaRPr lang="fr-FR" sz="4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409432" y="1600537"/>
            <a:ext cx="11395881" cy="4708981"/>
          </a:xfrm>
          <a:prstGeom prst="rect">
            <a:avLst/>
          </a:prstGeom>
        </p:spPr>
        <p:txBody>
          <a:bodyPr wrap="square">
            <a:spAutoFit/>
          </a:bodyPr>
          <a:lstStyle/>
          <a:p>
            <a:pPr algn="just">
              <a:lnSpc>
                <a:spcPct val="150000"/>
              </a:lnSpc>
            </a:pPr>
            <a:r>
              <a:rPr lang="fr-FR" sz="4000" b="1" dirty="0" err="1" smtClean="0">
                <a:latin typeface="Times New Roman" panose="02020603050405020304" pitchFamily="18" charset="0"/>
                <a:cs typeface="Times New Roman" panose="02020603050405020304" pitchFamily="18" charset="0"/>
              </a:rPr>
              <a:t>Definition</a:t>
            </a:r>
            <a:r>
              <a:rPr lang="fr-FR" sz="4000" b="1" dirty="0" smtClean="0">
                <a:latin typeface="Times New Roman" panose="02020603050405020304" pitchFamily="18" charset="0"/>
                <a:cs typeface="Times New Roman" panose="02020603050405020304" pitchFamily="18" charset="0"/>
              </a:rPr>
              <a:t> </a:t>
            </a:r>
          </a:p>
          <a:p>
            <a:pPr algn="just">
              <a:lnSpc>
                <a:spcPct val="150000"/>
              </a:lnSpc>
            </a:pPr>
            <a:r>
              <a:rPr lang="fr-FR" sz="4000" dirty="0" smtClean="0">
                <a:latin typeface="Times New Roman" panose="02020603050405020304" pitchFamily="18" charset="0"/>
                <a:cs typeface="Times New Roman" panose="02020603050405020304" pitchFamily="18" charset="0"/>
              </a:rPr>
              <a:t>A water distiller </a:t>
            </a:r>
            <a:r>
              <a:rPr lang="fr-FR" sz="4000" dirty="0" err="1" smtClean="0">
                <a:latin typeface="Times New Roman" panose="02020603050405020304" pitchFamily="18" charset="0"/>
                <a:cs typeface="Times New Roman" panose="02020603050405020304" pitchFamily="18" charset="0"/>
              </a:rPr>
              <a:t>is</a:t>
            </a:r>
            <a:r>
              <a:rPr lang="fr-FR" sz="4000" dirty="0" smtClean="0">
                <a:latin typeface="Times New Roman" panose="02020603050405020304" pitchFamily="18" charset="0"/>
                <a:cs typeface="Times New Roman" panose="02020603050405020304" pitchFamily="18" charset="0"/>
              </a:rPr>
              <a:t> a machine </a:t>
            </a:r>
            <a:r>
              <a:rPr lang="fr-FR" sz="4000" dirty="0" err="1" smtClean="0">
                <a:latin typeface="Times New Roman" panose="02020603050405020304" pitchFamily="18" charset="0"/>
                <a:cs typeface="Times New Roman" panose="02020603050405020304" pitchFamily="18" charset="0"/>
              </a:rPr>
              <a:t>that</a:t>
            </a:r>
            <a:r>
              <a:rPr lang="fr-FR" sz="4000" dirty="0" smtClean="0">
                <a:latin typeface="Times New Roman" panose="02020603050405020304" pitchFamily="18" charset="0"/>
                <a:cs typeface="Times New Roman" panose="02020603050405020304" pitchFamily="18" charset="0"/>
              </a:rPr>
              <a:t> purifies water by </a:t>
            </a:r>
            <a:r>
              <a:rPr lang="fr-FR" sz="4000" dirty="0" err="1" smtClean="0">
                <a:latin typeface="Times New Roman" panose="02020603050405020304" pitchFamily="18" charset="0"/>
                <a:cs typeface="Times New Roman" panose="02020603050405020304" pitchFamily="18" charset="0"/>
              </a:rPr>
              <a:t>removing</a:t>
            </a:r>
            <a:r>
              <a:rPr lang="fr-FR" sz="4000" dirty="0" smtClean="0">
                <a:latin typeface="Times New Roman" panose="02020603050405020304" pitchFamily="18" charset="0"/>
                <a:cs typeface="Times New Roman" panose="02020603050405020304" pitchFamily="18" charset="0"/>
              </a:rPr>
              <a:t> more </a:t>
            </a:r>
            <a:r>
              <a:rPr lang="fr-FR" sz="4000" dirty="0" err="1" smtClean="0">
                <a:latin typeface="Times New Roman" panose="02020603050405020304" pitchFamily="18" charset="0"/>
                <a:cs typeface="Times New Roman" panose="02020603050405020304" pitchFamily="18" charset="0"/>
              </a:rPr>
              <a:t>than</a:t>
            </a:r>
            <a:r>
              <a:rPr lang="fr-FR" sz="4000" dirty="0" smtClean="0">
                <a:latin typeface="Times New Roman" panose="02020603050405020304" pitchFamily="18" charset="0"/>
                <a:cs typeface="Times New Roman" panose="02020603050405020304" pitchFamily="18" charset="0"/>
              </a:rPr>
              <a:t> 99.9% of contaminants, </a:t>
            </a:r>
            <a:r>
              <a:rPr lang="fr-FR" sz="4000" dirty="0" err="1" smtClean="0">
                <a:latin typeface="Times New Roman" panose="02020603050405020304" pitchFamily="18" charset="0"/>
                <a:cs typeface="Times New Roman" panose="02020603050405020304" pitchFamily="18" charset="0"/>
              </a:rPr>
              <a:t>including</a:t>
            </a:r>
            <a:r>
              <a:rPr lang="fr-FR" sz="4000" dirty="0" smtClean="0">
                <a:latin typeface="Times New Roman" panose="02020603050405020304" pitchFamily="18" charset="0"/>
                <a:cs typeface="Times New Roman" panose="02020603050405020304" pitchFamily="18" charset="0"/>
              </a:rPr>
              <a:t> </a:t>
            </a:r>
            <a:r>
              <a:rPr lang="fr-FR" sz="4000" dirty="0" err="1" smtClean="0">
                <a:latin typeface="Times New Roman" panose="02020603050405020304" pitchFamily="18" charset="0"/>
                <a:cs typeface="Times New Roman" panose="02020603050405020304" pitchFamily="18" charset="0"/>
              </a:rPr>
              <a:t>chemicals</a:t>
            </a:r>
            <a:r>
              <a:rPr lang="fr-FR" sz="4000" dirty="0" smtClean="0">
                <a:latin typeface="Times New Roman" panose="02020603050405020304" pitchFamily="18" charset="0"/>
                <a:cs typeface="Times New Roman" panose="02020603050405020304" pitchFamily="18" charset="0"/>
              </a:rPr>
              <a:t>, </a:t>
            </a:r>
            <a:r>
              <a:rPr lang="fr-FR" sz="4000" dirty="0" err="1" smtClean="0">
                <a:latin typeface="Times New Roman" panose="02020603050405020304" pitchFamily="18" charset="0"/>
                <a:cs typeface="Times New Roman" panose="02020603050405020304" pitchFamily="18" charset="0"/>
              </a:rPr>
              <a:t>heavy</a:t>
            </a:r>
            <a:r>
              <a:rPr lang="fr-FR" sz="4000" dirty="0" smtClean="0">
                <a:latin typeface="Times New Roman" panose="02020603050405020304" pitchFamily="18" charset="0"/>
                <a:cs typeface="Times New Roman" panose="02020603050405020304" pitchFamily="18" charset="0"/>
              </a:rPr>
              <a:t> </a:t>
            </a:r>
            <a:r>
              <a:rPr lang="fr-FR" sz="4000" dirty="0" err="1" smtClean="0">
                <a:latin typeface="Times New Roman" panose="02020603050405020304" pitchFamily="18" charset="0"/>
                <a:cs typeface="Times New Roman" panose="02020603050405020304" pitchFamily="18" charset="0"/>
              </a:rPr>
              <a:t>metals</a:t>
            </a:r>
            <a:r>
              <a:rPr lang="fr-FR" sz="4000" dirty="0" smtClean="0">
                <a:latin typeface="Times New Roman" panose="02020603050405020304" pitchFamily="18" charset="0"/>
                <a:cs typeface="Times New Roman" panose="02020603050405020304" pitchFamily="18" charset="0"/>
              </a:rPr>
              <a:t>, </a:t>
            </a:r>
            <a:r>
              <a:rPr lang="fr-FR" sz="4000" dirty="0" err="1" smtClean="0">
                <a:latin typeface="Times New Roman" panose="02020603050405020304" pitchFamily="18" charset="0"/>
                <a:cs typeface="Times New Roman" panose="02020603050405020304" pitchFamily="18" charset="0"/>
              </a:rPr>
              <a:t>microorganisms</a:t>
            </a:r>
            <a:r>
              <a:rPr lang="fr-FR" sz="4000" dirty="0" smtClean="0">
                <a:latin typeface="Times New Roman" panose="02020603050405020304" pitchFamily="18" charset="0"/>
                <a:cs typeface="Times New Roman" panose="02020603050405020304" pitchFamily="18" charset="0"/>
              </a:rPr>
              <a:t> and </a:t>
            </a:r>
            <a:r>
              <a:rPr lang="fr-FR" sz="4000" dirty="0" err="1" smtClean="0">
                <a:latin typeface="Times New Roman" panose="02020603050405020304" pitchFamily="18" charset="0"/>
                <a:cs typeface="Times New Roman" panose="02020603050405020304" pitchFamily="18" charset="0"/>
              </a:rPr>
              <a:t>sediment</a:t>
            </a:r>
            <a:r>
              <a:rPr lang="fr-FR" sz="4000" dirty="0" smtClean="0">
                <a:latin typeface="Times New Roman" panose="02020603050405020304" pitchFamily="18" charset="0"/>
                <a:cs typeface="Times New Roman" panose="02020603050405020304" pitchFamily="18" charset="0"/>
              </a:rPr>
              <a:t>. </a:t>
            </a:r>
            <a:endParaRPr lang="fr-FR"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2363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0585" y="218595"/>
            <a:ext cx="6096000" cy="6529993"/>
          </a:xfrm>
          <a:prstGeom prst="rect">
            <a:avLst/>
          </a:prstGeom>
        </p:spPr>
        <p:txBody>
          <a:bodyPr>
            <a:spAutoFit/>
          </a:bodyPr>
          <a:lstStyle/>
          <a:p>
            <a:pPr marL="342900" lvl="0" indent="-342900" algn="just">
              <a:lnSpc>
                <a:spcPct val="150000"/>
              </a:lnSpc>
              <a:spcAft>
                <a:spcPts val="800"/>
              </a:spcAft>
              <a:buFont typeface="+mj-lt"/>
              <a:buAutoNum type="arabicPeriod"/>
            </a:pPr>
            <a:r>
              <a:rPr lang="en-US" b="1" dirty="0" smtClean="0">
                <a:effectLst/>
                <a:latin typeface="Times New Roman" panose="02020603050405020304" pitchFamily="18" charset="0"/>
                <a:ea typeface="Calibri" panose="020F0502020204030204" pitchFamily="34" charset="0"/>
                <a:cs typeface="Arial" panose="020B0604020202020204" pitchFamily="34" charset="0"/>
              </a:rPr>
              <a:t>Water Distiller Work</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u="none" strike="noStrike" dirty="0" smtClean="0">
                <a:solidFill>
                  <a:srgbClr val="0563C1"/>
                </a:solidFill>
                <a:effectLst/>
                <a:latin typeface="Times New Roman" panose="02020603050405020304" pitchFamily="18" charset="0"/>
                <a:ea typeface="Calibri" panose="020F0502020204030204" pitchFamily="34" charset="0"/>
                <a:cs typeface="Arial" panose="020B0604020202020204" pitchFamily="34" charset="0"/>
                <a:hlinkClick r:id="rId2"/>
              </a:rPr>
              <a:t>Distillation</a:t>
            </a:r>
            <a:r>
              <a:rPr lang="en-US" dirty="0" smtClean="0">
                <a:effectLst/>
                <a:latin typeface="Times New Roman" panose="02020603050405020304" pitchFamily="18" charset="0"/>
                <a:ea typeface="Calibri" panose="020F0502020204030204" pitchFamily="34" charset="0"/>
                <a:cs typeface="Arial" panose="020B0604020202020204" pitchFamily="34" charset="0"/>
              </a:rPr>
              <a:t> is a fairly simple scientific process. </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0"/>
              </a:spcAft>
              <a:buFont typeface="+mj-lt"/>
              <a:buAutoNum type="alphaLcPeriod"/>
            </a:pPr>
            <a:r>
              <a:rPr lang="en-US" dirty="0" smtClean="0">
                <a:effectLst/>
                <a:latin typeface="Times New Roman" panose="02020603050405020304" pitchFamily="18" charset="0"/>
                <a:ea typeface="Calibri" panose="020F0502020204030204" pitchFamily="34" charset="0"/>
                <a:cs typeface="Arial" panose="020B0604020202020204" pitchFamily="34" charset="0"/>
              </a:rPr>
              <a:t>Water is added to the boiling chamber, and the machine is plugged into a power source and switched on. The boiling chamber will then heat up to water’s boiling point. </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0"/>
              </a:spcAft>
              <a:buFont typeface="+mj-lt"/>
              <a:buAutoNum type="alphaLcPeriod"/>
            </a:pPr>
            <a:r>
              <a:rPr lang="en-US" dirty="0" smtClean="0">
                <a:effectLst/>
                <a:latin typeface="Times New Roman" panose="02020603050405020304" pitchFamily="18" charset="0"/>
                <a:ea typeface="Calibri" panose="020F0502020204030204" pitchFamily="34" charset="0"/>
                <a:cs typeface="Arial" panose="020B0604020202020204" pitchFamily="34" charset="0"/>
              </a:rPr>
              <a:t>Water evaporates into steam and rises up into the cooling system. Here, it passes down a sloping corridor, where it condenses and drips into a clean container. </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0"/>
              </a:spcAft>
              <a:buFont typeface="+mj-lt"/>
              <a:buAutoNum type="alphaLcPeriod"/>
            </a:pPr>
            <a:r>
              <a:rPr lang="en-US" dirty="0" smtClean="0">
                <a:effectLst/>
                <a:latin typeface="Times New Roman" panose="02020603050405020304" pitchFamily="18" charset="0"/>
                <a:ea typeface="Calibri" panose="020F0502020204030204" pitchFamily="34" charset="0"/>
                <a:cs typeface="Arial" panose="020B0604020202020204" pitchFamily="34" charset="0"/>
              </a:rPr>
              <a:t>The majority of contaminants do not have the same boiling point as water. That means that when water is heated in the boiling chamber, the contaminants cannot evaporate alongside the H20 particles. </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lphaLcPeriod"/>
            </a:pPr>
            <a:r>
              <a:rPr lang="en-US" dirty="0" smtClean="0">
                <a:effectLst/>
                <a:latin typeface="Times New Roman" panose="02020603050405020304" pitchFamily="18" charset="0"/>
                <a:ea typeface="Calibri" panose="020F0502020204030204" pitchFamily="34" charset="0"/>
                <a:cs typeface="Arial" panose="020B0604020202020204" pitchFamily="34" charset="0"/>
              </a:rPr>
              <a:t>They are left behind in the boiling chamber, and once the distillation process has finished, they are cleared away when the chamber is washed out.</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3" name="Image 2" descr="Principle of Water Distille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96585" y="624153"/>
            <a:ext cx="5274310" cy="4081145"/>
          </a:xfrm>
          <a:prstGeom prst="rect">
            <a:avLst/>
          </a:prstGeom>
          <a:noFill/>
          <a:ln>
            <a:noFill/>
          </a:ln>
        </p:spPr>
      </p:pic>
    </p:spTree>
    <p:extLst>
      <p:ext uri="{BB962C8B-B14F-4D97-AF65-F5344CB8AC3E}">
        <p14:creationId xmlns:p14="http://schemas.microsoft.com/office/powerpoint/2010/main" val="52555972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493</Words>
  <Application>Microsoft Office PowerPoint</Application>
  <PresentationFormat>Grand écran</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14</vt:i4>
      </vt:variant>
    </vt:vector>
  </HeadingPairs>
  <TitlesOfParts>
    <vt:vector size="20" baseType="lpstr">
      <vt:lpstr>Arial</vt:lpstr>
      <vt:lpstr>Calibri</vt:lpstr>
      <vt:lpstr>Calibri Light</vt:lpstr>
      <vt:lpstr>Symbol</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pc</cp:lastModifiedBy>
  <cp:revision>20</cp:revision>
  <dcterms:created xsi:type="dcterms:W3CDTF">2024-11-12T15:52:15Z</dcterms:created>
  <dcterms:modified xsi:type="dcterms:W3CDTF">2024-11-12T16:40:18Z</dcterms:modified>
</cp:coreProperties>
</file>