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343" r:id="rId3"/>
    <p:sldId id="339" r:id="rId4"/>
    <p:sldId id="341" r:id="rId5"/>
    <p:sldId id="342" r:id="rId6"/>
    <p:sldId id="344" r:id="rId7"/>
    <p:sldId id="345" r:id="rId8"/>
    <p:sldId id="346" r:id="rId9"/>
    <p:sldId id="347" r:id="rId10"/>
    <p:sldId id="349" r:id="rId11"/>
    <p:sldId id="350" r:id="rId12"/>
    <p:sldId id="351" r:id="rId13"/>
    <p:sldId id="352" r:id="rId14"/>
  </p:sldIdLst>
  <p:sldSz cx="12192000" cy="6858000"/>
  <p:notesSz cx="6864350" cy="99964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32" autoAdjust="0"/>
    <p:restoredTop sz="99153" autoAdjust="0"/>
  </p:normalViewPr>
  <p:slideViewPr>
    <p:cSldViewPr snapToGrid="0">
      <p:cViewPr varScale="1">
        <p:scale>
          <a:sx n="80" d="100"/>
          <a:sy n="80" d="100"/>
        </p:scale>
        <p:origin x="144" y="29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7788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1AC71-0EFC-4A85-BB72-A38DB08DD2A4}" type="datetimeFigureOut">
              <a:rPr lang="fr-FR" smtClean="0"/>
              <a:pPr/>
              <a:t>08/02/2025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7788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0D5BC-7AF6-472D-B907-025C4739507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2057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21C341DB-E09C-46F9-A9A3-5CD66EBBFAFE}" type="datetimeFigureOut">
              <a:rPr lang="fr-FR" smtClean="0"/>
              <a:pPr/>
              <a:t>08/02/2025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6435" y="4810810"/>
            <a:ext cx="5491480" cy="3936117"/>
          </a:xfrm>
          <a:prstGeom prst="rect">
            <a:avLst/>
          </a:prstGeom>
        </p:spPr>
        <p:txBody>
          <a:bodyPr vert="horz" lIns="96341" tIns="48171" rIns="96341" bIns="48171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821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C74CEC9C-CF39-4266-8185-096B8DC832B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9847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CEC9C-CF39-4266-8185-096B8DC832B6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2DF0-5D8B-45B0-9535-F7D56ADAC071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37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A104F-E937-4D4E-A864-5C69CB10EFA6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19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E7EF-9E62-48FB-974C-7B945EC7B45F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949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BF79-B300-49B3-9A0F-46DD52B3673D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296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9F38-A83A-4612-94C2-C8F97F3A0ADB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347D-3B9B-43CC-9D4D-DFA5F53C7A00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ADC5-0141-4089-A411-6F22DB7016C0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03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554E-116B-4475-B44F-C395558652AB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25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D6A59-A5FD-4886-B792-C5A35233B476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376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64A8-38BB-4646-904D-45E0CD192927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61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2102-B707-4AC5-9166-844E7EED5C55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15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D310D-E0FA-42CA-A977-B7FEA797C861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08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0" y="1063117"/>
            <a:ext cx="12192000" cy="24674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Structure machine 2</a:t>
            </a:r>
          </a:p>
          <a:p>
            <a:pPr algn="ctr"/>
            <a:endParaRPr lang="fr-FR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fr-F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Ch2. </a:t>
            </a:r>
            <a:r>
              <a:rPr lang="fr-FR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Combinatorial</a:t>
            </a:r>
            <a:r>
              <a:rPr lang="fr-F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Logic</a:t>
            </a:r>
            <a:endParaRPr lang="fr-FR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Part 1-1)</a:t>
            </a: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en-US" sz="2800" dirty="0" smtClean="0">
              <a:latin typeface="Calibri"/>
              <a:ea typeface="Calibri"/>
              <a:cs typeface="Arial"/>
            </a:endParaRPr>
          </a:p>
          <a:p>
            <a:pPr algn="ctr"/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</a:t>
            </a:fld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0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10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 OR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5080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Logical addition (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operation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logic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gate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10033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Standard OR Gate Logic Symbols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6057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1.3.1. Logical operation 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OR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4114800"/>
            <a:ext cx="939866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Logical operation of the OR gate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 least one input is HIGH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Output at HIGH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level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One or more inputs at LOW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level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Output at LOW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level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40833" t="43704" r="23125" b="42312"/>
          <a:stretch>
            <a:fillRect/>
          </a:stretch>
        </p:blipFill>
        <p:spPr bwMode="auto">
          <a:xfrm>
            <a:off x="3695700" y="1511294"/>
            <a:ext cx="5486400" cy="119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11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OR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continued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  <a:endParaRPr lang="fr-FR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1.3.1. Logical operation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OR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 (continued)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227959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1.3.2. Truth table 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OR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33112" y="2660134"/>
            <a:ext cx="4771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Logical operation of </a:t>
            </a:r>
            <a:r>
              <a:rPr lang="en-US" sz="2400" b="1" dirty="0" smtClean="0"/>
              <a:t>2-input </a:t>
            </a:r>
            <a:r>
              <a:rPr lang="en-US" sz="2400" b="1" dirty="0"/>
              <a:t>OR gate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28959" t="37407" r="30312" b="42222"/>
          <a:stretch>
            <a:fillRect/>
          </a:stretch>
        </p:blipFill>
        <p:spPr bwMode="auto">
          <a:xfrm>
            <a:off x="3530600" y="990597"/>
            <a:ext cx="5669280" cy="159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 l="42708" t="39630" r="31563" b="37592"/>
          <a:stretch>
            <a:fillRect/>
          </a:stretch>
        </p:blipFill>
        <p:spPr bwMode="auto">
          <a:xfrm>
            <a:off x="3924300" y="3746487"/>
            <a:ext cx="5486400" cy="2732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12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 OR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continued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1.3.3. Operation with pulse waves (timing diagram)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41946" t="48148" r="27094" b="14106"/>
          <a:stretch>
            <a:fillRect/>
          </a:stretch>
        </p:blipFill>
        <p:spPr bwMode="auto">
          <a:xfrm>
            <a:off x="3657600" y="1422400"/>
            <a:ext cx="59817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13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 OR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continued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1.3.4. Logical expressions 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OR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901700"/>
            <a:ext cx="121920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Boolean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Algebra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Combination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of two 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variables A and B by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logical operation 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OR 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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             (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boolean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addition </a:t>
            </a:r>
            <a:r>
              <a:rPr lang="fr-FR" sz="3200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≡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OR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function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)</a:t>
            </a:r>
            <a:endParaRPr lang="en-US" sz="2800" dirty="0">
              <a:solidFill>
                <a:srgbClr val="000000"/>
              </a:solidFill>
              <a:ea typeface="Times New Roman"/>
              <a:cs typeface="Arial"/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35100" y="1488557"/>
            <a:ext cx="914400" cy="496508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20066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Boolean addition ≠ (not the same as) binary addition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768598"/>
            <a:ext cx="822960" cy="446857"/>
          </a:xfrm>
          <a:prstGeom prst="rect">
            <a:avLst/>
          </a:prstGeom>
          <a:noFill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90500"/>
            <a:ext cx="30163" cy="190500"/>
          </a:xfrm>
          <a:prstGeom prst="rect">
            <a:avLst/>
          </a:prstGeom>
          <a:noFill/>
        </p:spPr>
      </p:pic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2648922"/>
            <a:ext cx="1219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(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boolean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addition </a:t>
            </a:r>
            <a:r>
              <a:rPr lang="fr-FR" sz="3200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≡</a:t>
            </a:r>
            <a:r>
              <a:rPr lang="fr-FR" sz="2800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OR </a:t>
            </a:r>
            <a:r>
              <a:rPr lang="fr-FR" sz="2800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function</a:t>
            </a:r>
            <a:r>
              <a:rPr lang="fr-FR" sz="2800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)</a:t>
            </a:r>
            <a:r>
              <a:rPr lang="en-US" sz="2800" dirty="0" smtClean="0">
                <a:solidFill>
                  <a:srgbClr val="000000"/>
                </a:solidFill>
                <a:ea typeface="Times New Roman"/>
                <a:cs typeface="Arial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Boolean (logical) expression of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2-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input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 gate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X = A + B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4" cstate="print"/>
          <a:srcRect l="12604" t="65977" r="28125" b="27145"/>
          <a:stretch>
            <a:fillRect/>
          </a:stretch>
        </p:blipFill>
        <p:spPr bwMode="auto">
          <a:xfrm>
            <a:off x="304800" y="3949688"/>
            <a:ext cx="11430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304800" y="5187434"/>
            <a:ext cx="3028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Boolean </a:t>
            </a:r>
            <a:r>
              <a:rPr lang="en-US" sz="2400" b="1" dirty="0" smtClean="0"/>
              <a:t>expression of 2-input OR gates</a:t>
            </a:r>
            <a:endParaRPr lang="en-US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4172827" y="5131383"/>
            <a:ext cx="3028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Boolean </a:t>
            </a:r>
            <a:r>
              <a:rPr lang="en-US" sz="2400" b="1" dirty="0" smtClean="0"/>
              <a:t>expression of 3-input </a:t>
            </a:r>
            <a:r>
              <a:rPr lang="en-US" sz="2400" b="1" dirty="0"/>
              <a:t>AND </a:t>
            </a:r>
            <a:r>
              <a:rPr lang="en-US" sz="2400" b="1" dirty="0" smtClean="0"/>
              <a:t>gates</a:t>
            </a:r>
            <a:endParaRPr lang="en-US" sz="2400" b="1" dirty="0"/>
          </a:p>
        </p:txBody>
      </p:sp>
      <p:sp>
        <p:nvSpPr>
          <p:cNvPr id="19" name="Rectangle 18"/>
          <p:cNvSpPr/>
          <p:nvPr/>
        </p:nvSpPr>
        <p:spPr>
          <a:xfrm>
            <a:off x="8325726" y="5189734"/>
            <a:ext cx="3028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Boolean </a:t>
            </a:r>
            <a:r>
              <a:rPr lang="en-US" sz="2400" b="1" dirty="0" smtClean="0"/>
              <a:t>expression of 4-input </a:t>
            </a:r>
            <a:r>
              <a:rPr lang="en-US" sz="2400" b="1" dirty="0"/>
              <a:t>AND </a:t>
            </a:r>
            <a:r>
              <a:rPr lang="en-US" sz="2400" b="1" dirty="0" smtClean="0"/>
              <a:t>gates</a:t>
            </a:r>
            <a:endParaRPr lang="en-US" sz="24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25400" y="989574"/>
            <a:ext cx="12230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Inverter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NOT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circuit)</a:t>
            </a:r>
            <a:endParaRPr lang="fr-FR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fr-FR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Presentation</a:t>
            </a:r>
            <a:r>
              <a:rPr lang="fr-FR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plan</a:t>
            </a:r>
            <a:endParaRPr lang="fr-FR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41733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 AND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8508" y="481574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 </a:t>
            </a:r>
            <a:r>
              <a:rPr lang="fr-FR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</a:t>
            </a:r>
            <a:r>
              <a:rPr lang="fr-FR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gates</a:t>
            </a:r>
            <a:endParaRPr lang="fr-FR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1827373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 OR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2266034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 NAND </a:t>
            </a:r>
            <a:r>
              <a:rPr lang="fr-FR" sz="2800" dirty="0" err="1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2800" dirty="0" smtClean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2712532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1.5. NOR </a:t>
            </a:r>
            <a:r>
              <a:rPr lang="fr-FR" sz="2800" dirty="0" err="1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2800" dirty="0" smtClean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1826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EXCLUSIVE OR and NOT EXCLUSIVE OR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</a:p>
        </p:txBody>
      </p:sp>
    </p:spTree>
    <p:extLst>
      <p:ext uri="{BB962C8B-B14F-4D97-AF65-F5344CB8AC3E}">
        <p14:creationId xmlns:p14="http://schemas.microsoft.com/office/powerpoint/2010/main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3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576958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Inverter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(NOT circuit)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1123058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Inversion or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complementation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operation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Inverter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or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NOT 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circuit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1999358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Standard logic symbols of 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inverter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45192" t="36852" r="20313" b="33067"/>
          <a:stretch>
            <a:fillRect/>
          </a:stretch>
        </p:blipFill>
        <p:spPr bwMode="auto">
          <a:xfrm>
            <a:off x="3200400" y="2621652"/>
            <a:ext cx="5359400" cy="262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3356141" y="5357992"/>
            <a:ext cx="4523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Standard logic symbols of 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inverter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069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 </a:t>
            </a:r>
            <a:r>
              <a:rPr lang="fr-FR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</a:t>
            </a:r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4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Inverter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NOT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circuit) (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continued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  <a:endParaRPr lang="fr-FR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323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1.1.1.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Truth table 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Inverter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45763" t="20114" r="35931" b="70494"/>
          <a:stretch>
            <a:fillRect/>
          </a:stretch>
        </p:blipFill>
        <p:spPr bwMode="auto">
          <a:xfrm>
            <a:off x="3594100" y="1219200"/>
            <a:ext cx="56769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0" y="30596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1.1.2. </a:t>
            </a:r>
            <a:r>
              <a:rPr lang="fr-FR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Inverter</a:t>
            </a:r>
            <a:r>
              <a:rPr lang="fr-F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operation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 l="41875" t="51111" r="30729" b="38148"/>
          <a:stretch>
            <a:fillRect/>
          </a:stretch>
        </p:blipFill>
        <p:spPr bwMode="auto">
          <a:xfrm>
            <a:off x="3505200" y="3695688"/>
            <a:ext cx="5486400" cy="120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4111705" y="5111234"/>
            <a:ext cx="4655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Inverter response to </a:t>
            </a:r>
            <a:r>
              <a:rPr lang="en-US" sz="2400" b="1" dirty="0"/>
              <a:t>an input </a:t>
            </a:r>
            <a:r>
              <a:rPr lang="en-US" sz="2400" b="1" dirty="0" smtClean="0"/>
              <a:t>pulse</a:t>
            </a:r>
            <a:endParaRPr lang="en-US" sz="24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5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Inverter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(NOT circuit) (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continued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323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1.1.3. Logical expression 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Inverter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9779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Boolean algebra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athematics logic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circuits)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76200" y="16129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Logical expression of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Inverter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(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Inverse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of A or not A or Complement of a variable or complemented variable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9293" y="1631575"/>
            <a:ext cx="924983" cy="482600"/>
          </a:xfrm>
          <a:prstGeom prst="rect">
            <a:avLst/>
          </a:prstGeom>
          <a:noFill/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3" cstate="print"/>
          <a:srcRect l="66875" t="70693" r="18750" b="22474"/>
          <a:stretch>
            <a:fillRect/>
          </a:stretch>
        </p:blipFill>
        <p:spPr bwMode="auto">
          <a:xfrm>
            <a:off x="4724400" y="2529540"/>
            <a:ext cx="36576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3746846" y="3574534"/>
            <a:ext cx="5014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nverter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complements an input variable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41899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1.1.4. </a:t>
            </a:r>
            <a:r>
              <a:rPr lang="fr-FR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E</a:t>
            </a:r>
            <a:r>
              <a:rPr lang="fr-FR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xample</a:t>
            </a:r>
            <a:endParaRPr lang="fr-FR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4" cstate="print"/>
          <a:srcRect l="51458" t="41852" r="15729" b="29074"/>
          <a:stretch>
            <a:fillRect/>
          </a:stretch>
        </p:blipFill>
        <p:spPr bwMode="auto">
          <a:xfrm>
            <a:off x="6565900" y="4229097"/>
            <a:ext cx="4572000" cy="227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254000" y="5023535"/>
            <a:ext cx="574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Circuit producing the </a:t>
            </a:r>
            <a:r>
              <a:rPr lang="en-US" sz="2400" b="1" dirty="0" smtClean="0"/>
              <a:t>first </a:t>
            </a:r>
            <a:r>
              <a:rPr lang="en-US" sz="2400" b="1" dirty="0"/>
              <a:t>complement of </a:t>
            </a:r>
            <a:r>
              <a:rPr lang="en-US" sz="2400" b="1" dirty="0" smtClean="0"/>
              <a:t>8-bit </a:t>
            </a:r>
            <a:r>
              <a:rPr lang="en-US" sz="2400" b="1" dirty="0"/>
              <a:t>binary number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6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AND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5461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Logical multiplication (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operation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Logic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gate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AND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11938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Standard logic symbols of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and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gate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37916" t="47037" r="22917" b="33889"/>
          <a:stretch>
            <a:fillRect/>
          </a:stretch>
        </p:blipFill>
        <p:spPr bwMode="auto">
          <a:xfrm>
            <a:off x="3949700" y="1828797"/>
            <a:ext cx="5394960" cy="147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0" y="36057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1.2.1. Logical operation 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AND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4114800"/>
            <a:ext cx="939866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Logical operation of AND gate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All inputs are at HIGH levels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Output at HIGH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level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One or more inputs at LOW level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Output at LOW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level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7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 AND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continued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1.2.1.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Logical operation 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AND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 (continued)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36354" t="47037" r="18542" b="30185"/>
          <a:stretch>
            <a:fillRect/>
          </a:stretch>
        </p:blipFill>
        <p:spPr bwMode="auto">
          <a:xfrm>
            <a:off x="3644900" y="838195"/>
            <a:ext cx="6400800" cy="181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0" y="31231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1.2.2.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Truth table of AND gate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33112" y="2660134"/>
            <a:ext cx="4971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Logical operation of 2-input AND gate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 l="55417" t="36268" r="15888" b="41474"/>
          <a:stretch>
            <a:fillRect/>
          </a:stretch>
        </p:blipFill>
        <p:spPr bwMode="auto">
          <a:xfrm>
            <a:off x="5588408" y="3200400"/>
            <a:ext cx="53848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5803900"/>
            <a:ext cx="12192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number of binary input combinations for a logic gate, 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= 2</a:t>
            </a:r>
            <a:r>
              <a:rPr lang="fr-FR" sz="2800" baseline="30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fr-FR" sz="28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denotes the number of input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variables.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8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AND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continued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1.2.3.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Operation with pulse waves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(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timing diagram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48750" t="36354" r="22932" b="37317"/>
          <a:stretch>
            <a:fillRect/>
          </a:stretch>
        </p:blipFill>
        <p:spPr bwMode="auto">
          <a:xfrm>
            <a:off x="2362186" y="1155700"/>
            <a:ext cx="801371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9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AND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continued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  <a:endParaRPr lang="fr-FR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1.2.4.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Logical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expression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AND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8382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Boolean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Algebra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Combination of two variables A and B by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logical operation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AND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          (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boolean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multiplication)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7401" y="1254818"/>
            <a:ext cx="774700" cy="522269"/>
          </a:xfrm>
          <a:prstGeom prst="rect">
            <a:avLst/>
          </a:prstGeom>
          <a:noFill/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18542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Boolean</a:t>
            </a:r>
            <a:r>
              <a:rPr lang="fr-FR" sz="28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multiplication ≡ </a:t>
            </a:r>
            <a:r>
              <a:rPr lang="fr-FR" sz="28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binary</a:t>
            </a:r>
            <a:r>
              <a:rPr lang="fr-FR" sz="28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multiplication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Boolean (logical) expression of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2-input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AND gate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, X = AB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" cstate="print"/>
          <a:srcRect l="28542" t="51667" r="20521" b="39629"/>
          <a:stretch>
            <a:fillRect/>
          </a:stretch>
        </p:blipFill>
        <p:spPr bwMode="auto">
          <a:xfrm>
            <a:off x="546100" y="3098784"/>
            <a:ext cx="1141627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286627" y="4501634"/>
            <a:ext cx="3028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Boolean </a:t>
            </a:r>
            <a:r>
              <a:rPr lang="en-US" sz="2400" b="1" dirty="0" smtClean="0"/>
              <a:t>expression of 2-input </a:t>
            </a:r>
            <a:r>
              <a:rPr lang="en-US" sz="2400" b="1" dirty="0"/>
              <a:t>AND </a:t>
            </a:r>
            <a:r>
              <a:rPr lang="en-US" sz="2400" b="1" dirty="0" smtClean="0"/>
              <a:t>gates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4130949" y="4558784"/>
            <a:ext cx="3222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Boolean expression of </a:t>
            </a:r>
            <a:r>
              <a:rPr lang="en-US" sz="2400" b="1" dirty="0" smtClean="0"/>
              <a:t>3-input </a:t>
            </a:r>
            <a:r>
              <a:rPr lang="en-US" sz="2400" b="1" dirty="0"/>
              <a:t>AND gates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71024" y="4578874"/>
            <a:ext cx="3222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Boolean expression of </a:t>
            </a:r>
            <a:r>
              <a:rPr lang="en-US" sz="2400" b="1" dirty="0" smtClean="0"/>
              <a:t>4-input </a:t>
            </a:r>
            <a:r>
              <a:rPr lang="en-US" sz="2400" b="1" dirty="0"/>
              <a:t>AND gates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70655</TotalTime>
  <Words>584</Words>
  <Application>Microsoft Office PowerPoint</Application>
  <PresentationFormat>Widescreen</PresentationFormat>
  <Paragraphs>88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Rockwell</vt:lpstr>
      <vt:lpstr>Symbol</vt:lpstr>
      <vt:lpstr>Times New Roman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Abdelhakim Kaouache</dc:creator>
  <cp:lastModifiedBy>Hakim</cp:lastModifiedBy>
  <cp:revision>1192</cp:revision>
  <cp:lastPrinted>2017-10-12T09:43:56Z</cp:lastPrinted>
  <dcterms:created xsi:type="dcterms:W3CDTF">2016-10-27T07:51:51Z</dcterms:created>
  <dcterms:modified xsi:type="dcterms:W3CDTF">2025-02-08T22:43:33Z</dcterms:modified>
</cp:coreProperties>
</file>