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65" r:id="rId4"/>
    <p:sldId id="258" r:id="rId5"/>
    <p:sldId id="264" r:id="rId6"/>
    <p:sldId id="266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9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5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2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5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8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9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0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2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2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0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2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3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8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8825" y="2697163"/>
            <a:ext cx="8080376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Chapitre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à la pragmatique du langage</a:t>
            </a:r>
            <a:r>
              <a:rPr lang="fr-F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882640"/>
            <a:ext cx="1010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b. Deux types d’énoncés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Énoncés constatifs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Ils décrivent un fait.</a:t>
            </a:r>
            <a:br>
              <a:rPr lang="fr-FR" sz="2800" dirty="0"/>
            </a:br>
            <a:r>
              <a:rPr lang="fr-FR" sz="2800" dirty="0"/>
              <a:t>→ Peuvent être </a:t>
            </a:r>
            <a:r>
              <a:rPr lang="fr-FR" sz="2800" b="1" dirty="0"/>
              <a:t>vrais ou faux</a:t>
            </a:r>
            <a:r>
              <a:rPr lang="fr-FR" sz="2800" dirty="0"/>
              <a:t>.</a:t>
            </a:r>
            <a:br>
              <a:rPr lang="fr-FR" sz="2800" dirty="0"/>
            </a:br>
            <a:r>
              <a:rPr lang="fr-FR" sz="2800" dirty="0"/>
              <a:t>→ Ex : </a:t>
            </a:r>
            <a:r>
              <a:rPr lang="fr-FR" sz="2800" i="1" dirty="0"/>
              <a:t>Je cours</a:t>
            </a:r>
            <a:r>
              <a:rPr lang="fr-FR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Énoncés performatifs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Ils </a:t>
            </a:r>
            <a:r>
              <a:rPr lang="fr-FR" sz="2800" b="1" dirty="0"/>
              <a:t>accomplissent une action</a:t>
            </a:r>
            <a:r>
              <a:rPr lang="fr-FR" sz="2800" dirty="0"/>
              <a:t> en étant énoncés.</a:t>
            </a:r>
            <a:br>
              <a:rPr lang="fr-FR" sz="2800" dirty="0"/>
            </a:br>
            <a:r>
              <a:rPr lang="fr-FR" sz="2800" dirty="0"/>
              <a:t>→ Ne sont </a:t>
            </a:r>
            <a:r>
              <a:rPr lang="fr-FR" sz="2800" b="1" dirty="0"/>
              <a:t>ni vrais ni faux</a:t>
            </a:r>
            <a:r>
              <a:rPr lang="fr-FR" sz="2800" dirty="0"/>
              <a:t>, mais peuvent </a:t>
            </a:r>
            <a:r>
              <a:rPr lang="fr-FR" sz="2800" b="1" dirty="0"/>
              <a:t>réussir ou échouer</a:t>
            </a:r>
            <a:r>
              <a:rPr lang="fr-FR" sz="2800" dirty="0"/>
              <a:t>.</a:t>
            </a:r>
            <a:br>
              <a:rPr lang="fr-FR" sz="2800" dirty="0"/>
            </a:br>
            <a:r>
              <a:rPr lang="fr-FR" sz="2800" dirty="0"/>
              <a:t>→ Forme typique : 1re pers. du singulier, présent de l’indicatif, voix active.</a:t>
            </a:r>
            <a:br>
              <a:rPr lang="fr-FR" sz="2800" dirty="0"/>
            </a:br>
            <a:r>
              <a:rPr lang="fr-FR" sz="2800" dirty="0"/>
              <a:t>→ Ex : </a:t>
            </a:r>
            <a:r>
              <a:rPr lang="fr-FR" sz="2800" i="1" dirty="0"/>
              <a:t>Je te promets de venir</a:t>
            </a:r>
            <a:r>
              <a:rPr lang="fr-FR" sz="2800" dirty="0"/>
              <a:t>, </a:t>
            </a:r>
            <a:r>
              <a:rPr lang="fr-FR" sz="2800" i="1" dirty="0"/>
              <a:t>Je te parie 5 € qu’il pleuvra</a:t>
            </a:r>
            <a:r>
              <a:rPr lang="fr-FR" sz="2800" dirty="0"/>
              <a:t>, </a:t>
            </a:r>
            <a:r>
              <a:rPr lang="fr-FR" sz="2800" i="1" dirty="0"/>
              <a:t>Je baptise ce bateau…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1400" y="796718"/>
            <a:ext cx="723557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c. Conditions de réussite d’un acte performatif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Procédure conventionnelle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respectée.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Situation appropriée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Sérieux de l’énonciation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Sinon : acte 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malheureux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ou 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échoué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3600" y="2868222"/>
            <a:ext cx="994465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</a:t>
            </a:r>
            <a:r>
              <a:rPr kumimoji="0" lang="fr-FR" altLang="fr-F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Performativité explicite vs implicite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Performatif explicite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: verbe d’action explicite 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 te promets de venir.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Performatif implicite (primaire)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: action sous-entendue 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 viendrai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(promesse, menace, etc. selon le contexte).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27435"/>
            <a:ext cx="10287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e. Cas d’usage non sérieux (usage parasitaire)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Austin </a:t>
            </a:r>
            <a:r>
              <a:rPr lang="fr-FR" sz="2800" b="1" dirty="0"/>
              <a:t>exclut</a:t>
            </a:r>
            <a:r>
              <a:rPr lang="fr-FR" sz="2800" dirty="0"/>
              <a:t> les cas de langage non sérieux (théâtre, fiction…) car l’intention d’agir est absente ou fictive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b="1" dirty="0"/>
              <a:t>f. Forme impérative comme acte performatif</a:t>
            </a:r>
          </a:p>
          <a:p>
            <a:r>
              <a:rPr lang="fr-FR" sz="2800" dirty="0"/>
              <a:t>Exemples :</a:t>
            </a:r>
            <a:br>
              <a:rPr lang="fr-FR" sz="2800" dirty="0"/>
            </a:br>
            <a:r>
              <a:rPr lang="fr-FR" sz="2800" dirty="0"/>
              <a:t>→ </a:t>
            </a:r>
            <a:r>
              <a:rPr lang="fr-FR" sz="2800" i="1" dirty="0"/>
              <a:t>Fermez la porte !</a:t>
            </a:r>
            <a:r>
              <a:rPr lang="fr-FR" sz="2800" dirty="0"/>
              <a:t> = </a:t>
            </a:r>
            <a:r>
              <a:rPr lang="fr-FR" sz="2800" i="1" dirty="0"/>
              <a:t>Je vous ordonne…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→ </a:t>
            </a:r>
            <a:r>
              <a:rPr lang="fr-FR" sz="2800" i="1" dirty="0"/>
              <a:t>Faites attention !</a:t>
            </a:r>
            <a:r>
              <a:rPr lang="fr-FR" sz="2800" dirty="0"/>
              <a:t> = </a:t>
            </a:r>
            <a:r>
              <a:rPr lang="fr-FR" sz="2800" i="1" dirty="0"/>
              <a:t>Je vous demande…</a:t>
            </a:r>
            <a:endParaRPr lang="fr-FR" sz="2800" dirty="0"/>
          </a:p>
          <a:p>
            <a:r>
              <a:rPr lang="fr-FR" sz="2800" dirty="0"/>
              <a:t>L’impératif = </a:t>
            </a:r>
            <a:r>
              <a:rPr lang="fr-FR" sz="2800" b="1" dirty="0"/>
              <a:t>forme performative par excellence</a:t>
            </a:r>
            <a:r>
              <a:rPr lang="fr-FR" sz="2800" dirty="0"/>
              <a:t> dans l’ordre.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485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868740"/>
            <a:ext cx="10299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II.2. Les trois actes de langage selon Austin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Acte locutoire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Ce qui est dit (production linguistique : sons, mots, syntaxe).</a:t>
            </a:r>
            <a:br>
              <a:rPr lang="fr-FR" sz="2800" dirty="0"/>
            </a:br>
            <a:r>
              <a:rPr lang="fr-FR" sz="2800" dirty="0"/>
              <a:t>→ Ex : dire « Tire sur elle ! »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Acte illocutoire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Ce qu’on fait en disant (promettre, ordonner, avertir…).</a:t>
            </a:r>
            <a:br>
              <a:rPr lang="fr-FR" sz="2800" dirty="0"/>
            </a:br>
            <a:r>
              <a:rPr lang="fr-FR" sz="2800" dirty="0"/>
              <a:t>→ Ex : </a:t>
            </a:r>
            <a:r>
              <a:rPr lang="fr-FR" sz="2800" i="1" dirty="0"/>
              <a:t>ordonner de tirer</a:t>
            </a:r>
            <a:r>
              <a:rPr lang="fr-FR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Acte perlocutoire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L’effet produit sur l’interlocuteur (persuader, effrayer, convaincre…).</a:t>
            </a:r>
            <a:br>
              <a:rPr lang="fr-FR" sz="2800" dirty="0"/>
            </a:br>
            <a:r>
              <a:rPr lang="fr-FR" sz="2800" dirty="0"/>
              <a:t>→ Ex : </a:t>
            </a:r>
            <a:r>
              <a:rPr lang="fr-FR" sz="2800" i="1" dirty="0"/>
              <a:t>me persuader de tirer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034" y="856734"/>
            <a:ext cx="7609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III. Différences entre énoncé constatif et performatif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21449"/>
              </p:ext>
            </p:extLst>
          </p:nvPr>
        </p:nvGraphicFramePr>
        <p:xfrm>
          <a:off x="1025034" y="1747520"/>
          <a:ext cx="9601200" cy="21945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61311525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7537812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47347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Caractéristiques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Constatif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Performatif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9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Nature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53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Valeur de vérité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Vrai / Faux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Réussi / Échoué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71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Accent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Sur le locutoire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Sur l’illocutoire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21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Objectif perlocutoire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Rare ou secondaire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Fréquent et associé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550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/>
                        <a:t>Exemples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cours, Il pleut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promets, Je vous avertis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38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028343"/>
            <a:ext cx="10071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II.3 Les différentes valeurs illocutoires selon Austin</a:t>
            </a:r>
          </a:p>
          <a:p>
            <a:r>
              <a:rPr lang="fr-FR" sz="2400" dirty="0"/>
              <a:t>Austin classe les actes illocutoires en cinq catégories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1. </a:t>
            </a:r>
            <a:r>
              <a:rPr lang="fr-FR" sz="2400" b="1" dirty="0" err="1"/>
              <a:t>Verdictifs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→ Donner un verdict, un jugement, une évaluation (ex : acquitter, condamner, évaluer).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2. </a:t>
            </a:r>
            <a:r>
              <a:rPr lang="fr-FR" sz="2400" b="1" dirty="0" err="1"/>
              <a:t>Exercitifs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→ Exercer un pouvoir, donner un ordre, une décision (ex : ordonner, nommer, annuler).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3. </a:t>
            </a:r>
            <a:r>
              <a:rPr lang="fr-FR" sz="2400" b="1" dirty="0" err="1"/>
              <a:t>Promissifs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→ Prendre un engagement ou une promesse (ex : promettre, garantir, jurer).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4. </a:t>
            </a:r>
            <a:r>
              <a:rPr lang="fr-FR" sz="2400" b="1" dirty="0" err="1"/>
              <a:t>Comportatifs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→ Exprimer une attitude sociale ou personnelle (ex : s’excuser, féliciter, critiquer).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5. </a:t>
            </a:r>
            <a:r>
              <a:rPr lang="fr-FR" sz="2400" b="1" dirty="0" err="1"/>
              <a:t>Expositifs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→ Structurer le discours, expliquer, argumenter (ex : démontrer, concéder, illustrer).</a:t>
            </a:r>
          </a:p>
        </p:txBody>
      </p:sp>
    </p:spTree>
    <p:extLst>
      <p:ext uri="{BB962C8B-B14F-4D97-AF65-F5344CB8AC3E}">
        <p14:creationId xmlns:p14="http://schemas.microsoft.com/office/powerpoint/2010/main" val="94336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200" y="1123940"/>
            <a:ext cx="10477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III. La version </a:t>
            </a:r>
            <a:r>
              <a:rPr lang="fr-FR" sz="2800" b="1" dirty="0" err="1" smtClean="0"/>
              <a:t>Searlienne</a:t>
            </a:r>
            <a:r>
              <a:rPr lang="fr-FR" sz="2800" b="1" dirty="0" smtClean="0"/>
              <a:t> </a:t>
            </a:r>
            <a:r>
              <a:rPr lang="fr-FR" sz="2800" b="1" dirty="0"/>
              <a:t>des actes de langage (John Searle)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Searle reprend </a:t>
            </a:r>
            <a:r>
              <a:rPr lang="fr-FR" sz="2800" b="1" dirty="0" smtClean="0"/>
              <a:t>la théorie de Austin</a:t>
            </a:r>
            <a:r>
              <a:rPr lang="fr-FR" sz="2800" dirty="0"/>
              <a:t>, mais propose une autre vision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Tous les énoncés (constatifs et performatifs) sont des </a:t>
            </a:r>
            <a:r>
              <a:rPr lang="fr-FR" sz="2800" b="1" dirty="0"/>
              <a:t>actes de langage</a:t>
            </a:r>
            <a:r>
              <a:rPr lang="fr-FR" sz="2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Chaque énoncé accomplit </a:t>
            </a:r>
            <a:r>
              <a:rPr lang="fr-FR" sz="2800" b="1" dirty="0"/>
              <a:t>4 actes</a:t>
            </a:r>
            <a:r>
              <a:rPr lang="fr-FR" sz="2800" dirty="0"/>
              <a:t> 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FR" sz="2800" b="1" dirty="0"/>
              <a:t>Acte d’énonciation</a:t>
            </a:r>
            <a:r>
              <a:rPr lang="fr-FR" sz="2800" dirty="0"/>
              <a:t> : prononcer les mots.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FR" sz="2800" b="1" dirty="0"/>
              <a:t>Acte propositionnel</a:t>
            </a:r>
            <a:r>
              <a:rPr lang="fr-FR" sz="2800" dirty="0"/>
              <a:t> : faire référence ou prédire quelque chose.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FR" sz="2800" b="1" dirty="0"/>
              <a:t>Acte illocutionnaire</a:t>
            </a:r>
            <a:r>
              <a:rPr lang="fr-FR" sz="2800" dirty="0"/>
              <a:t> : affirmer, promettre, ordonner, questionner...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FR" sz="2800" b="1" dirty="0"/>
              <a:t>Acte perlocutionnaire</a:t>
            </a:r>
            <a:r>
              <a:rPr lang="fr-FR" sz="2800" dirty="0"/>
              <a:t> : produire un effet sur l’interlocuteur (persuader, effrayer…).</a:t>
            </a:r>
          </a:p>
        </p:txBody>
      </p:sp>
    </p:spTree>
    <p:extLst>
      <p:ext uri="{BB962C8B-B14F-4D97-AF65-F5344CB8AC3E}">
        <p14:creationId xmlns:p14="http://schemas.microsoft.com/office/powerpoint/2010/main" val="25770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5934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1346200" y="926574"/>
            <a:ext cx="967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Exemples de variation illocutionnaire</a:t>
            </a:r>
            <a:r>
              <a:rPr lang="fr-FR" sz="2400" dirty="0"/>
              <a:t> pour une même proposition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Affirmation : « Jean fume beaucoup. 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Question : « Jean fume-t-il beaucoup ? 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Ordre : « Fume beaucoup, Jean ! 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Exclamation : « Plût au ciel que Jean fumât beaucoup ! 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Distinction importante</a:t>
            </a:r>
            <a:r>
              <a:rPr lang="fr-FR" sz="24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Marqueur de contenu propositionnel</a:t>
            </a:r>
            <a:r>
              <a:rPr lang="fr-FR" sz="2400" dirty="0"/>
              <a:t> (ce dont on parle).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Marqueur de force illocutionnaire</a:t>
            </a:r>
            <a:r>
              <a:rPr lang="fr-FR" sz="2400" dirty="0"/>
              <a:t> (intention : ordonner, interroger...).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66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800" y="1001743"/>
            <a:ext cx="1035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IV. Critiques de Searle à Austin : vers une nouvelle classification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Critiques adressées à Austin</a:t>
            </a:r>
            <a:r>
              <a:rPr lang="fr-FR" sz="24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Sa classification mélange verbes illocutoires et non illocutoires.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Manque de critères clairs.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Chevauchements entre catégories.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Nouvelle classification de Searle</a:t>
            </a:r>
            <a:r>
              <a:rPr lang="fr-FR" sz="24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Assertifs</a:t>
            </a:r>
            <a:r>
              <a:rPr lang="fr-FR" sz="2400" dirty="0"/>
              <a:t> : s'engager sur la vérité (ex : « Je déclare que... »).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Directifs</a:t>
            </a:r>
            <a:r>
              <a:rPr lang="fr-FR" sz="2400" dirty="0"/>
              <a:t> : essayer de faire agir l’interlocuteur (ex : « Ferme la porte ! »).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 err="1"/>
              <a:t>Promissifs</a:t>
            </a:r>
            <a:r>
              <a:rPr lang="fr-FR" sz="2400" dirty="0"/>
              <a:t> : s’engager à agir (ex : « Je promets que... »).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Expressifs</a:t>
            </a:r>
            <a:r>
              <a:rPr lang="fr-FR" sz="2400" dirty="0"/>
              <a:t> : exprimer son état psychologique (ex : « Je suis désolé. »).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Déclaratifs</a:t>
            </a:r>
            <a:r>
              <a:rPr lang="fr-FR" sz="2400" dirty="0"/>
              <a:t> : changer la réalité par l’énonciation (ex : « Je vous déclare mariés. »).</a:t>
            </a:r>
          </a:p>
        </p:txBody>
      </p:sp>
    </p:spTree>
    <p:extLst>
      <p:ext uri="{BB962C8B-B14F-4D97-AF65-F5344CB8AC3E}">
        <p14:creationId xmlns:p14="http://schemas.microsoft.com/office/powerpoint/2010/main" val="220547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985441"/>
            <a:ext cx="1003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V. La dimension interlocutive selon Francis Jacques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Critique des modèles antérieurs</a:t>
            </a:r>
            <a:r>
              <a:rPr lang="fr-FR" sz="2400" dirty="0"/>
              <a:t> :</a:t>
            </a:r>
            <a:br>
              <a:rPr lang="fr-FR" sz="2400" dirty="0"/>
            </a:br>
            <a:r>
              <a:rPr lang="fr-FR" sz="2400" dirty="0"/>
              <a:t>→ La communication n'est pas un simple transfert de message, mais une </a:t>
            </a:r>
            <a:r>
              <a:rPr lang="fr-FR" sz="2400" b="1" dirty="0"/>
              <a:t>interaction</a:t>
            </a:r>
            <a:r>
              <a:rPr lang="fr-FR" sz="2400" dirty="0"/>
              <a:t> entre deux interlocuteurs.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Trois conditions de la communication</a:t>
            </a:r>
            <a:r>
              <a:rPr lang="fr-FR" sz="24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Présence d’un code partagé</a:t>
            </a:r>
            <a:r>
              <a:rPr lang="fr-FR" sz="2400" dirty="0"/>
              <a:t> (la langue).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Référence au monde réel</a:t>
            </a:r>
            <a:r>
              <a:rPr lang="fr-FR" sz="2400" dirty="0"/>
              <a:t> (ce dont on parle).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Relation entre interlocuteurs</a:t>
            </a:r>
            <a:r>
              <a:rPr lang="fr-FR" sz="2400" dirty="0"/>
              <a:t> (échange actif et collaboratif).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Conclusion</a:t>
            </a:r>
            <a:r>
              <a:rPr lang="fr-FR" sz="2400" dirty="0"/>
              <a:t> :</a:t>
            </a:r>
            <a:br>
              <a:rPr lang="fr-FR" sz="2400" dirty="0"/>
            </a:br>
            <a:r>
              <a:rPr lang="fr-FR" sz="2400" dirty="0"/>
              <a:t>→ Parler = dire </a:t>
            </a:r>
            <a:r>
              <a:rPr lang="fr-FR" sz="2400" b="1" dirty="0"/>
              <a:t>avec quelqu'un</a:t>
            </a:r>
            <a:r>
              <a:rPr lang="fr-FR" sz="2400" dirty="0"/>
              <a:t> à propos de </a:t>
            </a:r>
            <a:r>
              <a:rPr lang="fr-FR" sz="2400" b="1" dirty="0"/>
              <a:t>quelque chose</a:t>
            </a:r>
            <a:r>
              <a:rPr lang="fr-FR" sz="2400" dirty="0"/>
              <a:t>.</a:t>
            </a:r>
            <a:br>
              <a:rPr lang="fr-FR" sz="2400" dirty="0"/>
            </a:br>
            <a:r>
              <a:rPr lang="fr-FR" sz="2400" dirty="0"/>
              <a:t>→ La communication est une </a:t>
            </a:r>
            <a:r>
              <a:rPr lang="fr-FR" sz="2400" b="1" dirty="0" err="1"/>
              <a:t>co</a:t>
            </a:r>
            <a:r>
              <a:rPr lang="fr-FR" sz="2400" b="1" dirty="0"/>
              <a:t>-construction</a:t>
            </a:r>
            <a:r>
              <a:rPr lang="fr-FR" sz="2400" dirty="0"/>
              <a:t> du sens entre émetteur et récepteur.</a:t>
            </a:r>
          </a:p>
        </p:txBody>
      </p:sp>
    </p:spTree>
    <p:extLst>
      <p:ext uri="{BB962C8B-B14F-4D97-AF65-F5344CB8AC3E}">
        <p14:creationId xmlns:p14="http://schemas.microsoft.com/office/powerpoint/2010/main" val="187214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5200" y="894827"/>
            <a:ext cx="10160000" cy="391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I. Origines philosophiques</a:t>
            </a:r>
          </a:p>
          <a:p>
            <a:r>
              <a:rPr lang="fr-FR" sz="3200" b="1" dirty="0"/>
              <a:t>Méfiance des linguistes envers la philosophie du langage</a:t>
            </a:r>
            <a:r>
              <a:rPr lang="fr-FR" sz="3200" dirty="0"/>
              <a:t> :</a:t>
            </a:r>
            <a:br>
              <a:rPr lang="fr-FR" sz="3200" dirty="0"/>
            </a:br>
            <a:r>
              <a:rPr lang="fr-FR" sz="3200" dirty="0"/>
              <a:t>→ Les linguistes ont longtemps considéré que la philosophie apportait peu à l'étude scientifique du langage.</a:t>
            </a:r>
            <a:br>
              <a:rPr lang="fr-FR" sz="3200" dirty="0"/>
            </a:br>
            <a:r>
              <a:rPr lang="fr-FR" sz="3200" dirty="0"/>
              <a:t>→ Pourtant, les philosophes ont largement nourri la réflexion linguistique.</a:t>
            </a:r>
          </a:p>
          <a:p>
            <a:r>
              <a:rPr lang="fr-FR" sz="3200" dirty="0" smtClean="0"/>
              <a:t>Quintilien</a:t>
            </a:r>
            <a:r>
              <a:rPr lang="fr-FR" sz="3200" dirty="0"/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1094939"/>
            <a:ext cx="10375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Intérêt ancien des philosophes pour le langage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Depuis l’Antiquité, des penseurs comme Platon et Aristote se sont intéressés aux liens entre langage, logique, persuasion et éthique.</a:t>
            </a:r>
            <a:br>
              <a:rPr lang="fr-FR" sz="2800" dirty="0"/>
            </a:br>
            <a:r>
              <a:rPr lang="fr-FR" sz="2800" dirty="0"/>
              <a:t>→ La rhétorique grecque est un point de départ essentiel :</a:t>
            </a:r>
            <a:br>
              <a:rPr lang="fr-FR" sz="2800" dirty="0"/>
            </a:br>
            <a:r>
              <a:rPr lang="fr-FR" sz="2800" dirty="0"/>
              <a:t>• Elle étudie comment convaincre par la parole.</a:t>
            </a:r>
            <a:br>
              <a:rPr lang="fr-FR" sz="2800" dirty="0"/>
            </a:br>
            <a:r>
              <a:rPr lang="fr-FR" sz="2800" dirty="0"/>
              <a:t>• Elle prend en compte les émotions, les croyances et les habitudes de l’auditoire.</a:t>
            </a:r>
            <a:br>
              <a:rPr lang="fr-FR" sz="2800" dirty="0"/>
            </a:br>
            <a:r>
              <a:rPr lang="fr-FR" sz="2800" dirty="0"/>
              <a:t>→ Contributions majeures de Sénèque, Cicéron, </a:t>
            </a:r>
          </a:p>
        </p:txBody>
      </p:sp>
    </p:spTree>
    <p:extLst>
      <p:ext uri="{BB962C8B-B14F-4D97-AF65-F5344CB8AC3E}">
        <p14:creationId xmlns:p14="http://schemas.microsoft.com/office/powerpoint/2010/main" val="38161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902038"/>
            <a:ext cx="10388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II. Le modèle rhétorique d’Aristote</a:t>
            </a:r>
          </a:p>
          <a:p>
            <a:r>
              <a:rPr lang="fr-FR" sz="2800" b="1" dirty="0"/>
              <a:t>Définition de la rhétorique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C’est l’art de bien parler, surtout en public, dans une optique de persuasion.</a:t>
            </a:r>
          </a:p>
          <a:p>
            <a:r>
              <a:rPr lang="fr-FR" sz="2800" b="1" dirty="0"/>
              <a:t>Les trois composantes de la rhétorique</a:t>
            </a:r>
            <a:r>
              <a:rPr lang="fr-FR" sz="2800" dirty="0"/>
              <a:t> :</a:t>
            </a:r>
          </a:p>
          <a:p>
            <a:pPr lvl="1"/>
            <a:r>
              <a:rPr lang="fr-FR" sz="2800" b="1" dirty="0"/>
              <a:t>Invention</a:t>
            </a:r>
            <a:r>
              <a:rPr lang="fr-FR" sz="2800" dirty="0"/>
              <a:t> : élaboration des idées et des arguments.</a:t>
            </a:r>
          </a:p>
          <a:p>
            <a:pPr lvl="1"/>
            <a:r>
              <a:rPr lang="fr-FR" sz="2800" b="1" dirty="0"/>
              <a:t>Disposition</a:t>
            </a:r>
            <a:r>
              <a:rPr lang="fr-FR" sz="2800" dirty="0"/>
              <a:t> : organisation logique et claire du discours.</a:t>
            </a:r>
          </a:p>
          <a:p>
            <a:pPr lvl="1"/>
            <a:r>
              <a:rPr lang="fr-FR" sz="2800" b="1" dirty="0"/>
              <a:t>Style</a:t>
            </a:r>
            <a:r>
              <a:rPr lang="fr-FR" sz="2800" dirty="0"/>
              <a:t> : forme du discours (choix des mots, figures de style).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65201" y="721311"/>
            <a:ext cx="1039522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Qualités du style selon Aristote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Clarté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le discours doit être compréhensible.</a:t>
            </a:r>
            <a:b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Ornement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le discours gagne en efficacité par l’usage de figures de style (ex. : métaphore, métonymie).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Deux types de discours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b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Dialectique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s’adresse à un auditoire fictif, fondé sur la logique pure.</a:t>
            </a:r>
            <a:b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Rhétorique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s’adresse à un public réel, implique des stratégies de persuasion.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b="1" dirty="0"/>
              <a:t>Importance de l’auditoire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L’orateur doit adapter son discours aux capacités de jugement, aux passions et aux mœurs du public.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100" y="892939"/>
            <a:ext cx="9779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III. Les trois genres de discours selon Aristote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Le discours judiciaire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Porte sur des faits passés.</a:t>
            </a:r>
            <a:br>
              <a:rPr lang="fr-FR" sz="2800" dirty="0"/>
            </a:br>
            <a:r>
              <a:rPr lang="fr-FR" sz="2800" dirty="0"/>
              <a:t>→ Vise à accuser ou à défendre.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Le discours épidictique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Sert à louer ou blâmer.</a:t>
            </a:r>
            <a:br>
              <a:rPr lang="fr-FR" sz="2800" dirty="0"/>
            </a:br>
            <a:r>
              <a:rPr lang="fr-FR" sz="2800" dirty="0"/>
              <a:t>→ Utilisé lors de cérémonies, commémorations, hommages, etc.</a:t>
            </a:r>
          </a:p>
          <a:p>
            <a:pPr>
              <a:buFont typeface="+mj-lt"/>
              <a:buAutoNum type="arabicPeriod"/>
            </a:pPr>
            <a:r>
              <a:rPr lang="fr-FR" sz="2800" b="1" dirty="0"/>
              <a:t>Le discours délibératif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Oriente vers l’action future.</a:t>
            </a:r>
            <a:br>
              <a:rPr lang="fr-FR" sz="2800" dirty="0"/>
            </a:br>
            <a:r>
              <a:rPr lang="fr-FR" sz="2800" dirty="0"/>
              <a:t>→ Vise à conseiller ou déconseiller une décision.</a:t>
            </a:r>
          </a:p>
        </p:txBody>
      </p:sp>
    </p:spTree>
    <p:extLst>
      <p:ext uri="{BB962C8B-B14F-4D97-AF65-F5344CB8AC3E}">
        <p14:creationId xmlns:p14="http://schemas.microsoft.com/office/powerpoint/2010/main" val="39470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944940"/>
            <a:ext cx="1054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IV. Le syllogisme aristotélicien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Définition</a:t>
            </a:r>
            <a:r>
              <a:rPr lang="fr-FR" sz="2800" dirty="0"/>
              <a:t> : raisonnement logique en trois étapes, menant à une conclusion certaine.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Structure du syllogisme</a:t>
            </a:r>
            <a:r>
              <a:rPr lang="fr-FR" sz="280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Une </a:t>
            </a:r>
            <a:r>
              <a:rPr lang="fr-FR" sz="2800" i="1" dirty="0"/>
              <a:t>première prémisse</a:t>
            </a:r>
            <a:r>
              <a:rPr lang="fr-FR" sz="2800" dirty="0"/>
              <a:t> générale.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Une </a:t>
            </a:r>
            <a:r>
              <a:rPr lang="fr-FR" sz="2800" i="1" dirty="0"/>
              <a:t>seconde prémisse</a:t>
            </a:r>
            <a:r>
              <a:rPr lang="fr-FR" sz="2800" dirty="0"/>
              <a:t> particulière.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Une </a:t>
            </a:r>
            <a:r>
              <a:rPr lang="fr-FR" sz="2800" i="1" dirty="0"/>
              <a:t>conclusion</a:t>
            </a:r>
            <a:r>
              <a:rPr lang="fr-FR" sz="2800" dirty="0"/>
              <a:t> qui découle nécessairement des deux.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Exemple classique</a:t>
            </a:r>
            <a:r>
              <a:rPr lang="fr-FR" sz="2800" dirty="0"/>
              <a:t> :</a:t>
            </a:r>
            <a:br>
              <a:rPr lang="fr-FR" sz="2800" dirty="0"/>
            </a:br>
            <a:r>
              <a:rPr lang="fr-FR" sz="2800" dirty="0"/>
              <a:t>→ Tous les hommes sont mortels.</a:t>
            </a:r>
            <a:br>
              <a:rPr lang="fr-FR" sz="2800" dirty="0"/>
            </a:br>
            <a:r>
              <a:rPr lang="fr-FR" sz="2800" dirty="0"/>
              <a:t>→ Socrate est un homme.</a:t>
            </a:r>
            <a:br>
              <a:rPr lang="fr-FR" sz="2800" dirty="0"/>
            </a:br>
            <a:r>
              <a:rPr lang="fr-FR" sz="2800" dirty="0"/>
              <a:t>→ Donc, Socrate est mortel.</a:t>
            </a:r>
          </a:p>
        </p:txBody>
      </p:sp>
    </p:spTree>
    <p:extLst>
      <p:ext uri="{BB962C8B-B14F-4D97-AF65-F5344CB8AC3E}">
        <p14:creationId xmlns:p14="http://schemas.microsoft.com/office/powerpoint/2010/main" val="35677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941338"/>
            <a:ext cx="998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II. Les actes de langage</a:t>
            </a:r>
          </a:p>
          <a:p>
            <a:r>
              <a:rPr lang="fr-FR" sz="2800" b="1" dirty="0"/>
              <a:t>1. Contexte philosophique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Les philosophes d’Oxford veulent renouveler la philosophie en analysant </a:t>
            </a:r>
            <a:r>
              <a:rPr lang="fr-FR" sz="2800" b="1" dirty="0"/>
              <a:t>le langage ordinaire</a:t>
            </a:r>
            <a:r>
              <a:rPr lang="fr-FR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Contrairement aux approches abstraites, ils s’intéressent à la </a:t>
            </a:r>
            <a:r>
              <a:rPr lang="fr-FR" sz="2800" b="1" dirty="0"/>
              <a:t>richesse des langues naturelles</a:t>
            </a:r>
            <a:r>
              <a:rPr lang="fr-FR" sz="2800" dirty="0"/>
              <a:t> : mots, syntaxe, tournures,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Le langage est vu comme </a:t>
            </a:r>
            <a:r>
              <a:rPr lang="fr-FR" sz="2800" b="1" dirty="0"/>
              <a:t>précis là où c’est nécessaire, vague là où ce ne l’est pas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7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763538"/>
            <a:ext cx="10401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I.1. La théorie des actes de langage selon John L. Austin</a:t>
            </a:r>
          </a:p>
          <a:p>
            <a:r>
              <a:rPr lang="fr-FR" sz="2800" b="1" dirty="0"/>
              <a:t>a. Origine et fondement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Austin introduit le concept d’</a:t>
            </a:r>
            <a:r>
              <a:rPr lang="fr-FR" sz="2800" b="1" dirty="0"/>
              <a:t>acte de langage</a:t>
            </a:r>
            <a:r>
              <a:rPr lang="fr-FR" sz="2800" dirty="0"/>
              <a:t> lors de conférences à Harvard.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Idée centrale : le langage ne sert pas uniquement à </a:t>
            </a:r>
            <a:r>
              <a:rPr lang="fr-FR" sz="2800" b="1" dirty="0"/>
              <a:t>décrire le monde</a:t>
            </a:r>
            <a:r>
              <a:rPr lang="fr-FR" sz="2800" dirty="0"/>
              <a:t>, il sert aussi à </a:t>
            </a:r>
            <a:r>
              <a:rPr lang="fr-FR" sz="2800" b="1" dirty="0"/>
              <a:t>agir</a:t>
            </a:r>
            <a:r>
              <a:rPr lang="fr-FR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Citation importante : </a:t>
            </a:r>
            <a:r>
              <a:rPr lang="fr-FR" sz="2800" i="1" dirty="0"/>
              <a:t>« Le langage ordinaire n’est pas aussi banal qu’on serait porté à le croire. »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83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713</Words>
  <Application>Microsoft Office PowerPoint</Application>
  <PresentationFormat>Grand écran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Times New Roman</vt:lpstr>
      <vt:lpstr>Organique</vt:lpstr>
      <vt:lpstr>Chapitre 5 :  Introduction à la pragmatique du langage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III :  Attitudes Linguistiques - Concepts et Théories </dc:title>
  <dc:creator>Dell</dc:creator>
  <cp:lastModifiedBy>Dell</cp:lastModifiedBy>
  <cp:revision>16</cp:revision>
  <dcterms:created xsi:type="dcterms:W3CDTF">2025-01-07T22:00:47Z</dcterms:created>
  <dcterms:modified xsi:type="dcterms:W3CDTF">2025-04-27T17:37:52Z</dcterms:modified>
</cp:coreProperties>
</file>