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7" r:id="rId3"/>
    <p:sldId id="265" r:id="rId4"/>
    <p:sldId id="258" r:id="rId5"/>
    <p:sldId id="264" r:id="rId6"/>
    <p:sldId id="266" r:id="rId7"/>
    <p:sldId id="259" r:id="rId8"/>
    <p:sldId id="260" r:id="rId9"/>
    <p:sldId id="261" r:id="rId10"/>
    <p:sldId id="262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1589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89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53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228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958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086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996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009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329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22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604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217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601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666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28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636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96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681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28825" y="2697163"/>
            <a:ext cx="8080376" cy="23876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Chapitre </a:t>
            </a: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: </a:t>
            </a: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Introduction à la pragmatique du langage</a:t>
            </a:r>
            <a:r>
              <a:rPr lang="fr-FR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FR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56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9200" y="882640"/>
            <a:ext cx="10109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b. Deux types d’énoncés</a:t>
            </a:r>
          </a:p>
          <a:p>
            <a:pPr>
              <a:buFont typeface="+mj-lt"/>
              <a:buAutoNum type="arabicPeriod"/>
            </a:pPr>
            <a:r>
              <a:rPr lang="fr-FR" sz="2800" b="1" dirty="0"/>
              <a:t>Énoncés constatifs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Ils décrivent un fait.</a:t>
            </a:r>
            <a:br>
              <a:rPr lang="fr-FR" sz="2800" dirty="0"/>
            </a:br>
            <a:r>
              <a:rPr lang="fr-FR" sz="2800" dirty="0"/>
              <a:t>→ Peuvent être </a:t>
            </a:r>
            <a:r>
              <a:rPr lang="fr-FR" sz="2800" b="1" dirty="0"/>
              <a:t>vrais ou faux</a:t>
            </a:r>
            <a:r>
              <a:rPr lang="fr-FR" sz="2800" dirty="0"/>
              <a:t>.</a:t>
            </a:r>
            <a:br>
              <a:rPr lang="fr-FR" sz="2800" dirty="0"/>
            </a:br>
            <a:r>
              <a:rPr lang="fr-FR" sz="2800" dirty="0"/>
              <a:t>→ Ex : </a:t>
            </a:r>
            <a:r>
              <a:rPr lang="fr-FR" sz="2800" i="1" dirty="0"/>
              <a:t>Je cours</a:t>
            </a:r>
            <a:r>
              <a:rPr lang="fr-FR" sz="2800" dirty="0"/>
              <a:t>.</a:t>
            </a:r>
          </a:p>
          <a:p>
            <a:pPr>
              <a:buFont typeface="+mj-lt"/>
              <a:buAutoNum type="arabicPeriod"/>
            </a:pPr>
            <a:r>
              <a:rPr lang="fr-FR" sz="2800" b="1" dirty="0"/>
              <a:t>Énoncés performatifs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Ils </a:t>
            </a:r>
            <a:r>
              <a:rPr lang="fr-FR" sz="2800" b="1" dirty="0"/>
              <a:t>accomplissent une action</a:t>
            </a:r>
            <a:r>
              <a:rPr lang="fr-FR" sz="2800" dirty="0"/>
              <a:t> en étant énoncés.</a:t>
            </a:r>
            <a:br>
              <a:rPr lang="fr-FR" sz="2800" dirty="0"/>
            </a:br>
            <a:r>
              <a:rPr lang="fr-FR" sz="2800" dirty="0"/>
              <a:t>→ Ne sont </a:t>
            </a:r>
            <a:r>
              <a:rPr lang="fr-FR" sz="2800" b="1" dirty="0"/>
              <a:t>ni vrais ni faux</a:t>
            </a:r>
            <a:r>
              <a:rPr lang="fr-FR" sz="2800" dirty="0"/>
              <a:t>, mais peuvent </a:t>
            </a:r>
            <a:r>
              <a:rPr lang="fr-FR" sz="2800" b="1" dirty="0"/>
              <a:t>réussir ou échouer</a:t>
            </a:r>
            <a:r>
              <a:rPr lang="fr-FR" sz="2800" dirty="0"/>
              <a:t>.</a:t>
            </a:r>
            <a:br>
              <a:rPr lang="fr-FR" sz="2800" dirty="0"/>
            </a:br>
            <a:r>
              <a:rPr lang="fr-FR" sz="2800" dirty="0"/>
              <a:t>→ Forme typique : 1re pers. du singulier, présent de l’indicatif, voix active.</a:t>
            </a:r>
            <a:br>
              <a:rPr lang="fr-FR" sz="2800" dirty="0"/>
            </a:br>
            <a:r>
              <a:rPr lang="fr-FR" sz="2800" dirty="0"/>
              <a:t>→ Ex : </a:t>
            </a:r>
            <a:r>
              <a:rPr lang="fr-FR" sz="2800" i="1" dirty="0"/>
              <a:t>Je te promets de venir</a:t>
            </a:r>
            <a:r>
              <a:rPr lang="fr-FR" sz="2800" dirty="0"/>
              <a:t>, </a:t>
            </a:r>
            <a:r>
              <a:rPr lang="fr-FR" sz="2800" i="1" dirty="0"/>
              <a:t>Je te parie 5 € qu’il pleuvra</a:t>
            </a:r>
            <a:r>
              <a:rPr lang="fr-FR" sz="2800" dirty="0"/>
              <a:t>, </a:t>
            </a:r>
            <a:r>
              <a:rPr lang="fr-FR" sz="2800" i="1" dirty="0"/>
              <a:t>Je baptise ce bateau…</a:t>
            </a:r>
            <a:r>
              <a:rPr lang="fr-F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321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41400" y="796718"/>
            <a:ext cx="7235571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c. Conditions de réussite d’un acte performatif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Procédure conventionnelle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respectée.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Situation appropriée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Sérieux de l’énonciation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Sinon : acte </a:t>
            </a: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malheureux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ou </a:t>
            </a: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échoué</a:t>
            </a:r>
            <a:r>
              <a:rPr kumimoji="0" lang="fr-FR" altLang="fr-F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63600" y="2868222"/>
            <a:ext cx="9944652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</a:t>
            </a:r>
            <a:r>
              <a:rPr kumimoji="0" lang="fr-FR" altLang="fr-FR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 </a:t>
            </a: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Performativité explicite vs implicite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Performatif explicite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: verbe d’action explicite → </a:t>
            </a:r>
            <a:r>
              <a:rPr kumimoji="0" lang="fr-FR" altLang="fr-FR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Je te promets de venir.</a:t>
            </a:r>
            <a:endParaRPr kumimoji="0" lang="fr-FR" alt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Performatif implicite (primaire)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: action sous-entendue → </a:t>
            </a:r>
            <a:r>
              <a:rPr kumimoji="0" lang="fr-FR" altLang="fr-FR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Je viendrai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(promesse, menace, etc. selon le contexte).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31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227435"/>
            <a:ext cx="10287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e. Cas d’usage non sérieux (usage parasitaire)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dirty="0"/>
              <a:t>Austin </a:t>
            </a:r>
            <a:r>
              <a:rPr lang="fr-FR" sz="2800" b="1" dirty="0"/>
              <a:t>exclut</a:t>
            </a:r>
            <a:r>
              <a:rPr lang="fr-FR" sz="2800" dirty="0"/>
              <a:t> les cas de langage non sérieux (théâtre, fiction…) car l’intention d’agir est absente ou fictive</a:t>
            </a:r>
            <a:r>
              <a:rPr lang="fr-FR" sz="2800" dirty="0" smtClean="0"/>
              <a:t>.</a:t>
            </a:r>
          </a:p>
          <a:p>
            <a:endParaRPr lang="fr-FR" sz="2800" dirty="0" smtClean="0"/>
          </a:p>
          <a:p>
            <a:r>
              <a:rPr lang="fr-FR" sz="2800" b="1" dirty="0"/>
              <a:t>f. Forme impérative comme acte performatif</a:t>
            </a:r>
          </a:p>
          <a:p>
            <a:r>
              <a:rPr lang="fr-FR" sz="2800" dirty="0"/>
              <a:t>Exemples :</a:t>
            </a:r>
            <a:br>
              <a:rPr lang="fr-FR" sz="2800" dirty="0"/>
            </a:br>
            <a:r>
              <a:rPr lang="fr-FR" sz="2800" dirty="0"/>
              <a:t>→ </a:t>
            </a:r>
            <a:r>
              <a:rPr lang="fr-FR" sz="2800" i="1" dirty="0"/>
              <a:t>Fermez la porte !</a:t>
            </a:r>
            <a:r>
              <a:rPr lang="fr-FR" sz="2800" dirty="0"/>
              <a:t> = </a:t>
            </a:r>
            <a:r>
              <a:rPr lang="fr-FR" sz="2800" i="1" dirty="0"/>
              <a:t>Je vous ordonne…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→ </a:t>
            </a:r>
            <a:r>
              <a:rPr lang="fr-FR" sz="2800" i="1" dirty="0"/>
              <a:t>Faites attention !</a:t>
            </a:r>
            <a:r>
              <a:rPr lang="fr-FR" sz="2800" dirty="0"/>
              <a:t> = </a:t>
            </a:r>
            <a:r>
              <a:rPr lang="fr-FR" sz="2800" i="1" dirty="0"/>
              <a:t>Je vous demande…</a:t>
            </a:r>
            <a:endParaRPr lang="fr-FR" sz="2800" dirty="0"/>
          </a:p>
          <a:p>
            <a:r>
              <a:rPr lang="fr-FR" sz="2800" dirty="0"/>
              <a:t>L’impératif = </a:t>
            </a:r>
            <a:r>
              <a:rPr lang="fr-FR" sz="2800" b="1" dirty="0"/>
              <a:t>forme performative par excellence</a:t>
            </a:r>
            <a:r>
              <a:rPr lang="fr-FR" sz="2800" dirty="0"/>
              <a:t> dans l’ordre.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34851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2200" y="868740"/>
            <a:ext cx="102997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II.2. Les trois actes de langage selon Austin</a:t>
            </a:r>
          </a:p>
          <a:p>
            <a:pPr>
              <a:buFont typeface="+mj-lt"/>
              <a:buAutoNum type="arabicPeriod"/>
            </a:pPr>
            <a:r>
              <a:rPr lang="fr-FR" sz="2800" b="1" dirty="0"/>
              <a:t>Acte locutoire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Ce qui est dit (production linguistique : sons, mots, syntaxe).</a:t>
            </a:r>
            <a:br>
              <a:rPr lang="fr-FR" sz="2800" dirty="0"/>
            </a:br>
            <a:r>
              <a:rPr lang="fr-FR" sz="2800" dirty="0"/>
              <a:t>→ Ex : dire « Tire sur elle ! »</a:t>
            </a:r>
          </a:p>
          <a:p>
            <a:pPr>
              <a:buFont typeface="+mj-lt"/>
              <a:buAutoNum type="arabicPeriod"/>
            </a:pPr>
            <a:r>
              <a:rPr lang="fr-FR" sz="2800" b="1" dirty="0"/>
              <a:t>Acte illocutoire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Ce qu’on fait en disant (promettre, ordonner, avertir…).</a:t>
            </a:r>
            <a:br>
              <a:rPr lang="fr-FR" sz="2800" dirty="0"/>
            </a:br>
            <a:r>
              <a:rPr lang="fr-FR" sz="2800" dirty="0"/>
              <a:t>→ Ex : </a:t>
            </a:r>
            <a:r>
              <a:rPr lang="fr-FR" sz="2800" i="1" dirty="0"/>
              <a:t>ordonner de tirer</a:t>
            </a:r>
            <a:r>
              <a:rPr lang="fr-FR" sz="2800" dirty="0"/>
              <a:t>.</a:t>
            </a:r>
          </a:p>
          <a:p>
            <a:pPr>
              <a:buFont typeface="+mj-lt"/>
              <a:buAutoNum type="arabicPeriod"/>
            </a:pPr>
            <a:r>
              <a:rPr lang="fr-FR" sz="2800" b="1" dirty="0"/>
              <a:t>Acte perlocutoire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L’effet produit sur l’interlocuteur (persuader, effrayer, convaincre…).</a:t>
            </a:r>
            <a:br>
              <a:rPr lang="fr-FR" sz="2800" dirty="0"/>
            </a:br>
            <a:r>
              <a:rPr lang="fr-FR" sz="2800" dirty="0"/>
              <a:t>→ Ex : </a:t>
            </a:r>
            <a:r>
              <a:rPr lang="fr-FR" sz="2800" i="1" dirty="0"/>
              <a:t>me persuader de tirer</a:t>
            </a:r>
            <a:r>
              <a:rPr lang="fr-F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915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5034" y="856734"/>
            <a:ext cx="76091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rgbClr val="00B050"/>
                </a:solidFill>
              </a:rPr>
              <a:t>III. Différences entre énoncé constatif et performatif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421449"/>
              </p:ext>
            </p:extLst>
          </p:nvPr>
        </p:nvGraphicFramePr>
        <p:xfrm>
          <a:off x="1025034" y="1747520"/>
          <a:ext cx="9601200" cy="219456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61311525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67537812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473475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b="1" dirty="0"/>
                        <a:t>Caractéristiques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Constatif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Performatif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1905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 dirty="0"/>
                        <a:t>Nature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Action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4530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 dirty="0"/>
                        <a:t>Valeur de vérité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Vrai / Faux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Réussi / Échoué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8712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 dirty="0"/>
                        <a:t>Accent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Sur le locutoire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Sur l’illocutoire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2121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 dirty="0"/>
                        <a:t>Objectif perlocutoire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Rare ou secondaire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/>
                        <a:t>Fréquent et associé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65508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b="1" dirty="0"/>
                        <a:t>Exemples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Je cours, Il pleut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Je promets, Je vous avertis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81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7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1100" y="1028343"/>
            <a:ext cx="100711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II.3 Les différentes valeurs illocutoires selon Austin</a:t>
            </a:r>
          </a:p>
          <a:p>
            <a:r>
              <a:rPr lang="fr-FR" sz="2400" dirty="0"/>
              <a:t>Austin classe les actes illocutoires en cinq catégories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1. </a:t>
            </a:r>
            <a:r>
              <a:rPr lang="fr-FR" sz="2400" b="1" dirty="0" err="1"/>
              <a:t>Verdictifs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>→ Donner un verdict, un jugement, une évaluation (ex : acquitter, condamner, évaluer).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2. </a:t>
            </a:r>
            <a:r>
              <a:rPr lang="fr-FR" sz="2400" b="1" dirty="0" err="1"/>
              <a:t>Exercitifs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>→ Exercer un pouvoir, donner un ordre, une décision (ex : ordonner, nommer, annuler).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3. </a:t>
            </a:r>
            <a:r>
              <a:rPr lang="fr-FR" sz="2400" b="1" dirty="0" err="1"/>
              <a:t>Promissifs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>→ Prendre un engagement ou une promesse (ex : promettre, garantir, jurer).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4. </a:t>
            </a:r>
            <a:r>
              <a:rPr lang="fr-FR" sz="2400" b="1" dirty="0" err="1"/>
              <a:t>Comportatifs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>→ Exprimer une attitude sociale ou personnelle (ex : s’excuser, féliciter, critiquer).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5. </a:t>
            </a:r>
            <a:r>
              <a:rPr lang="fr-FR" sz="2400" b="1" dirty="0" err="1"/>
              <a:t>Expositifs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>→ Structurer le discours, expliquer, argumenter (ex : démontrer, concéder, illustrer).</a:t>
            </a:r>
          </a:p>
        </p:txBody>
      </p:sp>
    </p:spTree>
    <p:extLst>
      <p:ext uri="{BB962C8B-B14F-4D97-AF65-F5344CB8AC3E}">
        <p14:creationId xmlns:p14="http://schemas.microsoft.com/office/powerpoint/2010/main" val="943360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5200" y="1123940"/>
            <a:ext cx="104775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III. La version </a:t>
            </a:r>
            <a:r>
              <a:rPr lang="fr-FR" sz="2800" b="1" dirty="0" err="1" smtClean="0"/>
              <a:t>Searlienne</a:t>
            </a:r>
            <a:r>
              <a:rPr lang="fr-FR" sz="2800" b="1" dirty="0" smtClean="0"/>
              <a:t> </a:t>
            </a:r>
            <a:r>
              <a:rPr lang="fr-FR" sz="2800" b="1" dirty="0"/>
              <a:t>des actes de langage (John Searle)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b="1" dirty="0"/>
              <a:t>Searle reprend </a:t>
            </a:r>
            <a:r>
              <a:rPr lang="fr-FR" sz="2800" b="1" dirty="0" smtClean="0"/>
              <a:t>la théorie de Austin</a:t>
            </a:r>
            <a:r>
              <a:rPr lang="fr-FR" sz="2800" dirty="0"/>
              <a:t>, mais propose une autre vision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800" dirty="0"/>
              <a:t>Tous les énoncés (constatifs et performatifs) sont des </a:t>
            </a:r>
            <a:r>
              <a:rPr lang="fr-FR" sz="2800" b="1" dirty="0"/>
              <a:t>actes de langage</a:t>
            </a:r>
            <a:r>
              <a:rPr lang="fr-FR" sz="28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800" dirty="0"/>
              <a:t>Chaque énoncé accomplit </a:t>
            </a:r>
            <a:r>
              <a:rPr lang="fr-FR" sz="2800" b="1" dirty="0"/>
              <a:t>4 actes</a:t>
            </a:r>
            <a:r>
              <a:rPr lang="fr-FR" sz="2800" dirty="0"/>
              <a:t> :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fr-FR" sz="2800" b="1" dirty="0"/>
              <a:t>Acte d’énonciation</a:t>
            </a:r>
            <a:r>
              <a:rPr lang="fr-FR" sz="2800" dirty="0"/>
              <a:t> : prononcer les mots.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fr-FR" sz="2800" b="1" dirty="0"/>
              <a:t>Acte propositionnel</a:t>
            </a:r>
            <a:r>
              <a:rPr lang="fr-FR" sz="2800" dirty="0"/>
              <a:t> : faire référence ou prédire quelque chose.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fr-FR" sz="2800" b="1" dirty="0"/>
              <a:t>Acte illocutionnaire</a:t>
            </a:r>
            <a:r>
              <a:rPr lang="fr-FR" sz="2800" dirty="0"/>
              <a:t> : affirmer, promettre, ordonner, questionner...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fr-FR" sz="2800" b="1" dirty="0"/>
              <a:t>Acte perlocutionnaire</a:t>
            </a:r>
            <a:r>
              <a:rPr lang="fr-FR" sz="2800" dirty="0"/>
              <a:t> : produire un effet sur l’interlocuteur (persuader, effrayer…).</a:t>
            </a:r>
          </a:p>
        </p:txBody>
      </p:sp>
    </p:spTree>
    <p:extLst>
      <p:ext uri="{BB962C8B-B14F-4D97-AF65-F5344CB8AC3E}">
        <p14:creationId xmlns:p14="http://schemas.microsoft.com/office/powerpoint/2010/main" val="257709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85934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fr-FR" sz="2000" dirty="0"/>
          </a:p>
        </p:txBody>
      </p:sp>
      <p:sp>
        <p:nvSpPr>
          <p:cNvPr id="3" name="Rectangle 2"/>
          <p:cNvSpPr/>
          <p:nvPr/>
        </p:nvSpPr>
        <p:spPr>
          <a:xfrm>
            <a:off x="1346200" y="926574"/>
            <a:ext cx="9677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Exemples de variation illocutionnaire</a:t>
            </a:r>
            <a:r>
              <a:rPr lang="fr-FR" sz="2400" dirty="0"/>
              <a:t> pour une même proposition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Affirmation : « Jean fume beaucoup. »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Question : « Jean fume-t-il beaucoup ? »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Ordre : « Fume beaucoup, Jean ! »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Exclamation : « Plût au ciel que Jean fumât beaucoup ! 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Distinction importante</a:t>
            </a:r>
            <a:r>
              <a:rPr lang="fr-FR" sz="2400" dirty="0"/>
              <a:t>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b="1" dirty="0"/>
              <a:t>Marqueur de contenu propositionnel</a:t>
            </a:r>
            <a:r>
              <a:rPr lang="fr-FR" sz="2400" dirty="0"/>
              <a:t> (ce dont on parle).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b="1" dirty="0"/>
              <a:t>Marqueur de force illocutionnaire</a:t>
            </a:r>
            <a:r>
              <a:rPr lang="fr-FR" sz="2400" dirty="0"/>
              <a:t> (intention : ordonner, interroger...).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667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9800" y="1001743"/>
            <a:ext cx="103505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IV. Critiques de Searle à Austin : vers une nouvelle classification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Critiques adressées à Austin</a:t>
            </a:r>
            <a:r>
              <a:rPr lang="fr-FR" sz="2400" dirty="0"/>
              <a:t>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Sa classification mélange verbes illocutoires et non illocutoires.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Manque de critères clairs.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Chevauchements entre catégories.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Nouvelle classification de Searle</a:t>
            </a:r>
            <a:r>
              <a:rPr lang="fr-FR" sz="2400" dirty="0"/>
              <a:t>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b="1" dirty="0"/>
              <a:t>Assertifs</a:t>
            </a:r>
            <a:r>
              <a:rPr lang="fr-FR" sz="2400" dirty="0"/>
              <a:t> : s'engager sur la vérité (ex : « Je déclare que... »).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b="1" dirty="0"/>
              <a:t>Directifs</a:t>
            </a:r>
            <a:r>
              <a:rPr lang="fr-FR" sz="2400" dirty="0"/>
              <a:t> : essayer de faire agir l’interlocuteur (ex : « Ferme la porte ! »).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b="1" dirty="0" err="1"/>
              <a:t>Promissifs</a:t>
            </a:r>
            <a:r>
              <a:rPr lang="fr-FR" sz="2400" dirty="0"/>
              <a:t> : s’engager à agir (ex : « Je promets que... »).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b="1" dirty="0"/>
              <a:t>Expressifs</a:t>
            </a:r>
            <a:r>
              <a:rPr lang="fr-FR" sz="2400" dirty="0"/>
              <a:t> : exprimer son état psychologique (ex : « Je suis désolé. »).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b="1" dirty="0"/>
              <a:t>Déclaratifs</a:t>
            </a:r>
            <a:r>
              <a:rPr lang="fr-FR" sz="2400" dirty="0"/>
              <a:t> : changer la réalité par l’énonciation (ex : « Je vous déclare mariés. »).</a:t>
            </a:r>
          </a:p>
        </p:txBody>
      </p:sp>
    </p:spTree>
    <p:extLst>
      <p:ext uri="{BB962C8B-B14F-4D97-AF65-F5344CB8AC3E}">
        <p14:creationId xmlns:p14="http://schemas.microsoft.com/office/powerpoint/2010/main" val="2205478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1100" y="985441"/>
            <a:ext cx="10033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V. La dimension interlocutive selon Francis Jacques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Critique des modèles antérieurs</a:t>
            </a:r>
            <a:r>
              <a:rPr lang="fr-FR" sz="2400" dirty="0"/>
              <a:t> :</a:t>
            </a:r>
            <a:br>
              <a:rPr lang="fr-FR" sz="2400" dirty="0"/>
            </a:br>
            <a:r>
              <a:rPr lang="fr-FR" sz="2400" dirty="0"/>
              <a:t>→ La communication n'est pas un simple transfert de message, mais une </a:t>
            </a:r>
            <a:r>
              <a:rPr lang="fr-FR" sz="2400" b="1" dirty="0"/>
              <a:t>interaction</a:t>
            </a:r>
            <a:r>
              <a:rPr lang="fr-FR" sz="2400" dirty="0"/>
              <a:t> entre deux interlocuteurs.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Trois conditions de la communication</a:t>
            </a:r>
            <a:r>
              <a:rPr lang="fr-FR" sz="2400" dirty="0"/>
              <a:t>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b="1" dirty="0"/>
              <a:t>Présence d’un code partagé</a:t>
            </a:r>
            <a:r>
              <a:rPr lang="fr-FR" sz="2400" dirty="0"/>
              <a:t> (la langue).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b="1" dirty="0"/>
              <a:t>Référence au monde réel</a:t>
            </a:r>
            <a:r>
              <a:rPr lang="fr-FR" sz="2400" dirty="0"/>
              <a:t> (ce dont on parle).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b="1" dirty="0"/>
              <a:t>Relation entre interlocuteurs</a:t>
            </a:r>
            <a:r>
              <a:rPr lang="fr-FR" sz="2400" dirty="0"/>
              <a:t> (échange actif et collaboratif).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/>
              <a:t>Conclusion</a:t>
            </a:r>
            <a:r>
              <a:rPr lang="fr-FR" sz="2400" dirty="0"/>
              <a:t> :</a:t>
            </a:r>
            <a:br>
              <a:rPr lang="fr-FR" sz="2400" dirty="0"/>
            </a:br>
            <a:r>
              <a:rPr lang="fr-FR" sz="2400" dirty="0"/>
              <a:t>→ Parler = dire </a:t>
            </a:r>
            <a:r>
              <a:rPr lang="fr-FR" sz="2400" b="1" dirty="0"/>
              <a:t>avec quelqu'un</a:t>
            </a:r>
            <a:r>
              <a:rPr lang="fr-FR" sz="2400" dirty="0"/>
              <a:t> à propos de </a:t>
            </a:r>
            <a:r>
              <a:rPr lang="fr-FR" sz="2400" b="1" dirty="0"/>
              <a:t>quelque chose</a:t>
            </a:r>
            <a:r>
              <a:rPr lang="fr-FR" sz="2400" dirty="0"/>
              <a:t>.</a:t>
            </a:r>
            <a:br>
              <a:rPr lang="fr-FR" sz="2400" dirty="0"/>
            </a:br>
            <a:r>
              <a:rPr lang="fr-FR" sz="2400" dirty="0"/>
              <a:t>→ La communication est une </a:t>
            </a:r>
            <a:r>
              <a:rPr lang="fr-FR" sz="2400" b="1" dirty="0" err="1"/>
              <a:t>co</a:t>
            </a:r>
            <a:r>
              <a:rPr lang="fr-FR" sz="2400" b="1" dirty="0"/>
              <a:t>-construction</a:t>
            </a:r>
            <a:r>
              <a:rPr lang="fr-FR" sz="2400" dirty="0"/>
              <a:t> du sens entre émetteur et récepteur.</a:t>
            </a:r>
          </a:p>
        </p:txBody>
      </p:sp>
    </p:spTree>
    <p:extLst>
      <p:ext uri="{BB962C8B-B14F-4D97-AF65-F5344CB8AC3E}">
        <p14:creationId xmlns:p14="http://schemas.microsoft.com/office/powerpoint/2010/main" val="1872146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65200" y="894827"/>
            <a:ext cx="10160000" cy="391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/>
              <a:t>I. Origines philosophiques</a:t>
            </a:r>
          </a:p>
          <a:p>
            <a:r>
              <a:rPr lang="fr-FR" sz="3200" b="1" dirty="0"/>
              <a:t>Méfiance des linguistes envers la philosophie du langage</a:t>
            </a:r>
            <a:r>
              <a:rPr lang="fr-FR" sz="3200" dirty="0"/>
              <a:t> :</a:t>
            </a:r>
            <a:br>
              <a:rPr lang="fr-FR" sz="3200" dirty="0"/>
            </a:br>
            <a:r>
              <a:rPr lang="fr-FR" sz="3200" dirty="0"/>
              <a:t>→ Les linguistes ont longtemps considéré que la philosophie apportait peu à l'étude scientifique du langage.</a:t>
            </a:r>
            <a:br>
              <a:rPr lang="fr-FR" sz="3200" dirty="0"/>
            </a:br>
            <a:r>
              <a:rPr lang="fr-FR" sz="3200" dirty="0"/>
              <a:t>→ Pourtant, les philosophes ont largement nourri la réflexion linguistique.</a:t>
            </a:r>
          </a:p>
          <a:p>
            <a:r>
              <a:rPr lang="fr-FR" sz="3200" dirty="0" smtClean="0"/>
              <a:t>Quintilien</a:t>
            </a:r>
            <a:r>
              <a:rPr lang="fr-FR" sz="3200" dirty="0"/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fr-F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2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1700" y="1094939"/>
            <a:ext cx="103759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Intérêt ancien des philosophes pour le langage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Depuis l’Antiquité, des penseurs comme Platon et Aristote se sont intéressés aux liens entre langage, logique, persuasion et éthique.</a:t>
            </a:r>
            <a:br>
              <a:rPr lang="fr-FR" sz="2800" dirty="0"/>
            </a:br>
            <a:r>
              <a:rPr lang="fr-FR" sz="2800" dirty="0"/>
              <a:t>→ La rhétorique grecque est un point de départ essentiel :</a:t>
            </a:r>
            <a:br>
              <a:rPr lang="fr-FR" sz="2800" dirty="0"/>
            </a:br>
            <a:r>
              <a:rPr lang="fr-FR" sz="2800" dirty="0"/>
              <a:t>• Elle étudie comment convaincre par la parole.</a:t>
            </a:r>
            <a:br>
              <a:rPr lang="fr-FR" sz="2800" dirty="0"/>
            </a:br>
            <a:r>
              <a:rPr lang="fr-FR" sz="2800" dirty="0"/>
              <a:t>• Elle prend en compte les émotions, les croyances et les habitudes de l’auditoire.</a:t>
            </a:r>
            <a:br>
              <a:rPr lang="fr-FR" sz="2800" dirty="0"/>
            </a:br>
            <a:r>
              <a:rPr lang="fr-FR" sz="2800" dirty="0"/>
              <a:t>→ Contributions majeures de Sénèque, Cicéron, </a:t>
            </a:r>
          </a:p>
        </p:txBody>
      </p:sp>
    </p:spTree>
    <p:extLst>
      <p:ext uri="{BB962C8B-B14F-4D97-AF65-F5344CB8AC3E}">
        <p14:creationId xmlns:p14="http://schemas.microsoft.com/office/powerpoint/2010/main" val="381617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89000" y="902038"/>
            <a:ext cx="103886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II. Le modèle rhétorique d’Aristote</a:t>
            </a:r>
          </a:p>
          <a:p>
            <a:r>
              <a:rPr lang="fr-FR" sz="2800" b="1" dirty="0"/>
              <a:t>Définition de la rhétorique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C’est l’art de bien parler, surtout en public, dans une optique de persuasion.</a:t>
            </a:r>
          </a:p>
          <a:p>
            <a:r>
              <a:rPr lang="fr-FR" sz="2800" b="1" dirty="0"/>
              <a:t>Les trois composantes de la rhétorique</a:t>
            </a:r>
            <a:r>
              <a:rPr lang="fr-FR" sz="2800" dirty="0"/>
              <a:t> :</a:t>
            </a:r>
          </a:p>
          <a:p>
            <a:pPr lvl="1"/>
            <a:r>
              <a:rPr lang="fr-FR" sz="2800" b="1" dirty="0"/>
              <a:t>Invention</a:t>
            </a:r>
            <a:r>
              <a:rPr lang="fr-FR" sz="2800" dirty="0"/>
              <a:t> : élaboration des idées et des arguments.</a:t>
            </a:r>
          </a:p>
          <a:p>
            <a:pPr lvl="1"/>
            <a:r>
              <a:rPr lang="fr-FR" sz="2800" b="1" dirty="0"/>
              <a:t>Disposition</a:t>
            </a:r>
            <a:r>
              <a:rPr lang="fr-FR" sz="2800" dirty="0"/>
              <a:t> : organisation logique et claire du discours.</a:t>
            </a:r>
          </a:p>
          <a:p>
            <a:pPr lvl="1"/>
            <a:r>
              <a:rPr lang="fr-FR" sz="2800" b="1" dirty="0"/>
              <a:t>Style</a:t>
            </a:r>
            <a:r>
              <a:rPr lang="fr-FR" sz="2800" dirty="0"/>
              <a:t> : forme du discours (choix des mots, figures de style).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0466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65201" y="721311"/>
            <a:ext cx="1039522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Qualités du style selon Aristote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</a:t>
            </a:r>
            <a:b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</a:t>
            </a:r>
            <a:r>
              <a:rPr kumimoji="0" lang="fr-FR" altLang="fr-FR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Clarté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 le discours doit être compréhensible.</a:t>
            </a:r>
            <a:b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</a:t>
            </a:r>
            <a:r>
              <a:rPr kumimoji="0" lang="fr-FR" altLang="fr-FR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Ornement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 le discours gagne en efficacité par l’usage de figures de style (ex. : métaphore, métonymie).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Deux types de discours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</a:t>
            </a:r>
            <a:b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</a:t>
            </a:r>
            <a:r>
              <a:rPr kumimoji="0" lang="fr-FR" altLang="fr-FR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Dialectique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 s’adresse à un auditoire fictif, fondé sur la logique pure.</a:t>
            </a:r>
            <a:b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</a:t>
            </a:r>
            <a:r>
              <a:rPr kumimoji="0" lang="fr-FR" altLang="fr-FR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Rhétorique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 s’adresse à un public réel, implique des stratégies de persuasion.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b="1" dirty="0"/>
              <a:t>Importance de l’auditoire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L’orateur doit adapter son discours aux capacités de jugement, aux passions et aux mœurs du public.</a:t>
            </a:r>
            <a:endParaRPr kumimoji="0" lang="fr-FR" alt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94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4100" y="892939"/>
            <a:ext cx="9779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III. Les trois genres de discours selon Aristote</a:t>
            </a:r>
          </a:p>
          <a:p>
            <a:pPr>
              <a:buFont typeface="+mj-lt"/>
              <a:buAutoNum type="arabicPeriod"/>
            </a:pPr>
            <a:r>
              <a:rPr lang="fr-FR" sz="2800" b="1" dirty="0"/>
              <a:t>Le discours judiciaire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Porte sur des faits passés.</a:t>
            </a:r>
            <a:br>
              <a:rPr lang="fr-FR" sz="2800" dirty="0"/>
            </a:br>
            <a:r>
              <a:rPr lang="fr-FR" sz="2800" dirty="0"/>
              <a:t>→ Vise à accuser ou à défendre.</a:t>
            </a:r>
          </a:p>
          <a:p>
            <a:pPr>
              <a:buFont typeface="+mj-lt"/>
              <a:buAutoNum type="arabicPeriod"/>
            </a:pPr>
            <a:r>
              <a:rPr lang="fr-FR" sz="2800" b="1" dirty="0"/>
              <a:t>Le discours épidictique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Sert à louer ou blâmer.</a:t>
            </a:r>
            <a:br>
              <a:rPr lang="fr-FR" sz="2800" dirty="0"/>
            </a:br>
            <a:r>
              <a:rPr lang="fr-FR" sz="2800" dirty="0"/>
              <a:t>→ Utilisé lors de cérémonies, commémorations, hommages, etc.</a:t>
            </a:r>
          </a:p>
          <a:p>
            <a:pPr>
              <a:buFont typeface="+mj-lt"/>
              <a:buAutoNum type="arabicPeriod"/>
            </a:pPr>
            <a:r>
              <a:rPr lang="fr-FR" sz="2800" b="1" dirty="0"/>
              <a:t>Le discours délibératif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Oriente vers l’action future.</a:t>
            </a:r>
            <a:br>
              <a:rPr lang="fr-FR" sz="2800" dirty="0"/>
            </a:br>
            <a:r>
              <a:rPr lang="fr-FR" sz="2800" dirty="0"/>
              <a:t>→ Vise à conseiller ou déconseiller une décision.</a:t>
            </a:r>
          </a:p>
        </p:txBody>
      </p:sp>
    </p:spTree>
    <p:extLst>
      <p:ext uri="{BB962C8B-B14F-4D97-AF65-F5344CB8AC3E}">
        <p14:creationId xmlns:p14="http://schemas.microsoft.com/office/powerpoint/2010/main" val="394707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17600" y="944940"/>
            <a:ext cx="10541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IV. Le syllogisme aristotélicien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b="1" dirty="0"/>
              <a:t>Définition</a:t>
            </a:r>
            <a:r>
              <a:rPr lang="fr-FR" sz="2800" dirty="0"/>
              <a:t> : raisonnement logique en trois étapes, menant à une conclusion certaine.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b="1" dirty="0"/>
              <a:t>Structure du syllogisme</a:t>
            </a:r>
            <a:r>
              <a:rPr lang="fr-FR" sz="2800" dirty="0"/>
              <a:t>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800" dirty="0"/>
              <a:t>Une </a:t>
            </a:r>
            <a:r>
              <a:rPr lang="fr-FR" sz="2800" i="1" dirty="0"/>
              <a:t>première prémisse</a:t>
            </a:r>
            <a:r>
              <a:rPr lang="fr-FR" sz="2800" dirty="0"/>
              <a:t> générale.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800" dirty="0"/>
              <a:t>Une </a:t>
            </a:r>
            <a:r>
              <a:rPr lang="fr-FR" sz="2800" i="1" dirty="0"/>
              <a:t>seconde prémisse</a:t>
            </a:r>
            <a:r>
              <a:rPr lang="fr-FR" sz="2800" dirty="0"/>
              <a:t> particulière.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800" dirty="0"/>
              <a:t>Une </a:t>
            </a:r>
            <a:r>
              <a:rPr lang="fr-FR" sz="2800" i="1" dirty="0"/>
              <a:t>conclusion</a:t>
            </a:r>
            <a:r>
              <a:rPr lang="fr-FR" sz="2800" dirty="0"/>
              <a:t> qui découle nécessairement des deux.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b="1" dirty="0"/>
              <a:t>Exemple classique</a:t>
            </a:r>
            <a:r>
              <a:rPr lang="fr-FR" sz="2800" dirty="0"/>
              <a:t> :</a:t>
            </a:r>
            <a:br>
              <a:rPr lang="fr-FR" sz="2800" dirty="0"/>
            </a:br>
            <a:r>
              <a:rPr lang="fr-FR" sz="2800" dirty="0"/>
              <a:t>→ Tous les hommes sont mortels.</a:t>
            </a:r>
            <a:br>
              <a:rPr lang="fr-FR" sz="2800" dirty="0"/>
            </a:br>
            <a:r>
              <a:rPr lang="fr-FR" sz="2800" dirty="0"/>
              <a:t>→ Socrate est un homme.</a:t>
            </a:r>
            <a:br>
              <a:rPr lang="fr-FR" sz="2800" dirty="0"/>
            </a:br>
            <a:r>
              <a:rPr lang="fr-FR" sz="2800" dirty="0"/>
              <a:t>→ Donc, Socrate est mortel.</a:t>
            </a:r>
          </a:p>
        </p:txBody>
      </p:sp>
    </p:spTree>
    <p:extLst>
      <p:ext uri="{BB962C8B-B14F-4D97-AF65-F5344CB8AC3E}">
        <p14:creationId xmlns:p14="http://schemas.microsoft.com/office/powerpoint/2010/main" val="356773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33500" y="941338"/>
            <a:ext cx="9982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II. Les actes de langage</a:t>
            </a:r>
          </a:p>
          <a:p>
            <a:r>
              <a:rPr lang="fr-FR" sz="2800" b="1" dirty="0"/>
              <a:t>1. Contexte philosophique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dirty="0"/>
              <a:t>Les philosophes d’Oxford veulent renouveler la philosophie en analysant </a:t>
            </a:r>
            <a:r>
              <a:rPr lang="fr-FR" sz="2800" b="1" dirty="0"/>
              <a:t>le langage ordinaire</a:t>
            </a:r>
            <a:r>
              <a:rPr lang="fr-FR" sz="2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dirty="0"/>
              <a:t>Contrairement aux approches abstraites, ils s’intéressent à la </a:t>
            </a:r>
            <a:r>
              <a:rPr lang="fr-FR" sz="2800" b="1" dirty="0"/>
              <a:t>richesse des langues naturelles</a:t>
            </a:r>
            <a:r>
              <a:rPr lang="fr-FR" sz="2800" dirty="0"/>
              <a:t> : mots, syntaxe, tournures, etc.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dirty="0"/>
              <a:t>Le langage est vu comme </a:t>
            </a:r>
            <a:r>
              <a:rPr lang="fr-FR" sz="2800" b="1" dirty="0"/>
              <a:t>précis là où c’est nécessaire, vague là où ce ne l’est pas</a:t>
            </a:r>
            <a:r>
              <a:rPr lang="fr-F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974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6300" y="763538"/>
            <a:ext cx="104013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/>
              <a:t>I.1. La théorie des actes de langage selon John L. Austin</a:t>
            </a:r>
          </a:p>
          <a:p>
            <a:r>
              <a:rPr lang="fr-FR" sz="2800" b="1" dirty="0"/>
              <a:t>a. Origine et fondement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dirty="0"/>
              <a:t>Austin introduit le concept d’</a:t>
            </a:r>
            <a:r>
              <a:rPr lang="fr-FR" sz="2800" b="1" dirty="0"/>
              <a:t>acte de langage</a:t>
            </a:r>
            <a:r>
              <a:rPr lang="fr-FR" sz="2800" dirty="0"/>
              <a:t> lors de conférences à Harvard.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dirty="0"/>
              <a:t>Idée centrale : le langage ne sert pas uniquement à </a:t>
            </a:r>
            <a:r>
              <a:rPr lang="fr-FR" sz="2800" b="1" dirty="0"/>
              <a:t>décrire le monde</a:t>
            </a:r>
            <a:r>
              <a:rPr lang="fr-FR" sz="2800" dirty="0"/>
              <a:t>, il sert aussi à </a:t>
            </a:r>
            <a:r>
              <a:rPr lang="fr-FR" sz="2800" b="1" dirty="0"/>
              <a:t>agir</a:t>
            </a:r>
            <a:r>
              <a:rPr lang="fr-FR" sz="28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800" dirty="0"/>
              <a:t>Citation importante : </a:t>
            </a:r>
            <a:r>
              <a:rPr lang="fr-FR" sz="2800" i="1" dirty="0"/>
              <a:t>« Le langage ordinaire n’est pas aussi banal qu’on serait porté à le croire. »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6283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95</TotalTime>
  <Words>713</Words>
  <Application>Microsoft Office PowerPoint</Application>
  <PresentationFormat>Grand écran</PresentationFormat>
  <Paragraphs>116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Courier New</vt:lpstr>
      <vt:lpstr>Garamond</vt:lpstr>
      <vt:lpstr>Times New Roman</vt:lpstr>
      <vt:lpstr>Organique</vt:lpstr>
      <vt:lpstr>Chapitre 5 :  Introduction à la pragmatique du langage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III :  Attitudes Linguistiques - Concepts et Théories </dc:title>
  <dc:creator>Dell</dc:creator>
  <cp:lastModifiedBy>Dell</cp:lastModifiedBy>
  <cp:revision>16</cp:revision>
  <dcterms:created xsi:type="dcterms:W3CDTF">2025-01-07T22:00:47Z</dcterms:created>
  <dcterms:modified xsi:type="dcterms:W3CDTF">2025-04-27T17:37:52Z</dcterms:modified>
</cp:coreProperties>
</file>