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65" r:id="rId3"/>
    <p:sldId id="266" r:id="rId4"/>
    <p:sldId id="267" r:id="rId5"/>
    <p:sldId id="268" r:id="rId6"/>
    <p:sldId id="269" r:id="rId7"/>
    <p:sldId id="270" r:id="rId8"/>
    <p:sldId id="271" r:id="rId9"/>
    <p:sldId id="272" r:id="rId10"/>
    <p:sldId id="273" r:id="rId11"/>
    <p:sldId id="274" r:id="rId12"/>
    <p:sldId id="275" r:id="rId13"/>
    <p:sldId id="276" r:id="rId14"/>
    <p:sldId id="277" r:id="rId15"/>
    <p:sldId id="278" r:id="rId16"/>
    <p:sldId id="279" r:id="rId17"/>
    <p:sldId id="280" r:id="rId18"/>
    <p:sldId id="281" r:id="rId19"/>
    <p:sldId id="282" r:id="rId20"/>
    <p:sldId id="283" r:id="rId21"/>
    <p:sldId id="284" r:id="rId22"/>
    <p:sldId id="285" r:id="rId23"/>
    <p:sldId id="286" r:id="rId24"/>
    <p:sldId id="287" r:id="rId25"/>
    <p:sldId id="288" r:id="rId2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6" d="100"/>
          <a:sy n="106" d="100"/>
        </p:scale>
        <p:origin x="1686" y="11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5FC40E-E33C-4649-8D6C-95DE03262099}" type="datetimeFigureOut">
              <a:rPr lang="fr-FR" smtClean="0"/>
              <a:t>18/11/2024</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4550A2-8743-4DF8-AA7F-2F9F71342C74}" type="slidenum">
              <a:rPr lang="fr-FR" smtClean="0"/>
              <a:t>‹N°›</a:t>
            </a:fld>
            <a:endParaRPr lang="fr-FR"/>
          </a:p>
        </p:txBody>
      </p:sp>
    </p:spTree>
    <p:extLst>
      <p:ext uri="{BB962C8B-B14F-4D97-AF65-F5344CB8AC3E}">
        <p14:creationId xmlns:p14="http://schemas.microsoft.com/office/powerpoint/2010/main" val="135713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44550A2-8743-4DF8-AA7F-2F9F71342C74}" type="slidenum">
              <a:rPr lang="fr-FR" smtClean="0"/>
              <a:t>1</a:t>
            </a:fld>
            <a:endParaRPr lang="fr-FR"/>
          </a:p>
        </p:txBody>
      </p:sp>
    </p:spTree>
    <p:extLst>
      <p:ext uri="{BB962C8B-B14F-4D97-AF65-F5344CB8AC3E}">
        <p14:creationId xmlns:p14="http://schemas.microsoft.com/office/powerpoint/2010/main" val="2992137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44550A2-8743-4DF8-AA7F-2F9F71342C74}" type="slidenum">
              <a:rPr lang="fr-FR" smtClean="0"/>
              <a:t>10</a:t>
            </a:fld>
            <a:endParaRPr lang="fr-FR"/>
          </a:p>
        </p:txBody>
      </p:sp>
    </p:spTree>
    <p:extLst>
      <p:ext uri="{BB962C8B-B14F-4D97-AF65-F5344CB8AC3E}">
        <p14:creationId xmlns:p14="http://schemas.microsoft.com/office/powerpoint/2010/main" val="40004301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44550A2-8743-4DF8-AA7F-2F9F71342C74}" type="slidenum">
              <a:rPr lang="fr-FR" smtClean="0"/>
              <a:t>11</a:t>
            </a:fld>
            <a:endParaRPr lang="fr-FR"/>
          </a:p>
        </p:txBody>
      </p:sp>
    </p:spTree>
    <p:extLst>
      <p:ext uri="{BB962C8B-B14F-4D97-AF65-F5344CB8AC3E}">
        <p14:creationId xmlns:p14="http://schemas.microsoft.com/office/powerpoint/2010/main" val="9063326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44550A2-8743-4DF8-AA7F-2F9F71342C74}" type="slidenum">
              <a:rPr lang="fr-FR" smtClean="0"/>
              <a:t>12</a:t>
            </a:fld>
            <a:endParaRPr lang="fr-FR"/>
          </a:p>
        </p:txBody>
      </p:sp>
    </p:spTree>
    <p:extLst>
      <p:ext uri="{BB962C8B-B14F-4D97-AF65-F5344CB8AC3E}">
        <p14:creationId xmlns:p14="http://schemas.microsoft.com/office/powerpoint/2010/main" val="32496014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44550A2-8743-4DF8-AA7F-2F9F71342C74}" type="slidenum">
              <a:rPr lang="fr-FR" smtClean="0"/>
              <a:t>13</a:t>
            </a:fld>
            <a:endParaRPr lang="fr-FR"/>
          </a:p>
        </p:txBody>
      </p:sp>
    </p:spTree>
    <p:extLst>
      <p:ext uri="{BB962C8B-B14F-4D97-AF65-F5344CB8AC3E}">
        <p14:creationId xmlns:p14="http://schemas.microsoft.com/office/powerpoint/2010/main" val="5193274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44550A2-8743-4DF8-AA7F-2F9F71342C74}" type="slidenum">
              <a:rPr lang="fr-FR" smtClean="0"/>
              <a:t>14</a:t>
            </a:fld>
            <a:endParaRPr lang="fr-FR"/>
          </a:p>
        </p:txBody>
      </p:sp>
    </p:spTree>
    <p:extLst>
      <p:ext uri="{BB962C8B-B14F-4D97-AF65-F5344CB8AC3E}">
        <p14:creationId xmlns:p14="http://schemas.microsoft.com/office/powerpoint/2010/main" val="26572759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44550A2-8743-4DF8-AA7F-2F9F71342C74}" type="slidenum">
              <a:rPr lang="fr-FR" smtClean="0"/>
              <a:t>15</a:t>
            </a:fld>
            <a:endParaRPr lang="fr-FR"/>
          </a:p>
        </p:txBody>
      </p:sp>
    </p:spTree>
    <p:extLst>
      <p:ext uri="{BB962C8B-B14F-4D97-AF65-F5344CB8AC3E}">
        <p14:creationId xmlns:p14="http://schemas.microsoft.com/office/powerpoint/2010/main" val="8739815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44550A2-8743-4DF8-AA7F-2F9F71342C74}" type="slidenum">
              <a:rPr lang="fr-FR" smtClean="0"/>
              <a:t>16</a:t>
            </a:fld>
            <a:endParaRPr lang="fr-FR"/>
          </a:p>
        </p:txBody>
      </p:sp>
    </p:spTree>
    <p:extLst>
      <p:ext uri="{BB962C8B-B14F-4D97-AF65-F5344CB8AC3E}">
        <p14:creationId xmlns:p14="http://schemas.microsoft.com/office/powerpoint/2010/main" val="21100403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44550A2-8743-4DF8-AA7F-2F9F71342C74}" type="slidenum">
              <a:rPr lang="fr-FR" smtClean="0"/>
              <a:t>17</a:t>
            </a:fld>
            <a:endParaRPr lang="fr-FR"/>
          </a:p>
        </p:txBody>
      </p:sp>
    </p:spTree>
    <p:extLst>
      <p:ext uri="{BB962C8B-B14F-4D97-AF65-F5344CB8AC3E}">
        <p14:creationId xmlns:p14="http://schemas.microsoft.com/office/powerpoint/2010/main" val="4548844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44550A2-8743-4DF8-AA7F-2F9F71342C74}" type="slidenum">
              <a:rPr lang="fr-FR" smtClean="0"/>
              <a:t>18</a:t>
            </a:fld>
            <a:endParaRPr lang="fr-FR"/>
          </a:p>
        </p:txBody>
      </p:sp>
    </p:spTree>
    <p:extLst>
      <p:ext uri="{BB962C8B-B14F-4D97-AF65-F5344CB8AC3E}">
        <p14:creationId xmlns:p14="http://schemas.microsoft.com/office/powerpoint/2010/main" val="19416759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44550A2-8743-4DF8-AA7F-2F9F71342C74}" type="slidenum">
              <a:rPr lang="fr-FR" smtClean="0"/>
              <a:t>19</a:t>
            </a:fld>
            <a:endParaRPr lang="fr-FR"/>
          </a:p>
        </p:txBody>
      </p:sp>
    </p:spTree>
    <p:extLst>
      <p:ext uri="{BB962C8B-B14F-4D97-AF65-F5344CB8AC3E}">
        <p14:creationId xmlns:p14="http://schemas.microsoft.com/office/powerpoint/2010/main" val="1052241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44550A2-8743-4DF8-AA7F-2F9F71342C74}" type="slidenum">
              <a:rPr lang="fr-FR" smtClean="0"/>
              <a:t>2</a:t>
            </a:fld>
            <a:endParaRPr lang="fr-FR"/>
          </a:p>
        </p:txBody>
      </p:sp>
    </p:spTree>
    <p:extLst>
      <p:ext uri="{BB962C8B-B14F-4D97-AF65-F5344CB8AC3E}">
        <p14:creationId xmlns:p14="http://schemas.microsoft.com/office/powerpoint/2010/main" val="15573596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44550A2-8743-4DF8-AA7F-2F9F71342C74}" type="slidenum">
              <a:rPr lang="fr-FR" smtClean="0"/>
              <a:t>20</a:t>
            </a:fld>
            <a:endParaRPr lang="fr-FR"/>
          </a:p>
        </p:txBody>
      </p:sp>
    </p:spTree>
    <p:extLst>
      <p:ext uri="{BB962C8B-B14F-4D97-AF65-F5344CB8AC3E}">
        <p14:creationId xmlns:p14="http://schemas.microsoft.com/office/powerpoint/2010/main" val="11904285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44550A2-8743-4DF8-AA7F-2F9F71342C74}" type="slidenum">
              <a:rPr lang="fr-FR" smtClean="0"/>
              <a:t>21</a:t>
            </a:fld>
            <a:endParaRPr lang="fr-FR"/>
          </a:p>
        </p:txBody>
      </p:sp>
    </p:spTree>
    <p:extLst>
      <p:ext uri="{BB962C8B-B14F-4D97-AF65-F5344CB8AC3E}">
        <p14:creationId xmlns:p14="http://schemas.microsoft.com/office/powerpoint/2010/main" val="11497870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44550A2-8743-4DF8-AA7F-2F9F71342C74}" type="slidenum">
              <a:rPr lang="fr-FR" smtClean="0"/>
              <a:t>22</a:t>
            </a:fld>
            <a:endParaRPr lang="fr-FR"/>
          </a:p>
        </p:txBody>
      </p:sp>
    </p:spTree>
    <p:extLst>
      <p:ext uri="{BB962C8B-B14F-4D97-AF65-F5344CB8AC3E}">
        <p14:creationId xmlns:p14="http://schemas.microsoft.com/office/powerpoint/2010/main" val="3340957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44550A2-8743-4DF8-AA7F-2F9F71342C74}" type="slidenum">
              <a:rPr lang="fr-FR" smtClean="0"/>
              <a:t>23</a:t>
            </a:fld>
            <a:endParaRPr lang="fr-FR"/>
          </a:p>
        </p:txBody>
      </p:sp>
    </p:spTree>
    <p:extLst>
      <p:ext uri="{BB962C8B-B14F-4D97-AF65-F5344CB8AC3E}">
        <p14:creationId xmlns:p14="http://schemas.microsoft.com/office/powerpoint/2010/main" val="18707864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44550A2-8743-4DF8-AA7F-2F9F71342C74}" type="slidenum">
              <a:rPr lang="fr-FR" smtClean="0"/>
              <a:t>24</a:t>
            </a:fld>
            <a:endParaRPr lang="fr-FR"/>
          </a:p>
        </p:txBody>
      </p:sp>
    </p:spTree>
    <p:extLst>
      <p:ext uri="{BB962C8B-B14F-4D97-AF65-F5344CB8AC3E}">
        <p14:creationId xmlns:p14="http://schemas.microsoft.com/office/powerpoint/2010/main" val="17006332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44550A2-8743-4DF8-AA7F-2F9F71342C74}" type="slidenum">
              <a:rPr lang="fr-FR" smtClean="0"/>
              <a:t>25</a:t>
            </a:fld>
            <a:endParaRPr lang="fr-FR"/>
          </a:p>
        </p:txBody>
      </p:sp>
    </p:spTree>
    <p:extLst>
      <p:ext uri="{BB962C8B-B14F-4D97-AF65-F5344CB8AC3E}">
        <p14:creationId xmlns:p14="http://schemas.microsoft.com/office/powerpoint/2010/main" val="41483137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44550A2-8743-4DF8-AA7F-2F9F71342C74}" type="slidenum">
              <a:rPr lang="fr-FR" smtClean="0"/>
              <a:t>3</a:t>
            </a:fld>
            <a:endParaRPr lang="fr-FR"/>
          </a:p>
        </p:txBody>
      </p:sp>
    </p:spTree>
    <p:extLst>
      <p:ext uri="{BB962C8B-B14F-4D97-AF65-F5344CB8AC3E}">
        <p14:creationId xmlns:p14="http://schemas.microsoft.com/office/powerpoint/2010/main" val="587307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44550A2-8743-4DF8-AA7F-2F9F71342C74}" type="slidenum">
              <a:rPr lang="fr-FR" smtClean="0"/>
              <a:t>4</a:t>
            </a:fld>
            <a:endParaRPr lang="fr-FR"/>
          </a:p>
        </p:txBody>
      </p:sp>
    </p:spTree>
    <p:extLst>
      <p:ext uri="{BB962C8B-B14F-4D97-AF65-F5344CB8AC3E}">
        <p14:creationId xmlns:p14="http://schemas.microsoft.com/office/powerpoint/2010/main" val="21907304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44550A2-8743-4DF8-AA7F-2F9F71342C74}" type="slidenum">
              <a:rPr lang="fr-FR" smtClean="0"/>
              <a:t>5</a:t>
            </a:fld>
            <a:endParaRPr lang="fr-FR"/>
          </a:p>
        </p:txBody>
      </p:sp>
    </p:spTree>
    <p:extLst>
      <p:ext uri="{BB962C8B-B14F-4D97-AF65-F5344CB8AC3E}">
        <p14:creationId xmlns:p14="http://schemas.microsoft.com/office/powerpoint/2010/main" val="13434618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44550A2-8743-4DF8-AA7F-2F9F71342C74}" type="slidenum">
              <a:rPr lang="fr-FR" smtClean="0"/>
              <a:t>6</a:t>
            </a:fld>
            <a:endParaRPr lang="fr-FR"/>
          </a:p>
        </p:txBody>
      </p:sp>
    </p:spTree>
    <p:extLst>
      <p:ext uri="{BB962C8B-B14F-4D97-AF65-F5344CB8AC3E}">
        <p14:creationId xmlns:p14="http://schemas.microsoft.com/office/powerpoint/2010/main" val="986710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44550A2-8743-4DF8-AA7F-2F9F71342C74}" type="slidenum">
              <a:rPr lang="fr-FR" smtClean="0"/>
              <a:t>7</a:t>
            </a:fld>
            <a:endParaRPr lang="fr-FR"/>
          </a:p>
        </p:txBody>
      </p:sp>
    </p:spTree>
    <p:extLst>
      <p:ext uri="{BB962C8B-B14F-4D97-AF65-F5344CB8AC3E}">
        <p14:creationId xmlns:p14="http://schemas.microsoft.com/office/powerpoint/2010/main" val="27908668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44550A2-8743-4DF8-AA7F-2F9F71342C74}" type="slidenum">
              <a:rPr lang="fr-FR" smtClean="0"/>
              <a:t>8</a:t>
            </a:fld>
            <a:endParaRPr lang="fr-FR"/>
          </a:p>
        </p:txBody>
      </p:sp>
    </p:spTree>
    <p:extLst>
      <p:ext uri="{BB962C8B-B14F-4D97-AF65-F5344CB8AC3E}">
        <p14:creationId xmlns:p14="http://schemas.microsoft.com/office/powerpoint/2010/main" val="17472421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44550A2-8743-4DF8-AA7F-2F9F71342C74}" type="slidenum">
              <a:rPr lang="fr-FR" smtClean="0"/>
              <a:t>9</a:t>
            </a:fld>
            <a:endParaRPr lang="fr-FR"/>
          </a:p>
        </p:txBody>
      </p:sp>
    </p:spTree>
    <p:extLst>
      <p:ext uri="{BB962C8B-B14F-4D97-AF65-F5344CB8AC3E}">
        <p14:creationId xmlns:p14="http://schemas.microsoft.com/office/powerpoint/2010/main" val="33396538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18/11/2024</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18/11/2024</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18/11/2024</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18/11/2024</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t>18/11/2024</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AA309A6D-C09C-4548-B29A-6CF363A7E532}" type="datetimeFigureOut">
              <a:rPr lang="fr-FR" smtClean="0"/>
              <a:t>18/11/2024</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AA309A6D-C09C-4548-B29A-6CF363A7E532}" type="datetimeFigureOut">
              <a:rPr lang="fr-FR" smtClean="0"/>
              <a:t>18/11/2024</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e la date 2"/>
          <p:cNvSpPr>
            <a:spLocks noGrp="1"/>
          </p:cNvSpPr>
          <p:nvPr>
            <p:ph type="dt" sz="half" idx="10"/>
          </p:nvPr>
        </p:nvSpPr>
        <p:spPr/>
        <p:txBody>
          <a:bodyPr/>
          <a:lstStyle/>
          <a:p>
            <a:fld id="{AA309A6D-C09C-4548-B29A-6CF363A7E532}" type="datetimeFigureOut">
              <a:rPr lang="fr-FR" smtClean="0"/>
              <a:t>18/11/2024</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t>18/11/2024</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t>18/11/2024</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t>18/11/2024</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309A6D-C09C-4548-B29A-6CF363A7E532}" type="datetimeFigureOut">
              <a:rPr lang="fr-FR" smtClean="0"/>
              <a:t>18/11/2024</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t>‹N°›</a:t>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s>
</file>

<file path=ppt/slides/_rels/slide2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2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39552" y="620688"/>
            <a:ext cx="7772400" cy="1470025"/>
          </a:xfrm>
        </p:spPr>
        <p:txBody>
          <a:bodyPr>
            <a:noAutofit/>
          </a:bodyPr>
          <a:lstStyle/>
          <a:p>
            <a:r>
              <a:rPr lang="fr-FR" sz="2400" dirty="0" smtClean="0">
                <a:latin typeface="Times New Roman" pitchFamily="18" charset="0"/>
                <a:cs typeface="Times New Roman" pitchFamily="18" charset="0"/>
              </a:rPr>
              <a:t>Centre Universitaire Abdelhafidh Boussouf-MILA</a:t>
            </a:r>
            <a:br>
              <a:rPr lang="fr-FR" sz="2400" dirty="0" smtClean="0">
                <a:latin typeface="Times New Roman" pitchFamily="18" charset="0"/>
                <a:cs typeface="Times New Roman" pitchFamily="18" charset="0"/>
              </a:rPr>
            </a:br>
            <a:r>
              <a:rPr lang="fr-FR" sz="2400" dirty="0" smtClean="0">
                <a:latin typeface="Times New Roman" pitchFamily="18" charset="0"/>
                <a:cs typeface="Times New Roman" pitchFamily="18" charset="0"/>
              </a:rPr>
              <a:t>Département de GM-ELM</a:t>
            </a:r>
            <a:br>
              <a:rPr lang="fr-FR" sz="2400" dirty="0" smtClean="0">
                <a:latin typeface="Times New Roman" pitchFamily="18" charset="0"/>
                <a:cs typeface="Times New Roman" pitchFamily="18" charset="0"/>
              </a:rPr>
            </a:br>
            <a:r>
              <a:rPr lang="fr-FR" sz="2400" dirty="0" smtClean="0">
                <a:latin typeface="Times New Roman" pitchFamily="18" charset="0"/>
                <a:cs typeface="Times New Roman" pitchFamily="18" charset="0"/>
              </a:rPr>
              <a:t>1</a:t>
            </a:r>
            <a:r>
              <a:rPr lang="fr-FR" sz="2400" baseline="30000" dirty="0" smtClean="0">
                <a:latin typeface="Times New Roman" pitchFamily="18" charset="0"/>
                <a:cs typeface="Times New Roman" pitchFamily="18" charset="0"/>
              </a:rPr>
              <a:t>re</a:t>
            </a:r>
            <a:r>
              <a:rPr lang="fr-FR" sz="2400" dirty="0" smtClean="0">
                <a:latin typeface="Times New Roman" pitchFamily="18" charset="0"/>
                <a:cs typeface="Times New Roman" pitchFamily="18" charset="0"/>
              </a:rPr>
              <a:t>  Année Master ELM</a:t>
            </a:r>
            <a:endParaRPr lang="fr-FR" sz="2400" dirty="0">
              <a:latin typeface="Times New Roman" pitchFamily="18" charset="0"/>
              <a:cs typeface="Times New Roman" pitchFamily="18" charset="0"/>
            </a:endParaRPr>
          </a:p>
        </p:txBody>
      </p:sp>
      <p:sp>
        <p:nvSpPr>
          <p:cNvPr id="3" name="Sous-titre 2"/>
          <p:cNvSpPr>
            <a:spLocks noGrp="1"/>
          </p:cNvSpPr>
          <p:nvPr>
            <p:ph type="subTitle" idx="1"/>
          </p:nvPr>
        </p:nvSpPr>
        <p:spPr>
          <a:xfrm>
            <a:off x="1331640" y="2924944"/>
            <a:ext cx="6400800" cy="1343000"/>
          </a:xfrm>
        </p:spPr>
        <p:txBody>
          <a:bodyPr/>
          <a:lstStyle/>
          <a:p>
            <a:r>
              <a:rPr lang="fr-FR" dirty="0" smtClean="0">
                <a:solidFill>
                  <a:schemeClr val="tx1"/>
                </a:solidFill>
                <a:latin typeface="Times New Roman" pitchFamily="18" charset="0"/>
                <a:cs typeface="Times New Roman" pitchFamily="18" charset="0"/>
              </a:rPr>
              <a:t>Modélisation et simulation des machines électriques</a:t>
            </a:r>
            <a:endParaRPr lang="fr-FR" dirty="0">
              <a:solidFill>
                <a:schemeClr val="tx1"/>
              </a:solidFill>
              <a:latin typeface="Times New Roman" pitchFamily="18" charset="0"/>
              <a:cs typeface="Times New Roman" pitchFamily="18" charset="0"/>
            </a:endParaRPr>
          </a:p>
        </p:txBody>
      </p:sp>
      <p:sp>
        <p:nvSpPr>
          <p:cNvPr id="5" name="Sous-titre 2"/>
          <p:cNvSpPr txBox="1">
            <a:spLocks/>
          </p:cNvSpPr>
          <p:nvPr/>
        </p:nvSpPr>
        <p:spPr>
          <a:xfrm>
            <a:off x="1043608" y="6381328"/>
            <a:ext cx="6400800" cy="360040"/>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fr-FR" sz="1800" dirty="0" smtClean="0">
                <a:solidFill>
                  <a:schemeClr val="tx1"/>
                </a:solidFill>
                <a:latin typeface="Times New Roman" pitchFamily="18" charset="0"/>
                <a:cs typeface="Times New Roman" pitchFamily="18" charset="0"/>
              </a:rPr>
              <a:t>Année Universitaire: 2024-2025                 Dr. HIMOUR Kamal</a:t>
            </a:r>
            <a:endParaRPr lang="fr-FR" sz="1800" dirty="0">
              <a:solidFill>
                <a:schemeClr val="tx1"/>
              </a:solidFill>
              <a:latin typeface="Times New Roman" pitchFamily="18" charset="0"/>
              <a:cs typeface="Times New Roman" pitchFamily="18" charset="0"/>
            </a:endParaRPr>
          </a:p>
        </p:txBody>
      </p:sp>
      <p:sp>
        <p:nvSpPr>
          <p:cNvPr id="6" name="AutoShape 2" descr="Résultat d’images pour Schéma Armoire Électriqu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4" descr="Résultat d’images pour Schéma Armoire Électriqu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6" descr="Résultat d’images pour Schéma Armoire Électriqu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 name="AutoShape 8" descr="Résultat d’images pour Schéma Armoire Électrique"/>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0" descr="Résultat d’images pour Schéma Armoire Électrique"/>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cxnSp>
        <p:nvCxnSpPr>
          <p:cNvPr id="12" name="Connecteur droit 11"/>
          <p:cNvCxnSpPr/>
          <p:nvPr/>
        </p:nvCxnSpPr>
        <p:spPr>
          <a:xfrm>
            <a:off x="-17704" y="6381126"/>
            <a:ext cx="9144000" cy="0"/>
          </a:xfrm>
          <a:prstGeom prst="line">
            <a:avLst/>
          </a:prstGeom>
          <a:ln>
            <a:solidFill>
              <a:srgbClr val="7030A0"/>
            </a:solidFill>
          </a:ln>
        </p:spPr>
        <p:style>
          <a:lnRef idx="1">
            <a:schemeClr val="accent5"/>
          </a:lnRef>
          <a:fillRef idx="0">
            <a:schemeClr val="accent5"/>
          </a:fillRef>
          <a:effectRef idx="0">
            <a:schemeClr val="accent5"/>
          </a:effectRef>
          <a:fontRef idx="minor">
            <a:schemeClr val="tx1"/>
          </a:fontRef>
        </p:style>
      </p:cxnSp>
      <p:cxnSp>
        <p:nvCxnSpPr>
          <p:cNvPr id="14" name="Connecteur droit 13"/>
          <p:cNvCxnSpPr/>
          <p:nvPr/>
        </p:nvCxnSpPr>
        <p:spPr>
          <a:xfrm>
            <a:off x="1872296" y="2852936"/>
            <a:ext cx="5364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p:nvCxnSpPr>
        <p:spPr>
          <a:xfrm>
            <a:off x="1659632" y="4293096"/>
            <a:ext cx="582473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 name="Connecteur droit 15"/>
          <p:cNvCxnSpPr/>
          <p:nvPr/>
        </p:nvCxnSpPr>
        <p:spPr>
          <a:xfrm>
            <a:off x="1619672" y="2564904"/>
            <a:ext cx="582473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7" name="Connecteur droit 16"/>
          <p:cNvCxnSpPr/>
          <p:nvPr/>
        </p:nvCxnSpPr>
        <p:spPr>
          <a:xfrm>
            <a:off x="1850040" y="4077072"/>
            <a:ext cx="5364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0" y="0"/>
            <a:ext cx="612775" cy="6858000"/>
          </a:xfrm>
          <a:prstGeom prst="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4208" y="1196752"/>
            <a:ext cx="1252537" cy="1243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4737" y="1196752"/>
            <a:ext cx="1252537" cy="1243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Moteur à courant continu SIEMENS type 1GG5132-ONG40-6JU5 - Moteurs à courant  continu - CC003 - Bobinage Centr'Al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7668" y="4459970"/>
            <a:ext cx="1966673" cy="174150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ésumé de TP-Modélisation des Machines Electrique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27784" y="4339951"/>
            <a:ext cx="3312368" cy="198657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Modélisation multi-physique d'une Machine à Courant Continu - Spécialité SI  - éduscol STI"/>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74211" y="4327364"/>
            <a:ext cx="3052085" cy="1929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82104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7937"/>
            <a:ext cx="8229600" cy="1143000"/>
          </a:xfrm>
          <a:solidFill>
            <a:schemeClr val="accent1">
              <a:lumMod val="20000"/>
              <a:lumOff val="80000"/>
            </a:schemeClr>
          </a:solidFill>
        </p:spPr>
        <p:txBody>
          <a:bodyPr>
            <a:normAutofit fontScale="90000"/>
          </a:bodyPr>
          <a:lstStyle/>
          <a:p>
            <a:pPr algn="l"/>
            <a:r>
              <a:rPr lang="fr-FR" sz="2400" b="1" dirty="0" smtClean="0">
                <a:latin typeface="Times New Roman" pitchFamily="18" charset="0"/>
                <a:cs typeface="Times New Roman" pitchFamily="18" charset="0"/>
              </a:rPr>
              <a:t>Chapitre IV: Modélisation et simulation des machines synchrones</a:t>
            </a:r>
            <a:br>
              <a:rPr lang="fr-FR" sz="2400" b="1" dirty="0" smtClean="0">
                <a:latin typeface="Times New Roman" pitchFamily="18" charset="0"/>
                <a:cs typeface="Times New Roman" pitchFamily="18" charset="0"/>
              </a:rPr>
            </a:br>
            <a:r>
              <a:rPr lang="fr-FR" sz="2400" b="1" dirty="0" smtClean="0">
                <a:latin typeface="Times New Roman" pitchFamily="18" charset="0"/>
                <a:cs typeface="Times New Roman" pitchFamily="18" charset="0"/>
              </a:rPr>
              <a:t>3. </a:t>
            </a:r>
            <a:r>
              <a:rPr lang="fr-FR" sz="2200" b="1" dirty="0" smtClean="0">
                <a:latin typeface="Times New Roman" pitchFamily="18" charset="0"/>
                <a:cs typeface="Times New Roman" pitchFamily="18" charset="0"/>
              </a:rPr>
              <a:t>Modèle du moteur synchrone à pôle lisse à aimant permanant MSAP</a:t>
            </a:r>
            <a:endParaRPr lang="fr-FR" sz="2200" dirty="0">
              <a:latin typeface="Times New Roman" pitchFamily="18" charset="0"/>
              <a:cs typeface="Times New Roman" pitchFamily="18" charset="0"/>
            </a:endParaRPr>
          </a:p>
        </p:txBody>
      </p:sp>
      <p:sp>
        <p:nvSpPr>
          <p:cNvPr id="6" name="AutoShape 4" descr="Résultat d’images pour Arc électrique ci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6" descr="Résultat d’images pour Arc électrique cit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8" descr="Résultat d’images pour Arc électrique cite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 name="AutoShape 10" descr="Résultat d’images pour Arc électrique citer"/>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2" descr="Résultat d’images pour Arc électrique citer"/>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AutoShape 18" descr="Résultat d’images pour arc électrique"/>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 name="Rectangle 2"/>
          <p:cNvSpPr/>
          <p:nvPr/>
        </p:nvSpPr>
        <p:spPr>
          <a:xfrm>
            <a:off x="395536" y="1188649"/>
            <a:ext cx="6339136" cy="369332"/>
          </a:xfrm>
          <a:prstGeom prst="rect">
            <a:avLst/>
          </a:prstGeom>
        </p:spPr>
        <p:txBody>
          <a:bodyPr wrap="square">
            <a:spAutoFit/>
          </a:bodyPr>
          <a:lstStyle/>
          <a:p>
            <a:r>
              <a:rPr lang="fr-FR" b="1" dirty="0" smtClean="0">
                <a:solidFill>
                  <a:srgbClr val="FF0000"/>
                </a:solidFill>
                <a:latin typeface="Times New Roman" panose="02020603050405020304" pitchFamily="18" charset="0"/>
                <a:cs typeface="Times New Roman" panose="02020603050405020304" pitchFamily="18" charset="0"/>
              </a:rPr>
              <a:t>3.1 </a:t>
            </a:r>
            <a:r>
              <a:rPr lang="fr-FR" b="1" dirty="0">
                <a:solidFill>
                  <a:srgbClr val="FF0000"/>
                </a:solidFill>
                <a:latin typeface="Times New Roman" panose="02020603050405020304" pitchFamily="18" charset="0"/>
                <a:cs typeface="Times New Roman" panose="02020603050405020304" pitchFamily="18" charset="0"/>
              </a:rPr>
              <a:t>Modèle vectoriel de la MSAP à pôle lisse</a:t>
            </a:r>
            <a:r>
              <a:rPr lang="fr-FR" dirty="0">
                <a:solidFill>
                  <a:srgbClr val="FF0000"/>
                </a:solidFill>
                <a:latin typeface="Times New Roman" panose="02020603050405020304" pitchFamily="18" charset="0"/>
                <a:cs typeface="Times New Roman" panose="02020603050405020304" pitchFamily="18" charset="0"/>
              </a:rPr>
              <a:t> </a:t>
            </a:r>
          </a:p>
        </p:txBody>
      </p:sp>
      <p:sp>
        <p:nvSpPr>
          <p:cNvPr id="14" name="Rectangle 13"/>
          <p:cNvSpPr/>
          <p:nvPr/>
        </p:nvSpPr>
        <p:spPr>
          <a:xfrm>
            <a:off x="440307" y="1700808"/>
            <a:ext cx="4572000" cy="646331"/>
          </a:xfrm>
          <a:prstGeom prst="rect">
            <a:avLst/>
          </a:prstGeom>
        </p:spPr>
        <p:txBody>
          <a:bodyPr>
            <a:spAutoFit/>
          </a:bodyPr>
          <a:lstStyle/>
          <a:p>
            <a:r>
              <a:rPr lang="fr-FR" u="sng" dirty="0">
                <a:solidFill>
                  <a:srgbClr val="000000"/>
                </a:solidFill>
                <a:latin typeface="Times New Roman" panose="02020603050405020304" pitchFamily="18" charset="0"/>
                <a:cs typeface="Times New Roman" panose="02020603050405020304" pitchFamily="18" charset="0"/>
              </a:rPr>
              <a:t>Par intégration du flux :</a:t>
            </a:r>
            <a:r>
              <a:rPr lang="fr-FR" u="sng" dirty="0">
                <a:latin typeface="Times New Roman" panose="02020603050405020304" pitchFamily="18" charset="0"/>
                <a:cs typeface="Times New Roman" panose="02020603050405020304" pitchFamily="18" charset="0"/>
              </a:rPr>
              <a:t> </a:t>
            </a:r>
            <a:br>
              <a:rPr lang="fr-FR" u="sng" dirty="0">
                <a:latin typeface="Times New Roman" panose="02020603050405020304" pitchFamily="18" charset="0"/>
                <a:cs typeface="Times New Roman" panose="02020603050405020304" pitchFamily="18" charset="0"/>
              </a:rPr>
            </a:br>
            <a:endParaRPr lang="fr-FR" u="sng" dirty="0">
              <a:latin typeface="Times New Roman" panose="02020603050405020304" pitchFamily="18" charset="0"/>
              <a:cs typeface="Times New Roman" panose="02020603050405020304" pitchFamily="18" charset="0"/>
            </a:endParaRPr>
          </a:p>
        </p:txBody>
      </p:sp>
      <p:pic>
        <p:nvPicPr>
          <p:cNvPr id="15" name="Image 14"/>
          <p:cNvPicPr>
            <a:picLocks noChangeAspect="1"/>
          </p:cNvPicPr>
          <p:nvPr/>
        </p:nvPicPr>
        <p:blipFill>
          <a:blip r:embed="rId3"/>
          <a:stretch>
            <a:fillRect/>
          </a:stretch>
        </p:blipFill>
        <p:spPr>
          <a:xfrm>
            <a:off x="460375" y="2012656"/>
            <a:ext cx="6415434" cy="2518424"/>
          </a:xfrm>
          <a:prstGeom prst="rect">
            <a:avLst/>
          </a:prstGeom>
        </p:spPr>
      </p:pic>
      <p:sp>
        <p:nvSpPr>
          <p:cNvPr id="17" name="Rectangle 16"/>
          <p:cNvSpPr/>
          <p:nvPr/>
        </p:nvSpPr>
        <p:spPr>
          <a:xfrm>
            <a:off x="490710" y="4531080"/>
            <a:ext cx="4572000" cy="646331"/>
          </a:xfrm>
          <a:prstGeom prst="rect">
            <a:avLst/>
          </a:prstGeom>
        </p:spPr>
        <p:txBody>
          <a:bodyPr>
            <a:spAutoFit/>
          </a:bodyPr>
          <a:lstStyle/>
          <a:p>
            <a:r>
              <a:rPr lang="fr-FR" u="sng" dirty="0">
                <a:solidFill>
                  <a:srgbClr val="000000"/>
                </a:solidFill>
                <a:latin typeface="Times New Roman" panose="02020603050405020304" pitchFamily="18" charset="0"/>
                <a:cs typeface="Times New Roman" panose="02020603050405020304" pitchFamily="18" charset="0"/>
              </a:rPr>
              <a:t>Par intégration du </a:t>
            </a:r>
            <a:r>
              <a:rPr lang="fr-FR" u="sng" dirty="0" smtClean="0">
                <a:solidFill>
                  <a:srgbClr val="000000"/>
                </a:solidFill>
                <a:latin typeface="Times New Roman" panose="02020603050405020304" pitchFamily="18" charset="0"/>
                <a:cs typeface="Times New Roman" panose="02020603050405020304" pitchFamily="18" charset="0"/>
              </a:rPr>
              <a:t>courant </a:t>
            </a:r>
            <a:r>
              <a:rPr lang="fr-FR" u="sng" dirty="0">
                <a:solidFill>
                  <a:srgbClr val="000000"/>
                </a:solidFill>
                <a:latin typeface="Times New Roman" panose="02020603050405020304" pitchFamily="18" charset="0"/>
                <a:cs typeface="Times New Roman" panose="02020603050405020304" pitchFamily="18" charset="0"/>
              </a:rPr>
              <a:t>:</a:t>
            </a:r>
            <a:r>
              <a:rPr lang="fr-FR" u="sng" dirty="0">
                <a:latin typeface="Times New Roman" panose="02020603050405020304" pitchFamily="18" charset="0"/>
                <a:cs typeface="Times New Roman" panose="02020603050405020304" pitchFamily="18" charset="0"/>
              </a:rPr>
              <a:t> </a:t>
            </a:r>
            <a:br>
              <a:rPr lang="fr-FR" u="sng" dirty="0">
                <a:latin typeface="Times New Roman" panose="02020603050405020304" pitchFamily="18" charset="0"/>
                <a:cs typeface="Times New Roman" panose="02020603050405020304" pitchFamily="18" charset="0"/>
              </a:rPr>
            </a:br>
            <a:endParaRPr lang="fr-FR" u="sng" dirty="0">
              <a:latin typeface="Times New Roman" panose="02020603050405020304" pitchFamily="18" charset="0"/>
              <a:cs typeface="Times New Roman" panose="02020603050405020304" pitchFamily="18" charset="0"/>
            </a:endParaRPr>
          </a:p>
        </p:txBody>
      </p:sp>
      <p:pic>
        <p:nvPicPr>
          <p:cNvPr id="16" name="Image 15"/>
          <p:cNvPicPr>
            <a:picLocks noChangeAspect="1"/>
          </p:cNvPicPr>
          <p:nvPr/>
        </p:nvPicPr>
        <p:blipFill>
          <a:blip r:embed="rId4"/>
          <a:stretch>
            <a:fillRect/>
          </a:stretch>
        </p:blipFill>
        <p:spPr>
          <a:xfrm>
            <a:off x="395536" y="5177411"/>
            <a:ext cx="7107138" cy="1446917"/>
          </a:xfrm>
          <a:prstGeom prst="rect">
            <a:avLst/>
          </a:prstGeom>
        </p:spPr>
      </p:pic>
    </p:spTree>
    <p:extLst>
      <p:ext uri="{BB962C8B-B14F-4D97-AF65-F5344CB8AC3E}">
        <p14:creationId xmlns:p14="http://schemas.microsoft.com/office/powerpoint/2010/main" val="42657341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7937"/>
            <a:ext cx="8229600" cy="1143000"/>
          </a:xfrm>
          <a:solidFill>
            <a:schemeClr val="accent1">
              <a:lumMod val="20000"/>
              <a:lumOff val="80000"/>
            </a:schemeClr>
          </a:solidFill>
        </p:spPr>
        <p:txBody>
          <a:bodyPr>
            <a:normAutofit fontScale="90000"/>
          </a:bodyPr>
          <a:lstStyle/>
          <a:p>
            <a:pPr algn="l"/>
            <a:r>
              <a:rPr lang="fr-FR" sz="2400" b="1" dirty="0" smtClean="0">
                <a:latin typeface="Times New Roman" pitchFamily="18" charset="0"/>
                <a:cs typeface="Times New Roman" pitchFamily="18" charset="0"/>
              </a:rPr>
              <a:t>Chapitre IV: Modélisation et simulation des machines synchrones</a:t>
            </a:r>
            <a:br>
              <a:rPr lang="fr-FR" sz="2400" b="1" dirty="0" smtClean="0">
                <a:latin typeface="Times New Roman" pitchFamily="18" charset="0"/>
                <a:cs typeface="Times New Roman" pitchFamily="18" charset="0"/>
              </a:rPr>
            </a:br>
            <a:r>
              <a:rPr lang="fr-FR" sz="2400" b="1" dirty="0" smtClean="0">
                <a:latin typeface="Times New Roman" pitchFamily="18" charset="0"/>
                <a:cs typeface="Times New Roman" pitchFamily="18" charset="0"/>
              </a:rPr>
              <a:t>3. </a:t>
            </a:r>
            <a:r>
              <a:rPr lang="fr-FR" sz="2200" b="1" dirty="0" smtClean="0">
                <a:latin typeface="Times New Roman" pitchFamily="18" charset="0"/>
                <a:cs typeface="Times New Roman" pitchFamily="18" charset="0"/>
              </a:rPr>
              <a:t>Modèle du moteur synchrone à pôle lisse à aimant permanant MSAP</a:t>
            </a:r>
            <a:endParaRPr lang="fr-FR" sz="2200" dirty="0">
              <a:latin typeface="Times New Roman" pitchFamily="18" charset="0"/>
              <a:cs typeface="Times New Roman" pitchFamily="18" charset="0"/>
            </a:endParaRPr>
          </a:p>
        </p:txBody>
      </p:sp>
      <p:sp>
        <p:nvSpPr>
          <p:cNvPr id="6" name="AutoShape 4" descr="Résultat d’images pour Arc électrique ci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6" descr="Résultat d’images pour Arc électrique cit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8" descr="Résultat d’images pour Arc électrique cite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 name="AutoShape 10" descr="Résultat d’images pour Arc électrique citer"/>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2" descr="Résultat d’images pour Arc électrique citer"/>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AutoShape 18" descr="Résultat d’images pour arc électrique"/>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 name="Rectangle 2"/>
          <p:cNvSpPr/>
          <p:nvPr/>
        </p:nvSpPr>
        <p:spPr>
          <a:xfrm>
            <a:off x="395536" y="1188649"/>
            <a:ext cx="6339136" cy="369332"/>
          </a:xfrm>
          <a:prstGeom prst="rect">
            <a:avLst/>
          </a:prstGeom>
        </p:spPr>
        <p:txBody>
          <a:bodyPr wrap="square">
            <a:spAutoFit/>
          </a:bodyPr>
          <a:lstStyle/>
          <a:p>
            <a:r>
              <a:rPr lang="fr-FR" b="1" dirty="0" smtClean="0">
                <a:solidFill>
                  <a:srgbClr val="FF0000"/>
                </a:solidFill>
                <a:latin typeface="Times New Roman" panose="02020603050405020304" pitchFamily="18" charset="0"/>
                <a:cs typeface="Times New Roman" panose="02020603050405020304" pitchFamily="18" charset="0"/>
              </a:rPr>
              <a:t>3.2 </a:t>
            </a:r>
            <a:r>
              <a:rPr lang="fr-FR" b="1" dirty="0">
                <a:solidFill>
                  <a:srgbClr val="FF0000"/>
                </a:solidFill>
                <a:latin typeface="Times New Roman" panose="02020603050405020304" pitchFamily="18" charset="0"/>
                <a:cs typeface="Times New Roman" panose="02020603050405020304" pitchFamily="18" charset="0"/>
              </a:rPr>
              <a:t>Modèle </a:t>
            </a:r>
            <a:r>
              <a:rPr lang="fr-FR" b="1" dirty="0" smtClean="0">
                <a:solidFill>
                  <a:srgbClr val="FF0000"/>
                </a:solidFill>
                <a:latin typeface="Times New Roman" panose="02020603050405020304" pitchFamily="18" charset="0"/>
                <a:cs typeface="Times New Roman" panose="02020603050405020304" pitchFamily="18" charset="0"/>
              </a:rPr>
              <a:t>de </a:t>
            </a:r>
            <a:r>
              <a:rPr lang="fr-FR" b="1" dirty="0">
                <a:solidFill>
                  <a:srgbClr val="FF0000"/>
                </a:solidFill>
                <a:latin typeface="Times New Roman" panose="02020603050405020304" pitchFamily="18" charset="0"/>
                <a:cs typeface="Times New Roman" panose="02020603050405020304" pitchFamily="18" charset="0"/>
              </a:rPr>
              <a:t>la MSAP à pôle </a:t>
            </a:r>
            <a:r>
              <a:rPr lang="fr-FR" b="1" dirty="0" smtClean="0">
                <a:solidFill>
                  <a:srgbClr val="FF0000"/>
                </a:solidFill>
                <a:latin typeface="Times New Roman" panose="02020603050405020304" pitchFamily="18" charset="0"/>
                <a:cs typeface="Times New Roman" panose="02020603050405020304" pitchFamily="18" charset="0"/>
              </a:rPr>
              <a:t>lisse en (</a:t>
            </a:r>
            <a:r>
              <a:rPr lang="fr-FR" b="1" dirty="0" err="1" smtClean="0">
                <a:solidFill>
                  <a:srgbClr val="FF0000"/>
                </a:solidFill>
                <a:latin typeface="Times New Roman" panose="02020603050405020304" pitchFamily="18" charset="0"/>
                <a:cs typeface="Times New Roman" panose="02020603050405020304" pitchFamily="18" charset="0"/>
              </a:rPr>
              <a:t>d,q</a:t>
            </a:r>
            <a:r>
              <a:rPr lang="fr-FR" b="1" dirty="0" smtClean="0">
                <a:solidFill>
                  <a:srgbClr val="FF0000"/>
                </a:solidFill>
                <a:latin typeface="Times New Roman" panose="02020603050405020304" pitchFamily="18" charset="0"/>
                <a:cs typeface="Times New Roman" panose="02020603050405020304" pitchFamily="18" charset="0"/>
              </a:rPr>
              <a:t>)</a:t>
            </a:r>
            <a:r>
              <a:rPr lang="fr-FR" dirty="0" smtClean="0">
                <a:solidFill>
                  <a:srgbClr val="FF0000"/>
                </a:solidFill>
                <a:latin typeface="Times New Roman" panose="02020603050405020304" pitchFamily="18" charset="0"/>
                <a:cs typeface="Times New Roman" panose="02020603050405020304" pitchFamily="18" charset="0"/>
              </a:rPr>
              <a:t> </a:t>
            </a:r>
            <a:endParaRPr lang="fr-FR" dirty="0">
              <a:solidFill>
                <a:srgbClr val="FF0000"/>
              </a:solidFill>
              <a:latin typeface="Times New Roman" panose="02020603050405020304" pitchFamily="18" charset="0"/>
              <a:cs typeface="Times New Roman" panose="02020603050405020304" pitchFamily="18" charset="0"/>
            </a:endParaRPr>
          </a:p>
        </p:txBody>
      </p:sp>
      <p:pic>
        <p:nvPicPr>
          <p:cNvPr id="5" name="Image 4"/>
          <p:cNvPicPr>
            <a:picLocks noChangeAspect="1"/>
          </p:cNvPicPr>
          <p:nvPr/>
        </p:nvPicPr>
        <p:blipFill>
          <a:blip r:embed="rId3"/>
          <a:stretch>
            <a:fillRect/>
          </a:stretch>
        </p:blipFill>
        <p:spPr>
          <a:xfrm>
            <a:off x="5268235" y="1700808"/>
            <a:ext cx="3356901" cy="3047033"/>
          </a:xfrm>
          <a:prstGeom prst="rect">
            <a:avLst/>
          </a:prstGeom>
        </p:spPr>
      </p:pic>
      <p:sp>
        <p:nvSpPr>
          <p:cNvPr id="12" name="Rectangle 11"/>
          <p:cNvSpPr/>
          <p:nvPr/>
        </p:nvSpPr>
        <p:spPr>
          <a:xfrm>
            <a:off x="448984" y="1608137"/>
            <a:ext cx="4572000" cy="646331"/>
          </a:xfrm>
          <a:prstGeom prst="rect">
            <a:avLst/>
          </a:prstGeom>
        </p:spPr>
        <p:txBody>
          <a:bodyPr>
            <a:spAutoFit/>
          </a:bodyPr>
          <a:lstStyle/>
          <a:p>
            <a:r>
              <a:rPr lang="fr-FR" dirty="0">
                <a:solidFill>
                  <a:srgbClr val="000000"/>
                </a:solidFill>
                <a:latin typeface="Times New Roman" panose="02020603050405020304" pitchFamily="18" charset="0"/>
                <a:cs typeface="Times New Roman" panose="02020603050405020304" pitchFamily="18" charset="0"/>
              </a:rPr>
              <a:t>Par intégration du flux :</a:t>
            </a:r>
            <a:r>
              <a:rPr lang="fr-FR" dirty="0">
                <a:latin typeface="Times New Roman" panose="02020603050405020304" pitchFamily="18" charset="0"/>
                <a:cs typeface="Times New Roman" panose="02020603050405020304" pitchFamily="18" charset="0"/>
              </a:rPr>
              <a:t> </a:t>
            </a:r>
            <a:br>
              <a:rPr lang="fr-FR" dirty="0">
                <a:latin typeface="Times New Roman" panose="02020603050405020304" pitchFamily="18" charset="0"/>
                <a:cs typeface="Times New Roman" panose="02020603050405020304" pitchFamily="18" charset="0"/>
              </a:rPr>
            </a:br>
            <a:endParaRPr lang="fr-FR" dirty="0">
              <a:latin typeface="Times New Roman" panose="02020603050405020304" pitchFamily="18" charset="0"/>
              <a:cs typeface="Times New Roman" panose="02020603050405020304" pitchFamily="18" charset="0"/>
            </a:endParaRPr>
          </a:p>
        </p:txBody>
      </p:sp>
      <p:pic>
        <p:nvPicPr>
          <p:cNvPr id="13" name="Image 12"/>
          <p:cNvPicPr>
            <a:picLocks noChangeAspect="1"/>
          </p:cNvPicPr>
          <p:nvPr/>
        </p:nvPicPr>
        <p:blipFill>
          <a:blip r:embed="rId4"/>
          <a:stretch>
            <a:fillRect/>
          </a:stretch>
        </p:blipFill>
        <p:spPr>
          <a:xfrm>
            <a:off x="482201" y="1999699"/>
            <a:ext cx="4772124" cy="1452725"/>
          </a:xfrm>
          <a:prstGeom prst="rect">
            <a:avLst/>
          </a:prstGeom>
        </p:spPr>
      </p:pic>
      <p:sp>
        <p:nvSpPr>
          <p:cNvPr id="20" name="Rectangle 19"/>
          <p:cNvSpPr/>
          <p:nvPr/>
        </p:nvSpPr>
        <p:spPr>
          <a:xfrm>
            <a:off x="496111" y="3937687"/>
            <a:ext cx="4572000" cy="646331"/>
          </a:xfrm>
          <a:prstGeom prst="rect">
            <a:avLst/>
          </a:prstGeom>
        </p:spPr>
        <p:txBody>
          <a:bodyPr>
            <a:spAutoFit/>
          </a:bodyPr>
          <a:lstStyle/>
          <a:p>
            <a:r>
              <a:rPr lang="fr-FR" dirty="0">
                <a:solidFill>
                  <a:srgbClr val="000000"/>
                </a:solidFill>
                <a:latin typeface="Times New Roman" panose="02020603050405020304" pitchFamily="18" charset="0"/>
                <a:cs typeface="Times New Roman" panose="02020603050405020304" pitchFamily="18" charset="0"/>
              </a:rPr>
              <a:t>Par intégration du courant :</a:t>
            </a:r>
            <a:r>
              <a:rPr lang="fr-FR" dirty="0">
                <a:latin typeface="Times New Roman" panose="02020603050405020304" pitchFamily="18" charset="0"/>
                <a:cs typeface="Times New Roman" panose="02020603050405020304" pitchFamily="18" charset="0"/>
              </a:rPr>
              <a:t> </a:t>
            </a:r>
            <a:br>
              <a:rPr lang="fr-FR" dirty="0">
                <a:latin typeface="Times New Roman" panose="02020603050405020304" pitchFamily="18" charset="0"/>
                <a:cs typeface="Times New Roman" panose="02020603050405020304" pitchFamily="18" charset="0"/>
              </a:rPr>
            </a:br>
            <a:endParaRPr lang="fr-FR" dirty="0">
              <a:latin typeface="Times New Roman" panose="02020603050405020304" pitchFamily="18" charset="0"/>
              <a:cs typeface="Times New Roman" panose="02020603050405020304" pitchFamily="18" charset="0"/>
            </a:endParaRPr>
          </a:p>
        </p:txBody>
      </p:sp>
      <p:pic>
        <p:nvPicPr>
          <p:cNvPr id="21" name="Image 20"/>
          <p:cNvPicPr>
            <a:picLocks noChangeAspect="1"/>
          </p:cNvPicPr>
          <p:nvPr/>
        </p:nvPicPr>
        <p:blipFill>
          <a:blip r:embed="rId5"/>
          <a:stretch>
            <a:fillRect/>
          </a:stretch>
        </p:blipFill>
        <p:spPr>
          <a:xfrm>
            <a:off x="612775" y="4747841"/>
            <a:ext cx="4633392" cy="1447935"/>
          </a:xfrm>
          <a:prstGeom prst="rect">
            <a:avLst/>
          </a:prstGeom>
        </p:spPr>
      </p:pic>
    </p:spTree>
    <p:extLst>
      <p:ext uri="{BB962C8B-B14F-4D97-AF65-F5344CB8AC3E}">
        <p14:creationId xmlns:p14="http://schemas.microsoft.com/office/powerpoint/2010/main" val="21846884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7937"/>
            <a:ext cx="8748464" cy="1143000"/>
          </a:xfrm>
          <a:solidFill>
            <a:schemeClr val="accent1">
              <a:lumMod val="20000"/>
              <a:lumOff val="80000"/>
            </a:schemeClr>
          </a:solidFill>
        </p:spPr>
        <p:txBody>
          <a:bodyPr>
            <a:normAutofit fontScale="90000"/>
          </a:bodyPr>
          <a:lstStyle/>
          <a:p>
            <a:pPr algn="l"/>
            <a:r>
              <a:rPr lang="fr-FR" sz="2400" b="1" dirty="0" smtClean="0">
                <a:latin typeface="Times New Roman" pitchFamily="18" charset="0"/>
                <a:cs typeface="Times New Roman" pitchFamily="18" charset="0"/>
              </a:rPr>
              <a:t>Chapitre IV: Modélisation et simulation des machines synchrones</a:t>
            </a:r>
            <a:br>
              <a:rPr lang="fr-FR" sz="2400" b="1" dirty="0" smtClean="0">
                <a:latin typeface="Times New Roman" pitchFamily="18" charset="0"/>
                <a:cs typeface="Times New Roman" pitchFamily="18" charset="0"/>
              </a:rPr>
            </a:br>
            <a:r>
              <a:rPr lang="fr-FR" sz="2400" b="1" dirty="0" smtClean="0">
                <a:latin typeface="Times New Roman" pitchFamily="18" charset="0"/>
                <a:cs typeface="Times New Roman" pitchFamily="18" charset="0"/>
              </a:rPr>
              <a:t>4. </a:t>
            </a:r>
            <a:r>
              <a:rPr lang="fr-FR" sz="2200" b="1" dirty="0" smtClean="0">
                <a:latin typeface="Times New Roman" pitchFamily="18" charset="0"/>
                <a:cs typeface="Times New Roman" pitchFamily="18" charset="0"/>
              </a:rPr>
              <a:t>Modèle du moteur synchrone à pôle saillants à aimant permanant MSAP</a:t>
            </a:r>
            <a:endParaRPr lang="fr-FR" sz="2200" dirty="0">
              <a:latin typeface="Times New Roman" pitchFamily="18" charset="0"/>
              <a:cs typeface="Times New Roman" pitchFamily="18" charset="0"/>
            </a:endParaRPr>
          </a:p>
        </p:txBody>
      </p:sp>
      <p:sp>
        <p:nvSpPr>
          <p:cNvPr id="6" name="AutoShape 4" descr="Résultat d’images pour Arc électrique ci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6" descr="Résultat d’images pour Arc électrique cit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8" descr="Résultat d’images pour Arc électrique cite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 name="AutoShape 10" descr="Résultat d’images pour Arc électrique citer"/>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2" descr="Résultat d’images pour Arc électrique citer"/>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AutoShape 18" descr="Résultat d’images pour arc électrique"/>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 name="Rectangle 2"/>
          <p:cNvSpPr/>
          <p:nvPr/>
        </p:nvSpPr>
        <p:spPr>
          <a:xfrm>
            <a:off x="395536" y="1188649"/>
            <a:ext cx="6339136" cy="369332"/>
          </a:xfrm>
          <a:prstGeom prst="rect">
            <a:avLst/>
          </a:prstGeom>
        </p:spPr>
        <p:txBody>
          <a:bodyPr wrap="square">
            <a:spAutoFit/>
          </a:bodyPr>
          <a:lstStyle/>
          <a:p>
            <a:r>
              <a:rPr lang="fr-FR" b="1" dirty="0" smtClean="0">
                <a:solidFill>
                  <a:srgbClr val="FF0000"/>
                </a:solidFill>
                <a:latin typeface="Times New Roman" panose="02020603050405020304" pitchFamily="18" charset="0"/>
                <a:cs typeface="Times New Roman" panose="02020603050405020304" pitchFamily="18" charset="0"/>
              </a:rPr>
              <a:t>Modèle vectoriel de </a:t>
            </a:r>
            <a:r>
              <a:rPr lang="fr-FR" b="1" dirty="0">
                <a:solidFill>
                  <a:srgbClr val="FF0000"/>
                </a:solidFill>
                <a:latin typeface="Times New Roman" panose="02020603050405020304" pitchFamily="18" charset="0"/>
                <a:cs typeface="Times New Roman" panose="02020603050405020304" pitchFamily="18" charset="0"/>
              </a:rPr>
              <a:t>la MSAP à </a:t>
            </a:r>
            <a:r>
              <a:rPr lang="fr-FR" b="1" dirty="0" smtClean="0">
                <a:solidFill>
                  <a:srgbClr val="FF0000"/>
                </a:solidFill>
                <a:latin typeface="Times New Roman" panose="02020603050405020304" pitchFamily="18" charset="0"/>
                <a:cs typeface="Times New Roman" panose="02020603050405020304" pitchFamily="18" charset="0"/>
              </a:rPr>
              <a:t>pôles saillants</a:t>
            </a:r>
            <a:r>
              <a:rPr lang="fr-FR" dirty="0" smtClean="0">
                <a:solidFill>
                  <a:srgbClr val="FF0000"/>
                </a:solidFill>
                <a:latin typeface="Times New Roman" panose="02020603050405020304" pitchFamily="18" charset="0"/>
                <a:cs typeface="Times New Roman" panose="02020603050405020304" pitchFamily="18" charset="0"/>
              </a:rPr>
              <a:t> </a:t>
            </a:r>
            <a:endParaRPr lang="fr-FR" dirty="0">
              <a:solidFill>
                <a:srgbClr val="FF0000"/>
              </a:solidFill>
              <a:latin typeface="Times New Roman" panose="02020603050405020304" pitchFamily="18" charset="0"/>
              <a:cs typeface="Times New Roman" panose="02020603050405020304" pitchFamily="18" charset="0"/>
            </a:endParaRPr>
          </a:p>
        </p:txBody>
      </p:sp>
      <p:pic>
        <p:nvPicPr>
          <p:cNvPr id="4" name="Image 3"/>
          <p:cNvPicPr>
            <a:picLocks noChangeAspect="1"/>
          </p:cNvPicPr>
          <p:nvPr/>
        </p:nvPicPr>
        <p:blipFill>
          <a:blip r:embed="rId3"/>
          <a:stretch>
            <a:fillRect/>
          </a:stretch>
        </p:blipFill>
        <p:spPr>
          <a:xfrm>
            <a:off x="5868144" y="1382204"/>
            <a:ext cx="2594994" cy="2226196"/>
          </a:xfrm>
          <a:prstGeom prst="rect">
            <a:avLst/>
          </a:prstGeom>
        </p:spPr>
      </p:pic>
      <p:sp>
        <p:nvSpPr>
          <p:cNvPr id="14" name="Rectangle 13"/>
          <p:cNvSpPr/>
          <p:nvPr/>
        </p:nvSpPr>
        <p:spPr>
          <a:xfrm>
            <a:off x="395536" y="1757593"/>
            <a:ext cx="5760640" cy="923330"/>
          </a:xfrm>
          <a:prstGeom prst="rect">
            <a:avLst/>
          </a:prstGeom>
        </p:spPr>
        <p:txBody>
          <a:bodyPr wrap="square">
            <a:spAutoFit/>
          </a:bodyPr>
          <a:lstStyle/>
          <a:p>
            <a:r>
              <a:rPr lang="fr-FR" dirty="0">
                <a:solidFill>
                  <a:srgbClr val="000000"/>
                </a:solidFill>
                <a:latin typeface="Times New Roman" panose="02020603050405020304" pitchFamily="18" charset="0"/>
                <a:cs typeface="Times New Roman" panose="02020603050405020304" pitchFamily="18" charset="0"/>
              </a:rPr>
              <a:t>L'entrefer dans cette machine n'est pas uniforme. Pour :</a:t>
            </a:r>
          </a:p>
          <a:p>
            <a:r>
              <a:rPr lang="fr-FR" dirty="0">
                <a:solidFill>
                  <a:srgbClr val="000000"/>
                </a:solidFill>
                <a:latin typeface="Times New Roman" panose="02020603050405020304" pitchFamily="18" charset="0"/>
                <a:cs typeface="Times New Roman" panose="02020603050405020304" pitchFamily="18" charset="0"/>
              </a:rPr>
              <a:t>selon le théorème d'Ampère : </a:t>
            </a:r>
            <a:r>
              <a:rPr lang="fr-FR" dirty="0" err="1">
                <a:solidFill>
                  <a:srgbClr val="000000"/>
                </a:solidFill>
                <a:latin typeface="Times New Roman" panose="02020603050405020304" pitchFamily="18" charset="0"/>
                <a:cs typeface="Times New Roman" panose="02020603050405020304" pitchFamily="18" charset="0"/>
              </a:rPr>
              <a:t>H.e</a:t>
            </a:r>
            <a:r>
              <a:rPr lang="fr-FR" dirty="0">
                <a:solidFill>
                  <a:srgbClr val="000000"/>
                </a:solidFill>
                <a:latin typeface="Times New Roman" panose="02020603050405020304" pitchFamily="18" charset="0"/>
                <a:cs typeface="Times New Roman" panose="02020603050405020304" pitchFamily="18" charset="0"/>
              </a:rPr>
              <a:t> = N</a:t>
            </a:r>
            <a:r>
              <a:rPr lang="fr-FR" i="1" dirty="0">
                <a:solidFill>
                  <a:srgbClr val="000000"/>
                </a:solidFill>
                <a:latin typeface="Times New Roman" panose="02020603050405020304" pitchFamily="18" charset="0"/>
                <a:cs typeface="Times New Roman" panose="02020603050405020304" pitchFamily="18" charset="0"/>
              </a:rPr>
              <a:t>i ;</a:t>
            </a:r>
            <a:r>
              <a:rPr lang="fr-FR" dirty="0">
                <a:latin typeface="Times New Roman" panose="02020603050405020304" pitchFamily="18" charset="0"/>
                <a:cs typeface="Times New Roman" panose="02020603050405020304" pitchFamily="18" charset="0"/>
              </a:rPr>
              <a:t> </a:t>
            </a:r>
            <a:br>
              <a:rPr lang="fr-FR" dirty="0">
                <a:latin typeface="Times New Roman" panose="02020603050405020304" pitchFamily="18" charset="0"/>
                <a:cs typeface="Times New Roman" panose="02020603050405020304" pitchFamily="18" charset="0"/>
              </a:rPr>
            </a:br>
            <a:endParaRPr lang="fr-FR" dirty="0">
              <a:latin typeface="Times New Roman" panose="02020603050405020304" pitchFamily="18" charset="0"/>
              <a:cs typeface="Times New Roman" panose="02020603050405020304" pitchFamily="18" charset="0"/>
            </a:endParaRPr>
          </a:p>
        </p:txBody>
      </p:sp>
      <p:pic>
        <p:nvPicPr>
          <p:cNvPr id="15" name="Image 14"/>
          <p:cNvPicPr>
            <a:picLocks noChangeAspect="1"/>
          </p:cNvPicPr>
          <p:nvPr/>
        </p:nvPicPr>
        <p:blipFill>
          <a:blip r:embed="rId4"/>
          <a:stretch>
            <a:fillRect/>
          </a:stretch>
        </p:blipFill>
        <p:spPr>
          <a:xfrm>
            <a:off x="612775" y="2492896"/>
            <a:ext cx="4871539" cy="1102990"/>
          </a:xfrm>
          <a:prstGeom prst="rect">
            <a:avLst/>
          </a:prstGeom>
        </p:spPr>
      </p:pic>
      <p:sp>
        <p:nvSpPr>
          <p:cNvPr id="16" name="Rectangle 15"/>
          <p:cNvSpPr/>
          <p:nvPr/>
        </p:nvSpPr>
        <p:spPr>
          <a:xfrm>
            <a:off x="307974" y="3933056"/>
            <a:ext cx="8317162" cy="923330"/>
          </a:xfrm>
          <a:prstGeom prst="rect">
            <a:avLst/>
          </a:prstGeom>
        </p:spPr>
        <p:txBody>
          <a:bodyPr wrap="square">
            <a:spAutoFit/>
          </a:bodyPr>
          <a:lstStyle/>
          <a:p>
            <a:r>
              <a:rPr lang="fr-FR" dirty="0">
                <a:solidFill>
                  <a:srgbClr val="000000"/>
                </a:solidFill>
                <a:latin typeface="Times New Roman" panose="02020603050405020304" pitchFamily="18" charset="0"/>
                <a:cs typeface="Times New Roman" panose="02020603050405020304" pitchFamily="18" charset="0"/>
              </a:rPr>
              <a:t>L'inductance propre d'une bobine de N spires traversée par</a:t>
            </a:r>
            <a:r>
              <a:rPr lang="fr-FR" dirty="0">
                <a:latin typeface="Times New Roman" panose="02020603050405020304" pitchFamily="18" charset="0"/>
                <a:cs typeface="Times New Roman" panose="02020603050405020304" pitchFamily="18" charset="0"/>
              </a:rPr>
              <a:t> le courant I et crée le flux </a:t>
            </a:r>
            <a:r>
              <a:rPr lang="el-GR" dirty="0" smtClean="0">
                <a:latin typeface="Times New Roman" panose="02020603050405020304" pitchFamily="18" charset="0"/>
                <a:cs typeface="Times New Roman" panose="02020603050405020304" pitchFamily="18" charset="0"/>
              </a:rPr>
              <a:t>Φ</a:t>
            </a:r>
            <a:r>
              <a:rPr lang="fr-FR" dirty="0" smtClean="0">
                <a:latin typeface="Times New Roman" panose="02020603050405020304" pitchFamily="18" charset="0"/>
                <a:cs typeface="Times New Roman" panose="02020603050405020304" pitchFamily="18" charset="0"/>
              </a:rPr>
              <a:t>: </a:t>
            </a:r>
            <a:r>
              <a:rPr lang="fr-FR" dirty="0">
                <a:latin typeface="Times New Roman" panose="02020603050405020304" pitchFamily="18" charset="0"/>
                <a:cs typeface="Times New Roman" panose="02020603050405020304" pitchFamily="18" charset="0"/>
              </a:rPr>
              <a:t/>
            </a:r>
            <a:br>
              <a:rPr lang="fr-FR" dirty="0">
                <a:latin typeface="Times New Roman" panose="02020603050405020304" pitchFamily="18" charset="0"/>
                <a:cs typeface="Times New Roman" panose="02020603050405020304" pitchFamily="18" charset="0"/>
              </a:rPr>
            </a:br>
            <a:r>
              <a:rPr lang="fr-FR" dirty="0"/>
              <a:t/>
            </a:r>
            <a:br>
              <a:rPr lang="fr-FR" dirty="0"/>
            </a:br>
            <a:endParaRPr lang="fr-FR" dirty="0"/>
          </a:p>
        </p:txBody>
      </p:sp>
      <p:pic>
        <p:nvPicPr>
          <p:cNvPr id="17" name="Image 16"/>
          <p:cNvPicPr>
            <a:picLocks noChangeAspect="1"/>
          </p:cNvPicPr>
          <p:nvPr/>
        </p:nvPicPr>
        <p:blipFill>
          <a:blip r:embed="rId5"/>
          <a:stretch>
            <a:fillRect/>
          </a:stretch>
        </p:blipFill>
        <p:spPr>
          <a:xfrm>
            <a:off x="307974" y="4371205"/>
            <a:ext cx="3599780" cy="864219"/>
          </a:xfrm>
          <a:prstGeom prst="rect">
            <a:avLst/>
          </a:prstGeom>
        </p:spPr>
      </p:pic>
      <p:sp>
        <p:nvSpPr>
          <p:cNvPr id="18" name="Rectangle 17"/>
          <p:cNvSpPr/>
          <p:nvPr/>
        </p:nvSpPr>
        <p:spPr>
          <a:xfrm>
            <a:off x="155575" y="5290843"/>
            <a:ext cx="4572000" cy="646331"/>
          </a:xfrm>
          <a:prstGeom prst="rect">
            <a:avLst/>
          </a:prstGeom>
        </p:spPr>
        <p:txBody>
          <a:bodyPr>
            <a:spAutoFit/>
          </a:bodyPr>
          <a:lstStyle/>
          <a:p>
            <a:r>
              <a:rPr lang="fr-FR" dirty="0">
                <a:solidFill>
                  <a:srgbClr val="000000"/>
                </a:solidFill>
                <a:latin typeface="Times New Roman" panose="02020603050405020304" pitchFamily="18" charset="0"/>
                <a:cs typeface="Times New Roman" panose="02020603050405020304" pitchFamily="18" charset="0"/>
              </a:rPr>
              <a:t>Donc, pour :</a:t>
            </a:r>
            <a:r>
              <a:rPr lang="fr-FR" dirty="0">
                <a:latin typeface="Times New Roman" panose="02020603050405020304" pitchFamily="18" charset="0"/>
                <a:cs typeface="Times New Roman" panose="02020603050405020304" pitchFamily="18" charset="0"/>
              </a:rPr>
              <a:t> </a:t>
            </a:r>
            <a:br>
              <a:rPr lang="fr-FR" dirty="0">
                <a:latin typeface="Times New Roman" panose="02020603050405020304" pitchFamily="18" charset="0"/>
                <a:cs typeface="Times New Roman" panose="02020603050405020304" pitchFamily="18" charset="0"/>
              </a:rPr>
            </a:br>
            <a:endParaRPr lang="fr-FR" dirty="0">
              <a:latin typeface="Times New Roman" panose="02020603050405020304" pitchFamily="18" charset="0"/>
              <a:cs typeface="Times New Roman" panose="02020603050405020304" pitchFamily="18" charset="0"/>
            </a:endParaRPr>
          </a:p>
        </p:txBody>
      </p:sp>
      <p:pic>
        <p:nvPicPr>
          <p:cNvPr id="19" name="Image 18"/>
          <p:cNvPicPr>
            <a:picLocks noChangeAspect="1"/>
          </p:cNvPicPr>
          <p:nvPr/>
        </p:nvPicPr>
        <p:blipFill>
          <a:blip r:embed="rId6"/>
          <a:stretch>
            <a:fillRect/>
          </a:stretch>
        </p:blipFill>
        <p:spPr>
          <a:xfrm>
            <a:off x="1691681" y="5197517"/>
            <a:ext cx="3528392" cy="474285"/>
          </a:xfrm>
          <a:prstGeom prst="rect">
            <a:avLst/>
          </a:prstGeom>
        </p:spPr>
      </p:pic>
      <p:sp>
        <p:nvSpPr>
          <p:cNvPr id="22" name="Rectangle 21"/>
          <p:cNvSpPr/>
          <p:nvPr/>
        </p:nvSpPr>
        <p:spPr>
          <a:xfrm>
            <a:off x="5580112" y="5239059"/>
            <a:ext cx="4572000" cy="646331"/>
          </a:xfrm>
          <a:prstGeom prst="rect">
            <a:avLst/>
          </a:prstGeom>
        </p:spPr>
        <p:txBody>
          <a:bodyPr>
            <a:spAutoFit/>
          </a:bodyPr>
          <a:lstStyle/>
          <a:p>
            <a:r>
              <a:rPr lang="fr-FR" dirty="0">
                <a:solidFill>
                  <a:srgbClr val="000000"/>
                </a:solidFill>
                <a:latin typeface="Times New Roman" panose="02020603050405020304" pitchFamily="18" charset="0"/>
                <a:cs typeface="Times New Roman" panose="02020603050405020304" pitchFamily="18" charset="0"/>
              </a:rPr>
              <a:t>alors </a:t>
            </a:r>
            <a:r>
              <a:rPr lang="fr-FR" dirty="0">
                <a:latin typeface="Times New Roman" panose="02020603050405020304" pitchFamily="18" charset="0"/>
                <a:cs typeface="Times New Roman" panose="02020603050405020304" pitchFamily="18" charset="0"/>
              </a:rPr>
              <a:t/>
            </a:r>
            <a:br>
              <a:rPr lang="fr-FR" dirty="0">
                <a:latin typeface="Times New Roman" panose="02020603050405020304" pitchFamily="18" charset="0"/>
                <a:cs typeface="Times New Roman" panose="02020603050405020304" pitchFamily="18" charset="0"/>
              </a:rPr>
            </a:br>
            <a:endParaRPr lang="fr-FR" dirty="0">
              <a:latin typeface="Times New Roman" panose="02020603050405020304" pitchFamily="18" charset="0"/>
              <a:cs typeface="Times New Roman" panose="02020603050405020304" pitchFamily="18" charset="0"/>
            </a:endParaRPr>
          </a:p>
        </p:txBody>
      </p:sp>
      <p:pic>
        <p:nvPicPr>
          <p:cNvPr id="23" name="Image 22"/>
          <p:cNvPicPr>
            <a:picLocks noChangeAspect="1"/>
          </p:cNvPicPr>
          <p:nvPr/>
        </p:nvPicPr>
        <p:blipFill>
          <a:blip r:embed="rId7"/>
          <a:stretch>
            <a:fillRect/>
          </a:stretch>
        </p:blipFill>
        <p:spPr>
          <a:xfrm>
            <a:off x="7164288" y="5252373"/>
            <a:ext cx="782516" cy="419429"/>
          </a:xfrm>
          <a:prstGeom prst="rect">
            <a:avLst/>
          </a:prstGeom>
        </p:spPr>
      </p:pic>
      <p:sp>
        <p:nvSpPr>
          <p:cNvPr id="24" name="Rectangle 23"/>
          <p:cNvSpPr/>
          <p:nvPr/>
        </p:nvSpPr>
        <p:spPr>
          <a:xfrm>
            <a:off x="274879" y="5889239"/>
            <a:ext cx="3100529" cy="646331"/>
          </a:xfrm>
          <a:prstGeom prst="rect">
            <a:avLst/>
          </a:prstGeom>
        </p:spPr>
        <p:txBody>
          <a:bodyPr wrap="none">
            <a:spAutoFit/>
          </a:bodyPr>
          <a:lstStyle/>
          <a:p>
            <a:r>
              <a:rPr lang="fr-FR" dirty="0" smtClean="0">
                <a:solidFill>
                  <a:srgbClr val="000000"/>
                </a:solidFill>
                <a:latin typeface="Times New Roman" panose="02020603050405020304" pitchFamily="18" charset="0"/>
                <a:cs typeface="Times New Roman" panose="02020603050405020304" pitchFamily="18" charset="0"/>
              </a:rPr>
              <a:t>Pour </a:t>
            </a:r>
            <a:r>
              <a:rPr lang="fr-FR" dirty="0" err="1" smtClean="0">
                <a:latin typeface="Times New Roman" panose="02020603050405020304" pitchFamily="18" charset="0"/>
                <a:cs typeface="Times New Roman" panose="02020603050405020304" pitchFamily="18" charset="0"/>
              </a:rPr>
              <a:t>Ld</a:t>
            </a:r>
            <a:r>
              <a:rPr lang="fr-FR" dirty="0" smtClean="0">
                <a:latin typeface="Times New Roman" panose="02020603050405020304" pitchFamily="18" charset="0"/>
                <a:cs typeface="Times New Roman" panose="02020603050405020304" pitchFamily="18" charset="0"/>
              </a:rPr>
              <a:t> </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Lq</a:t>
            </a:r>
            <a:r>
              <a:rPr lang="fr-FR" dirty="0">
                <a:latin typeface="Times New Roman" panose="02020603050405020304" pitchFamily="18" charset="0"/>
                <a:cs typeface="Times New Roman" panose="02020603050405020304" pitchFamily="18" charset="0"/>
              </a:rPr>
              <a:t> c'est le pôle lisse </a:t>
            </a:r>
            <a:r>
              <a:rPr lang="fr-FR" dirty="0"/>
              <a:t/>
            </a:r>
            <a:br>
              <a:rPr lang="fr-FR" dirty="0"/>
            </a:br>
            <a:r>
              <a:rPr lang="fr-FR" dirty="0" smtClean="0">
                <a:solidFill>
                  <a:srgbClr val="000000"/>
                </a:solidFill>
                <a:latin typeface="Times New Roman" panose="02020603050405020304" pitchFamily="18" charset="0"/>
                <a:cs typeface="Times New Roman" panose="02020603050405020304" pitchFamily="18" charset="0"/>
              </a:rPr>
              <a:t> </a:t>
            </a:r>
            <a:endParaRPr lang="fr-FR" dirty="0"/>
          </a:p>
        </p:txBody>
      </p:sp>
    </p:spTree>
    <p:extLst>
      <p:ext uri="{BB962C8B-B14F-4D97-AF65-F5344CB8AC3E}">
        <p14:creationId xmlns:p14="http://schemas.microsoft.com/office/powerpoint/2010/main" val="31658548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7937"/>
            <a:ext cx="8229600" cy="1143000"/>
          </a:xfrm>
          <a:solidFill>
            <a:schemeClr val="accent1">
              <a:lumMod val="20000"/>
              <a:lumOff val="80000"/>
            </a:schemeClr>
          </a:solidFill>
        </p:spPr>
        <p:txBody>
          <a:bodyPr>
            <a:normAutofit fontScale="90000"/>
          </a:bodyPr>
          <a:lstStyle/>
          <a:p>
            <a:pPr algn="l"/>
            <a:r>
              <a:rPr lang="fr-FR" sz="2400" b="1" dirty="0" smtClean="0">
                <a:latin typeface="Times New Roman" pitchFamily="18" charset="0"/>
                <a:cs typeface="Times New Roman" pitchFamily="18" charset="0"/>
              </a:rPr>
              <a:t>Chapitre IV: Modélisation et simulation des machines synchrones</a:t>
            </a:r>
            <a:br>
              <a:rPr lang="fr-FR" sz="2400" b="1" dirty="0" smtClean="0">
                <a:latin typeface="Times New Roman" pitchFamily="18" charset="0"/>
                <a:cs typeface="Times New Roman" pitchFamily="18" charset="0"/>
              </a:rPr>
            </a:br>
            <a:r>
              <a:rPr lang="fr-FR" sz="2400" b="1" dirty="0" smtClean="0">
                <a:latin typeface="Times New Roman" pitchFamily="18" charset="0"/>
                <a:cs typeface="Times New Roman" pitchFamily="18" charset="0"/>
              </a:rPr>
              <a:t>3. </a:t>
            </a:r>
            <a:r>
              <a:rPr lang="fr-FR" sz="2200" b="1" dirty="0" smtClean="0">
                <a:latin typeface="Times New Roman" pitchFamily="18" charset="0"/>
                <a:cs typeface="Times New Roman" pitchFamily="18" charset="0"/>
              </a:rPr>
              <a:t>Modèle du moteur synchrone à pôle lisse à aimant permanant MSAP</a:t>
            </a:r>
            <a:endParaRPr lang="fr-FR" sz="2200" dirty="0">
              <a:latin typeface="Times New Roman" pitchFamily="18" charset="0"/>
              <a:cs typeface="Times New Roman" pitchFamily="18" charset="0"/>
            </a:endParaRPr>
          </a:p>
        </p:txBody>
      </p:sp>
      <p:sp>
        <p:nvSpPr>
          <p:cNvPr id="6" name="AutoShape 4" descr="Résultat d’images pour Arc électrique ci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6" descr="Résultat d’images pour Arc électrique cit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8" descr="Résultat d’images pour Arc électrique cite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 name="AutoShape 10" descr="Résultat d’images pour Arc électrique citer"/>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2" descr="Résultat d’images pour Arc électrique citer"/>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AutoShape 18" descr="Résultat d’images pour arc électrique"/>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4" name="Image 3"/>
          <p:cNvPicPr>
            <a:picLocks noChangeAspect="1"/>
          </p:cNvPicPr>
          <p:nvPr/>
        </p:nvPicPr>
        <p:blipFill>
          <a:blip r:embed="rId3"/>
          <a:stretch>
            <a:fillRect/>
          </a:stretch>
        </p:blipFill>
        <p:spPr>
          <a:xfrm>
            <a:off x="5846347" y="1211435"/>
            <a:ext cx="2594994" cy="2226196"/>
          </a:xfrm>
          <a:prstGeom prst="rect">
            <a:avLst/>
          </a:prstGeom>
        </p:spPr>
      </p:pic>
      <p:sp>
        <p:nvSpPr>
          <p:cNvPr id="5" name="Rectangle 4"/>
          <p:cNvSpPr/>
          <p:nvPr/>
        </p:nvSpPr>
        <p:spPr>
          <a:xfrm>
            <a:off x="312172" y="1678202"/>
            <a:ext cx="4572000" cy="646331"/>
          </a:xfrm>
          <a:prstGeom prst="rect">
            <a:avLst/>
          </a:prstGeom>
        </p:spPr>
        <p:txBody>
          <a:bodyPr>
            <a:spAutoFit/>
          </a:bodyPr>
          <a:lstStyle/>
          <a:p>
            <a:r>
              <a:rPr lang="fr-FR" dirty="0">
                <a:solidFill>
                  <a:srgbClr val="000000"/>
                </a:solidFill>
                <a:latin typeface="Times New Roman" panose="02020603050405020304" pitchFamily="18" charset="0"/>
                <a:cs typeface="Times New Roman" panose="02020603050405020304" pitchFamily="18" charset="0"/>
              </a:rPr>
              <a:t>l'équation du flux du stator :</a:t>
            </a:r>
            <a:r>
              <a:rPr lang="fr-FR" dirty="0">
                <a:latin typeface="Times New Roman" panose="02020603050405020304" pitchFamily="18" charset="0"/>
                <a:cs typeface="Times New Roman" panose="02020603050405020304" pitchFamily="18" charset="0"/>
              </a:rPr>
              <a:t> </a:t>
            </a:r>
            <a:br>
              <a:rPr lang="fr-FR" dirty="0">
                <a:latin typeface="Times New Roman" panose="02020603050405020304" pitchFamily="18" charset="0"/>
                <a:cs typeface="Times New Roman" panose="02020603050405020304" pitchFamily="18" charset="0"/>
              </a:rPr>
            </a:br>
            <a:endParaRPr lang="fr-FR" dirty="0">
              <a:latin typeface="Times New Roman" panose="02020603050405020304" pitchFamily="18" charset="0"/>
              <a:cs typeface="Times New Roman" panose="02020603050405020304" pitchFamily="18" charset="0"/>
            </a:endParaRPr>
          </a:p>
        </p:txBody>
      </p:sp>
      <p:pic>
        <p:nvPicPr>
          <p:cNvPr id="12" name="Image 11"/>
          <p:cNvPicPr>
            <a:picLocks noChangeAspect="1"/>
          </p:cNvPicPr>
          <p:nvPr/>
        </p:nvPicPr>
        <p:blipFill>
          <a:blip r:embed="rId4"/>
          <a:stretch>
            <a:fillRect/>
          </a:stretch>
        </p:blipFill>
        <p:spPr>
          <a:xfrm>
            <a:off x="3419872" y="1707849"/>
            <a:ext cx="1671737" cy="377958"/>
          </a:xfrm>
          <a:prstGeom prst="rect">
            <a:avLst/>
          </a:prstGeom>
        </p:spPr>
      </p:pic>
      <p:sp>
        <p:nvSpPr>
          <p:cNvPr id="13" name="Rectangle 12"/>
          <p:cNvSpPr/>
          <p:nvPr/>
        </p:nvSpPr>
        <p:spPr>
          <a:xfrm>
            <a:off x="415891" y="2305408"/>
            <a:ext cx="4572000" cy="646331"/>
          </a:xfrm>
          <a:prstGeom prst="rect">
            <a:avLst/>
          </a:prstGeom>
        </p:spPr>
        <p:txBody>
          <a:bodyPr>
            <a:spAutoFit/>
          </a:bodyPr>
          <a:lstStyle/>
          <a:p>
            <a:r>
              <a:rPr lang="fr-FR" dirty="0" smtClean="0">
                <a:solidFill>
                  <a:srgbClr val="000000"/>
                </a:solidFill>
                <a:latin typeface="Times New Roman" panose="02020603050405020304" pitchFamily="18" charset="0"/>
                <a:cs typeface="Times New Roman" panose="02020603050405020304" pitchFamily="18" charset="0"/>
              </a:rPr>
              <a:t>Par </a:t>
            </a:r>
            <a:r>
              <a:rPr lang="fr-FR" dirty="0">
                <a:solidFill>
                  <a:srgbClr val="000000"/>
                </a:solidFill>
                <a:latin typeface="Times New Roman" panose="02020603050405020304" pitchFamily="18" charset="0"/>
                <a:cs typeface="Times New Roman" panose="02020603050405020304" pitchFamily="18" charset="0"/>
              </a:rPr>
              <a:t>projection sur les deux axes (</a:t>
            </a:r>
            <a:r>
              <a:rPr lang="fr-FR" dirty="0" err="1">
                <a:solidFill>
                  <a:srgbClr val="000000"/>
                </a:solidFill>
                <a:latin typeface="Times New Roman" panose="02020603050405020304" pitchFamily="18" charset="0"/>
                <a:cs typeface="Times New Roman" panose="02020603050405020304" pitchFamily="18" charset="0"/>
              </a:rPr>
              <a:t>d,q</a:t>
            </a:r>
            <a:r>
              <a:rPr lang="fr-FR" dirty="0">
                <a:solidFill>
                  <a:srgbClr val="000000"/>
                </a:solidFill>
                <a:latin typeface="Times New Roman" panose="02020603050405020304" pitchFamily="18" charset="0"/>
                <a:cs typeface="Times New Roman" panose="02020603050405020304" pitchFamily="18" charset="0"/>
              </a:rPr>
              <a:t>) :</a:t>
            </a:r>
            <a:r>
              <a:rPr lang="fr-FR" dirty="0">
                <a:latin typeface="Times New Roman" panose="02020603050405020304" pitchFamily="18" charset="0"/>
                <a:cs typeface="Times New Roman" panose="02020603050405020304" pitchFamily="18" charset="0"/>
              </a:rPr>
              <a:t> </a:t>
            </a:r>
            <a:br>
              <a:rPr lang="fr-FR" dirty="0">
                <a:latin typeface="Times New Roman" panose="02020603050405020304" pitchFamily="18" charset="0"/>
                <a:cs typeface="Times New Roman" panose="02020603050405020304" pitchFamily="18" charset="0"/>
              </a:rPr>
            </a:br>
            <a:endParaRPr lang="fr-FR" dirty="0">
              <a:latin typeface="Times New Roman" panose="02020603050405020304" pitchFamily="18" charset="0"/>
              <a:cs typeface="Times New Roman" panose="02020603050405020304" pitchFamily="18" charset="0"/>
            </a:endParaRPr>
          </a:p>
        </p:txBody>
      </p:sp>
      <p:pic>
        <p:nvPicPr>
          <p:cNvPr id="20" name="Image 19"/>
          <p:cNvPicPr>
            <a:picLocks noChangeAspect="1"/>
          </p:cNvPicPr>
          <p:nvPr/>
        </p:nvPicPr>
        <p:blipFill>
          <a:blip r:embed="rId5"/>
          <a:stretch>
            <a:fillRect/>
          </a:stretch>
        </p:blipFill>
        <p:spPr>
          <a:xfrm>
            <a:off x="1018095" y="2889305"/>
            <a:ext cx="3160153" cy="564070"/>
          </a:xfrm>
          <a:prstGeom prst="rect">
            <a:avLst/>
          </a:prstGeom>
        </p:spPr>
      </p:pic>
      <p:sp>
        <p:nvSpPr>
          <p:cNvPr id="21" name="Rectangle 20"/>
          <p:cNvSpPr/>
          <p:nvPr/>
        </p:nvSpPr>
        <p:spPr>
          <a:xfrm>
            <a:off x="424104" y="3645727"/>
            <a:ext cx="6020103" cy="646331"/>
          </a:xfrm>
          <a:prstGeom prst="rect">
            <a:avLst/>
          </a:prstGeom>
        </p:spPr>
        <p:txBody>
          <a:bodyPr wrap="square">
            <a:spAutoFit/>
          </a:bodyPr>
          <a:lstStyle/>
          <a:p>
            <a:r>
              <a:rPr lang="fr-FR" dirty="0">
                <a:solidFill>
                  <a:srgbClr val="000000"/>
                </a:solidFill>
                <a:latin typeface="Times New Roman" panose="02020603050405020304" pitchFamily="18" charset="0"/>
                <a:cs typeface="Times New Roman" panose="02020603050405020304" pitchFamily="18" charset="0"/>
              </a:rPr>
              <a:t>l'équation au tension du stator c'est toujours :</a:t>
            </a:r>
            <a:r>
              <a:rPr lang="fr-FR" dirty="0">
                <a:latin typeface="Times New Roman" panose="02020603050405020304" pitchFamily="18" charset="0"/>
                <a:cs typeface="Times New Roman" panose="02020603050405020304" pitchFamily="18" charset="0"/>
              </a:rPr>
              <a:t> </a:t>
            </a:r>
            <a:br>
              <a:rPr lang="fr-FR" dirty="0">
                <a:latin typeface="Times New Roman" panose="02020603050405020304" pitchFamily="18" charset="0"/>
                <a:cs typeface="Times New Roman" panose="02020603050405020304" pitchFamily="18" charset="0"/>
              </a:rPr>
            </a:br>
            <a:endParaRPr lang="fr-FR" dirty="0">
              <a:latin typeface="Times New Roman" panose="02020603050405020304" pitchFamily="18" charset="0"/>
              <a:cs typeface="Times New Roman" panose="02020603050405020304" pitchFamily="18" charset="0"/>
            </a:endParaRPr>
          </a:p>
        </p:txBody>
      </p:sp>
      <p:pic>
        <p:nvPicPr>
          <p:cNvPr id="25" name="Image 24"/>
          <p:cNvPicPr>
            <a:picLocks noChangeAspect="1"/>
          </p:cNvPicPr>
          <p:nvPr/>
        </p:nvPicPr>
        <p:blipFill>
          <a:blip r:embed="rId6"/>
          <a:stretch>
            <a:fillRect/>
          </a:stretch>
        </p:blipFill>
        <p:spPr>
          <a:xfrm>
            <a:off x="5001201" y="3622419"/>
            <a:ext cx="2351303" cy="461291"/>
          </a:xfrm>
          <a:prstGeom prst="rect">
            <a:avLst/>
          </a:prstGeom>
        </p:spPr>
      </p:pic>
      <p:sp>
        <p:nvSpPr>
          <p:cNvPr id="26" name="Rectangle 25"/>
          <p:cNvSpPr/>
          <p:nvPr/>
        </p:nvSpPr>
        <p:spPr>
          <a:xfrm>
            <a:off x="519608" y="4389280"/>
            <a:ext cx="6644679" cy="646331"/>
          </a:xfrm>
          <a:prstGeom prst="rect">
            <a:avLst/>
          </a:prstGeom>
        </p:spPr>
        <p:txBody>
          <a:bodyPr wrap="square">
            <a:spAutoFit/>
          </a:bodyPr>
          <a:lstStyle/>
          <a:p>
            <a:r>
              <a:rPr lang="fr-FR" dirty="0">
                <a:solidFill>
                  <a:srgbClr val="000000"/>
                </a:solidFill>
                <a:latin typeface="Times New Roman" panose="02020603050405020304" pitchFamily="18" charset="0"/>
                <a:cs typeface="Times New Roman" panose="02020603050405020304" pitchFamily="18" charset="0"/>
              </a:rPr>
              <a:t>Par intégration du flux et la projection sur (</a:t>
            </a:r>
            <a:r>
              <a:rPr lang="fr-FR" dirty="0" err="1">
                <a:solidFill>
                  <a:srgbClr val="000000"/>
                </a:solidFill>
                <a:latin typeface="Times New Roman" panose="02020603050405020304" pitchFamily="18" charset="0"/>
                <a:cs typeface="Times New Roman" panose="02020603050405020304" pitchFamily="18" charset="0"/>
              </a:rPr>
              <a:t>d,q</a:t>
            </a:r>
            <a:r>
              <a:rPr lang="fr-FR" dirty="0">
                <a:solidFill>
                  <a:srgbClr val="000000"/>
                </a:solidFill>
                <a:latin typeface="Times New Roman" panose="02020603050405020304" pitchFamily="18" charset="0"/>
                <a:cs typeface="Times New Roman" panose="02020603050405020304" pitchFamily="18" charset="0"/>
              </a:rPr>
              <a:t>) :</a:t>
            </a:r>
            <a:r>
              <a:rPr lang="fr-FR" dirty="0">
                <a:latin typeface="Times New Roman" panose="02020603050405020304" pitchFamily="18" charset="0"/>
                <a:cs typeface="Times New Roman" panose="02020603050405020304" pitchFamily="18" charset="0"/>
              </a:rPr>
              <a:t> </a:t>
            </a:r>
            <a:br>
              <a:rPr lang="fr-FR" dirty="0">
                <a:latin typeface="Times New Roman" panose="02020603050405020304" pitchFamily="18" charset="0"/>
                <a:cs typeface="Times New Roman" panose="02020603050405020304" pitchFamily="18" charset="0"/>
              </a:rPr>
            </a:br>
            <a:endParaRPr lang="fr-FR" dirty="0">
              <a:latin typeface="Times New Roman" panose="02020603050405020304" pitchFamily="18" charset="0"/>
              <a:cs typeface="Times New Roman" panose="02020603050405020304" pitchFamily="18" charset="0"/>
            </a:endParaRPr>
          </a:p>
        </p:txBody>
      </p:sp>
      <p:pic>
        <p:nvPicPr>
          <p:cNvPr id="27" name="Image 26"/>
          <p:cNvPicPr>
            <a:picLocks noChangeAspect="1"/>
          </p:cNvPicPr>
          <p:nvPr/>
        </p:nvPicPr>
        <p:blipFill>
          <a:blip r:embed="rId7"/>
          <a:stretch>
            <a:fillRect/>
          </a:stretch>
        </p:blipFill>
        <p:spPr>
          <a:xfrm>
            <a:off x="1069316" y="4869160"/>
            <a:ext cx="3311450" cy="1790311"/>
          </a:xfrm>
          <a:prstGeom prst="rect">
            <a:avLst/>
          </a:prstGeom>
        </p:spPr>
      </p:pic>
    </p:spTree>
    <p:extLst>
      <p:ext uri="{BB962C8B-B14F-4D97-AF65-F5344CB8AC3E}">
        <p14:creationId xmlns:p14="http://schemas.microsoft.com/office/powerpoint/2010/main" val="34155181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7937"/>
            <a:ext cx="8229600" cy="1143000"/>
          </a:xfrm>
          <a:solidFill>
            <a:schemeClr val="accent1">
              <a:lumMod val="20000"/>
              <a:lumOff val="80000"/>
            </a:schemeClr>
          </a:solidFill>
        </p:spPr>
        <p:txBody>
          <a:bodyPr>
            <a:normAutofit fontScale="90000"/>
          </a:bodyPr>
          <a:lstStyle/>
          <a:p>
            <a:pPr algn="l"/>
            <a:r>
              <a:rPr lang="fr-FR" sz="2400" b="1" dirty="0" smtClean="0">
                <a:latin typeface="Times New Roman" pitchFamily="18" charset="0"/>
                <a:cs typeface="Times New Roman" pitchFamily="18" charset="0"/>
              </a:rPr>
              <a:t>Chapitre IV: Modélisation et simulation des machines synchrones</a:t>
            </a:r>
            <a:br>
              <a:rPr lang="fr-FR" sz="2400" b="1" dirty="0" smtClean="0">
                <a:latin typeface="Times New Roman" pitchFamily="18" charset="0"/>
                <a:cs typeface="Times New Roman" pitchFamily="18" charset="0"/>
              </a:rPr>
            </a:br>
            <a:r>
              <a:rPr lang="fr-FR" sz="2400" b="1" dirty="0" smtClean="0">
                <a:latin typeface="Times New Roman" pitchFamily="18" charset="0"/>
                <a:cs typeface="Times New Roman" pitchFamily="18" charset="0"/>
              </a:rPr>
              <a:t>3. </a:t>
            </a:r>
            <a:r>
              <a:rPr lang="fr-FR" sz="2200" b="1" dirty="0" smtClean="0">
                <a:latin typeface="Times New Roman" pitchFamily="18" charset="0"/>
                <a:cs typeface="Times New Roman" pitchFamily="18" charset="0"/>
              </a:rPr>
              <a:t>Modèle du moteur synchrone à pôle lisse à aimant permanant MSAP</a:t>
            </a:r>
            <a:endParaRPr lang="fr-FR" sz="2200" dirty="0">
              <a:latin typeface="Times New Roman" pitchFamily="18" charset="0"/>
              <a:cs typeface="Times New Roman" pitchFamily="18" charset="0"/>
            </a:endParaRPr>
          </a:p>
        </p:txBody>
      </p:sp>
      <p:sp>
        <p:nvSpPr>
          <p:cNvPr id="6" name="AutoShape 4" descr="Résultat d’images pour Arc électrique ci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6" descr="Résultat d’images pour Arc électrique cit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8" descr="Résultat d’images pour Arc électrique cite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 name="AutoShape 10" descr="Résultat d’images pour Arc électrique citer"/>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2" descr="Résultat d’images pour Arc électrique citer"/>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AutoShape 18" descr="Résultat d’images pour arc électrique"/>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4" name="Image 3"/>
          <p:cNvPicPr>
            <a:picLocks noChangeAspect="1"/>
          </p:cNvPicPr>
          <p:nvPr/>
        </p:nvPicPr>
        <p:blipFill>
          <a:blip r:embed="rId3"/>
          <a:stretch>
            <a:fillRect/>
          </a:stretch>
        </p:blipFill>
        <p:spPr>
          <a:xfrm>
            <a:off x="5846347" y="1211435"/>
            <a:ext cx="2594994" cy="2226196"/>
          </a:xfrm>
          <a:prstGeom prst="rect">
            <a:avLst/>
          </a:prstGeom>
        </p:spPr>
      </p:pic>
      <p:sp>
        <p:nvSpPr>
          <p:cNvPr id="28" name="Rectangle 27"/>
          <p:cNvSpPr/>
          <p:nvPr/>
        </p:nvSpPr>
        <p:spPr>
          <a:xfrm>
            <a:off x="361181" y="2308825"/>
            <a:ext cx="4572000" cy="830997"/>
          </a:xfrm>
          <a:prstGeom prst="rect">
            <a:avLst/>
          </a:prstGeom>
        </p:spPr>
        <p:txBody>
          <a:bodyPr>
            <a:spAutoFit/>
          </a:bodyPr>
          <a:lstStyle/>
          <a:p>
            <a:r>
              <a:rPr lang="fr-FR" sz="2400" dirty="0" smtClean="0">
                <a:solidFill>
                  <a:srgbClr val="000000"/>
                </a:solidFill>
                <a:latin typeface="Times New Roman" panose="02020603050405020304" pitchFamily="18" charset="0"/>
                <a:cs typeface="Times New Roman" panose="02020603050405020304" pitchFamily="18" charset="0"/>
              </a:rPr>
              <a:t>Le </a:t>
            </a:r>
            <a:r>
              <a:rPr lang="fr-FR" sz="2400" dirty="0">
                <a:solidFill>
                  <a:srgbClr val="000000"/>
                </a:solidFill>
                <a:latin typeface="Times New Roman" panose="02020603050405020304" pitchFamily="18" charset="0"/>
                <a:cs typeface="Times New Roman" panose="02020603050405020304" pitchFamily="18" charset="0"/>
              </a:rPr>
              <a:t>Couple électromagnétique :</a:t>
            </a:r>
            <a:r>
              <a:rPr lang="fr-FR" sz="2400" dirty="0">
                <a:latin typeface="Times New Roman" panose="02020603050405020304" pitchFamily="18" charset="0"/>
                <a:cs typeface="Times New Roman" panose="02020603050405020304" pitchFamily="18" charset="0"/>
              </a:rPr>
              <a:t> </a:t>
            </a:r>
            <a:br>
              <a:rPr lang="fr-FR" sz="2400" dirty="0">
                <a:latin typeface="Times New Roman" panose="02020603050405020304" pitchFamily="18" charset="0"/>
                <a:cs typeface="Times New Roman" panose="02020603050405020304" pitchFamily="18" charset="0"/>
              </a:rPr>
            </a:br>
            <a:endParaRPr lang="fr-FR" sz="2400" dirty="0">
              <a:latin typeface="Times New Roman" panose="02020603050405020304" pitchFamily="18" charset="0"/>
              <a:cs typeface="Times New Roman" panose="02020603050405020304" pitchFamily="18" charset="0"/>
            </a:endParaRPr>
          </a:p>
        </p:txBody>
      </p:sp>
      <p:pic>
        <p:nvPicPr>
          <p:cNvPr id="14" name="Image 13"/>
          <p:cNvPicPr>
            <a:picLocks noChangeAspect="1"/>
          </p:cNvPicPr>
          <p:nvPr/>
        </p:nvPicPr>
        <p:blipFill>
          <a:blip r:embed="rId4"/>
          <a:stretch>
            <a:fillRect/>
          </a:stretch>
        </p:blipFill>
        <p:spPr>
          <a:xfrm>
            <a:off x="395536" y="3501620"/>
            <a:ext cx="6495826" cy="495635"/>
          </a:xfrm>
          <a:prstGeom prst="rect">
            <a:avLst/>
          </a:prstGeom>
        </p:spPr>
      </p:pic>
      <p:sp>
        <p:nvSpPr>
          <p:cNvPr id="15" name="Rectangle 14"/>
          <p:cNvSpPr/>
          <p:nvPr/>
        </p:nvSpPr>
        <p:spPr>
          <a:xfrm>
            <a:off x="612775" y="4235859"/>
            <a:ext cx="4572000" cy="738664"/>
          </a:xfrm>
          <a:prstGeom prst="rect">
            <a:avLst/>
          </a:prstGeom>
        </p:spPr>
        <p:txBody>
          <a:bodyPr>
            <a:spAutoFit/>
          </a:bodyPr>
          <a:lstStyle/>
          <a:p>
            <a:r>
              <a:rPr lang="fr-FR" sz="2400" b="1" dirty="0" smtClean="0">
                <a:solidFill>
                  <a:srgbClr val="FF0000"/>
                </a:solidFill>
                <a:latin typeface="Times New Roman" panose="02020603050405020304" pitchFamily="18" charset="0"/>
                <a:cs typeface="Times New Roman" panose="02020603050405020304" pitchFamily="18" charset="0"/>
              </a:rPr>
              <a:t>Si </a:t>
            </a:r>
            <a:r>
              <a:rPr lang="fr-FR" dirty="0">
                <a:latin typeface="Times New Roman" panose="02020603050405020304" pitchFamily="18" charset="0"/>
                <a:cs typeface="Times New Roman" panose="02020603050405020304" pitchFamily="18" charset="0"/>
              </a:rPr>
              <a:t/>
            </a:r>
            <a:br>
              <a:rPr lang="fr-FR" dirty="0">
                <a:latin typeface="Times New Roman" panose="02020603050405020304" pitchFamily="18" charset="0"/>
                <a:cs typeface="Times New Roman" panose="02020603050405020304" pitchFamily="18" charset="0"/>
              </a:rPr>
            </a:br>
            <a:endParaRPr lang="fr-FR" dirty="0">
              <a:latin typeface="Times New Roman" panose="02020603050405020304" pitchFamily="18" charset="0"/>
              <a:cs typeface="Times New Roman" panose="02020603050405020304" pitchFamily="18" charset="0"/>
            </a:endParaRPr>
          </a:p>
        </p:txBody>
      </p:sp>
      <p:pic>
        <p:nvPicPr>
          <p:cNvPr id="16" name="Image 15"/>
          <p:cNvPicPr>
            <a:picLocks noChangeAspect="1"/>
          </p:cNvPicPr>
          <p:nvPr/>
        </p:nvPicPr>
        <p:blipFill>
          <a:blip r:embed="rId5"/>
          <a:stretch>
            <a:fillRect/>
          </a:stretch>
        </p:blipFill>
        <p:spPr>
          <a:xfrm>
            <a:off x="1331640" y="4224624"/>
            <a:ext cx="4171950" cy="733425"/>
          </a:xfrm>
          <a:prstGeom prst="rect">
            <a:avLst/>
          </a:prstGeom>
        </p:spPr>
      </p:pic>
      <p:sp>
        <p:nvSpPr>
          <p:cNvPr id="17" name="Rectangle 16"/>
          <p:cNvSpPr/>
          <p:nvPr/>
        </p:nvSpPr>
        <p:spPr>
          <a:xfrm>
            <a:off x="5892395" y="4528011"/>
            <a:ext cx="4572000" cy="646331"/>
          </a:xfrm>
          <a:prstGeom prst="rect">
            <a:avLst/>
          </a:prstGeom>
        </p:spPr>
        <p:txBody>
          <a:bodyPr>
            <a:spAutoFit/>
          </a:bodyPr>
          <a:lstStyle/>
          <a:p>
            <a:r>
              <a:rPr lang="fr-FR" dirty="0" smtClean="0">
                <a:solidFill>
                  <a:srgbClr val="000000"/>
                </a:solidFill>
                <a:latin typeface="Times New Roman" panose="02020603050405020304" pitchFamily="18" charset="0"/>
                <a:cs typeface="Times New Roman" panose="02020603050405020304" pitchFamily="18" charset="0"/>
              </a:rPr>
              <a:t>C’est le cas MSAP </a:t>
            </a:r>
            <a:r>
              <a:rPr lang="fr-FR" dirty="0">
                <a:solidFill>
                  <a:srgbClr val="000000"/>
                </a:solidFill>
                <a:latin typeface="Times New Roman" panose="02020603050405020304" pitchFamily="18" charset="0"/>
                <a:cs typeface="Times New Roman" panose="02020603050405020304" pitchFamily="18" charset="0"/>
              </a:rPr>
              <a:t>à pôle lisse.</a:t>
            </a:r>
            <a:r>
              <a:rPr lang="fr-FR" dirty="0">
                <a:latin typeface="Times New Roman" panose="02020603050405020304" pitchFamily="18" charset="0"/>
                <a:cs typeface="Times New Roman" panose="02020603050405020304" pitchFamily="18" charset="0"/>
              </a:rPr>
              <a:t> </a:t>
            </a:r>
            <a:br>
              <a:rPr lang="fr-FR" dirty="0">
                <a:latin typeface="Times New Roman" panose="02020603050405020304" pitchFamily="18" charset="0"/>
                <a:cs typeface="Times New Roman" panose="02020603050405020304" pitchFamily="18" charset="0"/>
              </a:rPr>
            </a:br>
            <a:endParaRPr lang="fr-F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221138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7937"/>
            <a:ext cx="8229600" cy="1143000"/>
          </a:xfrm>
          <a:solidFill>
            <a:schemeClr val="accent1">
              <a:lumMod val="20000"/>
              <a:lumOff val="80000"/>
            </a:schemeClr>
          </a:solidFill>
        </p:spPr>
        <p:txBody>
          <a:bodyPr>
            <a:normAutofit fontScale="90000"/>
          </a:bodyPr>
          <a:lstStyle/>
          <a:p>
            <a:pPr algn="l"/>
            <a:r>
              <a:rPr lang="fr-FR" sz="2400" b="1" dirty="0" smtClean="0">
                <a:latin typeface="Times New Roman" pitchFamily="18" charset="0"/>
                <a:cs typeface="Times New Roman" pitchFamily="18" charset="0"/>
              </a:rPr>
              <a:t>Chapitre IV: Modélisation et simulation des machines synchrones</a:t>
            </a:r>
            <a:br>
              <a:rPr lang="fr-FR" sz="2400" b="1" dirty="0" smtClean="0">
                <a:latin typeface="Times New Roman" pitchFamily="18" charset="0"/>
                <a:cs typeface="Times New Roman" pitchFamily="18" charset="0"/>
              </a:rPr>
            </a:br>
            <a:r>
              <a:rPr lang="fr-FR" sz="2400" b="1" dirty="0" smtClean="0">
                <a:latin typeface="Times New Roman" pitchFamily="18" charset="0"/>
                <a:cs typeface="Times New Roman" pitchFamily="18" charset="0"/>
              </a:rPr>
              <a:t>5. </a:t>
            </a:r>
            <a:r>
              <a:rPr lang="fr-FR" sz="2200" b="1" dirty="0" smtClean="0">
                <a:latin typeface="Times New Roman" pitchFamily="18" charset="0"/>
                <a:cs typeface="Times New Roman" pitchFamily="18" charset="0"/>
              </a:rPr>
              <a:t>Modélisation du moteur synchrone inducteur</a:t>
            </a:r>
            <a:endParaRPr lang="fr-FR" sz="2200" dirty="0">
              <a:latin typeface="Times New Roman" pitchFamily="18" charset="0"/>
              <a:cs typeface="Times New Roman" pitchFamily="18" charset="0"/>
            </a:endParaRPr>
          </a:p>
        </p:txBody>
      </p:sp>
      <p:sp>
        <p:nvSpPr>
          <p:cNvPr id="6" name="AutoShape 4" descr="Résultat d’images pour Arc électrique ci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6" descr="Résultat d’images pour Arc électrique cit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8" descr="Résultat d’images pour Arc électrique cite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 name="AutoShape 10" descr="Résultat d’images pour Arc électrique citer"/>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2" descr="Résultat d’images pour Arc électrique citer"/>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AutoShape 18" descr="Résultat d’images pour arc électrique"/>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 name="Rectangle 2"/>
          <p:cNvSpPr/>
          <p:nvPr/>
        </p:nvSpPr>
        <p:spPr>
          <a:xfrm>
            <a:off x="460375" y="1180405"/>
            <a:ext cx="8496944" cy="1323439"/>
          </a:xfrm>
          <a:prstGeom prst="rect">
            <a:avLst/>
          </a:prstGeom>
        </p:spPr>
        <p:txBody>
          <a:bodyPr wrap="square">
            <a:spAutoFit/>
          </a:bodyPr>
          <a:lstStyle/>
          <a:p>
            <a:r>
              <a:rPr lang="fr-FR" sz="2000" dirty="0">
                <a:solidFill>
                  <a:srgbClr val="000000"/>
                </a:solidFill>
                <a:latin typeface="Times New Roman" panose="02020603050405020304" pitchFamily="18" charset="0"/>
                <a:cs typeface="Times New Roman" panose="02020603050405020304" pitchFamily="18" charset="0"/>
              </a:rPr>
              <a:t>Deux types de configurations existant </a:t>
            </a:r>
            <a:r>
              <a:rPr lang="fr-FR" sz="2000" dirty="0" smtClean="0">
                <a:solidFill>
                  <a:srgbClr val="000000"/>
                </a:solidFill>
                <a:latin typeface="Times New Roman" panose="02020603050405020304" pitchFamily="18" charset="0"/>
                <a:cs typeface="Times New Roman" panose="02020603050405020304" pitchFamily="18" charset="0"/>
              </a:rPr>
              <a:t>:</a:t>
            </a:r>
          </a:p>
          <a:p>
            <a:pPr marL="342900" indent="-342900">
              <a:buFont typeface="+mj-lt"/>
              <a:buAutoNum type="arabicPeriod"/>
            </a:pPr>
            <a:r>
              <a:rPr lang="fr-FR" sz="2000" dirty="0" smtClean="0">
                <a:solidFill>
                  <a:srgbClr val="000000"/>
                </a:solidFill>
                <a:latin typeface="Times New Roman" panose="02020603050405020304" pitchFamily="18" charset="0"/>
                <a:cs typeface="Times New Roman" panose="02020603050405020304" pitchFamily="18" charset="0"/>
              </a:rPr>
              <a:t>avec </a:t>
            </a:r>
            <a:r>
              <a:rPr lang="fr-FR" sz="2000" dirty="0">
                <a:solidFill>
                  <a:srgbClr val="000000"/>
                </a:solidFill>
                <a:latin typeface="Times New Roman" panose="02020603050405020304" pitchFamily="18" charset="0"/>
                <a:cs typeface="Times New Roman" panose="02020603050405020304" pitchFamily="18" charset="0"/>
              </a:rPr>
              <a:t>amortisseurs </a:t>
            </a:r>
          </a:p>
          <a:p>
            <a:pPr marL="342900" indent="-342900">
              <a:buFont typeface="+mj-lt"/>
              <a:buAutoNum type="arabicPeriod"/>
            </a:pPr>
            <a:r>
              <a:rPr lang="fr-FR" sz="2000" dirty="0" smtClean="0">
                <a:solidFill>
                  <a:srgbClr val="000000"/>
                </a:solidFill>
                <a:latin typeface="Times New Roman" panose="02020603050405020304" pitchFamily="18" charset="0"/>
                <a:cs typeface="Times New Roman" panose="02020603050405020304" pitchFamily="18" charset="0"/>
              </a:rPr>
              <a:t>sans </a:t>
            </a:r>
            <a:r>
              <a:rPr lang="fr-FR" sz="2000" dirty="0">
                <a:solidFill>
                  <a:srgbClr val="000000"/>
                </a:solidFill>
                <a:latin typeface="Times New Roman" panose="02020603050405020304" pitchFamily="18" charset="0"/>
                <a:cs typeface="Times New Roman" panose="02020603050405020304" pitchFamily="18" charset="0"/>
              </a:rPr>
              <a:t>amortisseurs</a:t>
            </a:r>
            <a:r>
              <a:rPr lang="fr-FR" sz="2000" dirty="0">
                <a:latin typeface="Times New Roman" panose="02020603050405020304" pitchFamily="18" charset="0"/>
                <a:cs typeface="Times New Roman" panose="02020603050405020304" pitchFamily="18" charset="0"/>
              </a:rPr>
              <a:t> </a:t>
            </a:r>
            <a:br>
              <a:rPr lang="fr-FR" sz="2000" dirty="0">
                <a:latin typeface="Times New Roman" panose="02020603050405020304" pitchFamily="18" charset="0"/>
                <a:cs typeface="Times New Roman" panose="02020603050405020304" pitchFamily="18" charset="0"/>
              </a:rPr>
            </a:br>
            <a:endParaRPr lang="fr-FR" sz="2000" dirty="0">
              <a:latin typeface="Times New Roman" panose="02020603050405020304" pitchFamily="18" charset="0"/>
              <a:cs typeface="Times New Roman" panose="02020603050405020304" pitchFamily="18" charset="0"/>
            </a:endParaRPr>
          </a:p>
        </p:txBody>
      </p:sp>
      <p:sp>
        <p:nvSpPr>
          <p:cNvPr id="5" name="Rectangle 4"/>
          <p:cNvSpPr/>
          <p:nvPr/>
        </p:nvSpPr>
        <p:spPr>
          <a:xfrm>
            <a:off x="160192" y="2485302"/>
            <a:ext cx="4572000" cy="646331"/>
          </a:xfrm>
          <a:prstGeom prst="rect">
            <a:avLst/>
          </a:prstGeom>
        </p:spPr>
        <p:txBody>
          <a:bodyPr>
            <a:spAutoFit/>
          </a:bodyPr>
          <a:lstStyle/>
          <a:p>
            <a:r>
              <a:rPr lang="fr-FR" b="1" dirty="0">
                <a:solidFill>
                  <a:srgbClr val="FF0000"/>
                </a:solidFill>
                <a:latin typeface="Times New Roman" panose="02020603050405020304" pitchFamily="18" charset="0"/>
                <a:cs typeface="Times New Roman" panose="02020603050405020304" pitchFamily="18" charset="0"/>
              </a:rPr>
              <a:t>1 Avec amortisseurs</a:t>
            </a:r>
            <a:r>
              <a:rPr lang="fr-FR" dirty="0">
                <a:solidFill>
                  <a:srgbClr val="FF0000"/>
                </a:solidFill>
                <a:latin typeface="Times New Roman" panose="02020603050405020304" pitchFamily="18" charset="0"/>
                <a:cs typeface="Times New Roman" panose="02020603050405020304" pitchFamily="18" charset="0"/>
              </a:rPr>
              <a:t> </a:t>
            </a:r>
            <a:br>
              <a:rPr lang="fr-FR" dirty="0">
                <a:solidFill>
                  <a:srgbClr val="FF0000"/>
                </a:solidFill>
                <a:latin typeface="Times New Roman" panose="02020603050405020304" pitchFamily="18" charset="0"/>
                <a:cs typeface="Times New Roman" panose="02020603050405020304" pitchFamily="18" charset="0"/>
              </a:rPr>
            </a:br>
            <a:endParaRPr lang="fr-FR" dirty="0">
              <a:solidFill>
                <a:srgbClr val="FF0000"/>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123680" y="4975640"/>
            <a:ext cx="8696792" cy="1631216"/>
          </a:xfrm>
          <a:prstGeom prst="rect">
            <a:avLst/>
          </a:prstGeom>
        </p:spPr>
        <p:txBody>
          <a:bodyPr wrap="square">
            <a:spAutoFit/>
          </a:bodyPr>
          <a:lstStyle/>
          <a:p>
            <a:r>
              <a:rPr lang="fr-FR" sz="2000" dirty="0">
                <a:solidFill>
                  <a:srgbClr val="000000"/>
                </a:solidFill>
                <a:latin typeface="Times New Roman" panose="02020603050405020304" pitchFamily="18" charset="0"/>
                <a:cs typeface="Times New Roman" panose="02020603050405020304" pitchFamily="18" charset="0"/>
              </a:rPr>
              <a:t>C'est une machine qui son rotor a des barres de cuivre logées dans des encoches court-circuitées dont les flux qui y sont générés lors les transitoires constituent un amortisseur électromagnétique s’opposant à toute variation rapide du flux à travers le rotor et offrant une certaine stabilité à la machine. En veillant à garder la machine synchrone à son synchronisme</a:t>
            </a:r>
            <a:r>
              <a:rPr lang="fr-FR" sz="2000" dirty="0">
                <a:latin typeface="Times New Roman" panose="02020603050405020304" pitchFamily="18" charset="0"/>
                <a:cs typeface="Times New Roman" panose="02020603050405020304" pitchFamily="18" charset="0"/>
              </a:rPr>
              <a:t> </a:t>
            </a:r>
          </a:p>
        </p:txBody>
      </p:sp>
      <p:pic>
        <p:nvPicPr>
          <p:cNvPr id="13" name="Image 12"/>
          <p:cNvPicPr>
            <a:picLocks noChangeAspect="1"/>
          </p:cNvPicPr>
          <p:nvPr/>
        </p:nvPicPr>
        <p:blipFill>
          <a:blip r:embed="rId3"/>
          <a:stretch>
            <a:fillRect/>
          </a:stretch>
        </p:blipFill>
        <p:spPr>
          <a:xfrm>
            <a:off x="3131840" y="1979702"/>
            <a:ext cx="4555873" cy="2834639"/>
          </a:xfrm>
          <a:prstGeom prst="rect">
            <a:avLst/>
          </a:prstGeom>
        </p:spPr>
      </p:pic>
    </p:spTree>
    <p:extLst>
      <p:ext uri="{BB962C8B-B14F-4D97-AF65-F5344CB8AC3E}">
        <p14:creationId xmlns:p14="http://schemas.microsoft.com/office/powerpoint/2010/main" val="25540866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7937"/>
            <a:ext cx="8229600" cy="1143000"/>
          </a:xfrm>
          <a:solidFill>
            <a:schemeClr val="accent1">
              <a:lumMod val="20000"/>
              <a:lumOff val="80000"/>
            </a:schemeClr>
          </a:solidFill>
        </p:spPr>
        <p:txBody>
          <a:bodyPr>
            <a:normAutofit fontScale="90000"/>
          </a:bodyPr>
          <a:lstStyle/>
          <a:p>
            <a:pPr algn="l"/>
            <a:r>
              <a:rPr lang="fr-FR" sz="2400" b="1" dirty="0" smtClean="0">
                <a:latin typeface="Times New Roman" pitchFamily="18" charset="0"/>
                <a:cs typeface="Times New Roman" pitchFamily="18" charset="0"/>
              </a:rPr>
              <a:t>Chapitre IV: Modélisation et simulation des machines synchrones</a:t>
            </a:r>
            <a:br>
              <a:rPr lang="fr-FR" sz="2400" b="1" dirty="0" smtClean="0">
                <a:latin typeface="Times New Roman" pitchFamily="18" charset="0"/>
                <a:cs typeface="Times New Roman" pitchFamily="18" charset="0"/>
              </a:rPr>
            </a:br>
            <a:r>
              <a:rPr lang="fr-FR" sz="2400" b="1" dirty="0" smtClean="0">
                <a:latin typeface="Times New Roman" pitchFamily="18" charset="0"/>
                <a:cs typeface="Times New Roman" pitchFamily="18" charset="0"/>
              </a:rPr>
              <a:t>5. </a:t>
            </a:r>
            <a:r>
              <a:rPr lang="fr-FR" sz="2200" b="1" dirty="0" smtClean="0">
                <a:latin typeface="Times New Roman" pitchFamily="18" charset="0"/>
                <a:cs typeface="Times New Roman" pitchFamily="18" charset="0"/>
              </a:rPr>
              <a:t>Modélisation du moteur synchrone inducteur</a:t>
            </a:r>
            <a:endParaRPr lang="fr-FR" sz="2200" dirty="0">
              <a:latin typeface="Times New Roman" pitchFamily="18" charset="0"/>
              <a:cs typeface="Times New Roman" pitchFamily="18" charset="0"/>
            </a:endParaRPr>
          </a:p>
        </p:txBody>
      </p:sp>
      <p:sp>
        <p:nvSpPr>
          <p:cNvPr id="6" name="AutoShape 4" descr="Résultat d’images pour Arc électrique ci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6" descr="Résultat d’images pour Arc électrique cit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8" descr="Résultat d’images pour Arc électrique cite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 name="AutoShape 10" descr="Résultat d’images pour Arc électrique citer"/>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2" descr="Résultat d’images pour Arc électrique citer"/>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AutoShape 18" descr="Résultat d’images pour arc électrique"/>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 name="Rectangle 4"/>
          <p:cNvSpPr/>
          <p:nvPr/>
        </p:nvSpPr>
        <p:spPr>
          <a:xfrm>
            <a:off x="307975" y="1193372"/>
            <a:ext cx="4572000" cy="646331"/>
          </a:xfrm>
          <a:prstGeom prst="rect">
            <a:avLst/>
          </a:prstGeom>
        </p:spPr>
        <p:txBody>
          <a:bodyPr>
            <a:spAutoFit/>
          </a:bodyPr>
          <a:lstStyle/>
          <a:p>
            <a:r>
              <a:rPr lang="fr-FR" b="1" dirty="0">
                <a:solidFill>
                  <a:srgbClr val="FF0000"/>
                </a:solidFill>
                <a:latin typeface="Times New Roman" panose="02020603050405020304" pitchFamily="18" charset="0"/>
                <a:cs typeface="Times New Roman" panose="02020603050405020304" pitchFamily="18" charset="0"/>
              </a:rPr>
              <a:t>1 Avec amortisseurs</a:t>
            </a:r>
            <a:r>
              <a:rPr lang="fr-FR" dirty="0">
                <a:solidFill>
                  <a:srgbClr val="FF0000"/>
                </a:solidFill>
                <a:latin typeface="Times New Roman" panose="02020603050405020304" pitchFamily="18" charset="0"/>
                <a:cs typeface="Times New Roman" panose="02020603050405020304" pitchFamily="18" charset="0"/>
              </a:rPr>
              <a:t> </a:t>
            </a:r>
            <a:br>
              <a:rPr lang="fr-FR" dirty="0">
                <a:solidFill>
                  <a:srgbClr val="FF0000"/>
                </a:solidFill>
                <a:latin typeface="Times New Roman" panose="02020603050405020304" pitchFamily="18" charset="0"/>
                <a:cs typeface="Times New Roman" panose="02020603050405020304" pitchFamily="18" charset="0"/>
              </a:rPr>
            </a:br>
            <a:endParaRPr lang="fr-FR" dirty="0">
              <a:solidFill>
                <a:srgbClr val="FF0000"/>
              </a:solidFill>
              <a:latin typeface="Times New Roman" panose="02020603050405020304" pitchFamily="18" charset="0"/>
              <a:cs typeface="Times New Roman" panose="02020603050405020304" pitchFamily="18" charset="0"/>
            </a:endParaRPr>
          </a:p>
        </p:txBody>
      </p:sp>
      <p:pic>
        <p:nvPicPr>
          <p:cNvPr id="13" name="Image 12"/>
          <p:cNvPicPr>
            <a:picLocks noChangeAspect="1"/>
          </p:cNvPicPr>
          <p:nvPr/>
        </p:nvPicPr>
        <p:blipFill>
          <a:blip r:embed="rId3"/>
          <a:stretch>
            <a:fillRect/>
          </a:stretch>
        </p:blipFill>
        <p:spPr>
          <a:xfrm>
            <a:off x="1907704" y="1834921"/>
            <a:ext cx="4555873" cy="2834639"/>
          </a:xfrm>
          <a:prstGeom prst="rect">
            <a:avLst/>
          </a:prstGeom>
        </p:spPr>
      </p:pic>
      <p:sp>
        <p:nvSpPr>
          <p:cNvPr id="4" name="Rectangle 3"/>
          <p:cNvSpPr/>
          <p:nvPr/>
        </p:nvSpPr>
        <p:spPr>
          <a:xfrm>
            <a:off x="283153" y="1548382"/>
            <a:ext cx="5944012" cy="646331"/>
          </a:xfrm>
          <a:prstGeom prst="rect">
            <a:avLst/>
          </a:prstGeom>
        </p:spPr>
        <p:txBody>
          <a:bodyPr wrap="square">
            <a:spAutoFit/>
          </a:bodyPr>
          <a:lstStyle/>
          <a:p>
            <a:r>
              <a:rPr lang="fr-FR" dirty="0">
                <a:solidFill>
                  <a:srgbClr val="000000"/>
                </a:solidFill>
                <a:latin typeface="Times New Roman" panose="02020603050405020304" pitchFamily="18" charset="0"/>
                <a:cs typeface="Times New Roman" panose="02020603050405020304" pitchFamily="18" charset="0"/>
              </a:rPr>
              <a:t>les équations vectorielles décrivant ce modèle sont :</a:t>
            </a:r>
            <a:r>
              <a:rPr lang="fr-FR" dirty="0">
                <a:latin typeface="Times New Roman" panose="02020603050405020304" pitchFamily="18" charset="0"/>
                <a:cs typeface="Times New Roman" panose="02020603050405020304" pitchFamily="18" charset="0"/>
              </a:rPr>
              <a:t> </a:t>
            </a:r>
            <a:br>
              <a:rPr lang="fr-FR" dirty="0">
                <a:latin typeface="Times New Roman" panose="02020603050405020304" pitchFamily="18" charset="0"/>
                <a:cs typeface="Times New Roman" panose="02020603050405020304" pitchFamily="18" charset="0"/>
              </a:rPr>
            </a:br>
            <a:endParaRPr lang="fr-FR" dirty="0">
              <a:latin typeface="Times New Roman" panose="02020603050405020304" pitchFamily="18" charset="0"/>
              <a:cs typeface="Times New Roman" panose="02020603050405020304" pitchFamily="18" charset="0"/>
            </a:endParaRPr>
          </a:p>
        </p:txBody>
      </p:sp>
      <p:pic>
        <p:nvPicPr>
          <p:cNvPr id="14" name="Image 13"/>
          <p:cNvPicPr>
            <a:picLocks noChangeAspect="1"/>
          </p:cNvPicPr>
          <p:nvPr/>
        </p:nvPicPr>
        <p:blipFill>
          <a:blip r:embed="rId4">
            <a:duotone>
              <a:prstClr val="black"/>
              <a:schemeClr val="accent3">
                <a:tint val="45000"/>
                <a:satMod val="400000"/>
              </a:schemeClr>
            </a:duotone>
          </a:blip>
          <a:stretch>
            <a:fillRect/>
          </a:stretch>
        </p:blipFill>
        <p:spPr>
          <a:xfrm>
            <a:off x="340772" y="4805269"/>
            <a:ext cx="2343691" cy="1669728"/>
          </a:xfrm>
          <a:prstGeom prst="rect">
            <a:avLst/>
          </a:prstGeom>
        </p:spPr>
      </p:pic>
      <p:pic>
        <p:nvPicPr>
          <p:cNvPr id="15" name="Image 14"/>
          <p:cNvPicPr>
            <a:picLocks noChangeAspect="1"/>
          </p:cNvPicPr>
          <p:nvPr/>
        </p:nvPicPr>
        <p:blipFill>
          <a:blip r:embed="rId5">
            <a:duotone>
              <a:prstClr val="black"/>
              <a:schemeClr val="accent6">
                <a:tint val="45000"/>
                <a:satMod val="400000"/>
              </a:schemeClr>
            </a:duotone>
          </a:blip>
          <a:stretch>
            <a:fillRect/>
          </a:stretch>
        </p:blipFill>
        <p:spPr>
          <a:xfrm>
            <a:off x="6245331" y="5085184"/>
            <a:ext cx="2349713" cy="1344335"/>
          </a:xfrm>
          <a:prstGeom prst="rect">
            <a:avLst/>
          </a:prstGeom>
        </p:spPr>
      </p:pic>
    </p:spTree>
    <p:extLst>
      <p:ext uri="{BB962C8B-B14F-4D97-AF65-F5344CB8AC3E}">
        <p14:creationId xmlns:p14="http://schemas.microsoft.com/office/powerpoint/2010/main" val="6589978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7937"/>
            <a:ext cx="8229600" cy="1143000"/>
          </a:xfrm>
          <a:solidFill>
            <a:schemeClr val="accent1">
              <a:lumMod val="20000"/>
              <a:lumOff val="80000"/>
            </a:schemeClr>
          </a:solidFill>
        </p:spPr>
        <p:txBody>
          <a:bodyPr>
            <a:normAutofit fontScale="90000"/>
          </a:bodyPr>
          <a:lstStyle/>
          <a:p>
            <a:pPr algn="l"/>
            <a:r>
              <a:rPr lang="fr-FR" sz="2400" b="1" dirty="0" smtClean="0">
                <a:latin typeface="Times New Roman" pitchFamily="18" charset="0"/>
                <a:cs typeface="Times New Roman" pitchFamily="18" charset="0"/>
              </a:rPr>
              <a:t>Chapitre IV: Modélisation et simulation des machines synchrones</a:t>
            </a:r>
            <a:br>
              <a:rPr lang="fr-FR" sz="2400" b="1" dirty="0" smtClean="0">
                <a:latin typeface="Times New Roman" pitchFamily="18" charset="0"/>
                <a:cs typeface="Times New Roman" pitchFamily="18" charset="0"/>
              </a:rPr>
            </a:br>
            <a:r>
              <a:rPr lang="fr-FR" sz="2400" b="1" dirty="0" smtClean="0">
                <a:latin typeface="Times New Roman" pitchFamily="18" charset="0"/>
                <a:cs typeface="Times New Roman" pitchFamily="18" charset="0"/>
              </a:rPr>
              <a:t>5. </a:t>
            </a:r>
            <a:r>
              <a:rPr lang="fr-FR" sz="2200" b="1" dirty="0" smtClean="0">
                <a:latin typeface="Times New Roman" pitchFamily="18" charset="0"/>
                <a:cs typeface="Times New Roman" pitchFamily="18" charset="0"/>
              </a:rPr>
              <a:t>Modélisation du moteur synchrone inducteur</a:t>
            </a:r>
            <a:endParaRPr lang="fr-FR" sz="2200" dirty="0">
              <a:latin typeface="Times New Roman" pitchFamily="18" charset="0"/>
              <a:cs typeface="Times New Roman" pitchFamily="18" charset="0"/>
            </a:endParaRPr>
          </a:p>
        </p:txBody>
      </p:sp>
      <p:sp>
        <p:nvSpPr>
          <p:cNvPr id="6" name="AutoShape 4" descr="Résultat d’images pour Arc électrique ci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6" descr="Résultat d’images pour Arc électrique cit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8" descr="Résultat d’images pour Arc électrique cite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 name="AutoShape 10" descr="Résultat d’images pour Arc électrique citer"/>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2" descr="Résultat d’images pour Arc électrique citer"/>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AutoShape 18" descr="Résultat d’images pour arc électrique"/>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 name="Rectangle 4"/>
          <p:cNvSpPr/>
          <p:nvPr/>
        </p:nvSpPr>
        <p:spPr>
          <a:xfrm>
            <a:off x="307975" y="1193372"/>
            <a:ext cx="4572000" cy="646331"/>
          </a:xfrm>
          <a:prstGeom prst="rect">
            <a:avLst/>
          </a:prstGeom>
        </p:spPr>
        <p:txBody>
          <a:bodyPr>
            <a:spAutoFit/>
          </a:bodyPr>
          <a:lstStyle/>
          <a:p>
            <a:r>
              <a:rPr lang="fr-FR" b="1" dirty="0">
                <a:solidFill>
                  <a:srgbClr val="FF0000"/>
                </a:solidFill>
                <a:latin typeface="Times New Roman" panose="02020603050405020304" pitchFamily="18" charset="0"/>
                <a:cs typeface="Times New Roman" panose="02020603050405020304" pitchFamily="18" charset="0"/>
              </a:rPr>
              <a:t>1 Avec amortisseurs</a:t>
            </a:r>
            <a:r>
              <a:rPr lang="fr-FR" dirty="0">
                <a:solidFill>
                  <a:srgbClr val="FF0000"/>
                </a:solidFill>
                <a:latin typeface="Times New Roman" panose="02020603050405020304" pitchFamily="18" charset="0"/>
                <a:cs typeface="Times New Roman" panose="02020603050405020304" pitchFamily="18" charset="0"/>
              </a:rPr>
              <a:t> </a:t>
            </a:r>
            <a:br>
              <a:rPr lang="fr-FR" dirty="0">
                <a:solidFill>
                  <a:srgbClr val="FF0000"/>
                </a:solidFill>
                <a:latin typeface="Times New Roman" panose="02020603050405020304" pitchFamily="18" charset="0"/>
                <a:cs typeface="Times New Roman" panose="02020603050405020304" pitchFamily="18" charset="0"/>
              </a:rPr>
            </a:br>
            <a:endParaRPr lang="fr-FR" dirty="0">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83153" y="1548382"/>
            <a:ext cx="5944012" cy="369332"/>
          </a:xfrm>
          <a:prstGeom prst="rect">
            <a:avLst/>
          </a:prstGeom>
        </p:spPr>
        <p:txBody>
          <a:bodyPr wrap="square">
            <a:spAutoFit/>
          </a:bodyPr>
          <a:lstStyle/>
          <a:p>
            <a:r>
              <a:rPr lang="fr-FR" dirty="0" smtClean="0">
                <a:solidFill>
                  <a:srgbClr val="000000"/>
                </a:solidFill>
                <a:latin typeface="Times New Roman" panose="02020603050405020304" pitchFamily="18" charset="0"/>
                <a:cs typeface="Times New Roman" panose="02020603050405020304" pitchFamily="18" charset="0"/>
              </a:rPr>
              <a:t>Sous forme matricielle:</a:t>
            </a:r>
            <a:endParaRPr lang="fr-FR" dirty="0">
              <a:latin typeface="Times New Roman" panose="02020603050405020304" pitchFamily="18" charset="0"/>
              <a:cs typeface="Times New Roman" panose="02020603050405020304" pitchFamily="18" charset="0"/>
            </a:endParaRPr>
          </a:p>
        </p:txBody>
      </p:sp>
      <p:pic>
        <p:nvPicPr>
          <p:cNvPr id="14" name="Image 13"/>
          <p:cNvPicPr>
            <a:picLocks noChangeAspect="1"/>
          </p:cNvPicPr>
          <p:nvPr/>
        </p:nvPicPr>
        <p:blipFill>
          <a:blip r:embed="rId3">
            <a:duotone>
              <a:prstClr val="black"/>
              <a:schemeClr val="accent3">
                <a:tint val="45000"/>
                <a:satMod val="400000"/>
              </a:schemeClr>
            </a:duotone>
          </a:blip>
          <a:stretch>
            <a:fillRect/>
          </a:stretch>
        </p:blipFill>
        <p:spPr>
          <a:xfrm>
            <a:off x="283153" y="1882138"/>
            <a:ext cx="2343691" cy="1669728"/>
          </a:xfrm>
          <a:prstGeom prst="rect">
            <a:avLst/>
          </a:prstGeom>
        </p:spPr>
      </p:pic>
      <p:pic>
        <p:nvPicPr>
          <p:cNvPr id="3" name="Image 2"/>
          <p:cNvPicPr>
            <a:picLocks noChangeAspect="1"/>
          </p:cNvPicPr>
          <p:nvPr/>
        </p:nvPicPr>
        <p:blipFill rotWithShape="1">
          <a:blip r:embed="rId4"/>
          <a:srcRect t="25329"/>
          <a:stretch/>
        </p:blipFill>
        <p:spPr>
          <a:xfrm>
            <a:off x="0" y="4149080"/>
            <a:ext cx="3928807" cy="2292655"/>
          </a:xfrm>
          <a:prstGeom prst="rect">
            <a:avLst/>
          </a:prstGeom>
        </p:spPr>
      </p:pic>
      <p:pic>
        <p:nvPicPr>
          <p:cNvPr id="12" name="Image 11"/>
          <p:cNvPicPr>
            <a:picLocks noChangeAspect="1"/>
          </p:cNvPicPr>
          <p:nvPr/>
        </p:nvPicPr>
        <p:blipFill>
          <a:blip r:embed="rId5">
            <a:grayscl/>
          </a:blip>
          <a:stretch>
            <a:fillRect/>
          </a:stretch>
        </p:blipFill>
        <p:spPr>
          <a:xfrm>
            <a:off x="4229296" y="4077072"/>
            <a:ext cx="4882087" cy="1728192"/>
          </a:xfrm>
          <a:prstGeom prst="rect">
            <a:avLst/>
          </a:prstGeom>
        </p:spPr>
      </p:pic>
      <p:pic>
        <p:nvPicPr>
          <p:cNvPr id="16" name="Image 15"/>
          <p:cNvPicPr>
            <a:picLocks noChangeAspect="1"/>
          </p:cNvPicPr>
          <p:nvPr/>
        </p:nvPicPr>
        <p:blipFill rotWithShape="1">
          <a:blip r:embed="rId4">
            <a:duotone>
              <a:prstClr val="black"/>
              <a:srgbClr val="D9C3A5">
                <a:tint val="50000"/>
                <a:satMod val="180000"/>
              </a:srgbClr>
            </a:duotone>
          </a:blip>
          <a:srcRect r="11900" b="79635"/>
          <a:stretch/>
        </p:blipFill>
        <p:spPr>
          <a:xfrm>
            <a:off x="4496533" y="2371031"/>
            <a:ext cx="3461263" cy="625262"/>
          </a:xfrm>
          <a:prstGeom prst="rect">
            <a:avLst/>
          </a:prstGeom>
        </p:spPr>
      </p:pic>
      <p:sp>
        <p:nvSpPr>
          <p:cNvPr id="17" name="Flèche droite rayée 16"/>
          <p:cNvSpPr/>
          <p:nvPr/>
        </p:nvSpPr>
        <p:spPr>
          <a:xfrm>
            <a:off x="3001419" y="2435607"/>
            <a:ext cx="1163468" cy="496110"/>
          </a:xfrm>
          <a:prstGeom prst="striped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1887034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7937"/>
            <a:ext cx="8229600" cy="1143000"/>
          </a:xfrm>
          <a:solidFill>
            <a:schemeClr val="accent1">
              <a:lumMod val="20000"/>
              <a:lumOff val="80000"/>
            </a:schemeClr>
          </a:solidFill>
        </p:spPr>
        <p:txBody>
          <a:bodyPr>
            <a:normAutofit fontScale="90000"/>
          </a:bodyPr>
          <a:lstStyle/>
          <a:p>
            <a:pPr algn="l"/>
            <a:r>
              <a:rPr lang="fr-FR" sz="2400" b="1" dirty="0" smtClean="0">
                <a:latin typeface="Times New Roman" pitchFamily="18" charset="0"/>
                <a:cs typeface="Times New Roman" pitchFamily="18" charset="0"/>
              </a:rPr>
              <a:t>Chapitre IV: Modélisation et simulation des machines synchrones</a:t>
            </a:r>
            <a:br>
              <a:rPr lang="fr-FR" sz="2400" b="1" dirty="0" smtClean="0">
                <a:latin typeface="Times New Roman" pitchFamily="18" charset="0"/>
                <a:cs typeface="Times New Roman" pitchFamily="18" charset="0"/>
              </a:rPr>
            </a:br>
            <a:r>
              <a:rPr lang="fr-FR" sz="2400" b="1" dirty="0" smtClean="0">
                <a:latin typeface="Times New Roman" pitchFamily="18" charset="0"/>
                <a:cs typeface="Times New Roman" pitchFamily="18" charset="0"/>
              </a:rPr>
              <a:t>5. </a:t>
            </a:r>
            <a:r>
              <a:rPr lang="fr-FR" sz="2200" b="1" dirty="0" smtClean="0">
                <a:latin typeface="Times New Roman" pitchFamily="18" charset="0"/>
                <a:cs typeface="Times New Roman" pitchFamily="18" charset="0"/>
              </a:rPr>
              <a:t>Modélisation du moteur synchrone inducteur</a:t>
            </a:r>
            <a:endParaRPr lang="fr-FR" sz="2200" dirty="0">
              <a:latin typeface="Times New Roman" pitchFamily="18" charset="0"/>
              <a:cs typeface="Times New Roman" pitchFamily="18" charset="0"/>
            </a:endParaRPr>
          </a:p>
        </p:txBody>
      </p:sp>
      <p:sp>
        <p:nvSpPr>
          <p:cNvPr id="6" name="AutoShape 4" descr="Résultat d’images pour Arc électrique ci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6" descr="Résultat d’images pour Arc électrique cit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8" descr="Résultat d’images pour Arc électrique cite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 name="AutoShape 10" descr="Résultat d’images pour Arc électrique citer"/>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2" descr="Résultat d’images pour Arc électrique citer"/>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AutoShape 18" descr="Résultat d’images pour arc électrique"/>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 name="Rectangle 4"/>
          <p:cNvSpPr/>
          <p:nvPr/>
        </p:nvSpPr>
        <p:spPr>
          <a:xfrm>
            <a:off x="307975" y="1193372"/>
            <a:ext cx="4572000" cy="646331"/>
          </a:xfrm>
          <a:prstGeom prst="rect">
            <a:avLst/>
          </a:prstGeom>
        </p:spPr>
        <p:txBody>
          <a:bodyPr>
            <a:spAutoFit/>
          </a:bodyPr>
          <a:lstStyle/>
          <a:p>
            <a:r>
              <a:rPr lang="fr-FR" b="1" dirty="0">
                <a:solidFill>
                  <a:srgbClr val="FF0000"/>
                </a:solidFill>
                <a:latin typeface="Times New Roman" panose="02020603050405020304" pitchFamily="18" charset="0"/>
                <a:cs typeface="Times New Roman" panose="02020603050405020304" pitchFamily="18" charset="0"/>
              </a:rPr>
              <a:t>1 Avec amortisseurs</a:t>
            </a:r>
            <a:r>
              <a:rPr lang="fr-FR" dirty="0">
                <a:solidFill>
                  <a:srgbClr val="FF0000"/>
                </a:solidFill>
                <a:latin typeface="Times New Roman" panose="02020603050405020304" pitchFamily="18" charset="0"/>
                <a:cs typeface="Times New Roman" panose="02020603050405020304" pitchFamily="18" charset="0"/>
              </a:rPr>
              <a:t> </a:t>
            </a:r>
            <a:br>
              <a:rPr lang="fr-FR" dirty="0">
                <a:solidFill>
                  <a:srgbClr val="FF0000"/>
                </a:solidFill>
                <a:latin typeface="Times New Roman" panose="02020603050405020304" pitchFamily="18" charset="0"/>
                <a:cs typeface="Times New Roman" panose="02020603050405020304" pitchFamily="18" charset="0"/>
              </a:rPr>
            </a:br>
            <a:endParaRPr lang="fr-FR" dirty="0">
              <a:solidFill>
                <a:srgbClr val="FF0000"/>
              </a:solidFill>
              <a:latin typeface="Times New Roman" panose="02020603050405020304" pitchFamily="18" charset="0"/>
              <a:cs typeface="Times New Roman" panose="02020603050405020304" pitchFamily="18" charset="0"/>
            </a:endParaRPr>
          </a:p>
        </p:txBody>
      </p:sp>
      <p:pic>
        <p:nvPicPr>
          <p:cNvPr id="13" name="Image 12"/>
          <p:cNvPicPr>
            <a:picLocks noChangeAspect="1"/>
          </p:cNvPicPr>
          <p:nvPr/>
        </p:nvPicPr>
        <p:blipFill rotWithShape="1">
          <a:blip r:embed="rId3"/>
          <a:srcRect t="20601"/>
          <a:stretch/>
        </p:blipFill>
        <p:spPr>
          <a:xfrm>
            <a:off x="307975" y="1650572"/>
            <a:ext cx="4724465" cy="2022269"/>
          </a:xfrm>
          <a:prstGeom prst="rect">
            <a:avLst/>
          </a:prstGeom>
        </p:spPr>
      </p:pic>
      <p:pic>
        <p:nvPicPr>
          <p:cNvPr id="15" name="Image 14"/>
          <p:cNvPicPr>
            <a:picLocks noChangeAspect="1"/>
          </p:cNvPicPr>
          <p:nvPr/>
        </p:nvPicPr>
        <p:blipFill>
          <a:blip r:embed="rId4"/>
          <a:stretch>
            <a:fillRect/>
          </a:stretch>
        </p:blipFill>
        <p:spPr>
          <a:xfrm>
            <a:off x="1403648" y="4005064"/>
            <a:ext cx="4673757" cy="2481641"/>
          </a:xfrm>
          <a:prstGeom prst="rect">
            <a:avLst/>
          </a:prstGeom>
        </p:spPr>
      </p:pic>
    </p:spTree>
    <p:extLst>
      <p:ext uri="{BB962C8B-B14F-4D97-AF65-F5344CB8AC3E}">
        <p14:creationId xmlns:p14="http://schemas.microsoft.com/office/powerpoint/2010/main" val="12068921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7937"/>
            <a:ext cx="8229600" cy="1143000"/>
          </a:xfrm>
          <a:solidFill>
            <a:schemeClr val="accent1">
              <a:lumMod val="20000"/>
              <a:lumOff val="80000"/>
            </a:schemeClr>
          </a:solidFill>
        </p:spPr>
        <p:txBody>
          <a:bodyPr>
            <a:normAutofit fontScale="90000"/>
          </a:bodyPr>
          <a:lstStyle/>
          <a:p>
            <a:pPr algn="l"/>
            <a:r>
              <a:rPr lang="fr-FR" sz="2400" b="1" dirty="0" smtClean="0">
                <a:latin typeface="Times New Roman" pitchFamily="18" charset="0"/>
                <a:cs typeface="Times New Roman" pitchFamily="18" charset="0"/>
              </a:rPr>
              <a:t>Chapitre IV: Modélisation et simulation des machines synchrones</a:t>
            </a:r>
            <a:br>
              <a:rPr lang="fr-FR" sz="2400" b="1" dirty="0" smtClean="0">
                <a:latin typeface="Times New Roman" pitchFamily="18" charset="0"/>
                <a:cs typeface="Times New Roman" pitchFamily="18" charset="0"/>
              </a:rPr>
            </a:br>
            <a:r>
              <a:rPr lang="fr-FR" sz="2400" b="1" dirty="0" smtClean="0">
                <a:latin typeface="Times New Roman" pitchFamily="18" charset="0"/>
                <a:cs typeface="Times New Roman" pitchFamily="18" charset="0"/>
              </a:rPr>
              <a:t>5. </a:t>
            </a:r>
            <a:r>
              <a:rPr lang="fr-FR" sz="2200" b="1" dirty="0" smtClean="0">
                <a:latin typeface="Times New Roman" pitchFamily="18" charset="0"/>
                <a:cs typeface="Times New Roman" pitchFamily="18" charset="0"/>
              </a:rPr>
              <a:t>Modélisation du moteur synchrone inducteur</a:t>
            </a:r>
            <a:endParaRPr lang="fr-FR" sz="2200" dirty="0">
              <a:latin typeface="Times New Roman" pitchFamily="18" charset="0"/>
              <a:cs typeface="Times New Roman" pitchFamily="18" charset="0"/>
            </a:endParaRPr>
          </a:p>
        </p:txBody>
      </p:sp>
      <p:sp>
        <p:nvSpPr>
          <p:cNvPr id="6" name="AutoShape 4" descr="Résultat d’images pour Arc électrique ci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6" descr="Résultat d’images pour Arc électrique cit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8" descr="Résultat d’images pour Arc électrique cite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 name="AutoShape 10" descr="Résultat d’images pour Arc électrique citer"/>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2" descr="Résultat d’images pour Arc électrique citer"/>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AutoShape 18" descr="Résultat d’images pour arc électrique"/>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 name="Rectangle 4"/>
          <p:cNvSpPr/>
          <p:nvPr/>
        </p:nvSpPr>
        <p:spPr>
          <a:xfrm>
            <a:off x="307975" y="1193372"/>
            <a:ext cx="4572000" cy="646331"/>
          </a:xfrm>
          <a:prstGeom prst="rect">
            <a:avLst/>
          </a:prstGeom>
        </p:spPr>
        <p:txBody>
          <a:bodyPr>
            <a:spAutoFit/>
          </a:bodyPr>
          <a:lstStyle/>
          <a:p>
            <a:r>
              <a:rPr lang="fr-FR" b="1" dirty="0">
                <a:solidFill>
                  <a:srgbClr val="FF0000"/>
                </a:solidFill>
                <a:latin typeface="Times New Roman" panose="02020603050405020304" pitchFamily="18" charset="0"/>
                <a:cs typeface="Times New Roman" panose="02020603050405020304" pitchFamily="18" charset="0"/>
              </a:rPr>
              <a:t>1 Avec amortisseurs</a:t>
            </a:r>
            <a:r>
              <a:rPr lang="fr-FR" dirty="0">
                <a:solidFill>
                  <a:srgbClr val="FF0000"/>
                </a:solidFill>
                <a:latin typeface="Times New Roman" panose="02020603050405020304" pitchFamily="18" charset="0"/>
                <a:cs typeface="Times New Roman" panose="02020603050405020304" pitchFamily="18" charset="0"/>
              </a:rPr>
              <a:t> </a:t>
            </a:r>
            <a:br>
              <a:rPr lang="fr-FR" dirty="0">
                <a:solidFill>
                  <a:srgbClr val="FF0000"/>
                </a:solidFill>
                <a:latin typeface="Times New Roman" panose="02020603050405020304" pitchFamily="18" charset="0"/>
                <a:cs typeface="Times New Roman" panose="02020603050405020304" pitchFamily="18" charset="0"/>
              </a:rPr>
            </a:br>
            <a:endParaRPr lang="fr-FR" dirty="0">
              <a:solidFill>
                <a:srgbClr val="FF0000"/>
              </a:solidFill>
              <a:latin typeface="Times New Roman" panose="02020603050405020304" pitchFamily="18" charset="0"/>
              <a:cs typeface="Times New Roman" panose="02020603050405020304" pitchFamily="18" charset="0"/>
            </a:endParaRPr>
          </a:p>
        </p:txBody>
      </p:sp>
      <p:sp>
        <p:nvSpPr>
          <p:cNvPr id="3" name="ZoneTexte 2"/>
          <p:cNvSpPr txBox="1"/>
          <p:nvPr/>
        </p:nvSpPr>
        <p:spPr>
          <a:xfrm>
            <a:off x="307975" y="1676584"/>
            <a:ext cx="6670377" cy="369332"/>
          </a:xfrm>
          <a:prstGeom prst="rect">
            <a:avLst/>
          </a:prstGeom>
          <a:noFill/>
        </p:spPr>
        <p:txBody>
          <a:bodyPr wrap="square" rtlCol="0">
            <a:spAutoFit/>
          </a:bodyPr>
          <a:lstStyle/>
          <a:p>
            <a:r>
              <a:rPr lang="fr-FR" dirty="0" smtClean="0">
                <a:latin typeface="Times New Roman" panose="02020603050405020304" pitchFamily="18" charset="0"/>
                <a:cs typeface="Times New Roman" panose="02020603050405020304" pitchFamily="18" charset="0"/>
              </a:rPr>
              <a:t>En remplaçant les flux dans l’équation des tensions:</a:t>
            </a:r>
            <a:endParaRPr lang="fr-FR" dirty="0">
              <a:latin typeface="Times New Roman" panose="02020603050405020304" pitchFamily="18" charset="0"/>
              <a:cs typeface="Times New Roman" panose="02020603050405020304" pitchFamily="18" charset="0"/>
            </a:endParaRPr>
          </a:p>
        </p:txBody>
      </p:sp>
      <p:pic>
        <p:nvPicPr>
          <p:cNvPr id="4" name="Image 3"/>
          <p:cNvPicPr>
            <a:picLocks noChangeAspect="1"/>
          </p:cNvPicPr>
          <p:nvPr/>
        </p:nvPicPr>
        <p:blipFill rotWithShape="1">
          <a:blip r:embed="rId3"/>
          <a:srcRect t="14153"/>
          <a:stretch/>
        </p:blipFill>
        <p:spPr>
          <a:xfrm>
            <a:off x="3203848" y="2045916"/>
            <a:ext cx="4662537" cy="1138883"/>
          </a:xfrm>
          <a:prstGeom prst="rect">
            <a:avLst/>
          </a:prstGeom>
        </p:spPr>
      </p:pic>
      <p:sp>
        <p:nvSpPr>
          <p:cNvPr id="12" name="Rectangle 11"/>
          <p:cNvSpPr/>
          <p:nvPr/>
        </p:nvSpPr>
        <p:spPr>
          <a:xfrm>
            <a:off x="155575" y="3276366"/>
            <a:ext cx="8288089" cy="369332"/>
          </a:xfrm>
          <a:prstGeom prst="rect">
            <a:avLst/>
          </a:prstGeom>
        </p:spPr>
        <p:txBody>
          <a:bodyPr wrap="square">
            <a:spAutoFit/>
          </a:bodyPr>
          <a:lstStyle/>
          <a:p>
            <a:r>
              <a:rPr lang="fr-FR" dirty="0">
                <a:solidFill>
                  <a:srgbClr val="000000"/>
                </a:solidFill>
                <a:latin typeface="Times New Roman" panose="02020603050405020304" pitchFamily="18" charset="0"/>
                <a:cs typeface="Times New Roman" panose="02020603050405020304" pitchFamily="18" charset="0"/>
              </a:rPr>
              <a:t>le schéma bloc </a:t>
            </a:r>
            <a:r>
              <a:rPr lang="fr-FR" dirty="0" smtClean="0">
                <a:solidFill>
                  <a:srgbClr val="000000"/>
                </a:solidFill>
                <a:latin typeface="Times New Roman" panose="02020603050405020304" pitchFamily="18" charset="0"/>
                <a:cs typeface="Times New Roman" panose="02020603050405020304" pitchFamily="18" charset="0"/>
              </a:rPr>
              <a:t>sous </a:t>
            </a:r>
            <a:r>
              <a:rPr lang="fr-FR" dirty="0">
                <a:solidFill>
                  <a:srgbClr val="000000"/>
                </a:solidFill>
                <a:latin typeface="Times New Roman" panose="02020603050405020304" pitchFamily="18" charset="0"/>
                <a:cs typeface="Times New Roman" panose="02020603050405020304" pitchFamily="18" charset="0"/>
              </a:rPr>
              <a:t>Simulink interprétant </a:t>
            </a:r>
            <a:r>
              <a:rPr lang="fr-FR" dirty="0" smtClean="0">
                <a:solidFill>
                  <a:srgbClr val="000000"/>
                </a:solidFill>
                <a:latin typeface="Times New Roman" panose="02020603050405020304" pitchFamily="18" charset="0"/>
                <a:cs typeface="Times New Roman" panose="02020603050405020304" pitchFamily="18" charset="0"/>
              </a:rPr>
              <a:t>cette équation est </a:t>
            </a:r>
            <a:r>
              <a:rPr lang="fr-FR" dirty="0">
                <a:solidFill>
                  <a:srgbClr val="000000"/>
                </a:solidFill>
                <a:latin typeface="Times New Roman" panose="02020603050405020304" pitchFamily="18" charset="0"/>
                <a:cs typeface="Times New Roman" panose="02020603050405020304" pitchFamily="18" charset="0"/>
              </a:rPr>
              <a:t>donné </a:t>
            </a:r>
            <a:r>
              <a:rPr lang="fr-FR" dirty="0" smtClean="0">
                <a:solidFill>
                  <a:srgbClr val="000000"/>
                </a:solidFill>
                <a:latin typeface="Times New Roman" panose="02020603050405020304" pitchFamily="18" charset="0"/>
                <a:cs typeface="Times New Roman" panose="02020603050405020304" pitchFamily="18" charset="0"/>
              </a:rPr>
              <a:t>par:</a:t>
            </a:r>
            <a:endParaRPr lang="fr-FR" dirty="0">
              <a:latin typeface="Times New Roman" panose="02020603050405020304" pitchFamily="18" charset="0"/>
              <a:cs typeface="Times New Roman" panose="02020603050405020304" pitchFamily="18" charset="0"/>
            </a:endParaRPr>
          </a:p>
        </p:txBody>
      </p:sp>
      <p:sp>
        <p:nvSpPr>
          <p:cNvPr id="14" name="Rectangle 13"/>
          <p:cNvSpPr/>
          <p:nvPr/>
        </p:nvSpPr>
        <p:spPr>
          <a:xfrm>
            <a:off x="395536" y="6424660"/>
            <a:ext cx="4572000" cy="369332"/>
          </a:xfrm>
          <a:prstGeom prst="rect">
            <a:avLst/>
          </a:prstGeom>
        </p:spPr>
        <p:txBody>
          <a:bodyPr>
            <a:spAutoFit/>
          </a:bodyPr>
          <a:lstStyle/>
          <a:p>
            <a:r>
              <a:rPr lang="fr-FR" dirty="0">
                <a:solidFill>
                  <a:srgbClr val="000000"/>
                </a:solidFill>
                <a:latin typeface="Times New Roman" panose="02020603050405020304" pitchFamily="18" charset="0"/>
                <a:cs typeface="Times New Roman" panose="02020603050405020304" pitchFamily="18" charset="0"/>
              </a:rPr>
              <a:t>sur la figure 𝐷 = [𝐽][𝑄][𝐿]</a:t>
            </a:r>
            <a:r>
              <a:rPr lang="fr-FR" dirty="0">
                <a:latin typeface="Times New Roman" panose="02020603050405020304" pitchFamily="18" charset="0"/>
                <a:cs typeface="Times New Roman" panose="02020603050405020304" pitchFamily="18" charset="0"/>
              </a:rPr>
              <a:t> </a:t>
            </a:r>
            <a:endParaRPr lang="fr-FR" dirty="0"/>
          </a:p>
        </p:txBody>
      </p:sp>
      <p:pic>
        <p:nvPicPr>
          <p:cNvPr id="16" name="Image 15"/>
          <p:cNvPicPr>
            <a:picLocks noChangeAspect="1"/>
          </p:cNvPicPr>
          <p:nvPr/>
        </p:nvPicPr>
        <p:blipFill>
          <a:blip r:embed="rId4"/>
          <a:stretch>
            <a:fillRect/>
          </a:stretch>
        </p:blipFill>
        <p:spPr>
          <a:xfrm>
            <a:off x="1547664" y="3739748"/>
            <a:ext cx="6896000" cy="2684911"/>
          </a:xfrm>
          <a:prstGeom prst="rect">
            <a:avLst/>
          </a:prstGeom>
        </p:spPr>
      </p:pic>
    </p:spTree>
    <p:extLst>
      <p:ext uri="{BB962C8B-B14F-4D97-AF65-F5344CB8AC3E}">
        <p14:creationId xmlns:p14="http://schemas.microsoft.com/office/powerpoint/2010/main" val="7488155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7937"/>
            <a:ext cx="8229600" cy="1143000"/>
          </a:xfrm>
          <a:solidFill>
            <a:schemeClr val="accent1">
              <a:lumMod val="20000"/>
              <a:lumOff val="80000"/>
            </a:schemeClr>
          </a:solidFill>
        </p:spPr>
        <p:txBody>
          <a:bodyPr>
            <a:normAutofit fontScale="90000"/>
          </a:bodyPr>
          <a:lstStyle/>
          <a:p>
            <a:pPr algn="l"/>
            <a:r>
              <a:rPr lang="fr-FR" sz="2400" b="1" dirty="0" smtClean="0">
                <a:latin typeface="Times New Roman" pitchFamily="18" charset="0"/>
                <a:cs typeface="Times New Roman" pitchFamily="18" charset="0"/>
              </a:rPr>
              <a:t>Chapitre IV: Modélisation et simulation des machines synchrones</a:t>
            </a:r>
            <a:br>
              <a:rPr lang="fr-FR" sz="2400" b="1" dirty="0" smtClean="0">
                <a:latin typeface="Times New Roman" pitchFamily="18" charset="0"/>
                <a:cs typeface="Times New Roman" pitchFamily="18" charset="0"/>
              </a:rPr>
            </a:br>
            <a:r>
              <a:rPr lang="fr-FR" sz="2400" b="1" dirty="0" smtClean="0">
                <a:latin typeface="Times New Roman" pitchFamily="18" charset="0"/>
                <a:cs typeface="Times New Roman" pitchFamily="18" charset="0"/>
              </a:rPr>
              <a:t>1. Introduction</a:t>
            </a:r>
            <a:endParaRPr lang="fr-FR" sz="2400" dirty="0">
              <a:latin typeface="Times New Roman" pitchFamily="18" charset="0"/>
              <a:cs typeface="Times New Roman" pitchFamily="18" charset="0"/>
            </a:endParaRPr>
          </a:p>
        </p:txBody>
      </p:sp>
      <p:sp>
        <p:nvSpPr>
          <p:cNvPr id="6" name="AutoShape 4" descr="Résultat d’images pour Arc électrique ci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6" descr="Résultat d’images pour Arc électrique cit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8" descr="Résultat d’images pour Arc électrique cite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 name="AutoShape 10" descr="Résultat d’images pour Arc électrique citer"/>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2" descr="Résultat d’images pour Arc électrique citer"/>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AutoShape 18" descr="Résultat d’images pour arc électrique"/>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 name="Rectangle 2"/>
          <p:cNvSpPr/>
          <p:nvPr/>
        </p:nvSpPr>
        <p:spPr>
          <a:xfrm>
            <a:off x="625426" y="1760537"/>
            <a:ext cx="8123038" cy="3785652"/>
          </a:xfrm>
          <a:prstGeom prst="rect">
            <a:avLst/>
          </a:prstGeom>
        </p:spPr>
        <p:txBody>
          <a:bodyPr wrap="square">
            <a:spAutoFit/>
          </a:bodyPr>
          <a:lstStyle/>
          <a:p>
            <a:r>
              <a:rPr lang="fr-FR" sz="2400" dirty="0" smtClean="0">
                <a:solidFill>
                  <a:srgbClr val="000000"/>
                </a:solidFill>
                <a:latin typeface="Times New Roman" panose="02020603050405020304" pitchFamily="18" charset="0"/>
                <a:cs typeface="Times New Roman" panose="02020603050405020304" pitchFamily="18" charset="0"/>
              </a:rPr>
              <a:t>La </a:t>
            </a:r>
            <a:r>
              <a:rPr lang="fr-FR" sz="2400" dirty="0">
                <a:solidFill>
                  <a:srgbClr val="000000"/>
                </a:solidFill>
                <a:latin typeface="Times New Roman" panose="02020603050405020304" pitchFamily="18" charset="0"/>
                <a:cs typeface="Times New Roman" panose="02020603050405020304" pitchFamily="18" charset="0"/>
              </a:rPr>
              <a:t>machine synchrone est un convertisseur électromécanique réversible qui peut fonctionner soit en génératrice (alternateur), soit en moteur </a:t>
            </a:r>
            <a:r>
              <a:rPr lang="fr-FR" sz="2400" dirty="0" smtClean="0">
                <a:solidFill>
                  <a:srgbClr val="000000"/>
                </a:solidFill>
                <a:latin typeface="Times New Roman" panose="02020603050405020304" pitchFamily="18" charset="0"/>
                <a:cs typeface="Times New Roman" panose="02020603050405020304" pitchFamily="18" charset="0"/>
              </a:rPr>
              <a:t>;</a:t>
            </a:r>
          </a:p>
          <a:p>
            <a:endParaRPr lang="fr-FR" sz="2400" dirty="0">
              <a:solidFill>
                <a:srgbClr val="000000"/>
              </a:solidFill>
              <a:latin typeface="Times New Roman" panose="02020603050405020304" pitchFamily="18" charset="0"/>
              <a:cs typeface="Times New Roman" panose="02020603050405020304" pitchFamily="18" charset="0"/>
            </a:endParaRPr>
          </a:p>
          <a:p>
            <a:r>
              <a:rPr lang="fr-FR" sz="2400" dirty="0">
                <a:solidFill>
                  <a:srgbClr val="000000"/>
                </a:solidFill>
                <a:latin typeface="Times New Roman" panose="02020603050405020304" pitchFamily="18" charset="0"/>
                <a:cs typeface="Times New Roman" panose="02020603050405020304" pitchFamily="18" charset="0"/>
              </a:rPr>
              <a:t>➢ </a:t>
            </a:r>
            <a:r>
              <a:rPr lang="fr-FR" sz="2400" b="1" dirty="0">
                <a:solidFill>
                  <a:srgbClr val="FF0000"/>
                </a:solidFill>
                <a:latin typeface="Times New Roman" panose="02020603050405020304" pitchFamily="18" charset="0"/>
                <a:cs typeface="Times New Roman" panose="02020603050405020304" pitchFamily="18" charset="0"/>
              </a:rPr>
              <a:t>En génératrice </a:t>
            </a:r>
            <a:r>
              <a:rPr lang="fr-FR" sz="2400" dirty="0">
                <a:solidFill>
                  <a:srgbClr val="000000"/>
                </a:solidFill>
                <a:latin typeface="Times New Roman" panose="02020603050405020304" pitchFamily="18" charset="0"/>
                <a:cs typeface="Times New Roman" panose="02020603050405020304" pitchFamily="18" charset="0"/>
              </a:rPr>
              <a:t>: elle produit un courant électrique dont la fréquence est déterminée par </a:t>
            </a:r>
            <a:r>
              <a:rPr lang="fr-FR" sz="2400" dirty="0" smtClean="0">
                <a:solidFill>
                  <a:srgbClr val="000000"/>
                </a:solidFill>
                <a:latin typeface="Times New Roman" panose="02020603050405020304" pitchFamily="18" charset="0"/>
                <a:cs typeface="Times New Roman" panose="02020603050405020304" pitchFamily="18" charset="0"/>
              </a:rPr>
              <a:t>la vitesse </a:t>
            </a:r>
            <a:r>
              <a:rPr lang="fr-FR" sz="2400" dirty="0">
                <a:solidFill>
                  <a:srgbClr val="000000"/>
                </a:solidFill>
                <a:latin typeface="Times New Roman" panose="02020603050405020304" pitchFamily="18" charset="0"/>
                <a:cs typeface="Times New Roman" panose="02020603050405020304" pitchFamily="18" charset="0"/>
              </a:rPr>
              <a:t>de rotation de la machine</a:t>
            </a:r>
            <a:r>
              <a:rPr lang="fr-FR" sz="2400" dirty="0" smtClean="0">
                <a:solidFill>
                  <a:srgbClr val="000000"/>
                </a:solidFill>
                <a:latin typeface="Times New Roman" panose="02020603050405020304" pitchFamily="18" charset="0"/>
                <a:cs typeface="Times New Roman" panose="02020603050405020304" pitchFamily="18" charset="0"/>
              </a:rPr>
              <a:t>.</a:t>
            </a:r>
          </a:p>
          <a:p>
            <a:endParaRPr lang="fr-FR" sz="2400" dirty="0">
              <a:solidFill>
                <a:srgbClr val="000000"/>
              </a:solidFill>
              <a:latin typeface="Times New Roman" panose="02020603050405020304" pitchFamily="18" charset="0"/>
              <a:cs typeface="Times New Roman" panose="02020603050405020304" pitchFamily="18" charset="0"/>
            </a:endParaRPr>
          </a:p>
          <a:p>
            <a:r>
              <a:rPr lang="fr-FR" sz="2400" dirty="0">
                <a:solidFill>
                  <a:srgbClr val="000000"/>
                </a:solidFill>
                <a:latin typeface="Times New Roman" panose="02020603050405020304" pitchFamily="18" charset="0"/>
                <a:cs typeface="Times New Roman" panose="02020603050405020304" pitchFamily="18" charset="0"/>
              </a:rPr>
              <a:t>➢ </a:t>
            </a:r>
            <a:r>
              <a:rPr lang="fr-FR" sz="2400" b="1" dirty="0">
                <a:solidFill>
                  <a:srgbClr val="FF0000"/>
                </a:solidFill>
                <a:latin typeface="Times New Roman" panose="02020603050405020304" pitchFamily="18" charset="0"/>
                <a:cs typeface="Times New Roman" panose="02020603050405020304" pitchFamily="18" charset="0"/>
              </a:rPr>
              <a:t>En moteur </a:t>
            </a:r>
            <a:r>
              <a:rPr lang="fr-FR" sz="2400" dirty="0">
                <a:solidFill>
                  <a:srgbClr val="000000"/>
                </a:solidFill>
                <a:latin typeface="Times New Roman" panose="02020603050405020304" pitchFamily="18" charset="0"/>
                <a:cs typeface="Times New Roman" panose="02020603050405020304" pitchFamily="18" charset="0"/>
              </a:rPr>
              <a:t>: elle absorbe un courant électrique dont la fréquence détermine la vitesse </a:t>
            </a:r>
            <a:r>
              <a:rPr lang="fr-FR" sz="2400" dirty="0" smtClean="0">
                <a:solidFill>
                  <a:srgbClr val="000000"/>
                </a:solidFill>
                <a:latin typeface="Times New Roman" panose="02020603050405020304" pitchFamily="18" charset="0"/>
                <a:cs typeface="Times New Roman" panose="02020603050405020304" pitchFamily="18" charset="0"/>
              </a:rPr>
              <a:t>de rotation </a:t>
            </a:r>
            <a:r>
              <a:rPr lang="fr-FR" sz="2400" dirty="0">
                <a:solidFill>
                  <a:srgbClr val="000000"/>
                </a:solidFill>
                <a:latin typeface="Times New Roman" panose="02020603050405020304" pitchFamily="18" charset="0"/>
                <a:cs typeface="Times New Roman" panose="02020603050405020304" pitchFamily="18" charset="0"/>
              </a:rPr>
              <a:t>de la machine.</a:t>
            </a:r>
            <a:r>
              <a:rPr lang="fr-FR" sz="2400" dirty="0">
                <a:latin typeface="Times New Roman" panose="02020603050405020304" pitchFamily="18" charset="0"/>
                <a:cs typeface="Times New Roman" panose="02020603050405020304" pitchFamily="18" charset="0"/>
              </a:rPr>
              <a:t> </a:t>
            </a:r>
            <a:br>
              <a:rPr lang="fr-FR" sz="2400" dirty="0">
                <a:latin typeface="Times New Roman" panose="02020603050405020304" pitchFamily="18" charset="0"/>
                <a:cs typeface="Times New Roman" panose="02020603050405020304" pitchFamily="18" charset="0"/>
              </a:rPr>
            </a:br>
            <a:endParaRPr lang="fr-F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33299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7937"/>
            <a:ext cx="8229600" cy="1143000"/>
          </a:xfrm>
          <a:solidFill>
            <a:schemeClr val="accent1">
              <a:lumMod val="20000"/>
              <a:lumOff val="80000"/>
            </a:schemeClr>
          </a:solidFill>
        </p:spPr>
        <p:txBody>
          <a:bodyPr>
            <a:normAutofit fontScale="90000"/>
          </a:bodyPr>
          <a:lstStyle/>
          <a:p>
            <a:pPr algn="l"/>
            <a:r>
              <a:rPr lang="fr-FR" sz="2400" b="1" dirty="0" smtClean="0">
                <a:latin typeface="Times New Roman" pitchFamily="18" charset="0"/>
                <a:cs typeface="Times New Roman" pitchFamily="18" charset="0"/>
              </a:rPr>
              <a:t>Chapitre IV: Modélisation et simulation des machines synchrones</a:t>
            </a:r>
            <a:br>
              <a:rPr lang="fr-FR" sz="2400" b="1" dirty="0" smtClean="0">
                <a:latin typeface="Times New Roman" pitchFamily="18" charset="0"/>
                <a:cs typeface="Times New Roman" pitchFamily="18" charset="0"/>
              </a:rPr>
            </a:br>
            <a:r>
              <a:rPr lang="fr-FR" sz="2400" b="1" dirty="0" smtClean="0">
                <a:latin typeface="Times New Roman" pitchFamily="18" charset="0"/>
                <a:cs typeface="Times New Roman" pitchFamily="18" charset="0"/>
              </a:rPr>
              <a:t>5. </a:t>
            </a:r>
            <a:r>
              <a:rPr lang="fr-FR" sz="2200" b="1" dirty="0" smtClean="0">
                <a:latin typeface="Times New Roman" pitchFamily="18" charset="0"/>
                <a:cs typeface="Times New Roman" pitchFamily="18" charset="0"/>
              </a:rPr>
              <a:t>Modélisation du moteur synchrone inducteur</a:t>
            </a:r>
            <a:endParaRPr lang="fr-FR" sz="2200" dirty="0">
              <a:latin typeface="Times New Roman" pitchFamily="18" charset="0"/>
              <a:cs typeface="Times New Roman" pitchFamily="18" charset="0"/>
            </a:endParaRPr>
          </a:p>
        </p:txBody>
      </p:sp>
      <p:sp>
        <p:nvSpPr>
          <p:cNvPr id="6" name="AutoShape 4" descr="Résultat d’images pour Arc électrique ci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6" descr="Résultat d’images pour Arc électrique cit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8" descr="Résultat d’images pour Arc électrique cite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 name="AutoShape 10" descr="Résultat d’images pour Arc électrique citer"/>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2" descr="Résultat d’images pour Arc électrique citer"/>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AutoShape 18" descr="Résultat d’images pour arc électrique"/>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 name="Rectangle 4"/>
          <p:cNvSpPr/>
          <p:nvPr/>
        </p:nvSpPr>
        <p:spPr>
          <a:xfrm>
            <a:off x="307975" y="1193372"/>
            <a:ext cx="4572000" cy="646331"/>
          </a:xfrm>
          <a:prstGeom prst="rect">
            <a:avLst/>
          </a:prstGeom>
        </p:spPr>
        <p:txBody>
          <a:bodyPr>
            <a:spAutoFit/>
          </a:bodyPr>
          <a:lstStyle/>
          <a:p>
            <a:r>
              <a:rPr lang="fr-FR" b="1" dirty="0" smtClean="0">
                <a:solidFill>
                  <a:srgbClr val="FF0000"/>
                </a:solidFill>
                <a:latin typeface="Times New Roman" panose="02020603050405020304" pitchFamily="18" charset="0"/>
                <a:cs typeface="Times New Roman" panose="02020603050405020304" pitchFamily="18" charset="0"/>
              </a:rPr>
              <a:t>2 Sans </a:t>
            </a:r>
            <a:r>
              <a:rPr lang="fr-FR" b="1" dirty="0">
                <a:solidFill>
                  <a:srgbClr val="FF0000"/>
                </a:solidFill>
                <a:latin typeface="Times New Roman" panose="02020603050405020304" pitchFamily="18" charset="0"/>
                <a:cs typeface="Times New Roman" panose="02020603050405020304" pitchFamily="18" charset="0"/>
              </a:rPr>
              <a:t>amortisseurs</a:t>
            </a:r>
            <a:r>
              <a:rPr lang="fr-FR" dirty="0">
                <a:solidFill>
                  <a:srgbClr val="FF0000"/>
                </a:solidFill>
                <a:latin typeface="Times New Roman" panose="02020603050405020304" pitchFamily="18" charset="0"/>
                <a:cs typeface="Times New Roman" panose="02020603050405020304" pitchFamily="18" charset="0"/>
              </a:rPr>
              <a:t> </a:t>
            </a:r>
            <a:br>
              <a:rPr lang="fr-FR" dirty="0">
                <a:solidFill>
                  <a:srgbClr val="FF0000"/>
                </a:solidFill>
                <a:latin typeface="Times New Roman" panose="02020603050405020304" pitchFamily="18" charset="0"/>
                <a:cs typeface="Times New Roman" panose="02020603050405020304" pitchFamily="18" charset="0"/>
              </a:rPr>
            </a:br>
            <a:endParaRPr lang="fr-FR" dirty="0">
              <a:solidFill>
                <a:srgbClr val="FF0000"/>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155574" y="1650572"/>
            <a:ext cx="8376865" cy="923330"/>
          </a:xfrm>
          <a:prstGeom prst="rect">
            <a:avLst/>
          </a:prstGeom>
        </p:spPr>
        <p:txBody>
          <a:bodyPr wrap="square">
            <a:spAutoFit/>
          </a:bodyPr>
          <a:lstStyle/>
          <a:p>
            <a:r>
              <a:rPr lang="fr-FR" dirty="0" smtClean="0">
                <a:solidFill>
                  <a:srgbClr val="000000"/>
                </a:solidFill>
                <a:latin typeface="Times New Roman" panose="02020603050405020304" pitchFamily="18" charset="0"/>
                <a:cs typeface="Times New Roman" panose="02020603050405020304" pitchFamily="18" charset="0"/>
              </a:rPr>
              <a:t>Le </a:t>
            </a:r>
            <a:r>
              <a:rPr lang="fr-FR" dirty="0">
                <a:solidFill>
                  <a:srgbClr val="000000"/>
                </a:solidFill>
                <a:latin typeface="Times New Roman" panose="02020603050405020304" pitchFamily="18" charset="0"/>
                <a:cs typeface="Times New Roman" panose="02020603050405020304" pitchFamily="18" charset="0"/>
              </a:rPr>
              <a:t>modèle peut être déduit directement du modèle précédent en éliminant les équations des amortisseurs. </a:t>
            </a:r>
            <a:r>
              <a:rPr lang="fr-FR" dirty="0">
                <a:latin typeface="Times New Roman" panose="02020603050405020304" pitchFamily="18" charset="0"/>
                <a:cs typeface="Times New Roman" panose="02020603050405020304" pitchFamily="18" charset="0"/>
              </a:rPr>
              <a:t/>
            </a:r>
            <a:br>
              <a:rPr lang="fr-FR" dirty="0">
                <a:latin typeface="Times New Roman" panose="02020603050405020304" pitchFamily="18" charset="0"/>
                <a:cs typeface="Times New Roman" panose="02020603050405020304" pitchFamily="18" charset="0"/>
              </a:rPr>
            </a:br>
            <a:endParaRPr lang="fr-FR" dirty="0">
              <a:latin typeface="Times New Roman" panose="02020603050405020304" pitchFamily="18" charset="0"/>
              <a:cs typeface="Times New Roman" panose="02020603050405020304" pitchFamily="18" charset="0"/>
            </a:endParaRPr>
          </a:p>
        </p:txBody>
      </p:sp>
      <p:pic>
        <p:nvPicPr>
          <p:cNvPr id="15" name="Image 14"/>
          <p:cNvPicPr>
            <a:picLocks noChangeAspect="1"/>
          </p:cNvPicPr>
          <p:nvPr/>
        </p:nvPicPr>
        <p:blipFill rotWithShape="1">
          <a:blip r:embed="rId3"/>
          <a:srcRect l="1594" t="12782" r="5865"/>
          <a:stretch/>
        </p:blipFill>
        <p:spPr>
          <a:xfrm>
            <a:off x="3635896" y="2112731"/>
            <a:ext cx="4680520" cy="2699940"/>
          </a:xfrm>
          <a:prstGeom prst="rect">
            <a:avLst/>
          </a:prstGeom>
        </p:spPr>
      </p:pic>
      <p:pic>
        <p:nvPicPr>
          <p:cNvPr id="17" name="Image 16"/>
          <p:cNvPicPr>
            <a:picLocks noChangeAspect="1"/>
          </p:cNvPicPr>
          <p:nvPr/>
        </p:nvPicPr>
        <p:blipFill>
          <a:blip r:embed="rId4"/>
          <a:stretch>
            <a:fillRect/>
          </a:stretch>
        </p:blipFill>
        <p:spPr>
          <a:xfrm>
            <a:off x="307975" y="3004616"/>
            <a:ext cx="2600325" cy="1066800"/>
          </a:xfrm>
          <a:prstGeom prst="rect">
            <a:avLst/>
          </a:prstGeom>
        </p:spPr>
      </p:pic>
      <p:sp>
        <p:nvSpPr>
          <p:cNvPr id="18" name="Rectangle 17"/>
          <p:cNvSpPr/>
          <p:nvPr/>
        </p:nvSpPr>
        <p:spPr>
          <a:xfrm>
            <a:off x="149878" y="2412572"/>
            <a:ext cx="4572000" cy="646331"/>
          </a:xfrm>
          <a:prstGeom prst="rect">
            <a:avLst/>
          </a:prstGeom>
        </p:spPr>
        <p:txBody>
          <a:bodyPr>
            <a:spAutoFit/>
          </a:bodyPr>
          <a:lstStyle/>
          <a:p>
            <a:r>
              <a:rPr lang="fr-FR" dirty="0">
                <a:solidFill>
                  <a:srgbClr val="FF0000"/>
                </a:solidFill>
                <a:latin typeface="Times New Roman" panose="02020603050405020304" pitchFamily="18" charset="0"/>
                <a:cs typeface="Times New Roman" panose="02020603050405020304" pitchFamily="18" charset="0"/>
              </a:rPr>
              <a:t>les équations </a:t>
            </a:r>
            <a:r>
              <a:rPr lang="fr-FR" dirty="0" smtClean="0">
                <a:solidFill>
                  <a:srgbClr val="FF0000"/>
                </a:solidFill>
                <a:latin typeface="Times New Roman" panose="02020603050405020304" pitchFamily="18" charset="0"/>
                <a:cs typeface="Times New Roman" panose="02020603050405020304" pitchFamily="18" charset="0"/>
              </a:rPr>
              <a:t>des </a:t>
            </a:r>
            <a:r>
              <a:rPr lang="fr-FR" dirty="0">
                <a:solidFill>
                  <a:srgbClr val="FF0000"/>
                </a:solidFill>
                <a:latin typeface="Times New Roman" panose="02020603050405020304" pitchFamily="18" charset="0"/>
                <a:cs typeface="Times New Roman" panose="02020603050405020304" pitchFamily="18" charset="0"/>
              </a:rPr>
              <a:t>tensions </a:t>
            </a:r>
            <a:r>
              <a:rPr lang="fr-FR" dirty="0">
                <a:solidFill>
                  <a:srgbClr val="000000"/>
                </a:solidFill>
                <a:latin typeface="Times New Roman" panose="02020603050405020304" pitchFamily="18" charset="0"/>
                <a:cs typeface="Times New Roman" panose="02020603050405020304" pitchFamily="18" charset="0"/>
              </a:rPr>
              <a:t>sont:</a:t>
            </a:r>
            <a:r>
              <a:rPr lang="fr-FR" dirty="0">
                <a:latin typeface="Times New Roman" panose="02020603050405020304" pitchFamily="18" charset="0"/>
                <a:cs typeface="Times New Roman" panose="02020603050405020304" pitchFamily="18" charset="0"/>
              </a:rPr>
              <a:t> </a:t>
            </a:r>
            <a:br>
              <a:rPr lang="fr-FR" dirty="0">
                <a:latin typeface="Times New Roman" panose="02020603050405020304" pitchFamily="18" charset="0"/>
                <a:cs typeface="Times New Roman" panose="02020603050405020304" pitchFamily="18" charset="0"/>
              </a:rPr>
            </a:br>
            <a:endParaRPr lang="fr-FR" dirty="0">
              <a:latin typeface="Times New Roman" panose="02020603050405020304" pitchFamily="18" charset="0"/>
              <a:cs typeface="Times New Roman" panose="02020603050405020304" pitchFamily="18" charset="0"/>
            </a:endParaRPr>
          </a:p>
        </p:txBody>
      </p:sp>
      <p:sp>
        <p:nvSpPr>
          <p:cNvPr id="19" name="Rectangle 18"/>
          <p:cNvSpPr/>
          <p:nvPr/>
        </p:nvSpPr>
        <p:spPr>
          <a:xfrm>
            <a:off x="304798" y="4336435"/>
            <a:ext cx="4572000" cy="646331"/>
          </a:xfrm>
          <a:prstGeom prst="rect">
            <a:avLst/>
          </a:prstGeom>
        </p:spPr>
        <p:txBody>
          <a:bodyPr>
            <a:spAutoFit/>
          </a:bodyPr>
          <a:lstStyle/>
          <a:p>
            <a:r>
              <a:rPr lang="fr-FR" dirty="0" smtClean="0">
                <a:solidFill>
                  <a:srgbClr val="FF0000"/>
                </a:solidFill>
                <a:latin typeface="Times New Roman" panose="02020603050405020304" pitchFamily="18" charset="0"/>
                <a:cs typeface="Times New Roman" panose="02020603050405020304" pitchFamily="18" charset="0"/>
              </a:rPr>
              <a:t>Les </a:t>
            </a:r>
            <a:r>
              <a:rPr lang="fr-FR" dirty="0">
                <a:solidFill>
                  <a:srgbClr val="FF0000"/>
                </a:solidFill>
                <a:latin typeface="Times New Roman" panose="02020603050405020304" pitchFamily="18" charset="0"/>
                <a:cs typeface="Times New Roman" panose="02020603050405020304" pitchFamily="18" charset="0"/>
              </a:rPr>
              <a:t>équation des flux </a:t>
            </a:r>
            <a:r>
              <a:rPr lang="fr-FR" dirty="0">
                <a:solidFill>
                  <a:srgbClr val="000000"/>
                </a:solidFill>
                <a:latin typeface="Times New Roman" panose="02020603050405020304" pitchFamily="18" charset="0"/>
                <a:cs typeface="Times New Roman" panose="02020603050405020304" pitchFamily="18" charset="0"/>
              </a:rPr>
              <a:t>sont :</a:t>
            </a:r>
            <a:r>
              <a:rPr lang="fr-FR" dirty="0">
                <a:latin typeface="Times New Roman" panose="02020603050405020304" pitchFamily="18" charset="0"/>
                <a:cs typeface="Times New Roman" panose="02020603050405020304" pitchFamily="18" charset="0"/>
              </a:rPr>
              <a:t> </a:t>
            </a:r>
            <a:br>
              <a:rPr lang="fr-FR" dirty="0">
                <a:latin typeface="Times New Roman" panose="02020603050405020304" pitchFamily="18" charset="0"/>
                <a:cs typeface="Times New Roman" panose="02020603050405020304" pitchFamily="18" charset="0"/>
              </a:rPr>
            </a:br>
            <a:endParaRPr lang="fr-FR" dirty="0">
              <a:latin typeface="Times New Roman" panose="02020603050405020304" pitchFamily="18" charset="0"/>
              <a:cs typeface="Times New Roman" panose="02020603050405020304" pitchFamily="18" charset="0"/>
            </a:endParaRPr>
          </a:p>
        </p:txBody>
      </p:sp>
      <p:pic>
        <p:nvPicPr>
          <p:cNvPr id="20" name="Image 19"/>
          <p:cNvPicPr>
            <a:picLocks noChangeAspect="1"/>
          </p:cNvPicPr>
          <p:nvPr/>
        </p:nvPicPr>
        <p:blipFill>
          <a:blip r:embed="rId5"/>
          <a:stretch>
            <a:fillRect/>
          </a:stretch>
        </p:blipFill>
        <p:spPr>
          <a:xfrm>
            <a:off x="740533" y="5085184"/>
            <a:ext cx="2047875" cy="1095375"/>
          </a:xfrm>
          <a:prstGeom prst="rect">
            <a:avLst/>
          </a:prstGeom>
        </p:spPr>
      </p:pic>
    </p:spTree>
    <p:extLst>
      <p:ext uri="{BB962C8B-B14F-4D97-AF65-F5344CB8AC3E}">
        <p14:creationId xmlns:p14="http://schemas.microsoft.com/office/powerpoint/2010/main" val="26689573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7937"/>
            <a:ext cx="8229600" cy="1143000"/>
          </a:xfrm>
          <a:solidFill>
            <a:schemeClr val="accent1">
              <a:lumMod val="20000"/>
              <a:lumOff val="80000"/>
            </a:schemeClr>
          </a:solidFill>
        </p:spPr>
        <p:txBody>
          <a:bodyPr>
            <a:normAutofit fontScale="90000"/>
          </a:bodyPr>
          <a:lstStyle/>
          <a:p>
            <a:pPr algn="l"/>
            <a:r>
              <a:rPr lang="fr-FR" sz="2400" b="1" dirty="0" smtClean="0">
                <a:latin typeface="Times New Roman" pitchFamily="18" charset="0"/>
                <a:cs typeface="Times New Roman" pitchFamily="18" charset="0"/>
              </a:rPr>
              <a:t>Chapitre IV: Modélisation et simulation des machines synchrones</a:t>
            </a:r>
            <a:br>
              <a:rPr lang="fr-FR" sz="2400" b="1" dirty="0" smtClean="0">
                <a:latin typeface="Times New Roman" pitchFamily="18" charset="0"/>
                <a:cs typeface="Times New Roman" pitchFamily="18" charset="0"/>
              </a:rPr>
            </a:br>
            <a:r>
              <a:rPr lang="fr-FR" sz="2400" b="1" dirty="0" smtClean="0">
                <a:latin typeface="Times New Roman" pitchFamily="18" charset="0"/>
                <a:cs typeface="Times New Roman" pitchFamily="18" charset="0"/>
              </a:rPr>
              <a:t>5. </a:t>
            </a:r>
            <a:r>
              <a:rPr lang="fr-FR" sz="2200" b="1" dirty="0" smtClean="0">
                <a:latin typeface="Times New Roman" pitchFamily="18" charset="0"/>
                <a:cs typeface="Times New Roman" pitchFamily="18" charset="0"/>
              </a:rPr>
              <a:t>Modélisation du moteur synchrone inducteur</a:t>
            </a:r>
            <a:endParaRPr lang="fr-FR" sz="2200" dirty="0">
              <a:latin typeface="Times New Roman" pitchFamily="18" charset="0"/>
              <a:cs typeface="Times New Roman" pitchFamily="18" charset="0"/>
            </a:endParaRPr>
          </a:p>
        </p:txBody>
      </p:sp>
      <p:sp>
        <p:nvSpPr>
          <p:cNvPr id="6" name="AutoShape 4" descr="Résultat d’images pour Arc électrique ci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6" descr="Résultat d’images pour Arc électrique cit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8" descr="Résultat d’images pour Arc électrique cite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 name="AutoShape 10" descr="Résultat d’images pour Arc électrique citer"/>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2" descr="Résultat d’images pour Arc électrique citer"/>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AutoShape 18" descr="Résultat d’images pour arc électrique"/>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 name="Rectangle 4"/>
          <p:cNvSpPr/>
          <p:nvPr/>
        </p:nvSpPr>
        <p:spPr>
          <a:xfrm>
            <a:off x="307975" y="1193372"/>
            <a:ext cx="4572000" cy="646331"/>
          </a:xfrm>
          <a:prstGeom prst="rect">
            <a:avLst/>
          </a:prstGeom>
        </p:spPr>
        <p:txBody>
          <a:bodyPr>
            <a:spAutoFit/>
          </a:bodyPr>
          <a:lstStyle/>
          <a:p>
            <a:r>
              <a:rPr lang="fr-FR" b="1" dirty="0" smtClean="0">
                <a:solidFill>
                  <a:srgbClr val="FF0000"/>
                </a:solidFill>
                <a:latin typeface="Times New Roman" panose="02020603050405020304" pitchFamily="18" charset="0"/>
                <a:cs typeface="Times New Roman" panose="02020603050405020304" pitchFamily="18" charset="0"/>
              </a:rPr>
              <a:t>2 Sans </a:t>
            </a:r>
            <a:r>
              <a:rPr lang="fr-FR" b="1" dirty="0">
                <a:solidFill>
                  <a:srgbClr val="FF0000"/>
                </a:solidFill>
                <a:latin typeface="Times New Roman" panose="02020603050405020304" pitchFamily="18" charset="0"/>
                <a:cs typeface="Times New Roman" panose="02020603050405020304" pitchFamily="18" charset="0"/>
              </a:rPr>
              <a:t>amortisseurs</a:t>
            </a:r>
            <a:r>
              <a:rPr lang="fr-FR" dirty="0">
                <a:solidFill>
                  <a:srgbClr val="FF0000"/>
                </a:solidFill>
                <a:latin typeface="Times New Roman" panose="02020603050405020304" pitchFamily="18" charset="0"/>
                <a:cs typeface="Times New Roman" panose="02020603050405020304" pitchFamily="18" charset="0"/>
              </a:rPr>
              <a:t> </a:t>
            </a:r>
            <a:br>
              <a:rPr lang="fr-FR" dirty="0">
                <a:solidFill>
                  <a:srgbClr val="FF0000"/>
                </a:solidFill>
                <a:latin typeface="Times New Roman" panose="02020603050405020304" pitchFamily="18" charset="0"/>
                <a:cs typeface="Times New Roman" panose="02020603050405020304" pitchFamily="18" charset="0"/>
              </a:rPr>
            </a:br>
            <a:endParaRPr lang="fr-FR" dirty="0">
              <a:solidFill>
                <a:srgbClr val="FF0000"/>
              </a:solidFill>
              <a:latin typeface="Times New Roman" panose="02020603050405020304" pitchFamily="18" charset="0"/>
              <a:cs typeface="Times New Roman" panose="02020603050405020304" pitchFamily="18" charset="0"/>
            </a:endParaRPr>
          </a:p>
        </p:txBody>
      </p:sp>
      <p:pic>
        <p:nvPicPr>
          <p:cNvPr id="17" name="Image 16"/>
          <p:cNvPicPr>
            <a:picLocks noChangeAspect="1"/>
          </p:cNvPicPr>
          <p:nvPr/>
        </p:nvPicPr>
        <p:blipFill>
          <a:blip r:embed="rId3"/>
          <a:stretch>
            <a:fillRect/>
          </a:stretch>
        </p:blipFill>
        <p:spPr>
          <a:xfrm>
            <a:off x="307975" y="1678014"/>
            <a:ext cx="2600325" cy="1066800"/>
          </a:xfrm>
          <a:prstGeom prst="rect">
            <a:avLst/>
          </a:prstGeom>
        </p:spPr>
      </p:pic>
      <p:sp>
        <p:nvSpPr>
          <p:cNvPr id="3" name="Flèche droite rayée 2"/>
          <p:cNvSpPr/>
          <p:nvPr/>
        </p:nvSpPr>
        <p:spPr>
          <a:xfrm>
            <a:off x="2699792" y="2072082"/>
            <a:ext cx="2592288" cy="443465"/>
          </a:xfrm>
          <a:prstGeom prst="striped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fr-FR"/>
          </a:p>
        </p:txBody>
      </p:sp>
      <p:sp>
        <p:nvSpPr>
          <p:cNvPr id="4" name="ZoneTexte 3"/>
          <p:cNvSpPr txBox="1"/>
          <p:nvPr/>
        </p:nvSpPr>
        <p:spPr>
          <a:xfrm>
            <a:off x="3020070" y="1784427"/>
            <a:ext cx="2160240" cy="338554"/>
          </a:xfrm>
          <a:prstGeom prst="rect">
            <a:avLst/>
          </a:prstGeom>
          <a:noFill/>
        </p:spPr>
        <p:txBody>
          <a:bodyPr wrap="square" rtlCol="0">
            <a:spAutoFit/>
          </a:bodyPr>
          <a:lstStyle/>
          <a:p>
            <a:r>
              <a:rPr lang="fr-FR" sz="1600" dirty="0" smtClean="0">
                <a:latin typeface="Times New Roman" panose="02020603050405020304" pitchFamily="18" charset="0"/>
                <a:cs typeface="Times New Roman" panose="02020603050405020304" pitchFamily="18" charset="0"/>
              </a:rPr>
              <a:t>Sous forme matricielle</a:t>
            </a:r>
            <a:endParaRPr lang="fr-FR" sz="1600" dirty="0">
              <a:latin typeface="Times New Roman" panose="02020603050405020304" pitchFamily="18" charset="0"/>
              <a:cs typeface="Times New Roman" panose="02020603050405020304" pitchFamily="18" charset="0"/>
            </a:endParaRPr>
          </a:p>
        </p:txBody>
      </p:sp>
      <p:pic>
        <p:nvPicPr>
          <p:cNvPr id="12" name="Image 11"/>
          <p:cNvPicPr>
            <a:picLocks noChangeAspect="1"/>
          </p:cNvPicPr>
          <p:nvPr/>
        </p:nvPicPr>
        <p:blipFill>
          <a:blip r:embed="rId4"/>
          <a:stretch>
            <a:fillRect/>
          </a:stretch>
        </p:blipFill>
        <p:spPr>
          <a:xfrm>
            <a:off x="5381625" y="1930998"/>
            <a:ext cx="3762375" cy="638175"/>
          </a:xfrm>
          <a:prstGeom prst="rect">
            <a:avLst/>
          </a:prstGeom>
        </p:spPr>
      </p:pic>
      <p:pic>
        <p:nvPicPr>
          <p:cNvPr id="14" name="Image 13"/>
          <p:cNvPicPr>
            <a:picLocks noChangeAspect="1"/>
          </p:cNvPicPr>
          <p:nvPr/>
        </p:nvPicPr>
        <p:blipFill>
          <a:blip r:embed="rId5"/>
          <a:stretch>
            <a:fillRect/>
          </a:stretch>
        </p:blipFill>
        <p:spPr>
          <a:xfrm>
            <a:off x="2265660" y="2938911"/>
            <a:ext cx="5829300" cy="3743325"/>
          </a:xfrm>
          <a:prstGeom prst="rect">
            <a:avLst/>
          </a:prstGeom>
        </p:spPr>
      </p:pic>
    </p:spTree>
    <p:extLst>
      <p:ext uri="{BB962C8B-B14F-4D97-AF65-F5344CB8AC3E}">
        <p14:creationId xmlns:p14="http://schemas.microsoft.com/office/powerpoint/2010/main" val="27306157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7937"/>
            <a:ext cx="8229600" cy="1143000"/>
          </a:xfrm>
          <a:solidFill>
            <a:schemeClr val="accent1">
              <a:lumMod val="20000"/>
              <a:lumOff val="80000"/>
            </a:schemeClr>
          </a:solidFill>
        </p:spPr>
        <p:txBody>
          <a:bodyPr>
            <a:normAutofit fontScale="90000"/>
          </a:bodyPr>
          <a:lstStyle/>
          <a:p>
            <a:pPr algn="l"/>
            <a:r>
              <a:rPr lang="fr-FR" sz="2400" b="1" dirty="0" smtClean="0">
                <a:latin typeface="Times New Roman" pitchFamily="18" charset="0"/>
                <a:cs typeface="Times New Roman" pitchFamily="18" charset="0"/>
              </a:rPr>
              <a:t>Chapitre IV: Modélisation et simulation des machines synchrones</a:t>
            </a:r>
            <a:br>
              <a:rPr lang="fr-FR" sz="2400" b="1" dirty="0" smtClean="0">
                <a:latin typeface="Times New Roman" pitchFamily="18" charset="0"/>
                <a:cs typeface="Times New Roman" pitchFamily="18" charset="0"/>
              </a:rPr>
            </a:br>
            <a:r>
              <a:rPr lang="fr-FR" sz="2400" b="1" dirty="0" smtClean="0">
                <a:latin typeface="Times New Roman" pitchFamily="18" charset="0"/>
                <a:cs typeface="Times New Roman" pitchFamily="18" charset="0"/>
              </a:rPr>
              <a:t>5. </a:t>
            </a:r>
            <a:r>
              <a:rPr lang="fr-FR" sz="2200" b="1" dirty="0" smtClean="0">
                <a:latin typeface="Times New Roman" pitchFamily="18" charset="0"/>
                <a:cs typeface="Times New Roman" pitchFamily="18" charset="0"/>
              </a:rPr>
              <a:t>Modélisation du moteur synchrone inducteur</a:t>
            </a:r>
            <a:endParaRPr lang="fr-FR" sz="2200" dirty="0">
              <a:latin typeface="Times New Roman" pitchFamily="18" charset="0"/>
              <a:cs typeface="Times New Roman" pitchFamily="18" charset="0"/>
            </a:endParaRPr>
          </a:p>
        </p:txBody>
      </p:sp>
      <p:sp>
        <p:nvSpPr>
          <p:cNvPr id="6" name="AutoShape 4" descr="Résultat d’images pour Arc électrique ci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6" descr="Résultat d’images pour Arc électrique cit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8" descr="Résultat d’images pour Arc électrique cite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 name="AutoShape 10" descr="Résultat d’images pour Arc électrique citer"/>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2" descr="Résultat d’images pour Arc électrique citer"/>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AutoShape 18" descr="Résultat d’images pour arc électrique"/>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 name="Rectangle 4"/>
          <p:cNvSpPr/>
          <p:nvPr/>
        </p:nvSpPr>
        <p:spPr>
          <a:xfrm>
            <a:off x="307975" y="1193372"/>
            <a:ext cx="4572000" cy="646331"/>
          </a:xfrm>
          <a:prstGeom prst="rect">
            <a:avLst/>
          </a:prstGeom>
        </p:spPr>
        <p:txBody>
          <a:bodyPr>
            <a:spAutoFit/>
          </a:bodyPr>
          <a:lstStyle/>
          <a:p>
            <a:r>
              <a:rPr lang="fr-FR" b="1" dirty="0" smtClean="0">
                <a:solidFill>
                  <a:srgbClr val="FF0000"/>
                </a:solidFill>
                <a:latin typeface="Times New Roman" panose="02020603050405020304" pitchFamily="18" charset="0"/>
                <a:cs typeface="Times New Roman" panose="02020603050405020304" pitchFamily="18" charset="0"/>
              </a:rPr>
              <a:t>2 Sans </a:t>
            </a:r>
            <a:r>
              <a:rPr lang="fr-FR" b="1" dirty="0">
                <a:solidFill>
                  <a:srgbClr val="FF0000"/>
                </a:solidFill>
                <a:latin typeface="Times New Roman" panose="02020603050405020304" pitchFamily="18" charset="0"/>
                <a:cs typeface="Times New Roman" panose="02020603050405020304" pitchFamily="18" charset="0"/>
              </a:rPr>
              <a:t>amortisseurs</a:t>
            </a:r>
            <a:r>
              <a:rPr lang="fr-FR" dirty="0">
                <a:solidFill>
                  <a:srgbClr val="FF0000"/>
                </a:solidFill>
                <a:latin typeface="Times New Roman" panose="02020603050405020304" pitchFamily="18" charset="0"/>
                <a:cs typeface="Times New Roman" panose="02020603050405020304" pitchFamily="18" charset="0"/>
              </a:rPr>
              <a:t> </a:t>
            </a:r>
            <a:br>
              <a:rPr lang="fr-FR" dirty="0">
                <a:solidFill>
                  <a:srgbClr val="FF0000"/>
                </a:solidFill>
                <a:latin typeface="Times New Roman" panose="02020603050405020304" pitchFamily="18" charset="0"/>
                <a:cs typeface="Times New Roman" panose="02020603050405020304" pitchFamily="18" charset="0"/>
              </a:rPr>
            </a:br>
            <a:endParaRPr lang="fr-FR" dirty="0">
              <a:solidFill>
                <a:srgbClr val="FF0000"/>
              </a:solidFill>
              <a:latin typeface="Times New Roman" panose="02020603050405020304" pitchFamily="18" charset="0"/>
              <a:cs typeface="Times New Roman" panose="02020603050405020304" pitchFamily="18" charset="0"/>
            </a:endParaRPr>
          </a:p>
        </p:txBody>
      </p:sp>
      <p:sp>
        <p:nvSpPr>
          <p:cNvPr id="3" name="Flèche droite rayée 2"/>
          <p:cNvSpPr/>
          <p:nvPr/>
        </p:nvSpPr>
        <p:spPr>
          <a:xfrm>
            <a:off x="2699792" y="2072082"/>
            <a:ext cx="2592288" cy="443465"/>
          </a:xfrm>
          <a:prstGeom prst="striped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fr-FR"/>
          </a:p>
        </p:txBody>
      </p:sp>
      <p:sp>
        <p:nvSpPr>
          <p:cNvPr id="4" name="ZoneTexte 3"/>
          <p:cNvSpPr txBox="1"/>
          <p:nvPr/>
        </p:nvSpPr>
        <p:spPr>
          <a:xfrm>
            <a:off x="3020070" y="1784427"/>
            <a:ext cx="2160240" cy="338554"/>
          </a:xfrm>
          <a:prstGeom prst="rect">
            <a:avLst/>
          </a:prstGeom>
          <a:noFill/>
        </p:spPr>
        <p:txBody>
          <a:bodyPr wrap="square" rtlCol="0">
            <a:spAutoFit/>
          </a:bodyPr>
          <a:lstStyle/>
          <a:p>
            <a:r>
              <a:rPr lang="fr-FR" sz="1600" dirty="0" smtClean="0">
                <a:latin typeface="Times New Roman" panose="02020603050405020304" pitchFamily="18" charset="0"/>
                <a:cs typeface="Times New Roman" panose="02020603050405020304" pitchFamily="18" charset="0"/>
              </a:rPr>
              <a:t>Sous forme matricielle</a:t>
            </a:r>
            <a:endParaRPr lang="fr-FR" sz="1600" dirty="0">
              <a:latin typeface="Times New Roman" panose="02020603050405020304" pitchFamily="18" charset="0"/>
              <a:cs typeface="Times New Roman" panose="02020603050405020304" pitchFamily="18" charset="0"/>
            </a:endParaRPr>
          </a:p>
        </p:txBody>
      </p:sp>
      <p:pic>
        <p:nvPicPr>
          <p:cNvPr id="15" name="Image 14"/>
          <p:cNvPicPr>
            <a:picLocks noChangeAspect="1"/>
          </p:cNvPicPr>
          <p:nvPr/>
        </p:nvPicPr>
        <p:blipFill>
          <a:blip r:embed="rId3"/>
          <a:stretch>
            <a:fillRect/>
          </a:stretch>
        </p:blipFill>
        <p:spPr>
          <a:xfrm>
            <a:off x="319807" y="1762617"/>
            <a:ext cx="2047875" cy="1095375"/>
          </a:xfrm>
          <a:prstGeom prst="rect">
            <a:avLst/>
          </a:prstGeom>
        </p:spPr>
      </p:pic>
      <p:pic>
        <p:nvPicPr>
          <p:cNvPr id="13" name="Image 12"/>
          <p:cNvPicPr>
            <a:picLocks noChangeAspect="1"/>
          </p:cNvPicPr>
          <p:nvPr/>
        </p:nvPicPr>
        <p:blipFill>
          <a:blip r:embed="rId4"/>
          <a:stretch>
            <a:fillRect/>
          </a:stretch>
        </p:blipFill>
        <p:spPr>
          <a:xfrm>
            <a:off x="5657886" y="1660401"/>
            <a:ext cx="3105150" cy="1266825"/>
          </a:xfrm>
          <a:prstGeom prst="rect">
            <a:avLst/>
          </a:prstGeom>
        </p:spPr>
      </p:pic>
      <p:pic>
        <p:nvPicPr>
          <p:cNvPr id="16" name="Image 15"/>
          <p:cNvPicPr>
            <a:picLocks noChangeAspect="1"/>
          </p:cNvPicPr>
          <p:nvPr/>
        </p:nvPicPr>
        <p:blipFill>
          <a:blip r:embed="rId5"/>
          <a:stretch>
            <a:fillRect/>
          </a:stretch>
        </p:blipFill>
        <p:spPr>
          <a:xfrm>
            <a:off x="1907704" y="3645024"/>
            <a:ext cx="4695825" cy="2581275"/>
          </a:xfrm>
          <a:prstGeom prst="rect">
            <a:avLst/>
          </a:prstGeom>
        </p:spPr>
      </p:pic>
    </p:spTree>
    <p:extLst>
      <p:ext uri="{BB962C8B-B14F-4D97-AF65-F5344CB8AC3E}">
        <p14:creationId xmlns:p14="http://schemas.microsoft.com/office/powerpoint/2010/main" val="30020657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7937"/>
            <a:ext cx="8229600" cy="1143000"/>
          </a:xfrm>
          <a:solidFill>
            <a:schemeClr val="accent1">
              <a:lumMod val="20000"/>
              <a:lumOff val="80000"/>
            </a:schemeClr>
          </a:solidFill>
        </p:spPr>
        <p:txBody>
          <a:bodyPr>
            <a:normAutofit fontScale="90000"/>
          </a:bodyPr>
          <a:lstStyle/>
          <a:p>
            <a:pPr algn="l"/>
            <a:r>
              <a:rPr lang="fr-FR" sz="2400" b="1" dirty="0" smtClean="0">
                <a:latin typeface="Times New Roman" pitchFamily="18" charset="0"/>
                <a:cs typeface="Times New Roman" pitchFamily="18" charset="0"/>
              </a:rPr>
              <a:t>Chapitre IV: Modélisation et simulation des machines synchrones</a:t>
            </a:r>
            <a:br>
              <a:rPr lang="fr-FR" sz="2400" b="1" dirty="0" smtClean="0">
                <a:latin typeface="Times New Roman" pitchFamily="18" charset="0"/>
                <a:cs typeface="Times New Roman" pitchFamily="18" charset="0"/>
              </a:rPr>
            </a:br>
            <a:r>
              <a:rPr lang="fr-FR" sz="2400" b="1" dirty="0" smtClean="0">
                <a:latin typeface="Times New Roman" pitchFamily="18" charset="0"/>
                <a:cs typeface="Times New Roman" pitchFamily="18" charset="0"/>
              </a:rPr>
              <a:t>5. </a:t>
            </a:r>
            <a:r>
              <a:rPr lang="fr-FR" sz="2200" b="1" dirty="0" smtClean="0">
                <a:latin typeface="Times New Roman" pitchFamily="18" charset="0"/>
                <a:cs typeface="Times New Roman" pitchFamily="18" charset="0"/>
              </a:rPr>
              <a:t>Modélisation du moteur synchrone inducteur</a:t>
            </a:r>
            <a:endParaRPr lang="fr-FR" sz="2200" dirty="0">
              <a:latin typeface="Times New Roman" pitchFamily="18" charset="0"/>
              <a:cs typeface="Times New Roman" pitchFamily="18" charset="0"/>
            </a:endParaRPr>
          </a:p>
        </p:txBody>
      </p:sp>
      <p:sp>
        <p:nvSpPr>
          <p:cNvPr id="6" name="AutoShape 4" descr="Résultat d’images pour Arc électrique ci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6" descr="Résultat d’images pour Arc électrique cit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8" descr="Résultat d’images pour Arc électrique cite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 name="AutoShape 10" descr="Résultat d’images pour Arc électrique citer"/>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2" descr="Résultat d’images pour Arc électrique citer"/>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AutoShape 18" descr="Résultat d’images pour arc électrique"/>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 name="Rectangle 4"/>
          <p:cNvSpPr/>
          <p:nvPr/>
        </p:nvSpPr>
        <p:spPr>
          <a:xfrm>
            <a:off x="307975" y="1193372"/>
            <a:ext cx="4572000" cy="646331"/>
          </a:xfrm>
          <a:prstGeom prst="rect">
            <a:avLst/>
          </a:prstGeom>
        </p:spPr>
        <p:txBody>
          <a:bodyPr>
            <a:spAutoFit/>
          </a:bodyPr>
          <a:lstStyle/>
          <a:p>
            <a:r>
              <a:rPr lang="fr-FR" b="1" dirty="0" smtClean="0">
                <a:solidFill>
                  <a:srgbClr val="FF0000"/>
                </a:solidFill>
                <a:latin typeface="Times New Roman" panose="02020603050405020304" pitchFamily="18" charset="0"/>
                <a:cs typeface="Times New Roman" panose="02020603050405020304" pitchFamily="18" charset="0"/>
              </a:rPr>
              <a:t>2 Sans </a:t>
            </a:r>
            <a:r>
              <a:rPr lang="fr-FR" b="1" dirty="0">
                <a:solidFill>
                  <a:srgbClr val="FF0000"/>
                </a:solidFill>
                <a:latin typeface="Times New Roman" panose="02020603050405020304" pitchFamily="18" charset="0"/>
                <a:cs typeface="Times New Roman" panose="02020603050405020304" pitchFamily="18" charset="0"/>
              </a:rPr>
              <a:t>amortisseurs</a:t>
            </a:r>
            <a:r>
              <a:rPr lang="fr-FR" dirty="0">
                <a:solidFill>
                  <a:srgbClr val="FF0000"/>
                </a:solidFill>
                <a:latin typeface="Times New Roman" panose="02020603050405020304" pitchFamily="18" charset="0"/>
                <a:cs typeface="Times New Roman" panose="02020603050405020304" pitchFamily="18" charset="0"/>
              </a:rPr>
              <a:t> </a:t>
            </a:r>
            <a:br>
              <a:rPr lang="fr-FR" dirty="0">
                <a:solidFill>
                  <a:srgbClr val="FF0000"/>
                </a:solidFill>
                <a:latin typeface="Times New Roman" panose="02020603050405020304" pitchFamily="18" charset="0"/>
                <a:cs typeface="Times New Roman" panose="02020603050405020304" pitchFamily="18" charset="0"/>
              </a:rPr>
            </a:br>
            <a:endParaRPr lang="fr-FR" dirty="0">
              <a:solidFill>
                <a:srgbClr val="FF0000"/>
              </a:solidFill>
              <a:latin typeface="Times New Roman" panose="02020603050405020304" pitchFamily="18" charset="0"/>
              <a:cs typeface="Times New Roman" panose="02020603050405020304" pitchFamily="18" charset="0"/>
            </a:endParaRPr>
          </a:p>
        </p:txBody>
      </p:sp>
      <p:sp>
        <p:nvSpPr>
          <p:cNvPr id="17" name="ZoneTexte 16"/>
          <p:cNvSpPr txBox="1"/>
          <p:nvPr/>
        </p:nvSpPr>
        <p:spPr>
          <a:xfrm>
            <a:off x="307975" y="1676584"/>
            <a:ext cx="6670377" cy="369332"/>
          </a:xfrm>
          <a:prstGeom prst="rect">
            <a:avLst/>
          </a:prstGeom>
          <a:noFill/>
        </p:spPr>
        <p:txBody>
          <a:bodyPr wrap="square" rtlCol="0">
            <a:spAutoFit/>
          </a:bodyPr>
          <a:lstStyle/>
          <a:p>
            <a:r>
              <a:rPr lang="fr-FR" dirty="0" smtClean="0">
                <a:latin typeface="Times New Roman" panose="02020603050405020304" pitchFamily="18" charset="0"/>
                <a:cs typeface="Times New Roman" panose="02020603050405020304" pitchFamily="18" charset="0"/>
              </a:rPr>
              <a:t>En remplaçant les flux dans l’équation des tensions:</a:t>
            </a:r>
            <a:endParaRPr lang="fr-FR" dirty="0">
              <a:latin typeface="Times New Roman" panose="02020603050405020304" pitchFamily="18" charset="0"/>
              <a:cs typeface="Times New Roman" panose="02020603050405020304" pitchFamily="18" charset="0"/>
            </a:endParaRPr>
          </a:p>
        </p:txBody>
      </p:sp>
      <p:pic>
        <p:nvPicPr>
          <p:cNvPr id="12" name="Image 11"/>
          <p:cNvPicPr>
            <a:picLocks noChangeAspect="1"/>
          </p:cNvPicPr>
          <p:nvPr/>
        </p:nvPicPr>
        <p:blipFill>
          <a:blip r:embed="rId3"/>
          <a:stretch>
            <a:fillRect/>
          </a:stretch>
        </p:blipFill>
        <p:spPr>
          <a:xfrm>
            <a:off x="1547664" y="2378256"/>
            <a:ext cx="4705350" cy="1238250"/>
          </a:xfrm>
          <a:prstGeom prst="rect">
            <a:avLst/>
          </a:prstGeom>
        </p:spPr>
      </p:pic>
    </p:spTree>
    <p:extLst>
      <p:ext uri="{BB962C8B-B14F-4D97-AF65-F5344CB8AC3E}">
        <p14:creationId xmlns:p14="http://schemas.microsoft.com/office/powerpoint/2010/main" val="26455210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7937"/>
            <a:ext cx="8229600" cy="1143000"/>
          </a:xfrm>
          <a:solidFill>
            <a:schemeClr val="accent1">
              <a:lumMod val="20000"/>
              <a:lumOff val="80000"/>
            </a:schemeClr>
          </a:solidFill>
        </p:spPr>
        <p:txBody>
          <a:bodyPr>
            <a:normAutofit fontScale="90000"/>
          </a:bodyPr>
          <a:lstStyle/>
          <a:p>
            <a:pPr algn="l"/>
            <a:r>
              <a:rPr lang="fr-FR" sz="2400" b="1" dirty="0" smtClean="0">
                <a:latin typeface="Times New Roman" pitchFamily="18" charset="0"/>
                <a:cs typeface="Times New Roman" pitchFamily="18" charset="0"/>
              </a:rPr>
              <a:t>Chapitre IV: Modélisation et simulation des machines synchrones</a:t>
            </a:r>
            <a:br>
              <a:rPr lang="fr-FR" sz="2400" b="1" dirty="0" smtClean="0">
                <a:latin typeface="Times New Roman" pitchFamily="18" charset="0"/>
                <a:cs typeface="Times New Roman" pitchFamily="18" charset="0"/>
              </a:rPr>
            </a:br>
            <a:r>
              <a:rPr lang="fr-FR" sz="2400" b="1" dirty="0" smtClean="0">
                <a:latin typeface="Times New Roman" pitchFamily="18" charset="0"/>
                <a:cs typeface="Times New Roman" pitchFamily="18" charset="0"/>
              </a:rPr>
              <a:t>6. </a:t>
            </a:r>
            <a:r>
              <a:rPr lang="fr-FR" sz="2200" b="1" dirty="0" smtClean="0">
                <a:latin typeface="Times New Roman" pitchFamily="18" charset="0"/>
                <a:cs typeface="Times New Roman" pitchFamily="18" charset="0"/>
              </a:rPr>
              <a:t>Modélisation de la génératrice synchrone sans amortisseurs</a:t>
            </a:r>
            <a:endParaRPr lang="fr-FR" sz="2200" dirty="0">
              <a:latin typeface="Times New Roman" pitchFamily="18" charset="0"/>
              <a:cs typeface="Times New Roman" pitchFamily="18" charset="0"/>
            </a:endParaRPr>
          </a:p>
        </p:txBody>
      </p:sp>
      <p:sp>
        <p:nvSpPr>
          <p:cNvPr id="6" name="AutoShape 4" descr="Résultat d’images pour Arc électrique ci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6" descr="Résultat d’images pour Arc électrique cit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8" descr="Résultat d’images pour Arc électrique cite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 name="AutoShape 10" descr="Résultat d’images pour Arc électrique citer"/>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2" descr="Résultat d’images pour Arc électrique citer"/>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AutoShape 18" descr="Résultat d’images pour arc électrique"/>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 name="Rectangle 2"/>
          <p:cNvSpPr/>
          <p:nvPr/>
        </p:nvSpPr>
        <p:spPr>
          <a:xfrm>
            <a:off x="287950" y="1316662"/>
            <a:ext cx="7308386" cy="646331"/>
          </a:xfrm>
          <a:prstGeom prst="rect">
            <a:avLst/>
          </a:prstGeom>
        </p:spPr>
        <p:txBody>
          <a:bodyPr wrap="square">
            <a:spAutoFit/>
          </a:bodyPr>
          <a:lstStyle/>
          <a:p>
            <a:r>
              <a:rPr lang="fr-FR" dirty="0">
                <a:solidFill>
                  <a:srgbClr val="000000"/>
                </a:solidFill>
                <a:latin typeface="Times New Roman" panose="02020603050405020304" pitchFamily="18" charset="0"/>
                <a:cs typeface="Times New Roman" panose="02020603050405020304" pitchFamily="18" charset="0"/>
              </a:rPr>
              <a:t>Pour la génératrice le sens du courant est inversé, alors :</a:t>
            </a:r>
            <a:r>
              <a:rPr lang="fr-FR" dirty="0">
                <a:latin typeface="Times New Roman" panose="02020603050405020304" pitchFamily="18" charset="0"/>
                <a:cs typeface="Times New Roman" panose="02020603050405020304" pitchFamily="18" charset="0"/>
              </a:rPr>
              <a:t> </a:t>
            </a:r>
            <a:br>
              <a:rPr lang="fr-FR" dirty="0">
                <a:latin typeface="Times New Roman" panose="02020603050405020304" pitchFamily="18" charset="0"/>
                <a:cs typeface="Times New Roman" panose="02020603050405020304" pitchFamily="18" charset="0"/>
              </a:rPr>
            </a:br>
            <a:endParaRPr lang="fr-FR" dirty="0">
              <a:latin typeface="Times New Roman" panose="02020603050405020304" pitchFamily="18" charset="0"/>
              <a:cs typeface="Times New Roman" panose="02020603050405020304" pitchFamily="18" charset="0"/>
            </a:endParaRPr>
          </a:p>
        </p:txBody>
      </p:sp>
      <p:pic>
        <p:nvPicPr>
          <p:cNvPr id="4" name="Image 3"/>
          <p:cNvPicPr>
            <a:picLocks noChangeAspect="1"/>
          </p:cNvPicPr>
          <p:nvPr/>
        </p:nvPicPr>
        <p:blipFill>
          <a:blip r:embed="rId3"/>
          <a:stretch>
            <a:fillRect/>
          </a:stretch>
        </p:blipFill>
        <p:spPr>
          <a:xfrm>
            <a:off x="395536" y="1985791"/>
            <a:ext cx="2600325" cy="1895475"/>
          </a:xfrm>
          <a:prstGeom prst="rect">
            <a:avLst/>
          </a:prstGeom>
        </p:spPr>
      </p:pic>
      <p:pic>
        <p:nvPicPr>
          <p:cNvPr id="13" name="Image 12"/>
          <p:cNvPicPr>
            <a:picLocks noChangeAspect="1"/>
          </p:cNvPicPr>
          <p:nvPr/>
        </p:nvPicPr>
        <p:blipFill>
          <a:blip r:embed="rId4"/>
          <a:stretch>
            <a:fillRect/>
          </a:stretch>
        </p:blipFill>
        <p:spPr>
          <a:xfrm>
            <a:off x="3275856" y="1844824"/>
            <a:ext cx="5684501" cy="2919532"/>
          </a:xfrm>
          <a:prstGeom prst="rect">
            <a:avLst/>
          </a:prstGeom>
        </p:spPr>
      </p:pic>
      <p:sp>
        <p:nvSpPr>
          <p:cNvPr id="14" name="Rectangle 13"/>
          <p:cNvSpPr/>
          <p:nvPr/>
        </p:nvSpPr>
        <p:spPr>
          <a:xfrm>
            <a:off x="151978" y="4149080"/>
            <a:ext cx="4572000" cy="923330"/>
          </a:xfrm>
          <a:prstGeom prst="rect">
            <a:avLst/>
          </a:prstGeom>
        </p:spPr>
        <p:txBody>
          <a:bodyPr>
            <a:spAutoFit/>
          </a:bodyPr>
          <a:lstStyle/>
          <a:p>
            <a:r>
              <a:rPr lang="fr-FR" dirty="0">
                <a:solidFill>
                  <a:srgbClr val="000000"/>
                </a:solidFill>
                <a:latin typeface="Times New Roman" panose="02020603050405020304" pitchFamily="18" charset="0"/>
                <a:cs typeface="Times New Roman" panose="02020603050405020304" pitchFamily="18" charset="0"/>
              </a:rPr>
              <a:t>projetons les équations des tensions et les flux sur les axes (</a:t>
            </a:r>
            <a:r>
              <a:rPr lang="fr-FR" dirty="0" err="1">
                <a:solidFill>
                  <a:srgbClr val="000000"/>
                </a:solidFill>
                <a:latin typeface="Times New Roman" panose="02020603050405020304" pitchFamily="18" charset="0"/>
                <a:cs typeface="Times New Roman" panose="02020603050405020304" pitchFamily="18" charset="0"/>
              </a:rPr>
              <a:t>d,q</a:t>
            </a:r>
            <a:r>
              <a:rPr lang="fr-FR" dirty="0">
                <a:solidFill>
                  <a:srgbClr val="000000"/>
                </a:solidFill>
                <a:latin typeface="Times New Roman" panose="02020603050405020304" pitchFamily="18" charset="0"/>
                <a:cs typeface="Times New Roman" panose="02020603050405020304" pitchFamily="18" charset="0"/>
              </a:rPr>
              <a:t>) :</a:t>
            </a:r>
            <a:r>
              <a:rPr lang="fr-FR" dirty="0">
                <a:latin typeface="Times New Roman" panose="02020603050405020304" pitchFamily="18" charset="0"/>
                <a:cs typeface="Times New Roman" panose="02020603050405020304" pitchFamily="18" charset="0"/>
              </a:rPr>
              <a:t> </a:t>
            </a:r>
            <a:br>
              <a:rPr lang="fr-FR" dirty="0">
                <a:latin typeface="Times New Roman" panose="02020603050405020304" pitchFamily="18" charset="0"/>
                <a:cs typeface="Times New Roman" panose="02020603050405020304" pitchFamily="18" charset="0"/>
              </a:rPr>
            </a:br>
            <a:endParaRPr lang="fr-FR" dirty="0">
              <a:latin typeface="Times New Roman" panose="02020603050405020304" pitchFamily="18" charset="0"/>
              <a:cs typeface="Times New Roman" panose="02020603050405020304" pitchFamily="18" charset="0"/>
            </a:endParaRPr>
          </a:p>
        </p:txBody>
      </p:sp>
      <p:pic>
        <p:nvPicPr>
          <p:cNvPr id="15" name="Image 14"/>
          <p:cNvPicPr>
            <a:picLocks noChangeAspect="1"/>
          </p:cNvPicPr>
          <p:nvPr/>
        </p:nvPicPr>
        <p:blipFill>
          <a:blip r:embed="rId5"/>
          <a:stretch>
            <a:fillRect/>
          </a:stretch>
        </p:blipFill>
        <p:spPr>
          <a:xfrm>
            <a:off x="272781" y="4948825"/>
            <a:ext cx="3362325" cy="1695450"/>
          </a:xfrm>
          <a:prstGeom prst="rect">
            <a:avLst/>
          </a:prstGeom>
        </p:spPr>
      </p:pic>
      <p:pic>
        <p:nvPicPr>
          <p:cNvPr id="16" name="Image 15"/>
          <p:cNvPicPr>
            <a:picLocks noChangeAspect="1"/>
          </p:cNvPicPr>
          <p:nvPr/>
        </p:nvPicPr>
        <p:blipFill>
          <a:blip r:embed="rId6"/>
          <a:stretch>
            <a:fillRect/>
          </a:stretch>
        </p:blipFill>
        <p:spPr>
          <a:xfrm>
            <a:off x="5220072" y="5229200"/>
            <a:ext cx="2486025" cy="1276350"/>
          </a:xfrm>
          <a:prstGeom prst="rect">
            <a:avLst/>
          </a:prstGeom>
        </p:spPr>
      </p:pic>
    </p:spTree>
    <p:extLst>
      <p:ext uri="{BB962C8B-B14F-4D97-AF65-F5344CB8AC3E}">
        <p14:creationId xmlns:p14="http://schemas.microsoft.com/office/powerpoint/2010/main" val="9218920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7937"/>
            <a:ext cx="8229600" cy="1143000"/>
          </a:xfrm>
          <a:solidFill>
            <a:schemeClr val="accent1">
              <a:lumMod val="20000"/>
              <a:lumOff val="80000"/>
            </a:schemeClr>
          </a:solidFill>
        </p:spPr>
        <p:txBody>
          <a:bodyPr>
            <a:normAutofit fontScale="90000"/>
          </a:bodyPr>
          <a:lstStyle/>
          <a:p>
            <a:pPr algn="l"/>
            <a:r>
              <a:rPr lang="fr-FR" sz="2400" b="1" dirty="0" smtClean="0">
                <a:latin typeface="Times New Roman" pitchFamily="18" charset="0"/>
                <a:cs typeface="Times New Roman" pitchFamily="18" charset="0"/>
              </a:rPr>
              <a:t>Chapitre IV: Modélisation et simulation des machines synchrones</a:t>
            </a:r>
            <a:br>
              <a:rPr lang="fr-FR" sz="2400" b="1" dirty="0" smtClean="0">
                <a:latin typeface="Times New Roman" pitchFamily="18" charset="0"/>
                <a:cs typeface="Times New Roman" pitchFamily="18" charset="0"/>
              </a:rPr>
            </a:br>
            <a:r>
              <a:rPr lang="fr-FR" sz="2400" b="1" dirty="0" smtClean="0">
                <a:latin typeface="Times New Roman" pitchFamily="18" charset="0"/>
                <a:cs typeface="Times New Roman" pitchFamily="18" charset="0"/>
              </a:rPr>
              <a:t>6. </a:t>
            </a:r>
            <a:r>
              <a:rPr lang="fr-FR" sz="2200" b="1" dirty="0" smtClean="0">
                <a:latin typeface="Times New Roman" pitchFamily="18" charset="0"/>
                <a:cs typeface="Times New Roman" pitchFamily="18" charset="0"/>
              </a:rPr>
              <a:t>Modélisation de la génératrice synchrone sans amortisseurs</a:t>
            </a:r>
            <a:endParaRPr lang="fr-FR" sz="2200" dirty="0">
              <a:latin typeface="Times New Roman" pitchFamily="18" charset="0"/>
              <a:cs typeface="Times New Roman" pitchFamily="18" charset="0"/>
            </a:endParaRPr>
          </a:p>
        </p:txBody>
      </p:sp>
      <p:sp>
        <p:nvSpPr>
          <p:cNvPr id="6" name="AutoShape 4" descr="Résultat d’images pour Arc électrique ci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6" descr="Résultat d’images pour Arc électrique cit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8" descr="Résultat d’images pour Arc électrique cite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 name="AutoShape 10" descr="Résultat d’images pour Arc électrique citer"/>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2" descr="Résultat d’images pour Arc électrique citer"/>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AutoShape 18" descr="Résultat d’images pour arc électrique"/>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5" name="Image 14"/>
          <p:cNvPicPr>
            <a:picLocks noChangeAspect="1"/>
          </p:cNvPicPr>
          <p:nvPr/>
        </p:nvPicPr>
        <p:blipFill>
          <a:blip r:embed="rId3"/>
          <a:stretch>
            <a:fillRect/>
          </a:stretch>
        </p:blipFill>
        <p:spPr>
          <a:xfrm>
            <a:off x="460375" y="1455737"/>
            <a:ext cx="3362325" cy="1695450"/>
          </a:xfrm>
          <a:prstGeom prst="rect">
            <a:avLst/>
          </a:prstGeom>
        </p:spPr>
      </p:pic>
      <p:pic>
        <p:nvPicPr>
          <p:cNvPr id="16" name="Image 15"/>
          <p:cNvPicPr>
            <a:picLocks noChangeAspect="1"/>
          </p:cNvPicPr>
          <p:nvPr/>
        </p:nvPicPr>
        <p:blipFill>
          <a:blip r:embed="rId4"/>
          <a:stretch>
            <a:fillRect/>
          </a:stretch>
        </p:blipFill>
        <p:spPr>
          <a:xfrm>
            <a:off x="5004048" y="1665287"/>
            <a:ext cx="2486025" cy="1276350"/>
          </a:xfrm>
          <a:prstGeom prst="rect">
            <a:avLst/>
          </a:prstGeom>
        </p:spPr>
      </p:pic>
      <p:pic>
        <p:nvPicPr>
          <p:cNvPr id="5" name="Image 4"/>
          <p:cNvPicPr>
            <a:picLocks noChangeAspect="1"/>
          </p:cNvPicPr>
          <p:nvPr/>
        </p:nvPicPr>
        <p:blipFill>
          <a:blip r:embed="rId5"/>
          <a:stretch>
            <a:fillRect/>
          </a:stretch>
        </p:blipFill>
        <p:spPr>
          <a:xfrm>
            <a:off x="765175" y="4005064"/>
            <a:ext cx="7381875" cy="1085850"/>
          </a:xfrm>
          <a:prstGeom prst="rect">
            <a:avLst/>
          </a:prstGeom>
        </p:spPr>
      </p:pic>
      <p:sp>
        <p:nvSpPr>
          <p:cNvPr id="12" name="Rectangle avec flèche vers le bas 11"/>
          <p:cNvSpPr/>
          <p:nvPr/>
        </p:nvSpPr>
        <p:spPr>
          <a:xfrm>
            <a:off x="3247856" y="3168551"/>
            <a:ext cx="1728192" cy="304800"/>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6212453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7937"/>
            <a:ext cx="8229600" cy="1143000"/>
          </a:xfrm>
          <a:solidFill>
            <a:schemeClr val="accent1">
              <a:lumMod val="20000"/>
              <a:lumOff val="80000"/>
            </a:schemeClr>
          </a:solidFill>
        </p:spPr>
        <p:txBody>
          <a:bodyPr>
            <a:normAutofit fontScale="90000"/>
          </a:bodyPr>
          <a:lstStyle/>
          <a:p>
            <a:pPr algn="l"/>
            <a:r>
              <a:rPr lang="fr-FR" sz="2400" b="1" dirty="0" smtClean="0">
                <a:latin typeface="Times New Roman" pitchFamily="18" charset="0"/>
                <a:cs typeface="Times New Roman" pitchFamily="18" charset="0"/>
              </a:rPr>
              <a:t>Chapitre IV: Modélisation et simulation des machines synchrones</a:t>
            </a:r>
            <a:br>
              <a:rPr lang="fr-FR" sz="2400" b="1" dirty="0" smtClean="0">
                <a:latin typeface="Times New Roman" pitchFamily="18" charset="0"/>
                <a:cs typeface="Times New Roman" pitchFamily="18" charset="0"/>
              </a:rPr>
            </a:br>
            <a:r>
              <a:rPr lang="fr-FR" sz="2400" b="1" dirty="0" smtClean="0">
                <a:latin typeface="Times New Roman" pitchFamily="18" charset="0"/>
                <a:cs typeface="Times New Roman" pitchFamily="18" charset="0"/>
              </a:rPr>
              <a:t>2. Constitution et principe</a:t>
            </a:r>
            <a:endParaRPr lang="fr-FR" sz="2400" dirty="0">
              <a:latin typeface="Times New Roman" pitchFamily="18" charset="0"/>
              <a:cs typeface="Times New Roman" pitchFamily="18" charset="0"/>
            </a:endParaRPr>
          </a:p>
        </p:txBody>
      </p:sp>
      <p:sp>
        <p:nvSpPr>
          <p:cNvPr id="6" name="AutoShape 4" descr="Résultat d’images pour Arc électrique ci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6" descr="Résultat d’images pour Arc électrique cit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8" descr="Résultat d’images pour Arc électrique cite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 name="AutoShape 10" descr="Résultat d’images pour Arc électrique citer"/>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2" descr="Résultat d’images pour Arc électrique citer"/>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AutoShape 18" descr="Résultat d’images pour arc électrique"/>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 name="Rectangle 3"/>
          <p:cNvSpPr/>
          <p:nvPr/>
        </p:nvSpPr>
        <p:spPr>
          <a:xfrm>
            <a:off x="480581" y="1608137"/>
            <a:ext cx="8496944" cy="4708981"/>
          </a:xfrm>
          <a:prstGeom prst="rect">
            <a:avLst/>
          </a:prstGeom>
        </p:spPr>
        <p:txBody>
          <a:bodyPr wrap="square">
            <a:spAutoFit/>
          </a:bodyPr>
          <a:lstStyle/>
          <a:p>
            <a:r>
              <a:rPr lang="fr-FR" sz="2000" dirty="0">
                <a:solidFill>
                  <a:srgbClr val="000000"/>
                </a:solidFill>
                <a:latin typeface="Times New Roman" panose="02020603050405020304" pitchFamily="18" charset="0"/>
                <a:cs typeface="Times New Roman" panose="02020603050405020304" pitchFamily="18" charset="0"/>
              </a:rPr>
              <a:t>Ces machines comportent un induit et un inducteur </a:t>
            </a:r>
            <a:r>
              <a:rPr lang="fr-FR" sz="2000" dirty="0" smtClean="0">
                <a:solidFill>
                  <a:srgbClr val="000000"/>
                </a:solidFill>
                <a:latin typeface="Times New Roman" panose="02020603050405020304" pitchFamily="18" charset="0"/>
                <a:cs typeface="Times New Roman" panose="02020603050405020304" pitchFamily="18" charset="0"/>
              </a:rPr>
              <a:t>;</a:t>
            </a:r>
          </a:p>
          <a:p>
            <a:endParaRPr lang="fr-FR" sz="2000" dirty="0">
              <a:solidFill>
                <a:srgbClr val="000000"/>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fr-FR" sz="2000" b="1" dirty="0" smtClean="0">
                <a:solidFill>
                  <a:srgbClr val="FF0000"/>
                </a:solidFill>
                <a:latin typeface="Times New Roman" panose="02020603050405020304" pitchFamily="18" charset="0"/>
                <a:cs typeface="Times New Roman" panose="02020603050405020304" pitchFamily="18" charset="0"/>
              </a:rPr>
              <a:t>Induit </a:t>
            </a:r>
            <a:r>
              <a:rPr lang="fr-FR" sz="2000" dirty="0">
                <a:solidFill>
                  <a:srgbClr val="FF0000"/>
                </a:solidFill>
                <a:latin typeface="Times New Roman" panose="02020603050405020304" pitchFamily="18" charset="0"/>
                <a:cs typeface="Times New Roman" panose="02020603050405020304" pitchFamily="18" charset="0"/>
              </a:rPr>
              <a:t>: </a:t>
            </a:r>
            <a:r>
              <a:rPr lang="fr-FR" sz="2000" dirty="0">
                <a:solidFill>
                  <a:srgbClr val="000000"/>
                </a:solidFill>
                <a:latin typeface="Times New Roman" panose="02020603050405020304" pitchFamily="18" charset="0"/>
                <a:cs typeface="Times New Roman" panose="02020603050405020304" pitchFamily="18" charset="0"/>
              </a:rPr>
              <a:t>c’est le stator dans lequel est logé un enroulement à 2p pôles réuni à la source fournissant les tensions et les courants de fréquence (</a:t>
            </a:r>
            <a:r>
              <a:rPr lang="fr-FR" sz="2000" dirty="0" err="1">
                <a:solidFill>
                  <a:srgbClr val="000000"/>
                </a:solidFill>
                <a:latin typeface="Times New Roman" panose="02020603050405020304" pitchFamily="18" charset="0"/>
                <a:cs typeface="Times New Roman" panose="02020603050405020304" pitchFamily="18" charset="0"/>
              </a:rPr>
              <a:t>f</a:t>
            </a:r>
            <a:r>
              <a:rPr lang="fr-FR" sz="1100" dirty="0" err="1">
                <a:solidFill>
                  <a:srgbClr val="000000"/>
                </a:solidFill>
                <a:latin typeface="Times New Roman" panose="02020603050405020304" pitchFamily="18" charset="0"/>
                <a:cs typeface="Times New Roman" panose="02020603050405020304" pitchFamily="18" charset="0"/>
              </a:rPr>
              <a:t>s</a:t>
            </a:r>
            <a:r>
              <a:rPr lang="fr-FR" sz="2000" dirty="0" smtClean="0">
                <a:solidFill>
                  <a:srgbClr val="000000"/>
                </a:solidFill>
                <a:latin typeface="Times New Roman" panose="02020603050405020304" pitchFamily="18" charset="0"/>
                <a:cs typeface="Times New Roman" panose="02020603050405020304" pitchFamily="18" charset="0"/>
              </a:rPr>
              <a:t>).</a:t>
            </a:r>
          </a:p>
          <a:p>
            <a:endParaRPr lang="fr-FR" sz="2000" dirty="0">
              <a:solidFill>
                <a:srgbClr val="000000"/>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fr-FR" sz="2000" b="1" dirty="0" smtClean="0">
                <a:solidFill>
                  <a:srgbClr val="FF0000"/>
                </a:solidFill>
                <a:latin typeface="Times New Roman" panose="02020603050405020304" pitchFamily="18" charset="0"/>
                <a:cs typeface="Times New Roman" panose="02020603050405020304" pitchFamily="18" charset="0"/>
              </a:rPr>
              <a:t>Inducteur </a:t>
            </a:r>
            <a:r>
              <a:rPr lang="fr-FR" sz="2000" dirty="0">
                <a:solidFill>
                  <a:srgbClr val="FF0000"/>
                </a:solidFill>
                <a:latin typeface="Times New Roman" panose="02020603050405020304" pitchFamily="18" charset="0"/>
                <a:cs typeface="Times New Roman" panose="02020603050405020304" pitchFamily="18" charset="0"/>
              </a:rPr>
              <a:t>:</a:t>
            </a:r>
            <a:r>
              <a:rPr lang="fr-FR" sz="2000" dirty="0">
                <a:solidFill>
                  <a:srgbClr val="000000"/>
                </a:solidFill>
                <a:latin typeface="Times New Roman" panose="02020603050405020304" pitchFamily="18" charset="0"/>
                <a:cs typeface="Times New Roman" panose="02020603050405020304" pitchFamily="18" charset="0"/>
              </a:rPr>
              <a:t> c’est le rotor. Il sert à créer le champ magnétique qui va balayer les conducteurs de l’induit</a:t>
            </a:r>
            <a:r>
              <a:rPr lang="fr-FR" sz="2000" dirty="0" smtClean="0">
                <a:solidFill>
                  <a:srgbClr val="000000"/>
                </a:solidFill>
                <a:latin typeface="Times New Roman" panose="02020603050405020304" pitchFamily="18" charset="0"/>
                <a:cs typeface="Times New Roman" panose="02020603050405020304" pitchFamily="18" charset="0"/>
              </a:rPr>
              <a:t>.</a:t>
            </a:r>
          </a:p>
          <a:p>
            <a:endParaRPr lang="fr-FR" sz="2000" dirty="0">
              <a:solidFill>
                <a:srgbClr val="000000"/>
              </a:solidFill>
              <a:latin typeface="Times New Roman" panose="02020603050405020304" pitchFamily="18" charset="0"/>
              <a:cs typeface="Times New Roman" panose="02020603050405020304" pitchFamily="18" charset="0"/>
            </a:endParaRPr>
          </a:p>
          <a:p>
            <a:r>
              <a:rPr lang="fr-FR" sz="2000" dirty="0">
                <a:solidFill>
                  <a:srgbClr val="000000"/>
                </a:solidFill>
                <a:latin typeface="Times New Roman" panose="02020603050405020304" pitchFamily="18" charset="0"/>
                <a:cs typeface="Times New Roman" panose="02020603050405020304" pitchFamily="18" charset="0"/>
              </a:rPr>
              <a:t>Ce champ peut être élaboré de différentes manières</a:t>
            </a:r>
            <a:r>
              <a:rPr lang="fr-FR" sz="2000" dirty="0" smtClean="0">
                <a:solidFill>
                  <a:srgbClr val="000000"/>
                </a:solidFill>
                <a:latin typeface="Times New Roman" panose="02020603050405020304" pitchFamily="18" charset="0"/>
                <a:cs typeface="Times New Roman" panose="02020603050405020304" pitchFamily="18" charset="0"/>
              </a:rPr>
              <a:t>;</a:t>
            </a:r>
          </a:p>
          <a:p>
            <a:endParaRPr lang="fr-FR" sz="2000" dirty="0">
              <a:solidFill>
                <a:srgbClr val="000000"/>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fr-FR" sz="2000" dirty="0" smtClean="0">
                <a:solidFill>
                  <a:srgbClr val="000000"/>
                </a:solidFill>
                <a:latin typeface="Times New Roman" panose="02020603050405020304" pitchFamily="18" charset="0"/>
                <a:cs typeface="Times New Roman" panose="02020603050405020304" pitchFamily="18" charset="0"/>
              </a:rPr>
              <a:t>A </a:t>
            </a:r>
            <a:r>
              <a:rPr lang="fr-FR" sz="2000" dirty="0">
                <a:solidFill>
                  <a:srgbClr val="000000"/>
                </a:solidFill>
                <a:latin typeface="Times New Roman" panose="02020603050405020304" pitchFamily="18" charset="0"/>
                <a:cs typeface="Times New Roman" panose="02020603050405020304" pitchFamily="18" charset="0"/>
              </a:rPr>
              <a:t>partir </a:t>
            </a:r>
            <a:r>
              <a:rPr lang="fr-FR" sz="2000" b="1" dirty="0">
                <a:solidFill>
                  <a:srgbClr val="FF0000"/>
                </a:solidFill>
                <a:latin typeface="Times New Roman" panose="02020603050405020304" pitchFamily="18" charset="0"/>
                <a:cs typeface="Times New Roman" panose="02020603050405020304" pitchFamily="18" charset="0"/>
              </a:rPr>
              <a:t>d’aimants permanents </a:t>
            </a:r>
            <a:r>
              <a:rPr lang="fr-FR" sz="2000" dirty="0">
                <a:solidFill>
                  <a:srgbClr val="000000"/>
                </a:solidFill>
                <a:latin typeface="Times New Roman" panose="02020603050405020304" pitchFamily="18" charset="0"/>
                <a:cs typeface="Times New Roman" panose="02020603050405020304" pitchFamily="18" charset="0"/>
              </a:rPr>
              <a:t>dans le cas de machines dont la puissance peut aller </a:t>
            </a:r>
            <a:r>
              <a:rPr lang="fr-FR" sz="2000" dirty="0" smtClean="0">
                <a:solidFill>
                  <a:srgbClr val="000000"/>
                </a:solidFill>
                <a:latin typeface="Times New Roman" panose="02020603050405020304" pitchFamily="18" charset="0"/>
                <a:cs typeface="Times New Roman" panose="02020603050405020304" pitchFamily="18" charset="0"/>
              </a:rPr>
              <a:t>jusqu'à quelques </a:t>
            </a:r>
            <a:r>
              <a:rPr lang="fr-FR" sz="2000" dirty="0">
                <a:solidFill>
                  <a:srgbClr val="000000"/>
                </a:solidFill>
                <a:latin typeface="Times New Roman" panose="02020603050405020304" pitchFamily="18" charset="0"/>
                <a:cs typeface="Times New Roman" panose="02020603050405020304" pitchFamily="18" charset="0"/>
              </a:rPr>
              <a:t>dizaines de </a:t>
            </a:r>
            <a:r>
              <a:rPr lang="fr-FR" sz="2000" dirty="0" smtClean="0">
                <a:solidFill>
                  <a:srgbClr val="000000"/>
                </a:solidFill>
                <a:latin typeface="Times New Roman" panose="02020603050405020304" pitchFamily="18" charset="0"/>
                <a:cs typeface="Times New Roman" panose="02020603050405020304" pitchFamily="18" charset="0"/>
              </a:rPr>
              <a:t>kilowatts.</a:t>
            </a:r>
          </a:p>
          <a:p>
            <a:pPr marL="285750" indent="-285750">
              <a:buFont typeface="Wingdings" panose="05000000000000000000" pitchFamily="2" charset="2"/>
              <a:buChar char="Ø"/>
            </a:pPr>
            <a:endParaRPr lang="fr-FR" sz="2000" dirty="0">
              <a:solidFill>
                <a:srgbClr val="000000"/>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fr-FR" sz="2000" dirty="0" smtClean="0">
                <a:solidFill>
                  <a:srgbClr val="000000"/>
                </a:solidFill>
                <a:latin typeface="Times New Roman" panose="02020603050405020304" pitchFamily="18" charset="0"/>
                <a:cs typeface="Times New Roman" panose="02020603050405020304" pitchFamily="18" charset="0"/>
              </a:rPr>
              <a:t>A </a:t>
            </a:r>
            <a:r>
              <a:rPr lang="fr-FR" sz="2000" dirty="0">
                <a:solidFill>
                  <a:srgbClr val="000000"/>
                </a:solidFill>
                <a:latin typeface="Times New Roman" panose="02020603050405020304" pitchFamily="18" charset="0"/>
                <a:cs typeface="Times New Roman" panose="02020603050405020304" pitchFamily="18" charset="0"/>
              </a:rPr>
              <a:t>partir </a:t>
            </a:r>
            <a:r>
              <a:rPr lang="fr-FR" sz="2000" b="1" dirty="0">
                <a:solidFill>
                  <a:srgbClr val="FF0000"/>
                </a:solidFill>
                <a:latin typeface="Times New Roman" panose="02020603050405020304" pitchFamily="18" charset="0"/>
                <a:cs typeface="Times New Roman" panose="02020603050405020304" pitchFamily="18" charset="0"/>
              </a:rPr>
              <a:t>de courants continus circulant dans l’enroulement inducteur </a:t>
            </a:r>
            <a:r>
              <a:rPr lang="fr-FR" sz="2000" dirty="0">
                <a:solidFill>
                  <a:srgbClr val="000000"/>
                </a:solidFill>
                <a:latin typeface="Times New Roman" panose="02020603050405020304" pitchFamily="18" charset="0"/>
                <a:cs typeface="Times New Roman" panose="02020603050405020304" pitchFamily="18" charset="0"/>
              </a:rPr>
              <a:t>reparti de façon à </a:t>
            </a:r>
            <a:r>
              <a:rPr lang="fr-FR" sz="2000" dirty="0" smtClean="0">
                <a:solidFill>
                  <a:srgbClr val="000000"/>
                </a:solidFill>
                <a:latin typeface="Times New Roman" panose="02020603050405020304" pitchFamily="18" charset="0"/>
                <a:cs typeface="Times New Roman" panose="02020603050405020304" pitchFamily="18" charset="0"/>
              </a:rPr>
              <a:t>créer des </a:t>
            </a:r>
            <a:r>
              <a:rPr lang="fr-FR" sz="2000" dirty="0">
                <a:solidFill>
                  <a:srgbClr val="000000"/>
                </a:solidFill>
                <a:latin typeface="Times New Roman" panose="02020603050405020304" pitchFamily="18" charset="0"/>
                <a:cs typeface="Times New Roman" panose="02020603050405020304" pitchFamily="18" charset="0"/>
              </a:rPr>
              <a:t>pôles alternativement nord et sud. </a:t>
            </a:r>
            <a:endParaRPr lang="fr-FR"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150399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7937"/>
            <a:ext cx="8229600" cy="1143000"/>
          </a:xfrm>
          <a:solidFill>
            <a:schemeClr val="accent1">
              <a:lumMod val="20000"/>
              <a:lumOff val="80000"/>
            </a:schemeClr>
          </a:solidFill>
        </p:spPr>
        <p:txBody>
          <a:bodyPr>
            <a:normAutofit fontScale="90000"/>
          </a:bodyPr>
          <a:lstStyle/>
          <a:p>
            <a:pPr algn="l"/>
            <a:r>
              <a:rPr lang="fr-FR" sz="2400" b="1" dirty="0" smtClean="0">
                <a:latin typeface="Times New Roman" pitchFamily="18" charset="0"/>
                <a:cs typeface="Times New Roman" pitchFamily="18" charset="0"/>
              </a:rPr>
              <a:t>Chapitre IV: Modélisation et simulation des machines synchrones</a:t>
            </a:r>
            <a:br>
              <a:rPr lang="fr-FR" sz="2400" b="1" dirty="0" smtClean="0">
                <a:latin typeface="Times New Roman" pitchFamily="18" charset="0"/>
                <a:cs typeface="Times New Roman" pitchFamily="18" charset="0"/>
              </a:rPr>
            </a:br>
            <a:r>
              <a:rPr lang="fr-FR" sz="2400" b="1" dirty="0" smtClean="0">
                <a:latin typeface="Times New Roman" pitchFamily="18" charset="0"/>
                <a:cs typeface="Times New Roman" pitchFamily="18" charset="0"/>
              </a:rPr>
              <a:t>2. Constitution et principe</a:t>
            </a:r>
            <a:endParaRPr lang="fr-FR" sz="2400" dirty="0">
              <a:latin typeface="Times New Roman" pitchFamily="18" charset="0"/>
              <a:cs typeface="Times New Roman" pitchFamily="18" charset="0"/>
            </a:endParaRPr>
          </a:p>
        </p:txBody>
      </p:sp>
      <p:sp>
        <p:nvSpPr>
          <p:cNvPr id="6" name="AutoShape 4" descr="Résultat d’images pour Arc électrique ci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6" descr="Résultat d’images pour Arc électrique cit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8" descr="Résultat d’images pour Arc électrique cite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 name="AutoShape 10" descr="Résultat d’images pour Arc électrique citer"/>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2" descr="Résultat d’images pour Arc électrique citer"/>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AutoShape 18" descr="Résultat d’images pour arc électrique"/>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 name="Rectangle 2"/>
          <p:cNvSpPr/>
          <p:nvPr/>
        </p:nvSpPr>
        <p:spPr>
          <a:xfrm>
            <a:off x="395536" y="1518762"/>
            <a:ext cx="8424936" cy="2585323"/>
          </a:xfrm>
          <a:prstGeom prst="rect">
            <a:avLst/>
          </a:prstGeom>
        </p:spPr>
        <p:txBody>
          <a:bodyPr wrap="square">
            <a:spAutoFit/>
          </a:bodyPr>
          <a:lstStyle/>
          <a:p>
            <a:r>
              <a:rPr lang="fr-FR" dirty="0">
                <a:solidFill>
                  <a:srgbClr val="000000"/>
                </a:solidFill>
                <a:latin typeface="Times New Roman" panose="02020603050405020304" pitchFamily="18" charset="0"/>
                <a:cs typeface="Times New Roman" panose="02020603050405020304" pitchFamily="18" charset="0"/>
              </a:rPr>
              <a:t>Ce sont les rotors bobinés qui peuvent être classés en deux catégories;</a:t>
            </a:r>
            <a:r>
              <a:rPr lang="fr-FR" dirty="0">
                <a:latin typeface="Times New Roman" panose="02020603050405020304" pitchFamily="18" charset="0"/>
                <a:cs typeface="Times New Roman" panose="02020603050405020304" pitchFamily="18" charset="0"/>
              </a:rPr>
              <a:t> </a:t>
            </a:r>
            <a:endParaRPr lang="fr-FR" b="1" dirty="0" smtClean="0">
              <a:solidFill>
                <a:srgbClr val="000000"/>
              </a:solidFill>
              <a:latin typeface="Times New Roman" panose="02020603050405020304" pitchFamily="18" charset="0"/>
              <a:cs typeface="Times New Roman" panose="02020603050405020304" pitchFamily="18" charset="0"/>
            </a:endParaRPr>
          </a:p>
          <a:p>
            <a:endParaRPr lang="fr-FR" b="1" dirty="0">
              <a:solidFill>
                <a:srgbClr val="000000"/>
              </a:solidFill>
              <a:latin typeface="Times New Roman" panose="02020603050405020304" pitchFamily="18" charset="0"/>
              <a:cs typeface="Times New Roman" panose="02020603050405020304" pitchFamily="18" charset="0"/>
            </a:endParaRPr>
          </a:p>
          <a:p>
            <a:pPr marL="342900" indent="-342900">
              <a:buAutoNum type="alphaLcPeriod"/>
            </a:pPr>
            <a:r>
              <a:rPr lang="fr-FR" b="1" dirty="0" smtClean="0">
                <a:solidFill>
                  <a:srgbClr val="FF0000"/>
                </a:solidFill>
                <a:latin typeface="Times New Roman" panose="02020603050405020304" pitchFamily="18" charset="0"/>
                <a:cs typeface="Times New Roman" panose="02020603050405020304" pitchFamily="18" charset="0"/>
              </a:rPr>
              <a:t>Rotor </a:t>
            </a:r>
            <a:r>
              <a:rPr lang="fr-FR" b="1" dirty="0">
                <a:solidFill>
                  <a:srgbClr val="FF0000"/>
                </a:solidFill>
                <a:latin typeface="Times New Roman" panose="02020603050405020304" pitchFamily="18" charset="0"/>
                <a:cs typeface="Times New Roman" panose="02020603050405020304" pitchFamily="18" charset="0"/>
              </a:rPr>
              <a:t>à pôles lisses </a:t>
            </a:r>
            <a:r>
              <a:rPr lang="fr-FR" dirty="0">
                <a:solidFill>
                  <a:srgbClr val="FF0000"/>
                </a:solidFill>
                <a:latin typeface="Times New Roman" panose="02020603050405020304" pitchFamily="18" charset="0"/>
                <a:cs typeface="Times New Roman" panose="02020603050405020304" pitchFamily="18" charset="0"/>
              </a:rPr>
              <a:t>: </a:t>
            </a:r>
            <a:r>
              <a:rPr lang="fr-FR" dirty="0">
                <a:solidFill>
                  <a:srgbClr val="000000"/>
                </a:solidFill>
                <a:latin typeface="Times New Roman" panose="02020603050405020304" pitchFamily="18" charset="0"/>
                <a:cs typeface="Times New Roman" panose="02020603050405020304" pitchFamily="18" charset="0"/>
              </a:rPr>
              <a:t>ce rotor concerne les machines à grandes vitesses périphériques du rotor. Dans ce cas ; le bobinage à courant continu est logé dans des encoches fraisées dans la masse cylindrique du rotor, </a:t>
            </a:r>
            <a:endParaRPr lang="fr-FR" dirty="0" smtClean="0">
              <a:solidFill>
                <a:srgbClr val="000000"/>
              </a:solidFill>
              <a:latin typeface="Times New Roman" panose="02020603050405020304" pitchFamily="18" charset="0"/>
              <a:cs typeface="Times New Roman" panose="02020603050405020304" pitchFamily="18" charset="0"/>
            </a:endParaRPr>
          </a:p>
          <a:p>
            <a:pPr marL="342900" indent="-342900">
              <a:buAutoNum type="alphaLcPeriod"/>
            </a:pPr>
            <a:endParaRPr lang="fr-FR" b="1" dirty="0">
              <a:solidFill>
                <a:srgbClr val="000000"/>
              </a:solidFill>
              <a:latin typeface="Times New Roman" panose="02020603050405020304" pitchFamily="18" charset="0"/>
              <a:cs typeface="Times New Roman" panose="02020603050405020304" pitchFamily="18" charset="0"/>
            </a:endParaRPr>
          </a:p>
          <a:p>
            <a:pPr marL="342900" indent="-342900">
              <a:buAutoNum type="alphaLcPeriod"/>
            </a:pPr>
            <a:r>
              <a:rPr lang="fr-FR" b="1" dirty="0" smtClean="0">
                <a:solidFill>
                  <a:srgbClr val="FF0000"/>
                </a:solidFill>
                <a:latin typeface="Times New Roman" panose="02020603050405020304" pitchFamily="18" charset="0"/>
                <a:cs typeface="Times New Roman" panose="02020603050405020304" pitchFamily="18" charset="0"/>
              </a:rPr>
              <a:t>b</a:t>
            </a:r>
            <a:r>
              <a:rPr lang="fr-FR" b="1" dirty="0">
                <a:solidFill>
                  <a:srgbClr val="FF0000"/>
                </a:solidFill>
                <a:latin typeface="Times New Roman" panose="02020603050405020304" pitchFamily="18" charset="0"/>
                <a:cs typeface="Times New Roman" panose="02020603050405020304" pitchFamily="18" charset="0"/>
              </a:rPr>
              <a:t>. Rotor à pôles saillants </a:t>
            </a:r>
            <a:r>
              <a:rPr lang="fr-FR" dirty="0">
                <a:solidFill>
                  <a:srgbClr val="FF0000"/>
                </a:solidFill>
                <a:latin typeface="Times New Roman" panose="02020603050405020304" pitchFamily="18" charset="0"/>
                <a:cs typeface="Times New Roman" panose="02020603050405020304" pitchFamily="18" charset="0"/>
              </a:rPr>
              <a:t>: </a:t>
            </a:r>
            <a:r>
              <a:rPr lang="fr-FR" dirty="0">
                <a:solidFill>
                  <a:srgbClr val="000000"/>
                </a:solidFill>
                <a:latin typeface="Times New Roman" panose="02020603050405020304" pitchFamily="18" charset="0"/>
                <a:cs typeface="Times New Roman" panose="02020603050405020304" pitchFamily="18" charset="0"/>
              </a:rPr>
              <a:t>ce rotor est utilisé dans les machines à faibles vitesses périphériques du rotor. L’enroulement dans ce cas est identique à celui d’une machine a courant continu (électroaimant alimenté en continu). </a:t>
            </a:r>
            <a:endParaRPr lang="fr-FR" dirty="0">
              <a:latin typeface="Times New Roman" panose="02020603050405020304" pitchFamily="18" charset="0"/>
              <a:cs typeface="Times New Roman" panose="02020603050405020304" pitchFamily="18" charset="0"/>
            </a:endParaRPr>
          </a:p>
        </p:txBody>
      </p:sp>
      <p:pic>
        <p:nvPicPr>
          <p:cNvPr id="5" name="Image 4"/>
          <p:cNvPicPr>
            <a:picLocks noChangeAspect="1"/>
          </p:cNvPicPr>
          <p:nvPr/>
        </p:nvPicPr>
        <p:blipFill>
          <a:blip r:embed="rId3"/>
          <a:stretch>
            <a:fillRect/>
          </a:stretch>
        </p:blipFill>
        <p:spPr>
          <a:xfrm>
            <a:off x="1051029" y="4297137"/>
            <a:ext cx="6655469" cy="2560863"/>
          </a:xfrm>
          <a:prstGeom prst="rect">
            <a:avLst/>
          </a:prstGeom>
        </p:spPr>
      </p:pic>
    </p:spTree>
    <p:extLst>
      <p:ext uri="{BB962C8B-B14F-4D97-AF65-F5344CB8AC3E}">
        <p14:creationId xmlns:p14="http://schemas.microsoft.com/office/powerpoint/2010/main" val="10312131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7937"/>
            <a:ext cx="8229600" cy="1143000"/>
          </a:xfrm>
          <a:solidFill>
            <a:schemeClr val="accent1">
              <a:lumMod val="20000"/>
              <a:lumOff val="80000"/>
            </a:schemeClr>
          </a:solidFill>
        </p:spPr>
        <p:txBody>
          <a:bodyPr>
            <a:normAutofit fontScale="90000"/>
          </a:bodyPr>
          <a:lstStyle/>
          <a:p>
            <a:pPr algn="l"/>
            <a:r>
              <a:rPr lang="fr-FR" sz="2400" b="1" dirty="0" smtClean="0">
                <a:latin typeface="Times New Roman" pitchFamily="18" charset="0"/>
                <a:cs typeface="Times New Roman" pitchFamily="18" charset="0"/>
              </a:rPr>
              <a:t>Chapitre IV: Modélisation et simulation des machines synchrones</a:t>
            </a:r>
            <a:br>
              <a:rPr lang="fr-FR" sz="2400" b="1" dirty="0" smtClean="0">
                <a:latin typeface="Times New Roman" pitchFamily="18" charset="0"/>
                <a:cs typeface="Times New Roman" pitchFamily="18" charset="0"/>
              </a:rPr>
            </a:br>
            <a:r>
              <a:rPr lang="fr-FR" sz="2400" b="1" dirty="0" smtClean="0">
                <a:latin typeface="Times New Roman" pitchFamily="18" charset="0"/>
                <a:cs typeface="Times New Roman" pitchFamily="18" charset="0"/>
              </a:rPr>
              <a:t>2. Constitution et principe</a:t>
            </a:r>
            <a:endParaRPr lang="fr-FR" sz="2400" dirty="0">
              <a:latin typeface="Times New Roman" pitchFamily="18" charset="0"/>
              <a:cs typeface="Times New Roman" pitchFamily="18" charset="0"/>
            </a:endParaRPr>
          </a:p>
        </p:txBody>
      </p:sp>
      <p:sp>
        <p:nvSpPr>
          <p:cNvPr id="6" name="AutoShape 4" descr="Résultat d’images pour Arc électrique ci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6" descr="Résultat d’images pour Arc électrique cit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8" descr="Résultat d’images pour Arc électrique cite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 name="AutoShape 10" descr="Résultat d’images pour Arc électrique citer"/>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2" descr="Résultat d’images pour Arc électrique citer"/>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AutoShape 18" descr="Résultat d’images pour arc électrique"/>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 name="Rectangle 3"/>
          <p:cNvSpPr/>
          <p:nvPr/>
        </p:nvSpPr>
        <p:spPr>
          <a:xfrm>
            <a:off x="539552" y="1520860"/>
            <a:ext cx="8208912" cy="4154984"/>
          </a:xfrm>
          <a:prstGeom prst="rect">
            <a:avLst/>
          </a:prstGeom>
        </p:spPr>
        <p:txBody>
          <a:bodyPr wrap="square">
            <a:spAutoFit/>
          </a:bodyPr>
          <a:lstStyle/>
          <a:p>
            <a:r>
              <a:rPr lang="fr-FR" sz="2400" b="1" dirty="0">
                <a:solidFill>
                  <a:srgbClr val="000000"/>
                </a:solidFill>
                <a:latin typeface="Times New Roman" panose="02020603050405020304" pitchFamily="18" charset="0"/>
                <a:cs typeface="Times New Roman" panose="02020603050405020304" pitchFamily="18" charset="0"/>
              </a:rPr>
              <a:t>Principe du moteur synchrone</a:t>
            </a:r>
          </a:p>
          <a:p>
            <a:endParaRPr lang="fr-FR" sz="2400" dirty="0" smtClean="0">
              <a:solidFill>
                <a:srgbClr val="000000"/>
              </a:solidFill>
              <a:latin typeface="Times New Roman" panose="02020603050405020304" pitchFamily="18" charset="0"/>
              <a:cs typeface="Times New Roman" panose="02020603050405020304" pitchFamily="18" charset="0"/>
            </a:endParaRPr>
          </a:p>
          <a:p>
            <a:r>
              <a:rPr lang="fr-FR" sz="2400" dirty="0" smtClean="0">
                <a:solidFill>
                  <a:srgbClr val="000000"/>
                </a:solidFill>
                <a:latin typeface="Times New Roman" panose="02020603050405020304" pitchFamily="18" charset="0"/>
                <a:cs typeface="Times New Roman" panose="02020603050405020304" pitchFamily="18" charset="0"/>
              </a:rPr>
              <a:t>Les </a:t>
            </a:r>
            <a:r>
              <a:rPr lang="fr-FR" sz="2400" dirty="0">
                <a:solidFill>
                  <a:srgbClr val="000000"/>
                </a:solidFill>
                <a:latin typeface="Times New Roman" panose="02020603050405020304" pitchFamily="18" charset="0"/>
                <a:cs typeface="Times New Roman" panose="02020603050405020304" pitchFamily="18" charset="0"/>
              </a:rPr>
              <a:t>courants de fréquence (</a:t>
            </a:r>
            <a:r>
              <a:rPr lang="fr-FR" sz="2400" i="1" dirty="0" err="1">
                <a:solidFill>
                  <a:srgbClr val="000000"/>
                </a:solidFill>
                <a:latin typeface="Times New Roman" panose="02020603050405020304" pitchFamily="18" charset="0"/>
                <a:cs typeface="Times New Roman" panose="02020603050405020304" pitchFamily="18" charset="0"/>
              </a:rPr>
              <a:t>f</a:t>
            </a:r>
            <a:r>
              <a:rPr lang="fr-FR" sz="1200" i="1" dirty="0" err="1">
                <a:solidFill>
                  <a:srgbClr val="000000"/>
                </a:solidFill>
                <a:latin typeface="Times New Roman" panose="02020603050405020304" pitchFamily="18" charset="0"/>
                <a:cs typeface="Times New Roman" panose="02020603050405020304" pitchFamily="18" charset="0"/>
              </a:rPr>
              <a:t>s</a:t>
            </a:r>
            <a:r>
              <a:rPr lang="fr-FR" sz="2400" dirty="0">
                <a:solidFill>
                  <a:srgbClr val="000000"/>
                </a:solidFill>
                <a:latin typeface="Times New Roman" panose="02020603050405020304" pitchFamily="18" charset="0"/>
                <a:cs typeface="Times New Roman" panose="02020603050405020304" pitchFamily="18" charset="0"/>
              </a:rPr>
              <a:t>) fournis par la source triphasée créent dans l’entrefer une force magnétomotrice tournant à la fréquence synchrone </a:t>
            </a:r>
            <a:r>
              <a:rPr lang="fr-FR" sz="2400" i="1" dirty="0">
                <a:solidFill>
                  <a:srgbClr val="000000"/>
                </a:solidFill>
                <a:latin typeface="Times New Roman" panose="02020603050405020304" pitchFamily="18" charset="0"/>
                <a:cs typeface="Times New Roman" panose="02020603050405020304" pitchFamily="18" charset="0"/>
              </a:rPr>
              <a:t>n</a:t>
            </a:r>
            <a:r>
              <a:rPr lang="fr-FR" sz="1200" i="1" dirty="0">
                <a:solidFill>
                  <a:srgbClr val="000000"/>
                </a:solidFill>
                <a:latin typeface="Times New Roman" panose="02020603050405020304" pitchFamily="18" charset="0"/>
                <a:cs typeface="Times New Roman" panose="02020603050405020304" pitchFamily="18" charset="0"/>
              </a:rPr>
              <a:t>s </a:t>
            </a:r>
            <a:r>
              <a:rPr lang="fr-FR" sz="2400" dirty="0">
                <a:solidFill>
                  <a:srgbClr val="000000"/>
                </a:solidFill>
                <a:latin typeface="Times New Roman" panose="02020603050405020304" pitchFamily="18" charset="0"/>
                <a:cs typeface="Times New Roman" panose="02020603050405020304" pitchFamily="18" charset="0"/>
              </a:rPr>
              <a:t>définie par : </a:t>
            </a:r>
            <a:r>
              <a:rPr lang="fr-FR" sz="2400" i="1" dirty="0">
                <a:solidFill>
                  <a:srgbClr val="000000"/>
                </a:solidFill>
                <a:latin typeface="Times New Roman" panose="02020603050405020304" pitchFamily="18" charset="0"/>
                <a:cs typeface="Times New Roman" panose="02020603050405020304" pitchFamily="18" charset="0"/>
              </a:rPr>
              <a:t>n</a:t>
            </a:r>
            <a:r>
              <a:rPr lang="fr-FR" sz="1200" i="1" dirty="0">
                <a:solidFill>
                  <a:srgbClr val="000000"/>
                </a:solidFill>
                <a:latin typeface="Times New Roman" panose="02020603050405020304" pitchFamily="18" charset="0"/>
                <a:cs typeface="Times New Roman" panose="02020603050405020304" pitchFamily="18" charset="0"/>
              </a:rPr>
              <a:t>s</a:t>
            </a:r>
            <a:r>
              <a:rPr lang="fr-FR" sz="2400" i="1" dirty="0">
                <a:solidFill>
                  <a:srgbClr val="000000"/>
                </a:solidFill>
                <a:latin typeface="Times New Roman" panose="02020603050405020304" pitchFamily="18" charset="0"/>
                <a:cs typeface="Times New Roman" panose="02020603050405020304" pitchFamily="18" charset="0"/>
              </a:rPr>
              <a:t>=</a:t>
            </a:r>
            <a:r>
              <a:rPr lang="fr-FR" sz="2400" i="1" dirty="0" err="1">
                <a:solidFill>
                  <a:srgbClr val="000000"/>
                </a:solidFill>
                <a:latin typeface="Times New Roman" panose="02020603050405020304" pitchFamily="18" charset="0"/>
                <a:cs typeface="Times New Roman" panose="02020603050405020304" pitchFamily="18" charset="0"/>
              </a:rPr>
              <a:t>f</a:t>
            </a:r>
            <a:r>
              <a:rPr lang="fr-FR" sz="1200" i="1" dirty="0" err="1">
                <a:solidFill>
                  <a:srgbClr val="000000"/>
                </a:solidFill>
                <a:latin typeface="Times New Roman" panose="02020603050405020304" pitchFamily="18" charset="0"/>
                <a:cs typeface="Times New Roman" panose="02020603050405020304" pitchFamily="18" charset="0"/>
              </a:rPr>
              <a:t>s</a:t>
            </a:r>
            <a:r>
              <a:rPr lang="fr-FR" sz="2400" i="1" dirty="0">
                <a:solidFill>
                  <a:srgbClr val="000000"/>
                </a:solidFill>
                <a:latin typeface="Times New Roman" panose="02020603050405020304" pitchFamily="18" charset="0"/>
                <a:cs typeface="Times New Roman" panose="02020603050405020304" pitchFamily="18" charset="0"/>
              </a:rPr>
              <a:t>/p </a:t>
            </a:r>
            <a:r>
              <a:rPr lang="fr-FR" sz="2400" dirty="0">
                <a:solidFill>
                  <a:srgbClr val="000000"/>
                </a:solidFill>
                <a:latin typeface="Times New Roman" panose="02020603050405020304" pitchFamily="18" charset="0"/>
                <a:cs typeface="Times New Roman" panose="02020603050405020304" pitchFamily="18" charset="0"/>
              </a:rPr>
              <a:t>(tr/s).</a:t>
            </a:r>
          </a:p>
          <a:p>
            <a:endParaRPr lang="fr-FR" sz="2400" dirty="0" smtClean="0">
              <a:solidFill>
                <a:srgbClr val="000000"/>
              </a:solidFill>
              <a:latin typeface="Times New Roman" panose="02020603050405020304" pitchFamily="18" charset="0"/>
              <a:cs typeface="Times New Roman" panose="02020603050405020304" pitchFamily="18" charset="0"/>
            </a:endParaRPr>
          </a:p>
          <a:p>
            <a:endParaRPr lang="fr-FR" sz="2400" dirty="0">
              <a:solidFill>
                <a:srgbClr val="000000"/>
              </a:solidFill>
              <a:latin typeface="Times New Roman" panose="02020603050405020304" pitchFamily="18" charset="0"/>
              <a:cs typeface="Times New Roman" panose="02020603050405020304" pitchFamily="18" charset="0"/>
            </a:endParaRPr>
          </a:p>
          <a:p>
            <a:r>
              <a:rPr lang="fr-FR" sz="2400" dirty="0" smtClean="0">
                <a:solidFill>
                  <a:srgbClr val="000000"/>
                </a:solidFill>
                <a:latin typeface="Times New Roman" panose="02020603050405020304" pitchFamily="18" charset="0"/>
                <a:cs typeface="Times New Roman" panose="02020603050405020304" pitchFamily="18" charset="0"/>
              </a:rPr>
              <a:t>Les </a:t>
            </a:r>
            <a:r>
              <a:rPr lang="fr-FR" sz="2400" dirty="0">
                <a:solidFill>
                  <a:srgbClr val="000000"/>
                </a:solidFill>
                <a:latin typeface="Times New Roman" panose="02020603050405020304" pitchFamily="18" charset="0"/>
                <a:cs typeface="Times New Roman" panose="02020603050405020304" pitchFamily="18" charset="0"/>
              </a:rPr>
              <a:t>pôles de cette </a:t>
            </a:r>
            <a:r>
              <a:rPr lang="fr-FR" sz="2400" i="1" dirty="0" err="1">
                <a:solidFill>
                  <a:srgbClr val="000000"/>
                </a:solidFill>
                <a:latin typeface="Times New Roman" panose="02020603050405020304" pitchFamily="18" charset="0"/>
                <a:cs typeface="Times New Roman" panose="02020603050405020304" pitchFamily="18" charset="0"/>
              </a:rPr>
              <a:t>f.m.m</a:t>
            </a:r>
            <a:r>
              <a:rPr lang="fr-FR" sz="2400" dirty="0">
                <a:solidFill>
                  <a:srgbClr val="000000"/>
                </a:solidFill>
                <a:latin typeface="Times New Roman" panose="02020603050405020304" pitchFamily="18" charset="0"/>
                <a:cs typeface="Times New Roman" panose="02020603050405020304" pitchFamily="18" charset="0"/>
              </a:rPr>
              <a:t>. tirent les pôles du rotor et font entrainer celui-ci à la vitesse synchrone. D’où le nom du moteur </a:t>
            </a:r>
            <a:r>
              <a:rPr lang="fr-FR" sz="2400" b="1" dirty="0">
                <a:solidFill>
                  <a:srgbClr val="FF0000"/>
                </a:solidFill>
                <a:latin typeface="Times New Roman" panose="02020603050405020304" pitchFamily="18" charset="0"/>
                <a:cs typeface="Times New Roman" panose="02020603050405020304" pitchFamily="18" charset="0"/>
              </a:rPr>
              <a:t>synchrone </a:t>
            </a:r>
            <a:r>
              <a:rPr lang="fr-FR" sz="2400" dirty="0">
                <a:solidFill>
                  <a:srgbClr val="000000"/>
                </a:solidFill>
                <a:latin typeface="Times New Roman" panose="02020603050405020304" pitchFamily="18" charset="0"/>
                <a:cs typeface="Times New Roman" panose="02020603050405020304" pitchFamily="18" charset="0"/>
              </a:rPr>
              <a:t>donné à cette machine.</a:t>
            </a:r>
            <a:r>
              <a:rPr lang="fr-FR" sz="2400" dirty="0">
                <a:latin typeface="Times New Roman" panose="02020603050405020304" pitchFamily="18" charset="0"/>
                <a:cs typeface="Times New Roman" panose="02020603050405020304" pitchFamily="18" charset="0"/>
              </a:rPr>
              <a:t> </a:t>
            </a:r>
            <a:br>
              <a:rPr lang="fr-FR" sz="2400" dirty="0">
                <a:latin typeface="Times New Roman" panose="02020603050405020304" pitchFamily="18" charset="0"/>
                <a:cs typeface="Times New Roman" panose="02020603050405020304" pitchFamily="18" charset="0"/>
              </a:rPr>
            </a:br>
            <a:endParaRPr lang="fr-F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698232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7937"/>
            <a:ext cx="8229600" cy="1143000"/>
          </a:xfrm>
          <a:solidFill>
            <a:schemeClr val="accent1">
              <a:lumMod val="20000"/>
              <a:lumOff val="80000"/>
            </a:schemeClr>
          </a:solidFill>
        </p:spPr>
        <p:txBody>
          <a:bodyPr>
            <a:normAutofit fontScale="90000"/>
          </a:bodyPr>
          <a:lstStyle/>
          <a:p>
            <a:pPr algn="l"/>
            <a:r>
              <a:rPr lang="fr-FR" sz="2400" b="1" dirty="0" smtClean="0">
                <a:latin typeface="Times New Roman" pitchFamily="18" charset="0"/>
                <a:cs typeface="Times New Roman" pitchFamily="18" charset="0"/>
              </a:rPr>
              <a:t>Chapitre IV: Modélisation et simulation des machines synchrones</a:t>
            </a:r>
            <a:br>
              <a:rPr lang="fr-FR" sz="2400" b="1" dirty="0" smtClean="0">
                <a:latin typeface="Times New Roman" pitchFamily="18" charset="0"/>
                <a:cs typeface="Times New Roman" pitchFamily="18" charset="0"/>
              </a:rPr>
            </a:br>
            <a:r>
              <a:rPr lang="fr-FR" sz="2400" b="1" dirty="0" smtClean="0">
                <a:latin typeface="Times New Roman" pitchFamily="18" charset="0"/>
                <a:cs typeface="Times New Roman" pitchFamily="18" charset="0"/>
              </a:rPr>
              <a:t>3. </a:t>
            </a:r>
            <a:r>
              <a:rPr lang="fr-FR" sz="2200" b="1" dirty="0" smtClean="0">
                <a:latin typeface="Times New Roman" pitchFamily="18" charset="0"/>
                <a:cs typeface="Times New Roman" pitchFamily="18" charset="0"/>
              </a:rPr>
              <a:t>Modèle du moteur synchrone à pôle lisse à aimant permanant MSAP</a:t>
            </a:r>
            <a:endParaRPr lang="fr-FR" sz="2200" dirty="0">
              <a:latin typeface="Times New Roman" pitchFamily="18" charset="0"/>
              <a:cs typeface="Times New Roman" pitchFamily="18" charset="0"/>
            </a:endParaRPr>
          </a:p>
        </p:txBody>
      </p:sp>
      <p:sp>
        <p:nvSpPr>
          <p:cNvPr id="6" name="AutoShape 4" descr="Résultat d’images pour Arc électrique ci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6" descr="Résultat d’images pour Arc électrique cit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8" descr="Résultat d’images pour Arc électrique cite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 name="AutoShape 10" descr="Résultat d’images pour Arc électrique citer"/>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2" descr="Résultat d’images pour Arc électrique citer"/>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AutoShape 18" descr="Résultat d’images pour arc électrique"/>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 name="Rectangle 2"/>
          <p:cNvSpPr/>
          <p:nvPr/>
        </p:nvSpPr>
        <p:spPr>
          <a:xfrm>
            <a:off x="307975" y="1357669"/>
            <a:ext cx="8584505" cy="2246769"/>
          </a:xfrm>
          <a:prstGeom prst="rect">
            <a:avLst/>
          </a:prstGeom>
        </p:spPr>
        <p:txBody>
          <a:bodyPr wrap="square">
            <a:spAutoFit/>
          </a:bodyPr>
          <a:lstStyle/>
          <a:p>
            <a:r>
              <a:rPr lang="fr-FR" sz="2000" dirty="0" smtClean="0">
                <a:solidFill>
                  <a:srgbClr val="000000"/>
                </a:solidFill>
                <a:latin typeface="Times New Roman" panose="02020603050405020304" pitchFamily="18" charset="0"/>
                <a:cs typeface="Times New Roman" panose="02020603050405020304" pitchFamily="18" charset="0"/>
              </a:rPr>
              <a:t>Les </a:t>
            </a:r>
            <a:r>
              <a:rPr lang="fr-FR" sz="2000" dirty="0">
                <a:solidFill>
                  <a:srgbClr val="000000"/>
                </a:solidFill>
                <a:latin typeface="Times New Roman" panose="02020603050405020304" pitchFamily="18" charset="0"/>
                <a:cs typeface="Times New Roman" panose="02020603050405020304" pitchFamily="18" charset="0"/>
              </a:rPr>
              <a:t>aimants sont implantés sur les surfaces latérales du cylindre rotorique. L'existence de l'aimant annule les tensions et les courants rotoriques, le rotor tourne avec la vitesse du synchronisme, pulsation des courants statoriques, donc le glissement est nul. </a:t>
            </a:r>
            <a:endParaRPr lang="fr-FR" sz="2000" dirty="0" smtClean="0">
              <a:solidFill>
                <a:srgbClr val="000000"/>
              </a:solidFill>
              <a:latin typeface="Times New Roman" panose="02020603050405020304" pitchFamily="18" charset="0"/>
              <a:cs typeface="Times New Roman" panose="02020603050405020304" pitchFamily="18" charset="0"/>
            </a:endParaRPr>
          </a:p>
          <a:p>
            <a:endParaRPr lang="fr-FR" sz="2000" dirty="0" smtClean="0">
              <a:solidFill>
                <a:srgbClr val="000000"/>
              </a:solidFill>
              <a:latin typeface="Times New Roman" panose="02020603050405020304" pitchFamily="18" charset="0"/>
              <a:cs typeface="Times New Roman" panose="02020603050405020304" pitchFamily="18" charset="0"/>
            </a:endParaRPr>
          </a:p>
          <a:p>
            <a:r>
              <a:rPr lang="fr-FR" sz="2000" dirty="0" smtClean="0">
                <a:solidFill>
                  <a:srgbClr val="000000"/>
                </a:solidFill>
                <a:latin typeface="Times New Roman" panose="02020603050405020304" pitchFamily="18" charset="0"/>
                <a:cs typeface="Times New Roman" panose="02020603050405020304" pitchFamily="18" charset="0"/>
              </a:rPr>
              <a:t>Ce </a:t>
            </a:r>
            <a:r>
              <a:rPr lang="fr-FR" sz="2000" dirty="0">
                <a:solidFill>
                  <a:srgbClr val="000000"/>
                </a:solidFill>
                <a:latin typeface="Times New Roman" panose="02020603050405020304" pitchFamily="18" charset="0"/>
                <a:cs typeface="Times New Roman" panose="02020603050405020304" pitchFamily="18" charset="0"/>
              </a:rPr>
              <a:t>qui implique que l'équation des tensions rotoriques n'existe pas.</a:t>
            </a:r>
            <a:r>
              <a:rPr lang="fr-FR" sz="2000" dirty="0">
                <a:latin typeface="Times New Roman" panose="02020603050405020304" pitchFamily="18" charset="0"/>
                <a:cs typeface="Times New Roman" panose="02020603050405020304" pitchFamily="18" charset="0"/>
              </a:rPr>
              <a:t> </a:t>
            </a:r>
            <a:br>
              <a:rPr lang="fr-FR" sz="2000" dirty="0">
                <a:latin typeface="Times New Roman" panose="02020603050405020304" pitchFamily="18" charset="0"/>
                <a:cs typeface="Times New Roman" panose="02020603050405020304" pitchFamily="18" charset="0"/>
              </a:rPr>
            </a:br>
            <a:endParaRPr lang="fr-FR" sz="2000" dirty="0">
              <a:latin typeface="Times New Roman" panose="02020603050405020304" pitchFamily="18" charset="0"/>
              <a:cs typeface="Times New Roman" panose="02020603050405020304" pitchFamily="18" charset="0"/>
            </a:endParaRPr>
          </a:p>
        </p:txBody>
      </p:sp>
      <p:pic>
        <p:nvPicPr>
          <p:cNvPr id="5" name="Image 4"/>
          <p:cNvPicPr>
            <a:picLocks noChangeAspect="1"/>
          </p:cNvPicPr>
          <p:nvPr/>
        </p:nvPicPr>
        <p:blipFill>
          <a:blip r:embed="rId3"/>
          <a:stretch>
            <a:fillRect/>
          </a:stretch>
        </p:blipFill>
        <p:spPr>
          <a:xfrm>
            <a:off x="1377773" y="3429000"/>
            <a:ext cx="6265125" cy="1664858"/>
          </a:xfrm>
          <a:prstGeom prst="rect">
            <a:avLst/>
          </a:prstGeom>
        </p:spPr>
      </p:pic>
      <p:sp>
        <p:nvSpPr>
          <p:cNvPr id="12" name="Rectangle 11"/>
          <p:cNvSpPr/>
          <p:nvPr/>
        </p:nvSpPr>
        <p:spPr>
          <a:xfrm>
            <a:off x="483158" y="5805264"/>
            <a:ext cx="7545226" cy="646331"/>
          </a:xfrm>
          <a:prstGeom prst="rect">
            <a:avLst/>
          </a:prstGeom>
        </p:spPr>
        <p:txBody>
          <a:bodyPr wrap="square">
            <a:spAutoFit/>
          </a:bodyPr>
          <a:lstStyle/>
          <a:p>
            <a:r>
              <a:rPr lang="fr-FR" dirty="0">
                <a:solidFill>
                  <a:srgbClr val="000000"/>
                </a:solidFill>
                <a:latin typeface="Times New Roman" panose="02020603050405020304" pitchFamily="18" charset="0"/>
                <a:cs typeface="Times New Roman" panose="02020603050405020304" pitchFamily="18" charset="0"/>
              </a:rPr>
              <a:t>il ne reste que l'équation aux tensions du stator, en triphasé</a:t>
            </a:r>
            <a:r>
              <a:rPr lang="fr-FR" dirty="0">
                <a:latin typeface="Times New Roman" panose="02020603050405020304" pitchFamily="18" charset="0"/>
                <a:cs typeface="Times New Roman" panose="02020603050405020304" pitchFamily="18" charset="0"/>
              </a:rPr>
              <a:t> </a:t>
            </a:r>
            <a:br>
              <a:rPr lang="fr-FR" dirty="0">
                <a:latin typeface="Times New Roman" panose="02020603050405020304" pitchFamily="18" charset="0"/>
                <a:cs typeface="Times New Roman" panose="02020603050405020304" pitchFamily="18" charset="0"/>
              </a:rPr>
            </a:br>
            <a:endParaRPr lang="fr-F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308130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7937"/>
            <a:ext cx="8229600" cy="1143000"/>
          </a:xfrm>
          <a:solidFill>
            <a:schemeClr val="accent1">
              <a:lumMod val="20000"/>
              <a:lumOff val="80000"/>
            </a:schemeClr>
          </a:solidFill>
        </p:spPr>
        <p:txBody>
          <a:bodyPr>
            <a:normAutofit fontScale="90000"/>
          </a:bodyPr>
          <a:lstStyle/>
          <a:p>
            <a:pPr algn="l"/>
            <a:r>
              <a:rPr lang="fr-FR" sz="2400" b="1" dirty="0" smtClean="0">
                <a:latin typeface="Times New Roman" pitchFamily="18" charset="0"/>
                <a:cs typeface="Times New Roman" pitchFamily="18" charset="0"/>
              </a:rPr>
              <a:t>Chapitre IV: Modélisation et simulation des machines synchrones</a:t>
            </a:r>
            <a:br>
              <a:rPr lang="fr-FR" sz="2400" b="1" dirty="0" smtClean="0">
                <a:latin typeface="Times New Roman" pitchFamily="18" charset="0"/>
                <a:cs typeface="Times New Roman" pitchFamily="18" charset="0"/>
              </a:rPr>
            </a:br>
            <a:r>
              <a:rPr lang="fr-FR" sz="2400" b="1" dirty="0" smtClean="0">
                <a:latin typeface="Times New Roman" pitchFamily="18" charset="0"/>
                <a:cs typeface="Times New Roman" pitchFamily="18" charset="0"/>
              </a:rPr>
              <a:t>3. </a:t>
            </a:r>
            <a:r>
              <a:rPr lang="fr-FR" sz="2200" b="1" dirty="0" smtClean="0">
                <a:latin typeface="Times New Roman" pitchFamily="18" charset="0"/>
                <a:cs typeface="Times New Roman" pitchFamily="18" charset="0"/>
              </a:rPr>
              <a:t>Modèle du moteur synchrone à pôle lisse à aimant permanant MSAP</a:t>
            </a:r>
            <a:endParaRPr lang="fr-FR" sz="2200" dirty="0">
              <a:latin typeface="Times New Roman" pitchFamily="18" charset="0"/>
              <a:cs typeface="Times New Roman" pitchFamily="18" charset="0"/>
            </a:endParaRPr>
          </a:p>
        </p:txBody>
      </p:sp>
      <p:sp>
        <p:nvSpPr>
          <p:cNvPr id="6" name="AutoShape 4" descr="Résultat d’images pour Arc électrique ci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6" descr="Résultat d’images pour Arc électrique cit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8" descr="Résultat d’images pour Arc électrique cite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 name="AutoShape 10" descr="Résultat d’images pour Arc électrique citer"/>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2" descr="Résultat d’images pour Arc électrique citer"/>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AutoShape 18" descr="Résultat d’images pour arc électrique"/>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4" name="Image 3"/>
          <p:cNvPicPr>
            <a:picLocks noChangeAspect="1"/>
          </p:cNvPicPr>
          <p:nvPr/>
        </p:nvPicPr>
        <p:blipFill>
          <a:blip r:embed="rId3"/>
          <a:stretch>
            <a:fillRect/>
          </a:stretch>
        </p:blipFill>
        <p:spPr>
          <a:xfrm>
            <a:off x="4499003" y="1556792"/>
            <a:ext cx="4526063" cy="3585765"/>
          </a:xfrm>
          <a:prstGeom prst="rect">
            <a:avLst/>
          </a:prstGeom>
        </p:spPr>
      </p:pic>
      <p:sp>
        <p:nvSpPr>
          <p:cNvPr id="13" name="Rectangle 12"/>
          <p:cNvSpPr/>
          <p:nvPr/>
        </p:nvSpPr>
        <p:spPr>
          <a:xfrm>
            <a:off x="307975" y="1424634"/>
            <a:ext cx="4572000" cy="646331"/>
          </a:xfrm>
          <a:prstGeom prst="rect">
            <a:avLst/>
          </a:prstGeom>
        </p:spPr>
        <p:txBody>
          <a:bodyPr>
            <a:spAutoFit/>
          </a:bodyPr>
          <a:lstStyle/>
          <a:p>
            <a:r>
              <a:rPr lang="fr-FR" b="1" dirty="0">
                <a:solidFill>
                  <a:srgbClr val="FF0000"/>
                </a:solidFill>
                <a:latin typeface="Times New Roman" panose="02020603050405020304" pitchFamily="18" charset="0"/>
                <a:cs typeface="Times New Roman" panose="02020603050405020304" pitchFamily="18" charset="0"/>
              </a:rPr>
              <a:t>Les équations électriques : </a:t>
            </a:r>
            <a:br>
              <a:rPr lang="fr-FR" b="1" dirty="0">
                <a:solidFill>
                  <a:srgbClr val="FF0000"/>
                </a:solidFill>
                <a:latin typeface="Times New Roman" panose="02020603050405020304" pitchFamily="18" charset="0"/>
                <a:cs typeface="Times New Roman" panose="02020603050405020304" pitchFamily="18" charset="0"/>
              </a:rPr>
            </a:br>
            <a:endParaRPr lang="fr-FR" b="1" dirty="0">
              <a:solidFill>
                <a:srgbClr val="FF0000"/>
              </a:solidFill>
              <a:latin typeface="Times New Roman" panose="02020603050405020304" pitchFamily="18" charset="0"/>
              <a:cs typeface="Times New Roman" panose="02020603050405020304" pitchFamily="18" charset="0"/>
            </a:endParaRPr>
          </a:p>
        </p:txBody>
      </p:sp>
      <p:pic>
        <p:nvPicPr>
          <p:cNvPr id="14" name="Image 13"/>
          <p:cNvPicPr>
            <a:picLocks noChangeAspect="1"/>
          </p:cNvPicPr>
          <p:nvPr/>
        </p:nvPicPr>
        <p:blipFill>
          <a:blip r:embed="rId4"/>
          <a:stretch>
            <a:fillRect/>
          </a:stretch>
        </p:blipFill>
        <p:spPr>
          <a:xfrm>
            <a:off x="307975" y="2160833"/>
            <a:ext cx="3499893" cy="2044055"/>
          </a:xfrm>
          <a:prstGeom prst="rect">
            <a:avLst/>
          </a:prstGeom>
        </p:spPr>
      </p:pic>
      <p:sp>
        <p:nvSpPr>
          <p:cNvPr id="15" name="Rectangle 14"/>
          <p:cNvSpPr/>
          <p:nvPr/>
        </p:nvSpPr>
        <p:spPr>
          <a:xfrm>
            <a:off x="395536" y="4496226"/>
            <a:ext cx="4572000" cy="646331"/>
          </a:xfrm>
          <a:prstGeom prst="rect">
            <a:avLst/>
          </a:prstGeom>
        </p:spPr>
        <p:txBody>
          <a:bodyPr>
            <a:spAutoFit/>
          </a:bodyPr>
          <a:lstStyle/>
          <a:p>
            <a:r>
              <a:rPr lang="fr-FR" dirty="0">
                <a:solidFill>
                  <a:srgbClr val="000000"/>
                </a:solidFill>
                <a:latin typeface="Times New Roman" panose="02020603050405020304" pitchFamily="18" charset="0"/>
                <a:cs typeface="Times New Roman" panose="02020603050405020304" pitchFamily="18" charset="0"/>
              </a:rPr>
              <a:t>En complexes ;</a:t>
            </a:r>
            <a:r>
              <a:rPr lang="fr-FR" dirty="0">
                <a:latin typeface="Times New Roman" panose="02020603050405020304" pitchFamily="18" charset="0"/>
                <a:cs typeface="Times New Roman" panose="02020603050405020304" pitchFamily="18" charset="0"/>
              </a:rPr>
              <a:t> </a:t>
            </a:r>
            <a:br>
              <a:rPr lang="fr-FR" dirty="0">
                <a:latin typeface="Times New Roman" panose="02020603050405020304" pitchFamily="18" charset="0"/>
                <a:cs typeface="Times New Roman" panose="02020603050405020304" pitchFamily="18" charset="0"/>
              </a:rPr>
            </a:br>
            <a:endParaRPr lang="fr-FR" dirty="0">
              <a:latin typeface="Times New Roman" panose="02020603050405020304" pitchFamily="18" charset="0"/>
              <a:cs typeface="Times New Roman" panose="02020603050405020304" pitchFamily="18" charset="0"/>
            </a:endParaRPr>
          </a:p>
        </p:txBody>
      </p:sp>
      <p:pic>
        <p:nvPicPr>
          <p:cNvPr id="16" name="Image 15"/>
          <p:cNvPicPr>
            <a:picLocks noChangeAspect="1"/>
          </p:cNvPicPr>
          <p:nvPr/>
        </p:nvPicPr>
        <p:blipFill>
          <a:blip r:embed="rId5"/>
          <a:stretch>
            <a:fillRect/>
          </a:stretch>
        </p:blipFill>
        <p:spPr>
          <a:xfrm>
            <a:off x="395536" y="5301208"/>
            <a:ext cx="3952875" cy="914400"/>
          </a:xfrm>
          <a:prstGeom prst="rect">
            <a:avLst/>
          </a:prstGeom>
        </p:spPr>
      </p:pic>
    </p:spTree>
    <p:extLst>
      <p:ext uri="{BB962C8B-B14F-4D97-AF65-F5344CB8AC3E}">
        <p14:creationId xmlns:p14="http://schemas.microsoft.com/office/powerpoint/2010/main" val="14158385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7937"/>
            <a:ext cx="8229600" cy="1143000"/>
          </a:xfrm>
          <a:solidFill>
            <a:schemeClr val="accent1">
              <a:lumMod val="20000"/>
              <a:lumOff val="80000"/>
            </a:schemeClr>
          </a:solidFill>
        </p:spPr>
        <p:txBody>
          <a:bodyPr>
            <a:normAutofit fontScale="90000"/>
          </a:bodyPr>
          <a:lstStyle/>
          <a:p>
            <a:pPr algn="l"/>
            <a:r>
              <a:rPr lang="fr-FR" sz="2400" b="1" dirty="0" smtClean="0">
                <a:latin typeface="Times New Roman" pitchFamily="18" charset="0"/>
                <a:cs typeface="Times New Roman" pitchFamily="18" charset="0"/>
              </a:rPr>
              <a:t>Chapitre IV: Modélisation et simulation des machines synchrones</a:t>
            </a:r>
            <a:br>
              <a:rPr lang="fr-FR" sz="2400" b="1" dirty="0" smtClean="0">
                <a:latin typeface="Times New Roman" pitchFamily="18" charset="0"/>
                <a:cs typeface="Times New Roman" pitchFamily="18" charset="0"/>
              </a:rPr>
            </a:br>
            <a:r>
              <a:rPr lang="fr-FR" sz="2400" b="1" dirty="0" smtClean="0">
                <a:latin typeface="Times New Roman" pitchFamily="18" charset="0"/>
                <a:cs typeface="Times New Roman" pitchFamily="18" charset="0"/>
              </a:rPr>
              <a:t>3. </a:t>
            </a:r>
            <a:r>
              <a:rPr lang="fr-FR" sz="2200" b="1" dirty="0" smtClean="0">
                <a:latin typeface="Times New Roman" pitchFamily="18" charset="0"/>
                <a:cs typeface="Times New Roman" pitchFamily="18" charset="0"/>
              </a:rPr>
              <a:t>Modèle du moteur synchrone à pôle lisse à aimant permanant MSAP</a:t>
            </a:r>
            <a:endParaRPr lang="fr-FR" sz="2200" dirty="0">
              <a:latin typeface="Times New Roman" pitchFamily="18" charset="0"/>
              <a:cs typeface="Times New Roman" pitchFamily="18" charset="0"/>
            </a:endParaRPr>
          </a:p>
        </p:txBody>
      </p:sp>
      <p:sp>
        <p:nvSpPr>
          <p:cNvPr id="6" name="AutoShape 4" descr="Résultat d’images pour Arc électrique ci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6" descr="Résultat d’images pour Arc électrique cit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8" descr="Résultat d’images pour Arc électrique cite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 name="AutoShape 10" descr="Résultat d’images pour Arc électrique citer"/>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2" descr="Résultat d’images pour Arc électrique citer"/>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AutoShape 18" descr="Résultat d’images pour arc électrique"/>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3" name="Rectangle 12"/>
          <p:cNvSpPr/>
          <p:nvPr/>
        </p:nvSpPr>
        <p:spPr>
          <a:xfrm>
            <a:off x="307975" y="1424634"/>
            <a:ext cx="4572000" cy="646331"/>
          </a:xfrm>
          <a:prstGeom prst="rect">
            <a:avLst/>
          </a:prstGeom>
        </p:spPr>
        <p:txBody>
          <a:bodyPr>
            <a:spAutoFit/>
          </a:bodyPr>
          <a:lstStyle/>
          <a:p>
            <a:r>
              <a:rPr lang="fr-FR" b="1" dirty="0">
                <a:solidFill>
                  <a:srgbClr val="FF0000"/>
                </a:solidFill>
                <a:latin typeface="Times New Roman" panose="02020603050405020304" pitchFamily="18" charset="0"/>
                <a:cs typeface="Times New Roman" panose="02020603050405020304" pitchFamily="18" charset="0"/>
              </a:rPr>
              <a:t>Les équations </a:t>
            </a:r>
            <a:r>
              <a:rPr lang="fr-FR" b="1" dirty="0" smtClean="0">
                <a:solidFill>
                  <a:srgbClr val="FF0000"/>
                </a:solidFill>
                <a:latin typeface="Times New Roman" panose="02020603050405020304" pitchFamily="18" charset="0"/>
                <a:cs typeface="Times New Roman" panose="02020603050405020304" pitchFamily="18" charset="0"/>
              </a:rPr>
              <a:t>des flux </a:t>
            </a:r>
            <a:r>
              <a:rPr lang="fr-FR" b="1" dirty="0">
                <a:solidFill>
                  <a:srgbClr val="FF0000"/>
                </a:solidFill>
                <a:latin typeface="Times New Roman" panose="02020603050405020304" pitchFamily="18" charset="0"/>
                <a:cs typeface="Times New Roman" panose="02020603050405020304" pitchFamily="18" charset="0"/>
              </a:rPr>
              <a:t>: </a:t>
            </a:r>
            <a:br>
              <a:rPr lang="fr-FR" b="1" dirty="0">
                <a:solidFill>
                  <a:srgbClr val="FF0000"/>
                </a:solidFill>
                <a:latin typeface="Times New Roman" panose="02020603050405020304" pitchFamily="18" charset="0"/>
                <a:cs typeface="Times New Roman" panose="02020603050405020304" pitchFamily="18" charset="0"/>
              </a:rPr>
            </a:br>
            <a:endParaRPr lang="fr-FR" b="1" dirty="0">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182076" y="2052036"/>
            <a:ext cx="4703028" cy="646331"/>
          </a:xfrm>
          <a:prstGeom prst="rect">
            <a:avLst/>
          </a:prstGeom>
        </p:spPr>
        <p:txBody>
          <a:bodyPr wrap="square">
            <a:spAutoFit/>
          </a:bodyPr>
          <a:lstStyle/>
          <a:p>
            <a:r>
              <a:rPr lang="fr-FR" dirty="0">
                <a:solidFill>
                  <a:srgbClr val="000000"/>
                </a:solidFill>
                <a:latin typeface="Times New Roman" panose="02020603050405020304" pitchFamily="18" charset="0"/>
                <a:cs typeface="Times New Roman" panose="02020603050405020304" pitchFamily="18" charset="0"/>
              </a:rPr>
              <a:t>le flux totalisé dans la phase (sa) du stator</a:t>
            </a:r>
            <a:r>
              <a:rPr lang="fr-FR" dirty="0">
                <a:latin typeface="Times New Roman" panose="02020603050405020304" pitchFamily="18" charset="0"/>
                <a:cs typeface="Times New Roman" panose="02020603050405020304" pitchFamily="18" charset="0"/>
              </a:rPr>
              <a:t> </a:t>
            </a:r>
            <a:br>
              <a:rPr lang="fr-FR" dirty="0">
                <a:latin typeface="Times New Roman" panose="02020603050405020304" pitchFamily="18" charset="0"/>
                <a:cs typeface="Times New Roman" panose="02020603050405020304" pitchFamily="18" charset="0"/>
              </a:rPr>
            </a:br>
            <a:endParaRPr lang="fr-FR" dirty="0">
              <a:latin typeface="Times New Roman" panose="02020603050405020304" pitchFamily="18" charset="0"/>
              <a:cs typeface="Times New Roman" panose="02020603050405020304" pitchFamily="18" charset="0"/>
            </a:endParaRPr>
          </a:p>
        </p:txBody>
      </p:sp>
      <p:pic>
        <p:nvPicPr>
          <p:cNvPr id="17" name="Image 16"/>
          <p:cNvPicPr>
            <a:picLocks noChangeAspect="1"/>
          </p:cNvPicPr>
          <p:nvPr/>
        </p:nvPicPr>
        <p:blipFill>
          <a:blip r:embed="rId3"/>
          <a:stretch>
            <a:fillRect/>
          </a:stretch>
        </p:blipFill>
        <p:spPr>
          <a:xfrm>
            <a:off x="4510336" y="1152871"/>
            <a:ext cx="4526063" cy="3585765"/>
          </a:xfrm>
          <a:prstGeom prst="rect">
            <a:avLst/>
          </a:prstGeom>
        </p:spPr>
      </p:pic>
      <p:pic>
        <p:nvPicPr>
          <p:cNvPr id="18" name="Image 17"/>
          <p:cNvPicPr>
            <a:picLocks noChangeAspect="1"/>
          </p:cNvPicPr>
          <p:nvPr/>
        </p:nvPicPr>
        <p:blipFill rotWithShape="1">
          <a:blip r:embed="rId4"/>
          <a:srcRect r="62410" b="39429"/>
          <a:stretch/>
        </p:blipFill>
        <p:spPr>
          <a:xfrm>
            <a:off x="307975" y="2882833"/>
            <a:ext cx="2935583" cy="843883"/>
          </a:xfrm>
          <a:prstGeom prst="rect">
            <a:avLst/>
          </a:prstGeom>
        </p:spPr>
      </p:pic>
      <p:pic>
        <p:nvPicPr>
          <p:cNvPr id="19" name="Image 18"/>
          <p:cNvPicPr>
            <a:picLocks noChangeAspect="1"/>
          </p:cNvPicPr>
          <p:nvPr/>
        </p:nvPicPr>
        <p:blipFill>
          <a:blip r:embed="rId5"/>
          <a:stretch>
            <a:fillRect/>
          </a:stretch>
        </p:blipFill>
        <p:spPr>
          <a:xfrm>
            <a:off x="19894" y="5001659"/>
            <a:ext cx="8605242" cy="716261"/>
          </a:xfrm>
          <a:prstGeom prst="rect">
            <a:avLst/>
          </a:prstGeom>
        </p:spPr>
      </p:pic>
      <p:sp>
        <p:nvSpPr>
          <p:cNvPr id="20" name="Rectangle 19"/>
          <p:cNvSpPr/>
          <p:nvPr/>
        </p:nvSpPr>
        <p:spPr>
          <a:xfrm>
            <a:off x="395536" y="6013579"/>
            <a:ext cx="4572000" cy="646331"/>
          </a:xfrm>
          <a:prstGeom prst="rect">
            <a:avLst/>
          </a:prstGeom>
        </p:spPr>
        <p:txBody>
          <a:bodyPr>
            <a:spAutoFit/>
          </a:bodyPr>
          <a:lstStyle/>
          <a:p>
            <a:r>
              <a:rPr lang="fr-FR" dirty="0">
                <a:solidFill>
                  <a:srgbClr val="000000"/>
                </a:solidFill>
                <a:latin typeface="Times New Roman" panose="02020603050405020304" pitchFamily="18" charset="0"/>
                <a:cs typeface="Times New Roman" panose="02020603050405020304" pitchFamily="18" charset="0"/>
              </a:rPr>
              <a:t>de même pour les autres phases.</a:t>
            </a:r>
            <a:r>
              <a:rPr lang="fr-FR" dirty="0">
                <a:latin typeface="Times New Roman" panose="02020603050405020304" pitchFamily="18" charset="0"/>
                <a:cs typeface="Times New Roman" panose="02020603050405020304" pitchFamily="18" charset="0"/>
              </a:rPr>
              <a:t> </a:t>
            </a:r>
            <a:br>
              <a:rPr lang="fr-FR" dirty="0">
                <a:latin typeface="Times New Roman" panose="02020603050405020304" pitchFamily="18" charset="0"/>
                <a:cs typeface="Times New Roman" panose="02020603050405020304" pitchFamily="18" charset="0"/>
              </a:rPr>
            </a:br>
            <a:endParaRPr lang="fr-F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171889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7937"/>
            <a:ext cx="8229600" cy="1143000"/>
          </a:xfrm>
          <a:solidFill>
            <a:schemeClr val="accent1">
              <a:lumMod val="20000"/>
              <a:lumOff val="80000"/>
            </a:schemeClr>
          </a:solidFill>
        </p:spPr>
        <p:txBody>
          <a:bodyPr>
            <a:normAutofit fontScale="90000"/>
          </a:bodyPr>
          <a:lstStyle/>
          <a:p>
            <a:pPr algn="l"/>
            <a:r>
              <a:rPr lang="fr-FR" sz="2400" b="1" dirty="0" smtClean="0">
                <a:latin typeface="Times New Roman" pitchFamily="18" charset="0"/>
                <a:cs typeface="Times New Roman" pitchFamily="18" charset="0"/>
              </a:rPr>
              <a:t>Chapitre IV: Modélisation et simulation des machines synchrones</a:t>
            </a:r>
            <a:br>
              <a:rPr lang="fr-FR" sz="2400" b="1" dirty="0" smtClean="0">
                <a:latin typeface="Times New Roman" pitchFamily="18" charset="0"/>
                <a:cs typeface="Times New Roman" pitchFamily="18" charset="0"/>
              </a:rPr>
            </a:br>
            <a:r>
              <a:rPr lang="fr-FR" sz="2400" b="1" dirty="0" smtClean="0">
                <a:latin typeface="Times New Roman" pitchFamily="18" charset="0"/>
                <a:cs typeface="Times New Roman" pitchFamily="18" charset="0"/>
              </a:rPr>
              <a:t>3. </a:t>
            </a:r>
            <a:r>
              <a:rPr lang="fr-FR" sz="2200" b="1" dirty="0" smtClean="0">
                <a:latin typeface="Times New Roman" pitchFamily="18" charset="0"/>
                <a:cs typeface="Times New Roman" pitchFamily="18" charset="0"/>
              </a:rPr>
              <a:t>Modèle du moteur synchrone à pôle lisse à aimant permanant MSAP</a:t>
            </a:r>
            <a:endParaRPr lang="fr-FR" sz="2200" dirty="0">
              <a:latin typeface="Times New Roman" pitchFamily="18" charset="0"/>
              <a:cs typeface="Times New Roman" pitchFamily="18" charset="0"/>
            </a:endParaRPr>
          </a:p>
        </p:txBody>
      </p:sp>
      <p:sp>
        <p:nvSpPr>
          <p:cNvPr id="6" name="AutoShape 4" descr="Résultat d’images pour Arc électrique ci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6" descr="Résultat d’images pour Arc électrique cit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8" descr="Résultat d’images pour Arc électrique cite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 name="AutoShape 10" descr="Résultat d’images pour Arc électrique citer"/>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2" descr="Résultat d’images pour Arc électrique citer"/>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AutoShape 18" descr="Résultat d’images pour arc électrique"/>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3" name="Rectangle 12"/>
          <p:cNvSpPr/>
          <p:nvPr/>
        </p:nvSpPr>
        <p:spPr>
          <a:xfrm>
            <a:off x="307975" y="1424634"/>
            <a:ext cx="4572000" cy="646331"/>
          </a:xfrm>
          <a:prstGeom prst="rect">
            <a:avLst/>
          </a:prstGeom>
        </p:spPr>
        <p:txBody>
          <a:bodyPr>
            <a:spAutoFit/>
          </a:bodyPr>
          <a:lstStyle/>
          <a:p>
            <a:r>
              <a:rPr lang="fr-FR" b="1" dirty="0" smtClean="0">
                <a:solidFill>
                  <a:srgbClr val="FF0000"/>
                </a:solidFill>
                <a:latin typeface="Times New Roman" panose="02020603050405020304" pitchFamily="18" charset="0"/>
                <a:cs typeface="Times New Roman" panose="02020603050405020304" pitchFamily="18" charset="0"/>
              </a:rPr>
              <a:t>Le couple électromagnétique: </a:t>
            </a:r>
            <a:r>
              <a:rPr lang="fr-FR" b="1" dirty="0">
                <a:solidFill>
                  <a:srgbClr val="FF0000"/>
                </a:solidFill>
                <a:latin typeface="Times New Roman" panose="02020603050405020304" pitchFamily="18" charset="0"/>
                <a:cs typeface="Times New Roman" panose="02020603050405020304" pitchFamily="18" charset="0"/>
              </a:rPr>
              <a:t/>
            </a:r>
            <a:br>
              <a:rPr lang="fr-FR" b="1" dirty="0">
                <a:solidFill>
                  <a:srgbClr val="FF0000"/>
                </a:solidFill>
                <a:latin typeface="Times New Roman" panose="02020603050405020304" pitchFamily="18" charset="0"/>
                <a:cs typeface="Times New Roman" panose="02020603050405020304" pitchFamily="18" charset="0"/>
              </a:rPr>
            </a:br>
            <a:endParaRPr lang="fr-FR" b="1" dirty="0">
              <a:solidFill>
                <a:srgbClr val="FF0000"/>
              </a:solidFill>
              <a:latin typeface="Times New Roman" panose="02020603050405020304" pitchFamily="18" charset="0"/>
              <a:cs typeface="Times New Roman" panose="02020603050405020304" pitchFamily="18" charset="0"/>
            </a:endParaRPr>
          </a:p>
        </p:txBody>
      </p:sp>
      <p:pic>
        <p:nvPicPr>
          <p:cNvPr id="4" name="Image 3"/>
          <p:cNvPicPr>
            <a:picLocks noChangeAspect="1"/>
          </p:cNvPicPr>
          <p:nvPr/>
        </p:nvPicPr>
        <p:blipFill>
          <a:blip r:embed="rId3"/>
          <a:stretch>
            <a:fillRect/>
          </a:stretch>
        </p:blipFill>
        <p:spPr>
          <a:xfrm>
            <a:off x="612775" y="1925562"/>
            <a:ext cx="5210175" cy="838200"/>
          </a:xfrm>
          <a:prstGeom prst="rect">
            <a:avLst/>
          </a:prstGeom>
        </p:spPr>
      </p:pic>
      <p:sp>
        <p:nvSpPr>
          <p:cNvPr id="5" name="Rectangle 4"/>
          <p:cNvSpPr/>
          <p:nvPr/>
        </p:nvSpPr>
        <p:spPr>
          <a:xfrm>
            <a:off x="1251188" y="2941524"/>
            <a:ext cx="6345147" cy="707886"/>
          </a:xfrm>
          <a:prstGeom prst="rect">
            <a:avLst/>
          </a:prstGeom>
        </p:spPr>
        <p:txBody>
          <a:bodyPr wrap="square">
            <a:spAutoFit/>
          </a:bodyPr>
          <a:lstStyle/>
          <a:p>
            <a:r>
              <a:rPr lang="fr-FR" sz="2000" dirty="0">
                <a:solidFill>
                  <a:srgbClr val="000000"/>
                </a:solidFill>
                <a:latin typeface="Times New Roman" panose="02020603050405020304" pitchFamily="18" charset="0"/>
                <a:cs typeface="Times New Roman" panose="02020603050405020304" pitchFamily="18" charset="0"/>
              </a:rPr>
              <a:t>identique à celui d'une MCC à flux constant</a:t>
            </a:r>
            <a:r>
              <a:rPr lang="fr-FR" sz="2000" dirty="0">
                <a:latin typeface="Times New Roman" panose="02020603050405020304" pitchFamily="18" charset="0"/>
                <a:cs typeface="Times New Roman" panose="02020603050405020304" pitchFamily="18" charset="0"/>
              </a:rPr>
              <a:t> </a:t>
            </a:r>
            <a:br>
              <a:rPr lang="fr-FR" sz="2000" dirty="0">
                <a:latin typeface="Times New Roman" panose="02020603050405020304" pitchFamily="18" charset="0"/>
                <a:cs typeface="Times New Roman" panose="02020603050405020304" pitchFamily="18" charset="0"/>
              </a:rPr>
            </a:br>
            <a:endParaRPr lang="fr-FR" sz="2000" dirty="0">
              <a:latin typeface="Times New Roman" panose="02020603050405020304" pitchFamily="18" charset="0"/>
              <a:cs typeface="Times New Roman" panose="02020603050405020304" pitchFamily="18" charset="0"/>
            </a:endParaRPr>
          </a:p>
        </p:txBody>
      </p:sp>
      <p:sp>
        <p:nvSpPr>
          <p:cNvPr id="21" name="Rectangle 20"/>
          <p:cNvSpPr/>
          <p:nvPr/>
        </p:nvSpPr>
        <p:spPr>
          <a:xfrm>
            <a:off x="491493" y="4077072"/>
            <a:ext cx="4572000" cy="369332"/>
          </a:xfrm>
          <a:prstGeom prst="rect">
            <a:avLst/>
          </a:prstGeom>
        </p:spPr>
        <p:txBody>
          <a:bodyPr>
            <a:spAutoFit/>
          </a:bodyPr>
          <a:lstStyle/>
          <a:p>
            <a:r>
              <a:rPr lang="fr-FR" b="1" dirty="0" smtClean="0">
                <a:solidFill>
                  <a:srgbClr val="FF0000"/>
                </a:solidFill>
                <a:latin typeface="Times New Roman" panose="02020603050405020304" pitchFamily="18" charset="0"/>
                <a:cs typeface="Times New Roman" panose="02020603050405020304" pitchFamily="18" charset="0"/>
              </a:rPr>
              <a:t>L’équation mécanique:</a:t>
            </a:r>
            <a:endParaRPr lang="fr-FR" b="1" dirty="0">
              <a:solidFill>
                <a:srgbClr val="FF0000"/>
              </a:solidFill>
              <a:latin typeface="Times New Roman" panose="02020603050405020304" pitchFamily="18" charset="0"/>
              <a:cs typeface="Times New Roman" panose="02020603050405020304" pitchFamily="18" charset="0"/>
            </a:endParaRPr>
          </a:p>
        </p:txBody>
      </p:sp>
      <p:pic>
        <p:nvPicPr>
          <p:cNvPr id="12" name="Image 11"/>
          <p:cNvPicPr>
            <a:picLocks noChangeAspect="1"/>
          </p:cNvPicPr>
          <p:nvPr/>
        </p:nvPicPr>
        <p:blipFill>
          <a:blip r:embed="rId4"/>
          <a:stretch>
            <a:fillRect/>
          </a:stretch>
        </p:blipFill>
        <p:spPr>
          <a:xfrm>
            <a:off x="1357720" y="4869643"/>
            <a:ext cx="3543300" cy="981075"/>
          </a:xfrm>
          <a:prstGeom prst="rect">
            <a:avLst/>
          </a:prstGeom>
        </p:spPr>
      </p:pic>
    </p:spTree>
    <p:extLst>
      <p:ext uri="{BB962C8B-B14F-4D97-AF65-F5344CB8AC3E}">
        <p14:creationId xmlns:p14="http://schemas.microsoft.com/office/powerpoint/2010/main" val="4207185057"/>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3218</TotalTime>
  <Words>1062</Words>
  <Application>Microsoft Office PowerPoint</Application>
  <PresentationFormat>Affichage à l'écran (4:3)</PresentationFormat>
  <Paragraphs>137</Paragraphs>
  <Slides>25</Slides>
  <Notes>25</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25</vt:i4>
      </vt:variant>
    </vt:vector>
  </HeadingPairs>
  <TitlesOfParts>
    <vt:vector size="30" baseType="lpstr">
      <vt:lpstr>Arial</vt:lpstr>
      <vt:lpstr>Calibri</vt:lpstr>
      <vt:lpstr>Times New Roman</vt:lpstr>
      <vt:lpstr>Wingdings</vt:lpstr>
      <vt:lpstr>Thème Office</vt:lpstr>
      <vt:lpstr>Centre Universitaire Abdelhafidh Boussouf-MILA Département de GM-ELM 1re  Année Master ELM</vt:lpstr>
      <vt:lpstr>Chapitre IV: Modélisation et simulation des machines synchrones 1. Introduction</vt:lpstr>
      <vt:lpstr>Chapitre IV: Modélisation et simulation des machines synchrones 2. Constitution et principe</vt:lpstr>
      <vt:lpstr>Chapitre IV: Modélisation et simulation des machines synchrones 2. Constitution et principe</vt:lpstr>
      <vt:lpstr>Chapitre IV: Modélisation et simulation des machines synchrones 2. Constitution et principe</vt:lpstr>
      <vt:lpstr>Chapitre IV: Modélisation et simulation des machines synchrones 3. Modèle du moteur synchrone à pôle lisse à aimant permanant MSAP</vt:lpstr>
      <vt:lpstr>Chapitre IV: Modélisation et simulation des machines synchrones 3. Modèle du moteur synchrone à pôle lisse à aimant permanant MSAP</vt:lpstr>
      <vt:lpstr>Chapitre IV: Modélisation et simulation des machines synchrones 3. Modèle du moteur synchrone à pôle lisse à aimant permanant MSAP</vt:lpstr>
      <vt:lpstr>Chapitre IV: Modélisation et simulation des machines synchrones 3. Modèle du moteur synchrone à pôle lisse à aimant permanant MSAP</vt:lpstr>
      <vt:lpstr>Chapitre IV: Modélisation et simulation des machines synchrones 3. Modèle du moteur synchrone à pôle lisse à aimant permanant MSAP</vt:lpstr>
      <vt:lpstr>Chapitre IV: Modélisation et simulation des machines synchrones 3. Modèle du moteur synchrone à pôle lisse à aimant permanant MSAP</vt:lpstr>
      <vt:lpstr>Chapitre IV: Modélisation et simulation des machines synchrones 4. Modèle du moteur synchrone à pôle saillants à aimant permanant MSAP</vt:lpstr>
      <vt:lpstr>Chapitre IV: Modélisation et simulation des machines synchrones 3. Modèle du moteur synchrone à pôle lisse à aimant permanant MSAP</vt:lpstr>
      <vt:lpstr>Chapitre IV: Modélisation et simulation des machines synchrones 3. Modèle du moteur synchrone à pôle lisse à aimant permanant MSAP</vt:lpstr>
      <vt:lpstr>Chapitre IV: Modélisation et simulation des machines synchrones 5. Modélisation du moteur synchrone inducteur</vt:lpstr>
      <vt:lpstr>Chapitre IV: Modélisation et simulation des machines synchrones 5. Modélisation du moteur synchrone inducteur</vt:lpstr>
      <vt:lpstr>Chapitre IV: Modélisation et simulation des machines synchrones 5. Modélisation du moteur synchrone inducteur</vt:lpstr>
      <vt:lpstr>Chapitre IV: Modélisation et simulation des machines synchrones 5. Modélisation du moteur synchrone inducteur</vt:lpstr>
      <vt:lpstr>Chapitre IV: Modélisation et simulation des machines synchrones 5. Modélisation du moteur synchrone inducteur</vt:lpstr>
      <vt:lpstr>Chapitre IV: Modélisation et simulation des machines synchrones 5. Modélisation du moteur synchrone inducteur</vt:lpstr>
      <vt:lpstr>Chapitre IV: Modélisation et simulation des machines synchrones 5. Modélisation du moteur synchrone inducteur</vt:lpstr>
      <vt:lpstr>Chapitre IV: Modélisation et simulation des machines synchrones 5. Modélisation du moteur synchrone inducteur</vt:lpstr>
      <vt:lpstr>Chapitre IV: Modélisation et simulation des machines synchrones 5. Modélisation du moteur synchrone inducteur</vt:lpstr>
      <vt:lpstr>Chapitre IV: Modélisation et simulation des machines synchrones 6. Modélisation de la génératrice synchrone sans amortisseurs</vt:lpstr>
      <vt:lpstr>Chapitre IV: Modélisation et simulation des machines synchrones 6. Modélisation de la génératrice synchrone sans amortisseurs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acer</dc:creator>
  <cp:lastModifiedBy>pc</cp:lastModifiedBy>
  <cp:revision>209</cp:revision>
  <dcterms:created xsi:type="dcterms:W3CDTF">2023-10-24T13:19:11Z</dcterms:created>
  <dcterms:modified xsi:type="dcterms:W3CDTF">2024-11-18T00:02:20Z</dcterms:modified>
</cp:coreProperties>
</file>