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sldIdLst>
    <p:sldId id="256" r:id="rId2"/>
    <p:sldId id="257" r:id="rId3"/>
    <p:sldId id="258" r:id="rId4"/>
    <p:sldId id="263" r:id="rId5"/>
    <p:sldId id="259" r:id="rId6"/>
    <p:sldId id="260" r:id="rId7"/>
    <p:sldId id="261" r:id="rId8"/>
    <p:sldId id="262" r:id="rId9"/>
    <p:sldId id="264" r:id="rId10"/>
    <p:sldId id="265" r:id="rId11"/>
    <p:sldId id="294" r:id="rId12"/>
    <p:sldId id="295" r:id="rId13"/>
    <p:sldId id="296" r:id="rId14"/>
    <p:sldId id="284" r:id="rId15"/>
    <p:sldId id="266" r:id="rId16"/>
    <p:sldId id="267" r:id="rId17"/>
    <p:sldId id="268" r:id="rId18"/>
    <p:sldId id="269" r:id="rId19"/>
    <p:sldId id="272" r:id="rId20"/>
    <p:sldId id="285" r:id="rId21"/>
    <p:sldId id="273" r:id="rId22"/>
    <p:sldId id="274" r:id="rId23"/>
    <p:sldId id="275" r:id="rId24"/>
    <p:sldId id="276" r:id="rId25"/>
    <p:sldId id="277" r:id="rId26"/>
    <p:sldId id="278" r:id="rId27"/>
    <p:sldId id="279" r:id="rId28"/>
    <p:sldId id="280" r:id="rId29"/>
    <p:sldId id="281" r:id="rId30"/>
    <p:sldId id="282"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21" d="100"/>
          <a:sy n="121" d="100"/>
        </p:scale>
        <p:origin x="10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8FE53-A898-4B18-BF26-8A9D0D5BB54E}" type="doc">
      <dgm:prSet loTypeId="urn:microsoft.com/office/officeart/2005/8/layout/process1" loCatId="process" qsTypeId="urn:microsoft.com/office/officeart/2005/8/quickstyle/simple1" qsCatId="simple" csTypeId="urn:microsoft.com/office/officeart/2005/8/colors/colorful5" csCatId="colorful" phldr="1"/>
      <dgm:spPr/>
    </dgm:pt>
    <dgm:pt modelId="{023C46B0-F45B-4523-BFDD-466FBD590CC3}">
      <dgm:prSet phldrT="[Texte]"/>
      <dgm:spPr/>
      <dgm:t>
        <a:bodyPr/>
        <a:lstStyle/>
        <a:p>
          <a:r>
            <a:rPr lang="fr-FR" dirty="0" smtClean="0"/>
            <a:t>Energies électrique</a:t>
          </a:r>
          <a:endParaRPr lang="fr-FR" dirty="0"/>
        </a:p>
      </dgm:t>
    </dgm:pt>
    <dgm:pt modelId="{060D63C2-D3B9-4815-A2F1-432211A272A4}" type="parTrans" cxnId="{31CB588C-E82E-47FD-9040-B741EEC5C490}">
      <dgm:prSet/>
      <dgm:spPr/>
      <dgm:t>
        <a:bodyPr/>
        <a:lstStyle/>
        <a:p>
          <a:endParaRPr lang="fr-FR"/>
        </a:p>
      </dgm:t>
    </dgm:pt>
    <dgm:pt modelId="{FE249A41-53E6-4F3C-9270-7DEC5F41E039}" type="sibTrans" cxnId="{31CB588C-E82E-47FD-9040-B741EEC5C490}">
      <dgm:prSet/>
      <dgm:spPr/>
      <dgm:t>
        <a:bodyPr/>
        <a:lstStyle/>
        <a:p>
          <a:endParaRPr lang="fr-FR"/>
        </a:p>
      </dgm:t>
    </dgm:pt>
    <dgm:pt modelId="{24E8D54D-BBBF-4356-A2B3-754FF0187098}">
      <dgm:prSet phldrT="[Texte]"/>
      <dgm:spPr/>
      <dgm:t>
        <a:bodyPr/>
        <a:lstStyle/>
        <a:p>
          <a:r>
            <a:rPr lang="fr-FR" dirty="0" smtClean="0"/>
            <a:t>Energie magnétique</a:t>
          </a:r>
          <a:endParaRPr lang="fr-FR" dirty="0"/>
        </a:p>
      </dgm:t>
    </dgm:pt>
    <dgm:pt modelId="{33AACF8B-A123-47B7-84FA-4623FD771241}" type="parTrans" cxnId="{FAD1F828-B7DB-4898-ABD1-F3FE75786063}">
      <dgm:prSet/>
      <dgm:spPr/>
      <dgm:t>
        <a:bodyPr/>
        <a:lstStyle/>
        <a:p>
          <a:endParaRPr lang="fr-FR"/>
        </a:p>
      </dgm:t>
    </dgm:pt>
    <dgm:pt modelId="{BB3E06E6-9C09-4F30-B6BF-7F70E06D4841}" type="sibTrans" cxnId="{FAD1F828-B7DB-4898-ABD1-F3FE75786063}">
      <dgm:prSet/>
      <dgm:spPr/>
      <dgm:t>
        <a:bodyPr/>
        <a:lstStyle/>
        <a:p>
          <a:endParaRPr lang="fr-FR"/>
        </a:p>
      </dgm:t>
    </dgm:pt>
    <dgm:pt modelId="{D4211B36-4A5D-4105-88B2-C36A65E26B26}">
      <dgm:prSet phldrT="[Texte]"/>
      <dgm:spPr/>
      <dgm:t>
        <a:bodyPr/>
        <a:lstStyle/>
        <a:p>
          <a:r>
            <a:rPr lang="fr-FR" dirty="0" smtClean="0"/>
            <a:t>Energie mécanique</a:t>
          </a:r>
          <a:endParaRPr lang="fr-FR" dirty="0"/>
        </a:p>
      </dgm:t>
    </dgm:pt>
    <dgm:pt modelId="{02A47149-9E60-4A45-AC55-E23A0F4613B4}" type="parTrans" cxnId="{7F3A4A9E-7261-4FC8-A1FB-CCA9AF93AF85}">
      <dgm:prSet/>
      <dgm:spPr/>
      <dgm:t>
        <a:bodyPr/>
        <a:lstStyle/>
        <a:p>
          <a:endParaRPr lang="fr-FR"/>
        </a:p>
      </dgm:t>
    </dgm:pt>
    <dgm:pt modelId="{C8D318D1-78CD-4191-B879-3F5E31ECE79D}" type="sibTrans" cxnId="{7F3A4A9E-7261-4FC8-A1FB-CCA9AF93AF85}">
      <dgm:prSet/>
      <dgm:spPr/>
      <dgm:t>
        <a:bodyPr/>
        <a:lstStyle/>
        <a:p>
          <a:endParaRPr lang="fr-FR"/>
        </a:p>
      </dgm:t>
    </dgm:pt>
    <dgm:pt modelId="{DA61F65F-D0C9-4137-95D6-1194179B9A12}" type="pres">
      <dgm:prSet presAssocID="{2C18FE53-A898-4B18-BF26-8A9D0D5BB54E}" presName="Name0" presStyleCnt="0">
        <dgm:presLayoutVars>
          <dgm:dir/>
          <dgm:resizeHandles val="exact"/>
        </dgm:presLayoutVars>
      </dgm:prSet>
      <dgm:spPr/>
    </dgm:pt>
    <dgm:pt modelId="{3B48BDE8-F82B-44BF-9F02-09E557A4A381}" type="pres">
      <dgm:prSet presAssocID="{023C46B0-F45B-4523-BFDD-466FBD590CC3}" presName="node" presStyleLbl="node1" presStyleIdx="0" presStyleCnt="3">
        <dgm:presLayoutVars>
          <dgm:bulletEnabled val="1"/>
        </dgm:presLayoutVars>
      </dgm:prSet>
      <dgm:spPr/>
      <dgm:t>
        <a:bodyPr/>
        <a:lstStyle/>
        <a:p>
          <a:endParaRPr lang="fr-FR"/>
        </a:p>
      </dgm:t>
    </dgm:pt>
    <dgm:pt modelId="{8DDDDAA1-13F9-4402-A482-2002F9519E2A}" type="pres">
      <dgm:prSet presAssocID="{FE249A41-53E6-4F3C-9270-7DEC5F41E039}" presName="sibTrans" presStyleLbl="sibTrans2D1" presStyleIdx="0" presStyleCnt="2"/>
      <dgm:spPr/>
      <dgm:t>
        <a:bodyPr/>
        <a:lstStyle/>
        <a:p>
          <a:endParaRPr lang="fr-FR"/>
        </a:p>
      </dgm:t>
    </dgm:pt>
    <dgm:pt modelId="{58C3633E-AE15-4E0A-ABB2-5A8119BAD394}" type="pres">
      <dgm:prSet presAssocID="{FE249A41-53E6-4F3C-9270-7DEC5F41E039}" presName="connectorText" presStyleLbl="sibTrans2D1" presStyleIdx="0" presStyleCnt="2"/>
      <dgm:spPr/>
      <dgm:t>
        <a:bodyPr/>
        <a:lstStyle/>
        <a:p>
          <a:endParaRPr lang="fr-FR"/>
        </a:p>
      </dgm:t>
    </dgm:pt>
    <dgm:pt modelId="{AB827811-63DF-4B9D-8966-8391500BBB05}" type="pres">
      <dgm:prSet presAssocID="{24E8D54D-BBBF-4356-A2B3-754FF0187098}" presName="node" presStyleLbl="node1" presStyleIdx="1" presStyleCnt="3">
        <dgm:presLayoutVars>
          <dgm:bulletEnabled val="1"/>
        </dgm:presLayoutVars>
      </dgm:prSet>
      <dgm:spPr/>
      <dgm:t>
        <a:bodyPr/>
        <a:lstStyle/>
        <a:p>
          <a:endParaRPr lang="fr-FR"/>
        </a:p>
      </dgm:t>
    </dgm:pt>
    <dgm:pt modelId="{C70F3D9C-B5B7-462C-AE70-CD7103FCBDA3}" type="pres">
      <dgm:prSet presAssocID="{BB3E06E6-9C09-4F30-B6BF-7F70E06D4841}" presName="sibTrans" presStyleLbl="sibTrans2D1" presStyleIdx="1" presStyleCnt="2"/>
      <dgm:spPr/>
      <dgm:t>
        <a:bodyPr/>
        <a:lstStyle/>
        <a:p>
          <a:endParaRPr lang="fr-FR"/>
        </a:p>
      </dgm:t>
    </dgm:pt>
    <dgm:pt modelId="{6D69EB8F-3AEB-40E8-A5BF-E028F62D6B95}" type="pres">
      <dgm:prSet presAssocID="{BB3E06E6-9C09-4F30-B6BF-7F70E06D4841}" presName="connectorText" presStyleLbl="sibTrans2D1" presStyleIdx="1" presStyleCnt="2"/>
      <dgm:spPr/>
      <dgm:t>
        <a:bodyPr/>
        <a:lstStyle/>
        <a:p>
          <a:endParaRPr lang="fr-FR"/>
        </a:p>
      </dgm:t>
    </dgm:pt>
    <dgm:pt modelId="{40BFA503-ABA6-4332-AA29-1BB675491150}" type="pres">
      <dgm:prSet presAssocID="{D4211B36-4A5D-4105-88B2-C36A65E26B26}" presName="node" presStyleLbl="node1" presStyleIdx="2" presStyleCnt="3">
        <dgm:presLayoutVars>
          <dgm:bulletEnabled val="1"/>
        </dgm:presLayoutVars>
      </dgm:prSet>
      <dgm:spPr/>
      <dgm:t>
        <a:bodyPr/>
        <a:lstStyle/>
        <a:p>
          <a:endParaRPr lang="fr-FR"/>
        </a:p>
      </dgm:t>
    </dgm:pt>
  </dgm:ptLst>
  <dgm:cxnLst>
    <dgm:cxn modelId="{7F3A4A9E-7261-4FC8-A1FB-CCA9AF93AF85}" srcId="{2C18FE53-A898-4B18-BF26-8A9D0D5BB54E}" destId="{D4211B36-4A5D-4105-88B2-C36A65E26B26}" srcOrd="2" destOrd="0" parTransId="{02A47149-9E60-4A45-AC55-E23A0F4613B4}" sibTransId="{C8D318D1-78CD-4191-B879-3F5E31ECE79D}"/>
    <dgm:cxn modelId="{24E9A826-EFD7-4855-9BE8-EA0839247D5B}" type="presOf" srcId="{BB3E06E6-9C09-4F30-B6BF-7F70E06D4841}" destId="{C70F3D9C-B5B7-462C-AE70-CD7103FCBDA3}" srcOrd="0" destOrd="0" presId="urn:microsoft.com/office/officeart/2005/8/layout/process1"/>
    <dgm:cxn modelId="{5FB67134-F064-488B-BD41-5A897918B854}" type="presOf" srcId="{FE249A41-53E6-4F3C-9270-7DEC5F41E039}" destId="{8DDDDAA1-13F9-4402-A482-2002F9519E2A}" srcOrd="0" destOrd="0" presId="urn:microsoft.com/office/officeart/2005/8/layout/process1"/>
    <dgm:cxn modelId="{02DF6416-C98C-4A27-88D7-A3DE8570C454}" type="presOf" srcId="{FE249A41-53E6-4F3C-9270-7DEC5F41E039}" destId="{58C3633E-AE15-4E0A-ABB2-5A8119BAD394}" srcOrd="1" destOrd="0" presId="urn:microsoft.com/office/officeart/2005/8/layout/process1"/>
    <dgm:cxn modelId="{FAD1F828-B7DB-4898-ABD1-F3FE75786063}" srcId="{2C18FE53-A898-4B18-BF26-8A9D0D5BB54E}" destId="{24E8D54D-BBBF-4356-A2B3-754FF0187098}" srcOrd="1" destOrd="0" parTransId="{33AACF8B-A123-47B7-84FA-4623FD771241}" sibTransId="{BB3E06E6-9C09-4F30-B6BF-7F70E06D4841}"/>
    <dgm:cxn modelId="{07422ECD-03C0-4E73-AFA6-96DF2F8ED986}" type="presOf" srcId="{24E8D54D-BBBF-4356-A2B3-754FF0187098}" destId="{AB827811-63DF-4B9D-8966-8391500BBB05}" srcOrd="0" destOrd="0" presId="urn:microsoft.com/office/officeart/2005/8/layout/process1"/>
    <dgm:cxn modelId="{F2B9E253-478D-4C65-97AF-72580425D544}" type="presOf" srcId="{BB3E06E6-9C09-4F30-B6BF-7F70E06D4841}" destId="{6D69EB8F-3AEB-40E8-A5BF-E028F62D6B95}" srcOrd="1" destOrd="0" presId="urn:microsoft.com/office/officeart/2005/8/layout/process1"/>
    <dgm:cxn modelId="{65E359EA-858E-4D4B-8F24-2D12B891ED81}" type="presOf" srcId="{023C46B0-F45B-4523-BFDD-466FBD590CC3}" destId="{3B48BDE8-F82B-44BF-9F02-09E557A4A381}" srcOrd="0" destOrd="0" presId="urn:microsoft.com/office/officeart/2005/8/layout/process1"/>
    <dgm:cxn modelId="{7311D640-7DAA-4AC1-A5B0-6CA8E48B0656}" type="presOf" srcId="{2C18FE53-A898-4B18-BF26-8A9D0D5BB54E}" destId="{DA61F65F-D0C9-4137-95D6-1194179B9A12}" srcOrd="0" destOrd="0" presId="urn:microsoft.com/office/officeart/2005/8/layout/process1"/>
    <dgm:cxn modelId="{06879690-AF8A-43E0-A05F-457B9EF37E7C}" type="presOf" srcId="{D4211B36-4A5D-4105-88B2-C36A65E26B26}" destId="{40BFA503-ABA6-4332-AA29-1BB675491150}" srcOrd="0" destOrd="0" presId="urn:microsoft.com/office/officeart/2005/8/layout/process1"/>
    <dgm:cxn modelId="{31CB588C-E82E-47FD-9040-B741EEC5C490}" srcId="{2C18FE53-A898-4B18-BF26-8A9D0D5BB54E}" destId="{023C46B0-F45B-4523-BFDD-466FBD590CC3}" srcOrd="0" destOrd="0" parTransId="{060D63C2-D3B9-4815-A2F1-432211A272A4}" sibTransId="{FE249A41-53E6-4F3C-9270-7DEC5F41E039}"/>
    <dgm:cxn modelId="{4CEA861D-371A-47CA-81F2-020063804898}" type="presParOf" srcId="{DA61F65F-D0C9-4137-95D6-1194179B9A12}" destId="{3B48BDE8-F82B-44BF-9F02-09E557A4A381}" srcOrd="0" destOrd="0" presId="urn:microsoft.com/office/officeart/2005/8/layout/process1"/>
    <dgm:cxn modelId="{9C8182A9-66C8-4F17-B7A7-6FA06B089DA9}" type="presParOf" srcId="{DA61F65F-D0C9-4137-95D6-1194179B9A12}" destId="{8DDDDAA1-13F9-4402-A482-2002F9519E2A}" srcOrd="1" destOrd="0" presId="urn:microsoft.com/office/officeart/2005/8/layout/process1"/>
    <dgm:cxn modelId="{AB6F6E6E-10C8-47E8-921D-F7E11DC5B37C}" type="presParOf" srcId="{8DDDDAA1-13F9-4402-A482-2002F9519E2A}" destId="{58C3633E-AE15-4E0A-ABB2-5A8119BAD394}" srcOrd="0" destOrd="0" presId="urn:microsoft.com/office/officeart/2005/8/layout/process1"/>
    <dgm:cxn modelId="{8094FFF2-1B17-4A41-A8F8-B1CB7E62BE5B}" type="presParOf" srcId="{DA61F65F-D0C9-4137-95D6-1194179B9A12}" destId="{AB827811-63DF-4B9D-8966-8391500BBB05}" srcOrd="2" destOrd="0" presId="urn:microsoft.com/office/officeart/2005/8/layout/process1"/>
    <dgm:cxn modelId="{8A0C6545-34C3-4465-8326-23A367E051C9}" type="presParOf" srcId="{DA61F65F-D0C9-4137-95D6-1194179B9A12}" destId="{C70F3D9C-B5B7-462C-AE70-CD7103FCBDA3}" srcOrd="3" destOrd="0" presId="urn:microsoft.com/office/officeart/2005/8/layout/process1"/>
    <dgm:cxn modelId="{A3528A44-4D3C-478B-9C08-3C88FDA307A4}" type="presParOf" srcId="{C70F3D9C-B5B7-462C-AE70-CD7103FCBDA3}" destId="{6D69EB8F-3AEB-40E8-A5BF-E028F62D6B95}" srcOrd="0" destOrd="0" presId="urn:microsoft.com/office/officeart/2005/8/layout/process1"/>
    <dgm:cxn modelId="{1AB308EB-5058-4FE6-AE66-080D93AEEB5E}" type="presParOf" srcId="{DA61F65F-D0C9-4137-95D6-1194179B9A12}" destId="{40BFA503-ABA6-4332-AA29-1BB67549115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8BDE8-F82B-44BF-9F02-09E557A4A381}">
      <dsp:nvSpPr>
        <dsp:cNvPr id="0" name=""/>
        <dsp:cNvSpPr/>
      </dsp:nvSpPr>
      <dsp:spPr>
        <a:xfrm>
          <a:off x="5357" y="776882"/>
          <a:ext cx="1601390" cy="960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Energies électrique</a:t>
          </a:r>
          <a:endParaRPr lang="fr-FR" sz="2500" kern="1200" dirty="0"/>
        </a:p>
      </dsp:txBody>
      <dsp:txXfrm>
        <a:off x="33499" y="805024"/>
        <a:ext cx="1545106" cy="904550"/>
      </dsp:txXfrm>
    </dsp:sp>
    <dsp:sp modelId="{8DDDDAA1-13F9-4402-A482-2002F9519E2A}">
      <dsp:nvSpPr>
        <dsp:cNvPr id="0" name=""/>
        <dsp:cNvSpPr/>
      </dsp:nvSpPr>
      <dsp:spPr>
        <a:xfrm>
          <a:off x="1766887" y="1058727"/>
          <a:ext cx="339494"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1766887" y="1138156"/>
        <a:ext cx="237646" cy="238286"/>
      </dsp:txXfrm>
    </dsp:sp>
    <dsp:sp modelId="{AB827811-63DF-4B9D-8966-8391500BBB05}">
      <dsp:nvSpPr>
        <dsp:cNvPr id="0" name=""/>
        <dsp:cNvSpPr/>
      </dsp:nvSpPr>
      <dsp:spPr>
        <a:xfrm>
          <a:off x="2247304" y="776882"/>
          <a:ext cx="1601390" cy="960834"/>
        </a:xfrm>
        <a:prstGeom prst="roundRect">
          <a:avLst>
            <a:gd name="adj" fmla="val 10000"/>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Energie magnétique</a:t>
          </a:r>
          <a:endParaRPr lang="fr-FR" sz="2500" kern="1200" dirty="0"/>
        </a:p>
      </dsp:txBody>
      <dsp:txXfrm>
        <a:off x="2275446" y="805024"/>
        <a:ext cx="1545106" cy="904550"/>
      </dsp:txXfrm>
    </dsp:sp>
    <dsp:sp modelId="{C70F3D9C-B5B7-462C-AE70-CD7103FCBDA3}">
      <dsp:nvSpPr>
        <dsp:cNvPr id="0" name=""/>
        <dsp:cNvSpPr/>
      </dsp:nvSpPr>
      <dsp:spPr>
        <a:xfrm>
          <a:off x="4008834" y="1058727"/>
          <a:ext cx="339494" cy="397144"/>
        </a:xfrm>
        <a:prstGeom prst="rightArrow">
          <a:avLst>
            <a:gd name="adj1" fmla="val 60000"/>
            <a:gd name="adj2" fmla="val 5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008834" y="1138156"/>
        <a:ext cx="237646" cy="238286"/>
      </dsp:txXfrm>
    </dsp:sp>
    <dsp:sp modelId="{40BFA503-ABA6-4332-AA29-1BB675491150}">
      <dsp:nvSpPr>
        <dsp:cNvPr id="0" name=""/>
        <dsp:cNvSpPr/>
      </dsp:nvSpPr>
      <dsp:spPr>
        <a:xfrm>
          <a:off x="4489251" y="776882"/>
          <a:ext cx="1601390" cy="960834"/>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Energie mécanique</a:t>
          </a:r>
          <a:endParaRPr lang="fr-FR" sz="2500" kern="1200" dirty="0"/>
        </a:p>
      </dsp:txBody>
      <dsp:txXfrm>
        <a:off x="4517393" y="8050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3"/>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2/16/2025</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129817" y="0"/>
            <a:ext cx="123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4461273" y="61534"/>
            <a:ext cx="3154032" cy="2165793"/>
          </a:xfrm>
          <a:prstGeom prst="rect">
            <a:avLst/>
          </a:prstGeom>
          <a:noFill/>
        </p:spPr>
      </p:pic>
      <p:sp>
        <p:nvSpPr>
          <p:cNvPr id="6" name="Text Box 4"/>
          <p:cNvSpPr txBox="1">
            <a:spLocks noChangeArrowheads="1"/>
          </p:cNvSpPr>
          <p:nvPr/>
        </p:nvSpPr>
        <p:spPr bwMode="auto">
          <a:xfrm>
            <a:off x="7945822" y="73408"/>
            <a:ext cx="3160584" cy="8858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Calibri" pitchFamily="34" charset="0"/>
                <a:ea typeface="Calibri" pitchFamily="34" charset="0"/>
                <a:cs typeface="Arabic Transparent"/>
              </a:rPr>
              <a:t> </a:t>
            </a:r>
            <a:r>
              <a:rPr kumimoji="0" lang="ar-DZ" sz="2400" b="0" i="0" u="none" strike="noStrike" cap="none" normalizeH="0" baseline="0" dirty="0" err="1" smtClean="0">
                <a:ln>
                  <a:noFill/>
                </a:ln>
                <a:solidFill>
                  <a:schemeClr val="tx1"/>
                </a:solidFill>
                <a:effectLst/>
                <a:latin typeface="Arabic Transparent"/>
                <a:ea typeface="Calibri" pitchFamily="34" charset="0"/>
                <a:cs typeface="Arial" pitchFamily="34" charset="0"/>
              </a:rPr>
              <a:t>المركزالجامعي</a:t>
            </a:r>
            <a:r>
              <a:rPr kumimoji="0" lang="ar-DZ" sz="2400" b="0" i="0" u="none" strike="noStrike" cap="none" normalizeH="0" baseline="0" dirty="0" smtClean="0">
                <a:ln>
                  <a:noFill/>
                </a:ln>
                <a:solidFill>
                  <a:schemeClr val="tx1"/>
                </a:solidFill>
                <a:effectLst/>
                <a:latin typeface="Arabic Transparent"/>
                <a:ea typeface="Calibri" pitchFamily="34" charset="0"/>
                <a:cs typeface="Arial" pitchFamily="34" charset="0"/>
              </a:rPr>
              <a:t> </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عبد الحفيظ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err="1">
                <a:ln>
                  <a:noFill/>
                </a:ln>
                <a:solidFill>
                  <a:schemeClr val="tx1"/>
                </a:solidFill>
                <a:effectLst/>
                <a:latin typeface="Arabic Transparent"/>
                <a:ea typeface="Calibri" pitchFamily="34" charset="0"/>
                <a:cs typeface="Arial" pitchFamily="34" charset="0"/>
              </a:rPr>
              <a:t>بوالصوف</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 ميلة</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40328" y="30523"/>
            <a:ext cx="2757071" cy="9286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Centre Universitaire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Abdelhafid Boussouf </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Mila</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Line 9"/>
          <p:cNvSpPr>
            <a:spLocks noChangeShapeType="1"/>
          </p:cNvSpPr>
          <p:nvPr/>
        </p:nvSpPr>
        <p:spPr bwMode="auto">
          <a:xfrm>
            <a:off x="540328" y="2012369"/>
            <a:ext cx="10423117" cy="32463"/>
          </a:xfrm>
          <a:prstGeom prst="line">
            <a:avLst/>
          </a:prstGeom>
          <a:noFill/>
          <a:ln w="57150">
            <a:solidFill>
              <a:srgbClr val="66669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Text Box 6"/>
          <p:cNvSpPr txBox="1">
            <a:spLocks noChangeArrowheads="1"/>
          </p:cNvSpPr>
          <p:nvPr/>
        </p:nvSpPr>
        <p:spPr bwMode="auto">
          <a:xfrm>
            <a:off x="7615305" y="960447"/>
            <a:ext cx="4614467"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Simplified Arabic Fixed" pitchFamily="49" charset="-78"/>
                <a:ea typeface="Calibri" pitchFamily="34" charset="0"/>
                <a:cs typeface="Simplified Arabic Fixed" pitchFamily="49" charset="-78"/>
              </a:rPr>
              <a:t>Institut des Sciences et</a:t>
            </a:r>
            <a:r>
              <a:rPr kumimoji="0" lang="fr-FR" b="1" i="0" u="none" strike="noStrike" cap="none" normalizeH="0" dirty="0" smtClean="0">
                <a:ln>
                  <a:noFill/>
                </a:ln>
                <a:solidFill>
                  <a:schemeClr val="tx1"/>
                </a:solidFill>
                <a:effectLst/>
                <a:latin typeface="Simplified Arabic Fixed" pitchFamily="49" charset="-78"/>
                <a:ea typeface="Calibri" pitchFamily="34" charset="0"/>
                <a:cs typeface="Simplified Arabic Fixed" pitchFamily="49" charset="-78"/>
              </a:rPr>
              <a:t> Technologie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63" y="766702"/>
            <a:ext cx="3934855"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2400" b="1" dirty="0">
              <a:solidFill>
                <a:schemeClr val="bg1"/>
              </a:solidFill>
              <a:latin typeface="Palace Script MT" pitchFamily="66" charset="0"/>
              <a:cs typeface="Simplified Arabic Fixed" pitchFamily="49"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mj-lt"/>
                <a:cs typeface="Simplified Arabic Fixed" pitchFamily="49" charset="-78"/>
              </a:rPr>
              <a:t>1</a:t>
            </a:r>
            <a:r>
              <a:rPr kumimoji="0" lang="fr-FR" sz="2400" b="1" i="0" u="none" strike="noStrike" cap="none" normalizeH="0" baseline="30000" dirty="0" smtClean="0">
                <a:ln>
                  <a:noFill/>
                </a:ln>
                <a:solidFill>
                  <a:schemeClr val="bg1"/>
                </a:solidFill>
                <a:effectLst/>
                <a:latin typeface="+mj-lt"/>
                <a:cs typeface="Simplified Arabic Fixed" pitchFamily="49" charset="-78"/>
              </a:rPr>
              <a:t>ère</a:t>
            </a:r>
            <a:r>
              <a:rPr kumimoji="0" lang="fr-FR" sz="2400" b="1" i="0" u="none" strike="noStrike" cap="none" normalizeH="0" baseline="0" dirty="0" smtClean="0">
                <a:ln>
                  <a:noFill/>
                </a:ln>
                <a:solidFill>
                  <a:schemeClr val="bg1"/>
                </a:solidFill>
                <a:effectLst/>
                <a:latin typeface="+mj-lt"/>
                <a:cs typeface="Simplified Arabic Fixed" pitchFamily="49" charset="-78"/>
              </a:rPr>
              <a:t> Année Master électromécanique</a:t>
            </a:r>
            <a:endParaRPr kumimoji="0" lang="fr-FR" sz="2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011383" y="21018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2"/>
          <p:cNvSpPr>
            <a:spLocks noChangeArrowheads="1"/>
          </p:cNvSpPr>
          <p:nvPr/>
        </p:nvSpPr>
        <p:spPr bwMode="auto">
          <a:xfrm>
            <a:off x="1011383" y="39039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Arial" pitchFamily="34" charset="0"/>
                <a:cs typeface="Arial" pitchFamily="34" charset="0"/>
              </a:rPr>
              <a:t/>
            </a: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1011383" y="757491"/>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011383" y="895989"/>
            <a:ext cx="3433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p:nvPr/>
        </p:nvSpPr>
        <p:spPr>
          <a:xfrm>
            <a:off x="2742387" y="4641784"/>
            <a:ext cx="6247234"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smtClean="0">
                <a:latin typeface="Comic Sans MS" pitchFamily="66" charset="0"/>
              </a:rPr>
              <a:t>Chapitre 01: Introduction</a:t>
            </a:r>
            <a:endParaRPr lang="fr-FR" sz="3200" dirty="0">
              <a:latin typeface="Comic Sans MS" pitchFamily="66" charset="0"/>
            </a:endParaRPr>
          </a:p>
        </p:txBody>
      </p:sp>
      <p:sp>
        <p:nvSpPr>
          <p:cNvPr id="17" name="Text Box 7"/>
          <p:cNvSpPr txBox="1">
            <a:spLocks noChangeArrowheads="1"/>
          </p:cNvSpPr>
          <p:nvPr/>
        </p:nvSpPr>
        <p:spPr bwMode="auto">
          <a:xfrm>
            <a:off x="8729309" y="6357934"/>
            <a:ext cx="3500463"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r-FR" sz="2400" b="1" dirty="0">
                <a:latin typeface="Times New Roman" pitchFamily="18" charset="0"/>
                <a:cs typeface="Times New Roman" pitchFamily="18" charset="0"/>
              </a:rPr>
              <a:t>Dr: </a:t>
            </a:r>
            <a:r>
              <a:rPr lang="fr-FR" sz="2400" b="1" dirty="0" smtClean="0">
                <a:latin typeface="Times New Roman" pitchFamily="18" charset="0"/>
                <a:cs typeface="Times New Roman" pitchFamily="18" charset="0"/>
              </a:rPr>
              <a:t>HIMOUR Kamal</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796015" y="2767280"/>
            <a:ext cx="7717609"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4000" b="1" dirty="0" smtClean="0">
                <a:latin typeface="Comic Sans MS" pitchFamily="66" charset="0"/>
              </a:rPr>
              <a:t>Cours: Commande des machines électriques</a:t>
            </a:r>
            <a:endParaRPr lang="fr-FR" sz="4000" dirty="0">
              <a:latin typeface="Comic Sans MS" pitchFamily="66" charset="0"/>
            </a:endParaRPr>
          </a:p>
        </p:txBody>
      </p:sp>
    </p:spTree>
    <p:extLst>
      <p:ext uri="{BB962C8B-B14F-4D97-AF65-F5344CB8AC3E}">
        <p14:creationId xmlns:p14="http://schemas.microsoft.com/office/powerpoint/2010/main" val="487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04094" y="1454589"/>
            <a:ext cx="7476189" cy="1569660"/>
          </a:xfrm>
          <a:prstGeom prst="rect">
            <a:avLst/>
          </a:prstGeom>
        </p:spPr>
        <p:txBody>
          <a:bodyPr wrap="square">
            <a:spAutoFit/>
          </a:bodyPr>
          <a:lstStyle/>
          <a:p>
            <a:pPr marL="342900" indent="-342900">
              <a:buFont typeface="Wingdings" panose="05000000000000000000" pitchFamily="2" charset="2"/>
              <a:buChar char="§"/>
            </a:pPr>
            <a:r>
              <a:rPr lang="fr-FR" sz="2400" dirty="0"/>
              <a:t>La caractéristique fondamentale d'un moteur est la courbe : </a:t>
            </a:r>
            <a:endParaRPr lang="fr-FR" sz="2400" dirty="0" smtClean="0"/>
          </a:p>
          <a:p>
            <a:r>
              <a:rPr lang="fr-FR" sz="2400" dirty="0" smtClean="0"/>
              <a:t>couple </a:t>
            </a:r>
            <a:r>
              <a:rPr lang="fr-FR" sz="2400" dirty="0"/>
              <a:t>moteur =fonction(vitesse). </a:t>
            </a:r>
            <a:endParaRPr lang="fr-FR" sz="2400" dirty="0" smtClean="0"/>
          </a:p>
          <a:p>
            <a:r>
              <a:rPr lang="ar-DZ" sz="2400" b="1" dirty="0" smtClean="0"/>
              <a:t>                     </a:t>
            </a:r>
            <a:r>
              <a:rPr lang="fr-FR" sz="2400" b="1" dirty="0" smtClean="0"/>
              <a:t>Cm </a:t>
            </a:r>
            <a:r>
              <a:rPr lang="fr-FR" sz="2400" b="1" dirty="0"/>
              <a:t>= f (N)</a:t>
            </a:r>
            <a:r>
              <a:rPr lang="fr-FR" sz="2400" dirty="0"/>
              <a:t> </a:t>
            </a:r>
            <a:br>
              <a:rPr lang="fr-FR" sz="2400" dirty="0"/>
            </a:br>
            <a:endParaRPr lang="fr-FR" sz="2400" dirty="0"/>
          </a:p>
        </p:txBody>
      </p:sp>
      <p:sp>
        <p:nvSpPr>
          <p:cNvPr id="8" name="Rectangle 7"/>
          <p:cNvSpPr/>
          <p:nvPr/>
        </p:nvSpPr>
        <p:spPr>
          <a:xfrm>
            <a:off x="427512" y="4124723"/>
            <a:ext cx="8945088" cy="1938992"/>
          </a:xfrm>
          <a:prstGeom prst="rect">
            <a:avLst/>
          </a:prstGeom>
        </p:spPr>
        <p:txBody>
          <a:bodyPr wrap="square">
            <a:spAutoFit/>
          </a:bodyPr>
          <a:lstStyle/>
          <a:p>
            <a:pPr marL="342900" indent="-342900">
              <a:buFont typeface="Wingdings" panose="05000000000000000000" pitchFamily="2" charset="2"/>
              <a:buChar char="§"/>
            </a:pPr>
            <a:r>
              <a:rPr lang="fr-FR" sz="2400" dirty="0" smtClean="0"/>
              <a:t>la </a:t>
            </a:r>
            <a:r>
              <a:rPr lang="fr-FR" sz="2400" dirty="0"/>
              <a:t>charge est également définie par une relation caractéristique : </a:t>
            </a:r>
            <a:endParaRPr lang="fr-FR" sz="2400" dirty="0" smtClean="0"/>
          </a:p>
          <a:p>
            <a:r>
              <a:rPr lang="fr-FR" sz="2400" dirty="0" smtClean="0"/>
              <a:t>couple </a:t>
            </a:r>
            <a:r>
              <a:rPr lang="fr-FR" sz="2400" dirty="0"/>
              <a:t>de </a:t>
            </a:r>
            <a:r>
              <a:rPr lang="fr-FR" sz="2400" dirty="0" smtClean="0"/>
              <a:t>charge =fonction(vitesse</a:t>
            </a:r>
            <a:r>
              <a:rPr lang="fr-FR" sz="2400" dirty="0"/>
              <a:t>). </a:t>
            </a:r>
            <a:endParaRPr lang="ar-DZ" sz="2400" dirty="0" smtClean="0"/>
          </a:p>
          <a:p>
            <a:endParaRPr lang="ar-DZ" sz="2400" b="1" dirty="0"/>
          </a:p>
          <a:p>
            <a:r>
              <a:rPr lang="ar-DZ" sz="2400" b="1" smtClean="0"/>
              <a:t>                  </a:t>
            </a:r>
            <a:r>
              <a:rPr lang="fr-FR" sz="2400" b="1" smtClean="0"/>
              <a:t>Cr </a:t>
            </a:r>
            <a:r>
              <a:rPr lang="fr-FR" sz="2400" b="1" dirty="0"/>
              <a:t>=f (N)</a:t>
            </a:r>
            <a:r>
              <a:rPr lang="fr-FR" sz="2400" dirty="0"/>
              <a:t> </a:t>
            </a:r>
            <a:br>
              <a:rPr lang="fr-FR" sz="2400" dirty="0"/>
            </a:br>
            <a:endParaRPr lang="fr-FR" sz="2400" dirty="0"/>
          </a:p>
        </p:txBody>
      </p:sp>
      <p:pic>
        <p:nvPicPr>
          <p:cNvPr id="9" name="Picture 4" descr="système de charge moteur équival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066" y="1685264"/>
            <a:ext cx="4095750" cy="243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52" name="Picture 8" descr="electronique: Démarrage des moteurs à courant continu"/>
          <p:cNvPicPr>
            <a:picLocks noChangeAspect="1" noChangeArrowheads="1"/>
          </p:cNvPicPr>
          <p:nvPr/>
        </p:nvPicPr>
        <p:blipFill rotWithShape="1">
          <a:blip r:embed="rId2">
            <a:extLst>
              <a:ext uri="{28A0092B-C50C-407E-A947-70E740481C1C}">
                <a14:useLocalDpi xmlns:a14="http://schemas.microsoft.com/office/drawing/2010/main" val="0"/>
              </a:ext>
            </a:extLst>
          </a:blip>
          <a:srcRect l="55801" b="50000"/>
          <a:stretch/>
        </p:blipFill>
        <p:spPr bwMode="auto">
          <a:xfrm>
            <a:off x="4904508" y="1135210"/>
            <a:ext cx="4528298" cy="4719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 CHARGE ELECTRIQUE 250KG PA250D-18M SOFICLEF - DEKK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46" y="997094"/>
            <a:ext cx="2385469" cy="2149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ue mobile avec palan électrique : Devis sur Techni-Contact - Grue mobile  500 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73" y="3146962"/>
            <a:ext cx="3585152" cy="358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4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52" name="Picture 8" descr="electronique: Démarrage des moteurs à courant continu"/>
          <p:cNvPicPr>
            <a:picLocks noChangeAspect="1" noChangeArrowheads="1"/>
          </p:cNvPicPr>
          <p:nvPr/>
        </p:nvPicPr>
        <p:blipFill rotWithShape="1">
          <a:blip r:embed="rId2">
            <a:extLst>
              <a:ext uri="{28A0092B-C50C-407E-A947-70E740481C1C}">
                <a14:useLocalDpi xmlns:a14="http://schemas.microsoft.com/office/drawing/2010/main" val="0"/>
              </a:ext>
            </a:extLst>
          </a:blip>
          <a:srcRect t="51579" r="50000"/>
          <a:stretch/>
        </p:blipFill>
        <p:spPr bwMode="auto">
          <a:xfrm>
            <a:off x="7565180" y="1493037"/>
            <a:ext cx="4357646" cy="388780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Ventilateur 3 Vitesses 20″Unitron BF-2094 - imyc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Les meilleurs ventilateurs pour affronter la chal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6" y="1192979"/>
            <a:ext cx="4482811" cy="2243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 -Schéma d'une pompe centrifuge.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90" y="3588825"/>
            <a:ext cx="3606227" cy="28713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Comment fonctionne une pompe centrifuge? Pompe Zann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10" descr="Comment fonctionne une pompe centrifuge? Pompe Zann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2" descr="Comment fonctionne une pompe centrifuge? Pompe Zann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32168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52" name="Picture 8" descr="electronique: Démarrage des moteurs à courant continu"/>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52981"/>
          <a:stretch/>
        </p:blipFill>
        <p:spPr bwMode="auto">
          <a:xfrm>
            <a:off x="6698280" y="2304261"/>
            <a:ext cx="3749159" cy="324804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Ventilateur 3 Vitesses 20″Unitron BF-2094 - imyc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descr="Enrouleurs de câble motorisés - Stemmann-Tech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18433"/>
            <a:ext cx="43815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roduction de la machine de tour: 16 types de machine de tour - TSINFA"/>
          <p:cNvPicPr>
            <a:picLocks noChangeAspect="1" noChangeArrowheads="1"/>
          </p:cNvPicPr>
          <p:nvPr/>
        </p:nvPicPr>
        <p:blipFill rotWithShape="1">
          <a:blip r:embed="rId4">
            <a:extLst>
              <a:ext uri="{28A0092B-C50C-407E-A947-70E740481C1C}">
                <a14:useLocalDpi xmlns:a14="http://schemas.microsoft.com/office/drawing/2010/main" val="0"/>
              </a:ext>
            </a:extLst>
          </a:blip>
          <a:srcRect b="21794"/>
          <a:stretch/>
        </p:blipFill>
        <p:spPr bwMode="auto">
          <a:xfrm>
            <a:off x="460375" y="4142040"/>
            <a:ext cx="4132614" cy="237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2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3 causes fréquentes de panne de moteur | Flu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4" y="1483246"/>
            <a:ext cx="3269058" cy="217937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427512" y="4102179"/>
            <a:ext cx="11511853" cy="3539430"/>
          </a:xfrm>
          <a:prstGeom prst="rect">
            <a:avLst/>
          </a:prstGeom>
        </p:spPr>
        <p:txBody>
          <a:bodyPr wrap="square">
            <a:spAutoFit/>
          </a:bodyPr>
          <a:lstStyle/>
          <a:p>
            <a:pPr marL="457200" indent="-457200">
              <a:buFont typeface="Wingdings" panose="05000000000000000000" pitchFamily="2" charset="2"/>
              <a:buChar char="§"/>
            </a:pPr>
            <a:r>
              <a:rPr lang="fr-FR" sz="2800" dirty="0" smtClean="0"/>
              <a:t>Le </a:t>
            </a:r>
            <a:r>
              <a:rPr lang="fr-FR" sz="2800" dirty="0"/>
              <a:t>fonctionnement de l'ensemble moteur + charge est fixé par la position relative de ces deux caractéristiques. </a:t>
            </a:r>
            <a:endParaRPr lang="fr-FR" sz="2800" dirty="0" smtClean="0"/>
          </a:p>
          <a:p>
            <a:pPr marL="457200" indent="-457200">
              <a:buFont typeface="Wingdings" panose="05000000000000000000" pitchFamily="2" charset="2"/>
              <a:buChar char="§"/>
            </a:pPr>
            <a:r>
              <a:rPr lang="fr-FR" sz="2800" dirty="0" smtClean="0"/>
              <a:t>Le point d’intersection entre les deux caractéristiques Tu et Tr (n) détermine le point de fonctionnement de l’ensemble </a:t>
            </a:r>
          </a:p>
          <a:p>
            <a:pPr marL="457200" indent="-457200">
              <a:buFont typeface="Wingdings" panose="05000000000000000000" pitchFamily="2" charset="2"/>
              <a:buChar char="§"/>
            </a:pPr>
            <a:r>
              <a:rPr lang="fr-FR" sz="2800" dirty="0" smtClean="0"/>
              <a:t>Deux </a:t>
            </a:r>
            <a:r>
              <a:rPr lang="fr-FR" sz="2800" dirty="0"/>
              <a:t>régimes distincts sont à considérer : la mise en vitesse (</a:t>
            </a:r>
            <a:r>
              <a:rPr lang="fr-FR" sz="2800" b="1" dirty="0"/>
              <a:t>démarrage</a:t>
            </a:r>
            <a:r>
              <a:rPr lang="fr-FR" sz="2800" dirty="0"/>
              <a:t>) et la vitesse normale (</a:t>
            </a:r>
            <a:r>
              <a:rPr lang="fr-FR" sz="2800" b="1" dirty="0"/>
              <a:t>régime permanant</a:t>
            </a:r>
            <a:r>
              <a:rPr lang="fr-FR" sz="2800" dirty="0"/>
              <a:t>). </a:t>
            </a:r>
            <a:endParaRPr lang="fr-FR" sz="2800" dirty="0" smtClean="0"/>
          </a:p>
          <a:p>
            <a:r>
              <a:rPr lang="fr-FR" sz="2800" dirty="0"/>
              <a:t/>
            </a:r>
            <a:br>
              <a:rPr lang="fr-FR" sz="2800" dirty="0"/>
            </a:br>
            <a:endParaRPr lang="fr-FR" sz="2800" dirty="0"/>
          </a:p>
        </p:txBody>
      </p:sp>
      <p:pic>
        <p:nvPicPr>
          <p:cNvPr id="6148" name="Picture 4" descr="système de charge moteur équival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2089150"/>
            <a:ext cx="4095750" cy="13239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LE MOTEUR À EXCITATION INDEPENDA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4" descr="LE MOTEUR À EXCITATION INDEPENDAN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6" descr="LE MOTEUR À EXCITATION INDEPENDAN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488" name="Picture 8" descr="LE MOTEUR À EXCITATION INDEPEND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286" y="444579"/>
            <a:ext cx="36766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8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733425" y="1633294"/>
            <a:ext cx="6096000" cy="830997"/>
          </a:xfrm>
          <a:prstGeom prst="rect">
            <a:avLst/>
          </a:prstGeom>
        </p:spPr>
        <p:txBody>
          <a:bodyPr>
            <a:spAutoFit/>
          </a:bodyPr>
          <a:lstStyle/>
          <a:p>
            <a:r>
              <a:rPr lang="fr-FR" sz="2400" b="1" dirty="0"/>
              <a:t>a) Mise en vitesse = démarrage</a:t>
            </a:r>
            <a:r>
              <a:rPr lang="fr-FR" sz="2400" dirty="0"/>
              <a:t> </a:t>
            </a:r>
            <a:br>
              <a:rPr lang="fr-FR" sz="2400" dirty="0"/>
            </a:br>
            <a:endParaRPr lang="fr-FR" sz="2400" dirty="0"/>
          </a:p>
        </p:txBody>
      </p:sp>
      <p:sp>
        <p:nvSpPr>
          <p:cNvPr id="10" name="Rectangle 9"/>
          <p:cNvSpPr/>
          <p:nvPr/>
        </p:nvSpPr>
        <p:spPr>
          <a:xfrm>
            <a:off x="733425" y="2283055"/>
            <a:ext cx="11141900" cy="1200329"/>
          </a:xfrm>
          <a:prstGeom prst="rect">
            <a:avLst/>
          </a:prstGeom>
        </p:spPr>
        <p:txBody>
          <a:bodyPr wrap="square">
            <a:spAutoFit/>
          </a:bodyPr>
          <a:lstStyle/>
          <a:p>
            <a:r>
              <a:rPr lang="fr-FR" sz="2400" dirty="0" smtClean="0"/>
              <a:t>A l'instant initial de la mise sous tension, il faut donc que le couple moteur de démarrage soit plus grand que le couple résistant initial. </a:t>
            </a:r>
            <a:r>
              <a:rPr lang="fr-FR" sz="2400" b="1" dirty="0" smtClean="0"/>
              <a:t>Cmd&gt; Cri</a:t>
            </a:r>
            <a:r>
              <a:rPr lang="fr-FR" sz="2400" dirty="0" smtClean="0"/>
              <a:t> </a:t>
            </a:r>
            <a:br>
              <a:rPr lang="fr-FR" sz="2400" dirty="0" smtClean="0"/>
            </a:br>
            <a:endParaRPr lang="fr-FR" sz="2400" dirty="0"/>
          </a:p>
        </p:txBody>
      </p:sp>
      <p:sp>
        <p:nvSpPr>
          <p:cNvPr id="11" name="Rectangle 10"/>
          <p:cNvSpPr/>
          <p:nvPr/>
        </p:nvSpPr>
        <p:spPr>
          <a:xfrm>
            <a:off x="733425" y="3483384"/>
            <a:ext cx="10928144" cy="1938992"/>
          </a:xfrm>
          <a:prstGeom prst="rect">
            <a:avLst/>
          </a:prstGeom>
        </p:spPr>
        <p:txBody>
          <a:bodyPr wrap="square">
            <a:spAutoFit/>
          </a:bodyPr>
          <a:lstStyle/>
          <a:p>
            <a:r>
              <a:rPr lang="fr-FR" sz="2400" dirty="0"/>
              <a:t>Par contre, pour éviter une accélération trop brutale, il ne faut pas que l'écart entre ces deux couples soit trop grand.</a:t>
            </a:r>
          </a:p>
          <a:p>
            <a:r>
              <a:rPr lang="fr-FR" sz="2400" dirty="0"/>
              <a:t>La différence entre le couple moteur et le couple résistant est appelé </a:t>
            </a:r>
            <a:r>
              <a:rPr lang="fr-FR" sz="2400" b="1" dirty="0"/>
              <a:t>couple accélérateur </a:t>
            </a:r>
            <a:r>
              <a:rPr lang="fr-FR" sz="2400" dirty="0"/>
              <a:t>et on a : </a:t>
            </a:r>
            <a:br>
              <a:rPr lang="fr-FR" sz="2400" dirty="0"/>
            </a:b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150" y="4845875"/>
            <a:ext cx="21812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45299" y="5645975"/>
            <a:ext cx="10001869" cy="830997"/>
          </a:xfrm>
          <a:prstGeom prst="rect">
            <a:avLst/>
          </a:prstGeom>
        </p:spPr>
        <p:txBody>
          <a:bodyPr wrap="square">
            <a:spAutoFit/>
          </a:bodyPr>
          <a:lstStyle/>
          <a:p>
            <a:r>
              <a:rPr lang="fr-FR" sz="2400" b="1" dirty="0"/>
              <a:t>J </a:t>
            </a:r>
            <a:r>
              <a:rPr lang="fr-FR" sz="2400" dirty="0"/>
              <a:t>représente le moment d'inertie de </a:t>
            </a:r>
            <a:r>
              <a:rPr lang="fr-FR" sz="2400" b="1" dirty="0"/>
              <a:t>l'ensemble moteur et engin entraîné </a:t>
            </a:r>
            <a:r>
              <a:rPr lang="fr-FR" sz="2400" dirty="0"/>
              <a:t/>
            </a:r>
            <a:br>
              <a:rPr lang="fr-FR" sz="2400" dirty="0"/>
            </a:br>
            <a:endParaRPr lang="fr-FR" sz="2400" dirty="0"/>
          </a:p>
        </p:txBody>
      </p:sp>
    </p:spTree>
    <p:extLst>
      <p:ext uri="{BB962C8B-B14F-4D97-AF65-F5344CB8AC3E}">
        <p14:creationId xmlns:p14="http://schemas.microsoft.com/office/powerpoint/2010/main" val="389271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733425" y="1633294"/>
            <a:ext cx="6096000" cy="830997"/>
          </a:xfrm>
          <a:prstGeom prst="rect">
            <a:avLst/>
          </a:prstGeom>
        </p:spPr>
        <p:txBody>
          <a:bodyPr>
            <a:spAutoFit/>
          </a:bodyPr>
          <a:lstStyle/>
          <a:p>
            <a:r>
              <a:rPr lang="fr-FR" sz="2400" b="1" dirty="0"/>
              <a:t>a) Mise en vitesse = démarrage</a:t>
            </a:r>
            <a:r>
              <a:rPr lang="fr-FR" sz="2400" dirty="0"/>
              <a:t> </a:t>
            </a:r>
            <a:br>
              <a:rPr lang="fr-FR" sz="2400" dirty="0"/>
            </a:br>
            <a:endParaRPr lang="fr-FR" sz="2400" dirty="0"/>
          </a:p>
        </p:txBody>
      </p:sp>
      <p:sp>
        <p:nvSpPr>
          <p:cNvPr id="3" name="Rectangle 2"/>
          <p:cNvSpPr/>
          <p:nvPr/>
        </p:nvSpPr>
        <p:spPr>
          <a:xfrm>
            <a:off x="946068" y="2310188"/>
            <a:ext cx="8447314" cy="954107"/>
          </a:xfrm>
          <a:prstGeom prst="rect">
            <a:avLst/>
          </a:prstGeom>
        </p:spPr>
        <p:txBody>
          <a:bodyPr wrap="square">
            <a:spAutoFit/>
          </a:bodyPr>
          <a:lstStyle/>
          <a:p>
            <a:r>
              <a:rPr lang="fr-FR" sz="2800" dirty="0"/>
              <a:t>Pour déterminer la durée du démarrage, séparons les variables : </a:t>
            </a:r>
            <a:br>
              <a:rPr lang="fr-FR" sz="2800" dirty="0"/>
            </a:br>
            <a:endParaRPr lang="fr-F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229" y="3264295"/>
            <a:ext cx="34385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3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6" name="Rectangle 5"/>
          <p:cNvSpPr/>
          <p:nvPr/>
        </p:nvSpPr>
        <p:spPr>
          <a:xfrm>
            <a:off x="542307" y="1716422"/>
            <a:ext cx="6096000" cy="830997"/>
          </a:xfrm>
          <a:prstGeom prst="rect">
            <a:avLst/>
          </a:prstGeom>
        </p:spPr>
        <p:txBody>
          <a:bodyPr>
            <a:spAutoFit/>
          </a:bodyPr>
          <a:lstStyle/>
          <a:p>
            <a:r>
              <a:rPr lang="fr-FR" sz="2400" b="1" dirty="0"/>
              <a:t>b. Vitesse normale = régime permanent</a:t>
            </a:r>
            <a:r>
              <a:rPr lang="fr-FR" sz="2400" dirty="0"/>
              <a:t> </a:t>
            </a:r>
            <a:br>
              <a:rPr lang="fr-FR" sz="2400" dirty="0"/>
            </a:br>
            <a:endParaRPr lang="fr-FR" sz="2400" dirty="0"/>
          </a:p>
        </p:txBody>
      </p:sp>
      <p:sp>
        <p:nvSpPr>
          <p:cNvPr id="8" name="Rectangle 7"/>
          <p:cNvSpPr/>
          <p:nvPr/>
        </p:nvSpPr>
        <p:spPr>
          <a:xfrm>
            <a:off x="1207325" y="2459504"/>
            <a:ext cx="6096000" cy="830997"/>
          </a:xfrm>
          <a:prstGeom prst="rect">
            <a:avLst/>
          </a:prstGeom>
        </p:spPr>
        <p:txBody>
          <a:bodyPr>
            <a:spAutoFit/>
          </a:bodyPr>
          <a:lstStyle/>
          <a:p>
            <a:r>
              <a:rPr lang="fr-FR" sz="2400" dirty="0"/>
              <a:t>La vitesse de régime est atteinte lorsque </a:t>
            </a:r>
            <a:br>
              <a:rPr lang="fr-FR" sz="2400" dirty="0"/>
            </a:br>
            <a:endParaRPr lang="fr-F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534" y="2459504"/>
            <a:ext cx="28670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913" y="3290501"/>
            <a:ext cx="39338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27512" y="3768810"/>
            <a:ext cx="8108466" cy="1384995"/>
          </a:xfrm>
          <a:prstGeom prst="rect">
            <a:avLst/>
          </a:prstGeom>
        </p:spPr>
        <p:txBody>
          <a:bodyPr wrap="square">
            <a:spAutoFit/>
          </a:bodyPr>
          <a:lstStyle/>
          <a:p>
            <a:r>
              <a:rPr lang="fr-FR" sz="2800" b="1" dirty="0"/>
              <a:t>Condition de stabilité </a:t>
            </a:r>
            <a:r>
              <a:rPr lang="fr-FR" sz="2800" dirty="0"/>
              <a:t>: il faut avoir au voisinage du point de fonctionnement </a:t>
            </a:r>
            <a:br>
              <a:rPr lang="fr-FR" sz="2800" dirty="0"/>
            </a:br>
            <a:endParaRPr lang="fr-FR" sz="2800"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807" y="5258289"/>
            <a:ext cx="20478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88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6" name="Rectangle 5"/>
          <p:cNvSpPr/>
          <p:nvPr/>
        </p:nvSpPr>
        <p:spPr>
          <a:xfrm>
            <a:off x="542307" y="1454589"/>
            <a:ext cx="6096000" cy="830997"/>
          </a:xfrm>
          <a:prstGeom prst="rect">
            <a:avLst/>
          </a:prstGeom>
        </p:spPr>
        <p:txBody>
          <a:bodyPr>
            <a:spAutoFit/>
          </a:bodyPr>
          <a:lstStyle/>
          <a:p>
            <a:r>
              <a:rPr lang="fr-FR" sz="2400" b="1" dirty="0"/>
              <a:t>b. Vitesse normale = régime permanent</a:t>
            </a:r>
            <a:r>
              <a:rPr lang="fr-FR" sz="2400" dirty="0"/>
              <a:t> </a:t>
            </a:r>
            <a:br>
              <a:rPr lang="fr-FR" sz="2400" dirty="0"/>
            </a:br>
            <a:endParaRPr lang="fr-FR" sz="24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203" y="2131920"/>
            <a:ext cx="77057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6045" y="2165061"/>
            <a:ext cx="4176158" cy="4524315"/>
          </a:xfrm>
          <a:prstGeom prst="rect">
            <a:avLst/>
          </a:prstGeom>
        </p:spPr>
        <p:txBody>
          <a:bodyPr wrap="square">
            <a:spAutoFit/>
          </a:bodyPr>
          <a:lstStyle/>
          <a:p>
            <a:r>
              <a:rPr lang="fr-FR" sz="2400" dirty="0"/>
              <a:t>Si le système est instable, deux cas peuvent se présenter, soit un </a:t>
            </a:r>
            <a:r>
              <a:rPr lang="fr-FR" sz="2400" b="1" dirty="0"/>
              <a:t>emballement du moteur </a:t>
            </a:r>
            <a:r>
              <a:rPr lang="fr-FR" sz="2400" dirty="0"/>
              <a:t>(voir moteur série) : </a:t>
            </a:r>
            <a:r>
              <a:rPr lang="fr-FR" sz="2400" b="1" dirty="0"/>
              <a:t>Cm&gt;Cr</a:t>
            </a:r>
            <a:r>
              <a:rPr lang="fr-FR" sz="2400" dirty="0"/>
              <a:t> ; l’ensemble accélère dans le sens de Cm.</a:t>
            </a:r>
          </a:p>
          <a:p>
            <a:r>
              <a:rPr lang="fr-FR" sz="2400" dirty="0"/>
              <a:t>soit, lorsqu'on augmente le couple résistant jusqu'à une valeur où les deux courbes n'ont </a:t>
            </a:r>
            <a:r>
              <a:rPr lang="fr-FR" sz="2400" dirty="0" smtClean="0"/>
              <a:t>plus d'intersection</a:t>
            </a:r>
            <a:r>
              <a:rPr lang="fr-FR" sz="2400" dirty="0"/>
              <a:t>, </a:t>
            </a:r>
            <a:r>
              <a:rPr lang="fr-FR" sz="2400" b="1" dirty="0"/>
              <a:t>calage </a:t>
            </a:r>
            <a:r>
              <a:rPr lang="fr-FR" sz="2400" dirty="0"/>
              <a:t>et l'ensemble moteur + charge ralentit jusqu'à l'arrêt complet : </a:t>
            </a:r>
            <a:r>
              <a:rPr lang="fr-FR" sz="2400" b="1" dirty="0"/>
              <a:t>Cm&lt;Cr</a:t>
            </a:r>
            <a:r>
              <a:rPr lang="fr-FR" sz="2400" dirty="0"/>
              <a:t> . </a:t>
            </a:r>
          </a:p>
        </p:txBody>
      </p:sp>
    </p:spTree>
    <p:extLst>
      <p:ext uri="{BB962C8B-B14F-4D97-AF65-F5344CB8AC3E}">
        <p14:creationId xmlns:p14="http://schemas.microsoft.com/office/powerpoint/2010/main" val="194885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5" name="Rectangle 4"/>
          <p:cNvSpPr/>
          <p:nvPr/>
        </p:nvSpPr>
        <p:spPr>
          <a:xfrm>
            <a:off x="427512" y="1454589"/>
            <a:ext cx="10751127" cy="830997"/>
          </a:xfrm>
          <a:prstGeom prst="rect">
            <a:avLst/>
          </a:prstGeom>
        </p:spPr>
        <p:txBody>
          <a:bodyPr wrap="square">
            <a:spAutoFit/>
          </a:bodyPr>
          <a:lstStyle/>
          <a:p>
            <a:r>
              <a:rPr lang="fr-FR" sz="2400" dirty="0"/>
              <a:t>Un variateur de vitesse est un appareil électronique qui permet la commande et le contrôle de la vitesse d’un moteur électrique. Le choix du variateur est en fonction du moteur utilisé.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766" y="2285586"/>
            <a:ext cx="8393016" cy="448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7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4056186821"/>
              </p:ext>
            </p:extLst>
          </p:nvPr>
        </p:nvGraphicFramePr>
        <p:xfrm>
          <a:off x="593767" y="1785949"/>
          <a:ext cx="9820893" cy="3749040"/>
        </p:xfrm>
        <a:graphic>
          <a:graphicData uri="http://schemas.openxmlformats.org/drawingml/2006/table">
            <a:tbl>
              <a:tblPr/>
              <a:tblGrid>
                <a:gridCol w="9820893">
                  <a:extLst>
                    <a:ext uri="{9D8B030D-6E8A-4147-A177-3AD203B41FA5}">
                      <a16:colId xmlns:a16="http://schemas.microsoft.com/office/drawing/2014/main" val="20000"/>
                    </a:ext>
                  </a:extLst>
                </a:gridCol>
              </a:tblGrid>
              <a:tr h="0">
                <a:tc>
                  <a:txBody>
                    <a:bodyPr/>
                    <a:lstStyle/>
                    <a:p>
                      <a:pPr marL="342900" indent="-342900">
                        <a:buFontTx/>
                        <a:buChar char="-"/>
                      </a:pPr>
                      <a:endParaRPr lang="ar-DZ" sz="2800" b="0" i="0" dirty="0" smtClean="0">
                        <a:solidFill>
                          <a:srgbClr val="000000"/>
                        </a:solidFill>
                        <a:effectLst/>
                        <a:latin typeface="Cambria"/>
                      </a:endParaRPr>
                    </a:p>
                    <a:p>
                      <a:pPr marL="342900" indent="-342900">
                        <a:buFontTx/>
                        <a:buChar char="-"/>
                      </a:pPr>
                      <a:r>
                        <a:rPr lang="fr-FR" sz="2800" b="0" i="0" dirty="0" smtClean="0">
                          <a:solidFill>
                            <a:srgbClr val="000000"/>
                          </a:solidFill>
                          <a:effectLst/>
                          <a:latin typeface="Cambria"/>
                        </a:rPr>
                        <a:t>Propriétés </a:t>
                      </a:r>
                      <a:r>
                        <a:rPr lang="fr-FR" sz="2800" b="0" i="0" dirty="0">
                          <a:solidFill>
                            <a:srgbClr val="000000"/>
                          </a:solidFill>
                          <a:effectLst/>
                          <a:latin typeface="Cambria"/>
                        </a:rPr>
                        <a:t>électromécaniques des machines </a:t>
                      </a:r>
                      <a:r>
                        <a:rPr lang="fr-FR" sz="2800" b="0" i="0" dirty="0" smtClean="0">
                          <a:solidFill>
                            <a:srgbClr val="000000"/>
                          </a:solidFill>
                          <a:effectLst/>
                          <a:latin typeface="Cambria"/>
                        </a:rPr>
                        <a:t>électriques</a:t>
                      </a:r>
                      <a:endParaRPr lang="ar-DZ" sz="2800" b="0" i="0" dirty="0" smtClean="0">
                        <a:solidFill>
                          <a:srgbClr val="000000"/>
                        </a:solidFill>
                        <a:effectLst/>
                        <a:latin typeface="Cambria"/>
                      </a:endParaRPr>
                    </a:p>
                    <a:p>
                      <a:pPr marL="0" indent="0">
                        <a:buFontTx/>
                        <a:buNone/>
                      </a:pPr>
                      <a:endParaRPr lang="fr-FR" sz="2800" b="0" i="0" dirty="0" smtClean="0">
                        <a:solidFill>
                          <a:srgbClr val="000000"/>
                        </a:solidFill>
                        <a:effectLst/>
                        <a:latin typeface="Cambria"/>
                      </a:endParaRPr>
                    </a:p>
                    <a:p>
                      <a:pPr marL="342900" indent="-342900">
                        <a:buFontTx/>
                        <a:buChar char="-"/>
                      </a:pPr>
                      <a:r>
                        <a:rPr lang="fr-FR" sz="2800" b="0" i="0" dirty="0" smtClean="0">
                          <a:solidFill>
                            <a:srgbClr val="000000"/>
                          </a:solidFill>
                          <a:effectLst/>
                          <a:latin typeface="Cambria"/>
                        </a:rPr>
                        <a:t> </a:t>
                      </a:r>
                      <a:r>
                        <a:rPr lang="fr-FR" sz="2800" b="0" i="0" dirty="0">
                          <a:solidFill>
                            <a:srgbClr val="000000"/>
                          </a:solidFill>
                          <a:effectLst/>
                          <a:latin typeface="Cambria"/>
                        </a:rPr>
                        <a:t>Intérêt de la vitesse </a:t>
                      </a:r>
                      <a:r>
                        <a:rPr lang="fr-FR" sz="2800" b="0" i="0" dirty="0" smtClean="0">
                          <a:solidFill>
                            <a:srgbClr val="000000"/>
                          </a:solidFill>
                          <a:effectLst/>
                          <a:latin typeface="Cambria"/>
                        </a:rPr>
                        <a:t>variable</a:t>
                      </a:r>
                      <a:endParaRPr lang="ar-DZ" sz="2800" b="0" i="0" dirty="0" smtClean="0">
                        <a:solidFill>
                          <a:srgbClr val="000000"/>
                        </a:solidFill>
                        <a:effectLst/>
                        <a:latin typeface="Cambria"/>
                      </a:endParaRPr>
                    </a:p>
                    <a:p>
                      <a:pPr marL="0" indent="0">
                        <a:buFontTx/>
                        <a:buNone/>
                      </a:pPr>
                      <a:endParaRPr lang="fr-FR" sz="2800" b="0" i="0" dirty="0" smtClean="0">
                        <a:solidFill>
                          <a:srgbClr val="000000"/>
                        </a:solidFill>
                        <a:effectLst/>
                        <a:latin typeface="Cambria"/>
                      </a:endParaRPr>
                    </a:p>
                    <a:p>
                      <a:pPr marL="342900" indent="-342900">
                        <a:buFontTx/>
                        <a:buChar char="-"/>
                      </a:pPr>
                      <a:r>
                        <a:rPr lang="fr-FR" sz="2800" b="0" i="0" dirty="0" smtClean="0">
                          <a:solidFill>
                            <a:srgbClr val="000000"/>
                          </a:solidFill>
                          <a:effectLst/>
                          <a:latin typeface="Cambria"/>
                        </a:rPr>
                        <a:t> </a:t>
                      </a:r>
                      <a:r>
                        <a:rPr lang="fr-FR" sz="2800" b="0" i="0" dirty="0">
                          <a:solidFill>
                            <a:srgbClr val="000000"/>
                          </a:solidFill>
                          <a:effectLst/>
                          <a:latin typeface="Cambria"/>
                        </a:rPr>
                        <a:t>Variateurs de vitesse et leurs structures (pour les machines à courant continu et alternatif</a:t>
                      </a:r>
                      <a:r>
                        <a:rPr lang="fr-FR" sz="2800" b="0" i="0" dirty="0" smtClean="0">
                          <a:solidFill>
                            <a:srgbClr val="000000"/>
                          </a:solidFill>
                          <a:effectLst/>
                          <a:latin typeface="Cambria"/>
                        </a:rPr>
                        <a:t>)</a:t>
                      </a:r>
                      <a:endParaRPr lang="ar-DZ" sz="2800" b="0" i="0" dirty="0" smtClean="0">
                        <a:solidFill>
                          <a:srgbClr val="000000"/>
                        </a:solidFill>
                        <a:effectLst/>
                        <a:latin typeface="Cambria"/>
                      </a:endParaRPr>
                    </a:p>
                    <a:p>
                      <a:pPr marL="342900" indent="-342900">
                        <a:buFontTx/>
                        <a:buChar char="-"/>
                      </a:pPr>
                      <a:endParaRPr lang="fr-FR" sz="4400" dirty="0">
                        <a:effectLst/>
                      </a:endParaRPr>
                    </a:p>
                  </a:txBody>
                  <a:tcPr anchor="ctr">
                    <a:lnL w="9525" cap="flat" cmpd="sng" algn="ctr">
                      <a:solidFill>
                        <a:srgbClr val="8C4306"/>
                      </a:solidFill>
                      <a:prstDash val="solid"/>
                      <a:round/>
                      <a:headEnd type="none" w="med" len="med"/>
                      <a:tailEnd type="none" w="med" len="med"/>
                    </a:lnL>
                    <a:lnR w="9525" cap="flat" cmpd="sng" algn="ctr">
                      <a:solidFill>
                        <a:srgbClr val="8C4306"/>
                      </a:solidFill>
                      <a:prstDash val="solid"/>
                      <a:round/>
                      <a:headEnd type="none" w="med" len="med"/>
                      <a:tailEnd type="none" w="med" len="med"/>
                    </a:lnR>
                    <a:lnT w="9525" cap="flat" cmpd="sng" algn="ctr">
                      <a:solidFill>
                        <a:srgbClr val="A14D07"/>
                      </a:solidFill>
                      <a:prstDash val="solid"/>
                      <a:round/>
                      <a:headEnd type="none" w="med" len="med"/>
                      <a:tailEnd type="none" w="med" len="med"/>
                    </a:lnT>
                    <a:lnB w="9525" cap="flat" cmpd="sng" algn="ctr">
                      <a:solidFill>
                        <a:srgbClr val="8C430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705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3" name="Rectangle 2"/>
          <p:cNvSpPr/>
          <p:nvPr/>
        </p:nvSpPr>
        <p:spPr>
          <a:xfrm>
            <a:off x="934192" y="1669058"/>
            <a:ext cx="10751128" cy="3108543"/>
          </a:xfrm>
          <a:prstGeom prst="rect">
            <a:avLst/>
          </a:prstGeom>
        </p:spPr>
        <p:txBody>
          <a:bodyPr wrap="square">
            <a:spAutoFit/>
          </a:bodyPr>
          <a:lstStyle/>
          <a:p>
            <a:r>
              <a:rPr lang="fr-FR" sz="2800" dirty="0"/>
              <a:t>à partir d’une source, qu’elle soit monophasée alternative ou triphasée alternative, le variateur de vitesse va recréer en sortie </a:t>
            </a:r>
            <a:r>
              <a:rPr lang="fr-FR" sz="2800" dirty="0" smtClean="0"/>
              <a:t>: </a:t>
            </a:r>
          </a:p>
          <a:p>
            <a:endParaRPr lang="fr-FR" sz="2800" dirty="0" smtClean="0"/>
          </a:p>
          <a:p>
            <a:pPr marL="342900" indent="-342900">
              <a:buFont typeface="Wingdings" panose="05000000000000000000" pitchFamily="2" charset="2"/>
              <a:buChar char="§"/>
            </a:pPr>
            <a:r>
              <a:rPr lang="fr-FR" sz="2800" dirty="0" smtClean="0"/>
              <a:t> </a:t>
            </a:r>
            <a:r>
              <a:rPr lang="fr-FR" sz="2800" b="1" dirty="0"/>
              <a:t>Une tension variable en fréquence et en amplitude </a:t>
            </a:r>
            <a:r>
              <a:rPr lang="fr-FR" sz="2800" dirty="0"/>
              <a:t>pour les moteurs à courant </a:t>
            </a:r>
            <a:r>
              <a:rPr lang="fr-FR" sz="2800" dirty="0" smtClean="0"/>
              <a:t>alternatif.</a:t>
            </a:r>
          </a:p>
          <a:p>
            <a:pPr marL="342900" indent="-342900">
              <a:buFont typeface="Wingdings" panose="05000000000000000000" pitchFamily="2" charset="2"/>
              <a:buChar char="§"/>
            </a:pPr>
            <a:r>
              <a:rPr lang="fr-FR" sz="2800" b="1" dirty="0" smtClean="0"/>
              <a:t>Une </a:t>
            </a:r>
            <a:r>
              <a:rPr lang="fr-FR" sz="2800" b="1" dirty="0"/>
              <a:t>tension continue variable en amplitude </a:t>
            </a:r>
            <a:r>
              <a:rPr lang="fr-FR" sz="2800" dirty="0"/>
              <a:t>pour les moteurs à courant continu.</a:t>
            </a:r>
          </a:p>
        </p:txBody>
      </p:sp>
    </p:spTree>
    <p:extLst>
      <p:ext uri="{BB962C8B-B14F-4D97-AF65-F5344CB8AC3E}">
        <p14:creationId xmlns:p14="http://schemas.microsoft.com/office/powerpoint/2010/main" val="144040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6" name="Rectangle 5"/>
          <p:cNvSpPr/>
          <p:nvPr/>
        </p:nvSpPr>
        <p:spPr>
          <a:xfrm>
            <a:off x="427512" y="1448513"/>
            <a:ext cx="4198522" cy="523220"/>
          </a:xfrm>
          <a:prstGeom prst="rect">
            <a:avLst/>
          </a:prstGeom>
        </p:spPr>
        <p:txBody>
          <a:bodyPr wrap="none">
            <a:spAutoFit/>
          </a:bodyPr>
          <a:lstStyle/>
          <a:p>
            <a:r>
              <a:rPr lang="fr-FR" sz="2800" b="1" dirty="0" smtClean="0"/>
              <a:t>1.6. 1.  Intérêt du variateur</a:t>
            </a:r>
            <a:endParaRPr lang="fr-FR" sz="2800" b="1" dirty="0"/>
          </a:p>
        </p:txBody>
      </p:sp>
      <p:sp>
        <p:nvSpPr>
          <p:cNvPr id="3" name="Rectangle 2"/>
          <p:cNvSpPr/>
          <p:nvPr/>
        </p:nvSpPr>
        <p:spPr>
          <a:xfrm>
            <a:off x="427512" y="2132333"/>
            <a:ext cx="9741725" cy="3970318"/>
          </a:xfrm>
          <a:prstGeom prst="rect">
            <a:avLst/>
          </a:prstGeom>
        </p:spPr>
        <p:txBody>
          <a:bodyPr wrap="square">
            <a:spAutoFit/>
          </a:bodyPr>
          <a:lstStyle/>
          <a:p>
            <a:r>
              <a:rPr lang="fr-FR" sz="2800" dirty="0"/>
              <a:t>L'utilisation du variateur permet</a:t>
            </a:r>
            <a:r>
              <a:rPr lang="fr-FR" sz="2800" dirty="0" smtClean="0"/>
              <a:t>:</a:t>
            </a:r>
          </a:p>
          <a:p>
            <a:endParaRPr lang="fr-FR" sz="2800" dirty="0"/>
          </a:p>
          <a:p>
            <a:pPr marL="457200" indent="-457200">
              <a:buFont typeface="Wingdings" panose="05000000000000000000" pitchFamily="2" charset="2"/>
              <a:buChar char="Ø"/>
            </a:pPr>
            <a:r>
              <a:rPr lang="fr-FR" sz="2800" dirty="0"/>
              <a:t>De </a:t>
            </a:r>
            <a:r>
              <a:rPr lang="fr-FR" sz="2800" b="1" dirty="0"/>
              <a:t>limiter le couple moteur </a:t>
            </a:r>
            <a:r>
              <a:rPr lang="fr-FR" sz="2800" dirty="0"/>
              <a:t>à une valeur prédéterminée et de supprimer les </a:t>
            </a:r>
            <a:r>
              <a:rPr lang="fr-FR" sz="2800" dirty="0" smtClean="0"/>
              <a:t>risques d’endommagement </a:t>
            </a:r>
            <a:r>
              <a:rPr lang="fr-FR" sz="2800" dirty="0"/>
              <a:t>de matériel. </a:t>
            </a:r>
            <a:endParaRPr lang="fr-FR" sz="2800" dirty="0" smtClean="0"/>
          </a:p>
          <a:p>
            <a:pPr marL="457200" indent="-457200">
              <a:buFont typeface="Wingdings" panose="05000000000000000000" pitchFamily="2" charset="2"/>
              <a:buChar char="Ø"/>
            </a:pPr>
            <a:endParaRPr lang="fr-FR" sz="2800" dirty="0" smtClean="0"/>
          </a:p>
          <a:p>
            <a:pPr marL="457200" indent="-457200">
              <a:buFont typeface="Wingdings" panose="05000000000000000000" pitchFamily="2" charset="2"/>
              <a:buChar char="Ø"/>
            </a:pPr>
            <a:r>
              <a:rPr lang="fr-FR" sz="2800" dirty="0" smtClean="0"/>
              <a:t>La </a:t>
            </a:r>
            <a:r>
              <a:rPr lang="fr-FR" sz="2800" b="1" dirty="0"/>
              <a:t>réduction de l'intensité au </a:t>
            </a:r>
            <a:r>
              <a:rPr lang="fr-FR" sz="2800" b="1" dirty="0" smtClean="0"/>
              <a:t>démarrage</a:t>
            </a:r>
            <a:r>
              <a:rPr lang="fr-FR" sz="2800" dirty="0" smtClean="0"/>
              <a:t>.</a:t>
            </a:r>
          </a:p>
          <a:p>
            <a:pPr marL="457200" indent="-457200">
              <a:buFont typeface="Wingdings" panose="05000000000000000000" pitchFamily="2" charset="2"/>
              <a:buChar char="Ø"/>
            </a:pPr>
            <a:endParaRPr lang="fr-FR" sz="2800" dirty="0" smtClean="0"/>
          </a:p>
          <a:p>
            <a:pPr marL="457200" indent="-457200">
              <a:buFont typeface="Wingdings" panose="05000000000000000000" pitchFamily="2" charset="2"/>
              <a:buChar char="Ø"/>
            </a:pPr>
            <a:r>
              <a:rPr lang="fr-FR" sz="2800" dirty="0" smtClean="0"/>
              <a:t>De </a:t>
            </a:r>
            <a:r>
              <a:rPr lang="fr-FR" sz="2800" dirty="0"/>
              <a:t>travailler sur </a:t>
            </a:r>
            <a:r>
              <a:rPr lang="fr-FR" sz="2800" b="1" dirty="0"/>
              <a:t>toute la gamme de vitesse</a:t>
            </a:r>
            <a:r>
              <a:rPr lang="fr-FR" sz="2800" dirty="0"/>
              <a:t> avec rendement énergétique acceptable </a:t>
            </a:r>
          </a:p>
        </p:txBody>
      </p:sp>
      <p:pic>
        <p:nvPicPr>
          <p:cNvPr id="16386" name="Picture 2" descr="Variateur de vitesse : Génie élect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838" y="399844"/>
            <a:ext cx="3433162" cy="405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0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6" name="Rectangle 5"/>
          <p:cNvSpPr/>
          <p:nvPr/>
        </p:nvSpPr>
        <p:spPr>
          <a:xfrm>
            <a:off x="427512" y="1448513"/>
            <a:ext cx="5752600" cy="523220"/>
          </a:xfrm>
          <a:prstGeom prst="rect">
            <a:avLst/>
          </a:prstGeom>
        </p:spPr>
        <p:txBody>
          <a:bodyPr wrap="none">
            <a:spAutoFit/>
          </a:bodyPr>
          <a:lstStyle/>
          <a:p>
            <a:r>
              <a:rPr lang="fr-FR" sz="2800" b="1" dirty="0" smtClean="0"/>
              <a:t>1.6. 2.  Critères de choix du variateur</a:t>
            </a:r>
            <a:endParaRPr lang="fr-FR" sz="2800" b="1" dirty="0"/>
          </a:p>
        </p:txBody>
      </p:sp>
      <p:sp>
        <p:nvSpPr>
          <p:cNvPr id="5" name="Rectangle 4"/>
          <p:cNvSpPr/>
          <p:nvPr/>
        </p:nvSpPr>
        <p:spPr>
          <a:xfrm>
            <a:off x="427511" y="1971733"/>
            <a:ext cx="10355283" cy="4832092"/>
          </a:xfrm>
          <a:prstGeom prst="rect">
            <a:avLst/>
          </a:prstGeom>
        </p:spPr>
        <p:txBody>
          <a:bodyPr wrap="square">
            <a:spAutoFit/>
          </a:bodyPr>
          <a:lstStyle/>
          <a:p>
            <a:r>
              <a:rPr lang="fr-FR" sz="2800" dirty="0"/>
              <a:t>Le variateur doit être choisi pour:</a:t>
            </a:r>
          </a:p>
          <a:p>
            <a:pPr marL="457200" indent="-457200">
              <a:buFont typeface="Wingdings" panose="05000000000000000000" pitchFamily="2" charset="2"/>
              <a:buChar char="Ø"/>
            </a:pPr>
            <a:r>
              <a:rPr lang="fr-FR" sz="2800" dirty="0"/>
              <a:t>vaincre le couple résistant de la machine entraînée dans toute la plage de vitesse utilisée</a:t>
            </a:r>
            <a:r>
              <a:rPr lang="fr-FR" sz="2800" dirty="0" smtClean="0"/>
              <a:t>,</a:t>
            </a:r>
          </a:p>
          <a:p>
            <a:pPr marL="457200" indent="-457200">
              <a:buFont typeface="Wingdings" panose="05000000000000000000" pitchFamily="2" charset="2"/>
              <a:buChar char="Ø"/>
            </a:pPr>
            <a:endParaRPr lang="fr-FR" sz="2800" dirty="0"/>
          </a:p>
          <a:p>
            <a:pPr marL="457200" indent="-457200">
              <a:buFont typeface="Wingdings" panose="05000000000000000000" pitchFamily="2" charset="2"/>
              <a:buChar char="Ø"/>
            </a:pPr>
            <a:r>
              <a:rPr lang="fr-FR" sz="2800" dirty="0" smtClean="0"/>
              <a:t> </a:t>
            </a:r>
            <a:r>
              <a:rPr lang="fr-FR" sz="2800" dirty="0"/>
              <a:t>fournir le couple accélérateur </a:t>
            </a:r>
            <a:r>
              <a:rPr lang="fr-FR" sz="2800" dirty="0" smtClean="0"/>
              <a:t>nécessaire,</a:t>
            </a:r>
          </a:p>
          <a:p>
            <a:pPr marL="457200" indent="-457200">
              <a:buFont typeface="Wingdings" panose="05000000000000000000" pitchFamily="2" charset="2"/>
              <a:buChar char="Ø"/>
            </a:pPr>
            <a:endParaRPr lang="fr-FR" sz="2800" dirty="0"/>
          </a:p>
          <a:p>
            <a:pPr marL="457200" indent="-457200">
              <a:buFont typeface="Wingdings" panose="05000000000000000000" pitchFamily="2" charset="2"/>
              <a:buChar char="Ø"/>
            </a:pPr>
            <a:r>
              <a:rPr lang="fr-FR" sz="2800" dirty="0" smtClean="0"/>
              <a:t>fournir </a:t>
            </a:r>
            <a:r>
              <a:rPr lang="fr-FR" sz="2800" dirty="0"/>
              <a:t>le couple de freinage éventuellement nécessaire pour décélérer rapidement, </a:t>
            </a:r>
            <a:endParaRPr lang="fr-FR" sz="2800" dirty="0" smtClean="0"/>
          </a:p>
          <a:p>
            <a:pPr marL="457200" indent="-457200">
              <a:buFont typeface="Wingdings" panose="05000000000000000000" pitchFamily="2" charset="2"/>
              <a:buChar char="Ø"/>
            </a:pPr>
            <a:endParaRPr lang="fr-FR" sz="2800" dirty="0"/>
          </a:p>
          <a:p>
            <a:pPr marL="457200" indent="-457200">
              <a:buFont typeface="Wingdings" panose="05000000000000000000" pitchFamily="2" charset="2"/>
              <a:buChar char="Ø"/>
            </a:pPr>
            <a:r>
              <a:rPr lang="fr-FR" sz="2800" dirty="0" smtClean="0"/>
              <a:t>respecter </a:t>
            </a:r>
            <a:r>
              <a:rPr lang="fr-FR" sz="2800" dirty="0"/>
              <a:t>la gamme de vitesse imposée par le procédé. </a:t>
            </a:r>
            <a:br>
              <a:rPr lang="fr-FR" sz="2800" dirty="0"/>
            </a:br>
            <a:endParaRPr lang="fr-FR" sz="2800" dirty="0"/>
          </a:p>
        </p:txBody>
      </p:sp>
    </p:spTree>
    <p:extLst>
      <p:ext uri="{BB962C8B-B14F-4D97-AF65-F5344CB8AC3E}">
        <p14:creationId xmlns:p14="http://schemas.microsoft.com/office/powerpoint/2010/main" val="390662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6" name="Rectangle 5"/>
          <p:cNvSpPr/>
          <p:nvPr/>
        </p:nvSpPr>
        <p:spPr>
          <a:xfrm>
            <a:off x="427512" y="1448513"/>
            <a:ext cx="5752600" cy="523220"/>
          </a:xfrm>
          <a:prstGeom prst="rect">
            <a:avLst/>
          </a:prstGeom>
        </p:spPr>
        <p:txBody>
          <a:bodyPr wrap="none">
            <a:spAutoFit/>
          </a:bodyPr>
          <a:lstStyle/>
          <a:p>
            <a:r>
              <a:rPr lang="fr-FR" sz="2800" b="1" dirty="0" smtClean="0"/>
              <a:t>1.6. 2.  Critères de choix du variateur</a:t>
            </a:r>
            <a:endParaRPr lang="fr-FR" sz="2800" b="1" dirty="0"/>
          </a:p>
        </p:txBody>
      </p:sp>
      <p:sp>
        <p:nvSpPr>
          <p:cNvPr id="8" name="Rectangle 7"/>
          <p:cNvSpPr/>
          <p:nvPr/>
        </p:nvSpPr>
        <p:spPr>
          <a:xfrm>
            <a:off x="558140" y="1971733"/>
            <a:ext cx="11364686" cy="12825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400" b="1" dirty="0" smtClean="0"/>
              <a:t>La </a:t>
            </a:r>
            <a:r>
              <a:rPr lang="fr-FR" sz="2400" b="1" dirty="0"/>
              <a:t>précision</a:t>
            </a:r>
          </a:p>
          <a:p>
            <a:r>
              <a:rPr lang="fr-FR" sz="2400" dirty="0"/>
              <a:t>La précision s'exprimant en </a:t>
            </a:r>
            <a:r>
              <a:rPr lang="fr-FR" sz="2400" b="1" dirty="0"/>
              <a:t>% </a:t>
            </a:r>
            <a:r>
              <a:rPr lang="fr-FR" sz="2400" dirty="0"/>
              <a:t>de la vitesse affichée est l'écart maximal admissible par rapport à la vitesse de consigne. Cette précision s'étend donc sur toute la gamme de vitesse</a:t>
            </a:r>
            <a:r>
              <a:rPr lang="fr-FR" sz="2400" dirty="0" smtClean="0"/>
              <a:t>.</a:t>
            </a:r>
            <a:endParaRPr lang="fr-FR" sz="2400" dirty="0"/>
          </a:p>
        </p:txBody>
      </p:sp>
      <p:sp>
        <p:nvSpPr>
          <p:cNvPr id="9" name="Rectangle 8"/>
          <p:cNvSpPr/>
          <p:nvPr/>
        </p:nvSpPr>
        <p:spPr>
          <a:xfrm>
            <a:off x="558140" y="3491346"/>
            <a:ext cx="11364686" cy="12825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400" b="1" dirty="0" smtClean="0"/>
              <a:t>La </a:t>
            </a:r>
            <a:r>
              <a:rPr lang="fr-FR" sz="2400" b="1" dirty="0"/>
              <a:t>gamme de vitesse</a:t>
            </a:r>
          </a:p>
          <a:p>
            <a:r>
              <a:rPr lang="fr-FR" sz="2400" dirty="0"/>
              <a:t>La gamme de vitesse est le rapport entre la vitesse maximale et la vitesse minimale de fonctionnement souhaité. </a:t>
            </a:r>
          </a:p>
        </p:txBody>
      </p:sp>
      <p:sp>
        <p:nvSpPr>
          <p:cNvPr id="10" name="Rectangle 9"/>
          <p:cNvSpPr/>
          <p:nvPr/>
        </p:nvSpPr>
        <p:spPr>
          <a:xfrm>
            <a:off x="558140" y="4963886"/>
            <a:ext cx="11364685" cy="17931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400" b="1" dirty="0" smtClean="0"/>
              <a:t>Les </a:t>
            </a:r>
            <a:r>
              <a:rPr lang="fr-FR" sz="2400" b="1" dirty="0"/>
              <a:t>quadrants de fonctionnement</a:t>
            </a:r>
          </a:p>
          <a:p>
            <a:r>
              <a:rPr lang="fr-FR" sz="2400" dirty="0"/>
              <a:t>L'emploi d'un variateur électronique n'exclut pas d'utiliser des moyens conventionnels, mais l'électronique de puissance permet de réaliser les freinages et les inversions de sens de rotation avec souplesse, rapidité, précision et aux moindre frais en consommation d'énergie. </a:t>
            </a:r>
          </a:p>
        </p:txBody>
      </p:sp>
    </p:spTree>
    <p:extLst>
      <p:ext uri="{BB962C8B-B14F-4D97-AF65-F5344CB8AC3E}">
        <p14:creationId xmlns:p14="http://schemas.microsoft.com/office/powerpoint/2010/main" val="39774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6" name="Rectangle 5"/>
          <p:cNvSpPr/>
          <p:nvPr/>
        </p:nvSpPr>
        <p:spPr>
          <a:xfrm>
            <a:off x="427512" y="1448513"/>
            <a:ext cx="5752600" cy="523220"/>
          </a:xfrm>
          <a:prstGeom prst="rect">
            <a:avLst/>
          </a:prstGeom>
        </p:spPr>
        <p:txBody>
          <a:bodyPr wrap="none">
            <a:spAutoFit/>
          </a:bodyPr>
          <a:lstStyle/>
          <a:p>
            <a:r>
              <a:rPr lang="fr-FR" sz="2800" b="1" dirty="0" smtClean="0"/>
              <a:t>1.6. 2.  Critères de choix du variateur</a:t>
            </a:r>
            <a:endParaRPr lang="fr-FR" sz="2800" b="1" dirty="0"/>
          </a:p>
        </p:txBody>
      </p:sp>
      <p:sp>
        <p:nvSpPr>
          <p:cNvPr id="8" name="Rectangle 7"/>
          <p:cNvSpPr/>
          <p:nvPr/>
        </p:nvSpPr>
        <p:spPr>
          <a:xfrm>
            <a:off x="558140" y="1971733"/>
            <a:ext cx="11364686" cy="12825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400" b="1" dirty="0" smtClean="0"/>
              <a:t>La </a:t>
            </a:r>
            <a:r>
              <a:rPr lang="fr-FR" sz="2400" b="1" dirty="0"/>
              <a:t>puissance</a:t>
            </a:r>
          </a:p>
          <a:p>
            <a:r>
              <a:rPr lang="fr-FR" sz="2400" dirty="0"/>
              <a:t>La puissance d'un variateur est définie par le besoin mécanique de l'application (en régime permanent comme en régime transitoire). </a:t>
            </a:r>
          </a:p>
        </p:txBody>
      </p:sp>
      <p:sp>
        <p:nvSpPr>
          <p:cNvPr id="3" name="Rectangle 2"/>
          <p:cNvSpPr/>
          <p:nvPr/>
        </p:nvSpPr>
        <p:spPr>
          <a:xfrm>
            <a:off x="558140" y="3417079"/>
            <a:ext cx="11012384" cy="2677656"/>
          </a:xfrm>
          <a:prstGeom prst="rect">
            <a:avLst/>
          </a:prstGeom>
        </p:spPr>
        <p:txBody>
          <a:bodyPr wrap="square">
            <a:spAutoFit/>
          </a:bodyPr>
          <a:lstStyle/>
          <a:p>
            <a:r>
              <a:rPr lang="fr-FR" sz="2400" dirty="0"/>
              <a:t>La puissance du moto-variateur est définie en fonction</a:t>
            </a:r>
            <a:r>
              <a:rPr lang="fr-FR" sz="2400" dirty="0" smtClean="0"/>
              <a:t>:</a:t>
            </a:r>
          </a:p>
          <a:p>
            <a:endParaRPr lang="fr-FR" sz="2400" dirty="0"/>
          </a:p>
          <a:p>
            <a:pPr marL="342900" indent="-342900">
              <a:buFont typeface="Wingdings" panose="05000000000000000000" pitchFamily="2" charset="2"/>
              <a:buChar char="§"/>
            </a:pPr>
            <a:r>
              <a:rPr lang="fr-FR" sz="2400" dirty="0"/>
              <a:t>de </a:t>
            </a:r>
            <a:r>
              <a:rPr lang="fr-FR" sz="2400" b="1" dirty="0"/>
              <a:t>la puissance maximale</a:t>
            </a:r>
            <a:r>
              <a:rPr lang="fr-FR" sz="2400" dirty="0"/>
              <a:t> nécessaire au fonctionnement de la machine en régime établi. </a:t>
            </a:r>
            <a:endParaRPr lang="fr-FR" sz="2400" dirty="0" smtClean="0"/>
          </a:p>
          <a:p>
            <a:pPr marL="342900" indent="-342900">
              <a:buFont typeface="Wingdings" panose="05000000000000000000" pitchFamily="2" charset="2"/>
              <a:buChar char="§"/>
            </a:pPr>
            <a:r>
              <a:rPr lang="fr-FR" sz="2400" dirty="0" smtClean="0"/>
              <a:t>du </a:t>
            </a:r>
            <a:r>
              <a:rPr lang="fr-FR" sz="2400" b="1" dirty="0"/>
              <a:t>couple de démarrage </a:t>
            </a:r>
            <a:r>
              <a:rPr lang="fr-FR" sz="2400" dirty="0"/>
              <a:t>nécessaire pour la mise en vitesse de la machine dans le temps </a:t>
            </a:r>
            <a:r>
              <a:rPr lang="fr-FR" sz="2400" dirty="0" smtClean="0"/>
              <a:t>souhaité.</a:t>
            </a:r>
          </a:p>
          <a:p>
            <a:pPr marL="342900" indent="-342900">
              <a:buFont typeface="Wingdings" panose="05000000000000000000" pitchFamily="2" charset="2"/>
              <a:buChar char="§"/>
            </a:pPr>
            <a:r>
              <a:rPr lang="fr-FR" sz="2400" dirty="0" smtClean="0"/>
              <a:t>du </a:t>
            </a:r>
            <a:r>
              <a:rPr lang="fr-FR" sz="2400" dirty="0"/>
              <a:t>diagramme de charge en cas de fonctionnement cyclique échauffement très variable dans le temps suivant les phases du mouvement (accélération, régime établi, décélération). </a:t>
            </a:r>
          </a:p>
        </p:txBody>
      </p:sp>
    </p:spTree>
    <p:extLst>
      <p:ext uri="{BB962C8B-B14F-4D97-AF65-F5344CB8AC3E}">
        <p14:creationId xmlns:p14="http://schemas.microsoft.com/office/powerpoint/2010/main" val="197884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6" name="Rectangle 5"/>
          <p:cNvSpPr/>
          <p:nvPr/>
        </p:nvSpPr>
        <p:spPr>
          <a:xfrm>
            <a:off x="427512" y="1448513"/>
            <a:ext cx="5752600" cy="523220"/>
          </a:xfrm>
          <a:prstGeom prst="rect">
            <a:avLst/>
          </a:prstGeom>
        </p:spPr>
        <p:txBody>
          <a:bodyPr wrap="none">
            <a:spAutoFit/>
          </a:bodyPr>
          <a:lstStyle/>
          <a:p>
            <a:r>
              <a:rPr lang="fr-FR" sz="2800" b="1" dirty="0" smtClean="0"/>
              <a:t>1.6. 2.  Critères de choix du variateur</a:t>
            </a:r>
            <a:endParaRPr lang="fr-FR" sz="2800" b="1" dirty="0"/>
          </a:p>
        </p:txBody>
      </p:sp>
      <p:sp>
        <p:nvSpPr>
          <p:cNvPr id="8" name="Rectangle 7"/>
          <p:cNvSpPr/>
          <p:nvPr/>
        </p:nvSpPr>
        <p:spPr>
          <a:xfrm>
            <a:off x="558140" y="1971733"/>
            <a:ext cx="11364686" cy="1282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 La puissance</a:t>
            </a:r>
          </a:p>
          <a:p>
            <a:r>
              <a:rPr lang="fr-FR" sz="2400" dirty="0"/>
              <a:t>La puissance d'un variateur est définie par le besoin mécanique de l'application (en régime permanent comme en régime transitoire). </a:t>
            </a:r>
          </a:p>
        </p:txBody>
      </p:sp>
      <p:sp>
        <p:nvSpPr>
          <p:cNvPr id="3" name="Rectangle 2"/>
          <p:cNvSpPr/>
          <p:nvPr/>
        </p:nvSpPr>
        <p:spPr>
          <a:xfrm>
            <a:off x="558140" y="3417079"/>
            <a:ext cx="11012384" cy="2677656"/>
          </a:xfrm>
          <a:prstGeom prst="rect">
            <a:avLst/>
          </a:prstGeom>
        </p:spPr>
        <p:txBody>
          <a:bodyPr wrap="square">
            <a:spAutoFit/>
          </a:bodyPr>
          <a:lstStyle/>
          <a:p>
            <a:r>
              <a:rPr lang="fr-FR" sz="2400" dirty="0"/>
              <a:t>La puissance du moto-variateur est définie en fonction</a:t>
            </a:r>
            <a:r>
              <a:rPr lang="fr-FR" sz="2400" dirty="0" smtClean="0"/>
              <a:t>:</a:t>
            </a:r>
          </a:p>
          <a:p>
            <a:endParaRPr lang="fr-FR" sz="2400" dirty="0"/>
          </a:p>
          <a:p>
            <a:pPr marL="342900" indent="-342900">
              <a:buFont typeface="Wingdings" panose="05000000000000000000" pitchFamily="2" charset="2"/>
              <a:buChar char="§"/>
            </a:pPr>
            <a:r>
              <a:rPr lang="fr-FR" sz="2400" dirty="0"/>
              <a:t>de la puissance maximale nécessaire au fonctionnement de la machine en régime établi. </a:t>
            </a:r>
            <a:endParaRPr lang="fr-FR" sz="2400" dirty="0" smtClean="0"/>
          </a:p>
          <a:p>
            <a:pPr marL="342900" indent="-342900">
              <a:buFont typeface="Wingdings" panose="05000000000000000000" pitchFamily="2" charset="2"/>
              <a:buChar char="§"/>
            </a:pPr>
            <a:r>
              <a:rPr lang="fr-FR" sz="2400" dirty="0" smtClean="0"/>
              <a:t>du </a:t>
            </a:r>
            <a:r>
              <a:rPr lang="fr-FR" sz="2400" dirty="0"/>
              <a:t>couple de démarrage nécessaire pour la mise en vitesse de la machine dans le temps </a:t>
            </a:r>
            <a:r>
              <a:rPr lang="fr-FR" sz="2400" dirty="0" smtClean="0"/>
              <a:t>souhaité.</a:t>
            </a:r>
          </a:p>
          <a:p>
            <a:pPr marL="342900" indent="-342900">
              <a:buFont typeface="Wingdings" panose="05000000000000000000" pitchFamily="2" charset="2"/>
              <a:buChar char="§"/>
            </a:pPr>
            <a:r>
              <a:rPr lang="fr-FR" sz="2400" dirty="0" smtClean="0"/>
              <a:t>du </a:t>
            </a:r>
            <a:r>
              <a:rPr lang="fr-FR" sz="2400" dirty="0"/>
              <a:t>diagramme de charge en cas de fonctionnement cyclique échauffement très variable dans le temps suivant les phases du mouvement (accélération, régime établi, décélération). </a:t>
            </a:r>
          </a:p>
        </p:txBody>
      </p:sp>
    </p:spTree>
    <p:extLst>
      <p:ext uri="{BB962C8B-B14F-4D97-AF65-F5344CB8AC3E}">
        <p14:creationId xmlns:p14="http://schemas.microsoft.com/office/powerpoint/2010/main" val="339521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4447051" cy="523220"/>
          </a:xfrm>
          <a:prstGeom prst="rect">
            <a:avLst/>
          </a:prstGeom>
        </p:spPr>
        <p:txBody>
          <a:bodyPr wrap="none">
            <a:spAutoFit/>
          </a:bodyPr>
          <a:lstStyle/>
          <a:p>
            <a:r>
              <a:rPr lang="fr-FR" sz="2800" b="1" dirty="0" smtClean="0"/>
              <a:t>1.6.  Les Variateurs de vitesse</a:t>
            </a:r>
            <a:endParaRPr lang="fr-FR" sz="2800" b="1" dirty="0"/>
          </a:p>
        </p:txBody>
      </p:sp>
      <p:sp>
        <p:nvSpPr>
          <p:cNvPr id="6" name="Rectangle 5"/>
          <p:cNvSpPr/>
          <p:nvPr/>
        </p:nvSpPr>
        <p:spPr>
          <a:xfrm>
            <a:off x="427512" y="1448513"/>
            <a:ext cx="5752600" cy="523220"/>
          </a:xfrm>
          <a:prstGeom prst="rect">
            <a:avLst/>
          </a:prstGeom>
        </p:spPr>
        <p:txBody>
          <a:bodyPr wrap="none">
            <a:spAutoFit/>
          </a:bodyPr>
          <a:lstStyle/>
          <a:p>
            <a:r>
              <a:rPr lang="fr-FR" sz="2800" b="1" dirty="0" smtClean="0"/>
              <a:t>1.6. 2.  Critères de choix du variateur</a:t>
            </a:r>
            <a:endParaRPr lang="fr-FR"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11" y="2100016"/>
            <a:ext cx="1169819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7444" y="5571898"/>
            <a:ext cx="2696059" cy="461665"/>
          </a:xfrm>
          <a:prstGeom prst="rect">
            <a:avLst/>
          </a:prstGeom>
        </p:spPr>
        <p:txBody>
          <a:bodyPr wrap="none">
            <a:spAutoFit/>
          </a:bodyPr>
          <a:lstStyle/>
          <a:p>
            <a:r>
              <a:rPr lang="fr-FR" sz="2400" dirty="0" smtClean="0"/>
              <a:t>Diagramme </a:t>
            </a:r>
            <a:r>
              <a:rPr lang="fr-FR" sz="2400" dirty="0"/>
              <a:t>de charge </a:t>
            </a:r>
          </a:p>
        </p:txBody>
      </p:sp>
    </p:spTree>
    <p:extLst>
      <p:ext uri="{BB962C8B-B14F-4D97-AF65-F5344CB8AC3E}">
        <p14:creationId xmlns:p14="http://schemas.microsoft.com/office/powerpoint/2010/main" val="174452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8026172" cy="523220"/>
          </a:xfrm>
          <a:prstGeom prst="rect">
            <a:avLst/>
          </a:prstGeom>
        </p:spPr>
        <p:txBody>
          <a:bodyPr wrap="none">
            <a:spAutoFit/>
          </a:bodyPr>
          <a:lstStyle/>
          <a:p>
            <a:r>
              <a:rPr lang="fr-FR" sz="2800" b="1" dirty="0" smtClean="0"/>
              <a:t>1.7.  Les convertisseurs d’électronique de puissance </a:t>
            </a:r>
            <a:endParaRPr lang="fr-FR" sz="2800" b="1" dirty="0"/>
          </a:p>
        </p:txBody>
      </p:sp>
      <p:sp>
        <p:nvSpPr>
          <p:cNvPr id="7" name="Organigramme : Alternative 6"/>
          <p:cNvSpPr/>
          <p:nvPr/>
        </p:nvSpPr>
        <p:spPr>
          <a:xfrm>
            <a:off x="7400019" y="1869040"/>
            <a:ext cx="1620180" cy="108012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err="1" smtClean="0">
                <a:latin typeface="Comic Sans MS" pitchFamily="66" charset="0"/>
              </a:rPr>
              <a:t>Converter</a:t>
            </a:r>
            <a:r>
              <a:rPr lang="fr-FR" dirty="0" smtClean="0"/>
              <a:t> </a:t>
            </a:r>
            <a:endParaRPr lang="fr-FR" dirty="0"/>
          </a:p>
        </p:txBody>
      </p:sp>
      <p:cxnSp>
        <p:nvCxnSpPr>
          <p:cNvPr id="8" name="Connecteur droit 7"/>
          <p:cNvCxnSpPr/>
          <p:nvPr/>
        </p:nvCxnSpPr>
        <p:spPr>
          <a:xfrm>
            <a:off x="6319899" y="2007284"/>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319899" y="2655356"/>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9056203" y="2007284"/>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9056203" y="2655356"/>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78115" y="2061235"/>
            <a:ext cx="1421904" cy="369332"/>
          </a:xfrm>
          <a:prstGeom prst="rect">
            <a:avLst/>
          </a:prstGeom>
        </p:spPr>
        <p:txBody>
          <a:bodyPr wrap="square">
            <a:spAutoFit/>
          </a:bodyPr>
          <a:lstStyle/>
          <a:p>
            <a:pPr algn="ctr"/>
            <a:r>
              <a:rPr lang="fr-FR" dirty="0" smtClean="0">
                <a:latin typeface="Comic Sans MS" pitchFamily="66" charset="0"/>
              </a:rPr>
              <a:t>Power input</a:t>
            </a:r>
            <a:endParaRPr lang="fr-FR" dirty="0">
              <a:latin typeface="Comic Sans MS" pitchFamily="66" charset="0"/>
            </a:endParaRPr>
          </a:p>
        </p:txBody>
      </p:sp>
      <p:sp>
        <p:nvSpPr>
          <p:cNvPr id="13" name="Rectangle 12"/>
          <p:cNvSpPr/>
          <p:nvPr/>
        </p:nvSpPr>
        <p:spPr>
          <a:xfrm>
            <a:off x="9128211" y="2214016"/>
            <a:ext cx="1674440" cy="369332"/>
          </a:xfrm>
          <a:prstGeom prst="rect">
            <a:avLst/>
          </a:prstGeom>
        </p:spPr>
        <p:txBody>
          <a:bodyPr wrap="square">
            <a:spAutoFit/>
          </a:bodyPr>
          <a:lstStyle/>
          <a:p>
            <a:pPr algn="ctr"/>
            <a:r>
              <a:rPr lang="fr-FR" dirty="0" smtClean="0">
                <a:latin typeface="Comic Sans MS" pitchFamily="66" charset="0"/>
              </a:rPr>
              <a:t>Power output</a:t>
            </a:r>
            <a:endParaRPr lang="fr-FR" dirty="0">
              <a:latin typeface="Comic Sans MS" pitchFamily="66" charset="0"/>
            </a:endParaRPr>
          </a:p>
        </p:txBody>
      </p:sp>
      <p:sp>
        <p:nvSpPr>
          <p:cNvPr id="14" name="Rectangle 13"/>
          <p:cNvSpPr/>
          <p:nvPr/>
        </p:nvSpPr>
        <p:spPr>
          <a:xfrm>
            <a:off x="7523965" y="3159412"/>
            <a:ext cx="1656184" cy="64807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Circuit de commande</a:t>
            </a:r>
            <a:endParaRPr lang="fr-FR" dirty="0">
              <a:latin typeface="Comic Sans MS" pitchFamily="66" charset="0"/>
            </a:endParaRPr>
          </a:p>
        </p:txBody>
      </p:sp>
      <p:cxnSp>
        <p:nvCxnSpPr>
          <p:cNvPr id="15" name="Connecteur droit avec flèche 14"/>
          <p:cNvCxnSpPr>
            <a:endCxn id="14" idx="2"/>
          </p:cNvCxnSpPr>
          <p:nvPr/>
        </p:nvCxnSpPr>
        <p:spPr>
          <a:xfrm flipV="1">
            <a:off x="8352057" y="3807484"/>
            <a:ext cx="0" cy="44087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Connecteur droit avec flèche 15"/>
          <p:cNvCxnSpPr>
            <a:stCxn id="14" idx="0"/>
          </p:cNvCxnSpPr>
          <p:nvPr/>
        </p:nvCxnSpPr>
        <p:spPr>
          <a:xfrm flipV="1">
            <a:off x="8352057" y="2949161"/>
            <a:ext cx="0" cy="2102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7" name="Rectangle 16"/>
          <p:cNvSpPr/>
          <p:nvPr/>
        </p:nvSpPr>
        <p:spPr>
          <a:xfrm>
            <a:off x="7620699" y="4248363"/>
            <a:ext cx="1421904" cy="369332"/>
          </a:xfrm>
          <a:prstGeom prst="rect">
            <a:avLst/>
          </a:prstGeom>
        </p:spPr>
        <p:txBody>
          <a:bodyPr wrap="square">
            <a:spAutoFit/>
          </a:bodyPr>
          <a:lstStyle/>
          <a:p>
            <a:pPr algn="ctr"/>
            <a:r>
              <a:rPr lang="fr-FR" dirty="0" smtClean="0">
                <a:latin typeface="Comic Sans MS" pitchFamily="66" charset="0"/>
              </a:rPr>
              <a:t>Références</a:t>
            </a:r>
            <a:endParaRPr lang="fr-FR" dirty="0">
              <a:latin typeface="Comic Sans MS" pitchFamily="66" charset="0"/>
            </a:endParaRPr>
          </a:p>
        </p:txBody>
      </p:sp>
      <p:cxnSp>
        <p:nvCxnSpPr>
          <p:cNvPr id="18" name="Connecteur droit 17"/>
          <p:cNvCxnSpPr/>
          <p:nvPr/>
        </p:nvCxnSpPr>
        <p:spPr>
          <a:xfrm>
            <a:off x="9965431" y="2007284"/>
            <a:ext cx="0" cy="165618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9" name="Connecteur droit avec flèche 18"/>
          <p:cNvCxnSpPr/>
          <p:nvPr/>
        </p:nvCxnSpPr>
        <p:spPr>
          <a:xfrm flipH="1">
            <a:off x="9180149" y="3663468"/>
            <a:ext cx="785282"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20" name="Rectangle 19"/>
          <p:cNvSpPr/>
          <p:nvPr/>
        </p:nvSpPr>
        <p:spPr>
          <a:xfrm>
            <a:off x="9206304" y="3015396"/>
            <a:ext cx="1421904" cy="523220"/>
          </a:xfrm>
          <a:prstGeom prst="rect">
            <a:avLst/>
          </a:prstGeom>
        </p:spPr>
        <p:txBody>
          <a:bodyPr wrap="square">
            <a:spAutoFit/>
          </a:bodyPr>
          <a:lstStyle/>
          <a:p>
            <a:pPr algn="ctr"/>
            <a:r>
              <a:rPr lang="fr-FR" sz="1400" dirty="0" smtClean="0">
                <a:latin typeface="Comic Sans MS" pitchFamily="66" charset="0"/>
              </a:rPr>
              <a:t>Boucle de retour</a:t>
            </a:r>
            <a:endParaRPr lang="fr-FR" sz="1400" dirty="0">
              <a:latin typeface="Comic Sans MS" pitchFamily="66" charset="0"/>
            </a:endParaRPr>
          </a:p>
        </p:txBody>
      </p:sp>
      <p:sp>
        <p:nvSpPr>
          <p:cNvPr id="21" name="object 7"/>
          <p:cNvSpPr txBox="1"/>
          <p:nvPr/>
        </p:nvSpPr>
        <p:spPr>
          <a:xfrm>
            <a:off x="7831818" y="4806214"/>
            <a:ext cx="1374486" cy="646430"/>
          </a:xfrm>
          <a:prstGeom prst="rect">
            <a:avLst/>
          </a:prstGeom>
          <a:ln w="38100">
            <a:solidFill>
              <a:srgbClr val="B3A1C6"/>
            </a:solidFill>
          </a:ln>
        </p:spPr>
        <p:txBody>
          <a:bodyPr vert="horz" wrap="square" lIns="0" tIns="29844" rIns="0" bIns="0" rtlCol="0">
            <a:spAutoFit/>
          </a:bodyPr>
          <a:lstStyle/>
          <a:p>
            <a:pPr algn="ctr">
              <a:lnSpc>
                <a:spcPct val="100000"/>
              </a:lnSpc>
              <a:spcBef>
                <a:spcPts val="234"/>
              </a:spcBef>
            </a:pPr>
            <a:r>
              <a:rPr sz="1800" spc="-5" dirty="0">
                <a:latin typeface="Calibri"/>
                <a:cs typeface="Calibri"/>
              </a:rPr>
              <a:t>Convertisseur</a:t>
            </a:r>
            <a:endParaRPr sz="1800">
              <a:latin typeface="Calibri"/>
              <a:cs typeface="Calibri"/>
            </a:endParaRPr>
          </a:p>
          <a:p>
            <a:pPr algn="ctr">
              <a:lnSpc>
                <a:spcPct val="100000"/>
              </a:lnSpc>
            </a:pPr>
            <a:r>
              <a:rPr sz="1800" spc="-10" dirty="0">
                <a:latin typeface="Calibri"/>
                <a:cs typeface="Calibri"/>
              </a:rPr>
              <a:t>Statique</a:t>
            </a:r>
            <a:endParaRPr sz="1800">
              <a:latin typeface="Calibri"/>
              <a:cs typeface="Calibri"/>
            </a:endParaRPr>
          </a:p>
        </p:txBody>
      </p:sp>
      <p:grpSp>
        <p:nvGrpSpPr>
          <p:cNvPr id="22" name="object 8"/>
          <p:cNvGrpSpPr/>
          <p:nvPr/>
        </p:nvGrpSpPr>
        <p:grpSpPr>
          <a:xfrm>
            <a:off x="9295834" y="4936517"/>
            <a:ext cx="677718" cy="386080"/>
            <a:chOff x="4771644" y="3060192"/>
            <a:chExt cx="745490" cy="386080"/>
          </a:xfrm>
        </p:grpSpPr>
        <p:sp>
          <p:nvSpPr>
            <p:cNvPr id="23" name="object 9"/>
            <p:cNvSpPr/>
            <p:nvPr/>
          </p:nvSpPr>
          <p:spPr>
            <a:xfrm>
              <a:off x="4784598" y="3073146"/>
              <a:ext cx="719455" cy="360045"/>
            </a:xfrm>
            <a:custGeom>
              <a:avLst/>
              <a:gdLst/>
              <a:ahLst/>
              <a:cxnLst/>
              <a:rect l="l" t="t" r="r" b="b"/>
              <a:pathLst>
                <a:path w="719454" h="360045">
                  <a:moveTo>
                    <a:pt x="539496" y="0"/>
                  </a:moveTo>
                  <a:lnTo>
                    <a:pt x="539496" y="89915"/>
                  </a:lnTo>
                  <a:lnTo>
                    <a:pt x="0" y="89915"/>
                  </a:lnTo>
                  <a:lnTo>
                    <a:pt x="0" y="269748"/>
                  </a:lnTo>
                  <a:lnTo>
                    <a:pt x="539496" y="269748"/>
                  </a:lnTo>
                  <a:lnTo>
                    <a:pt x="539496" y="359663"/>
                  </a:lnTo>
                  <a:lnTo>
                    <a:pt x="719327" y="179831"/>
                  </a:lnTo>
                  <a:lnTo>
                    <a:pt x="539496" y="0"/>
                  </a:lnTo>
                  <a:close/>
                </a:path>
              </a:pathLst>
            </a:custGeom>
            <a:solidFill>
              <a:srgbClr val="FF0000"/>
            </a:solidFill>
          </p:spPr>
          <p:txBody>
            <a:bodyPr wrap="square" lIns="0" tIns="0" rIns="0" bIns="0" rtlCol="0"/>
            <a:lstStyle/>
            <a:p>
              <a:endParaRPr/>
            </a:p>
          </p:txBody>
        </p:sp>
        <p:sp>
          <p:nvSpPr>
            <p:cNvPr id="24" name="object 10"/>
            <p:cNvSpPr/>
            <p:nvPr/>
          </p:nvSpPr>
          <p:spPr>
            <a:xfrm>
              <a:off x="4784598" y="3073146"/>
              <a:ext cx="719455" cy="360045"/>
            </a:xfrm>
            <a:custGeom>
              <a:avLst/>
              <a:gdLst/>
              <a:ahLst/>
              <a:cxnLst/>
              <a:rect l="l" t="t" r="r" b="b"/>
              <a:pathLst>
                <a:path w="719454" h="360045">
                  <a:moveTo>
                    <a:pt x="0" y="89915"/>
                  </a:moveTo>
                  <a:lnTo>
                    <a:pt x="539496" y="89915"/>
                  </a:lnTo>
                  <a:lnTo>
                    <a:pt x="539496" y="0"/>
                  </a:lnTo>
                  <a:lnTo>
                    <a:pt x="719327" y="179831"/>
                  </a:lnTo>
                  <a:lnTo>
                    <a:pt x="539496" y="359663"/>
                  </a:lnTo>
                  <a:lnTo>
                    <a:pt x="539496" y="269748"/>
                  </a:lnTo>
                  <a:lnTo>
                    <a:pt x="0" y="269748"/>
                  </a:lnTo>
                  <a:lnTo>
                    <a:pt x="0" y="89915"/>
                  </a:lnTo>
                  <a:close/>
                </a:path>
              </a:pathLst>
            </a:custGeom>
            <a:ln w="25907">
              <a:solidFill>
                <a:srgbClr val="FF0000"/>
              </a:solidFill>
            </a:ln>
          </p:spPr>
          <p:txBody>
            <a:bodyPr wrap="square" lIns="0" tIns="0" rIns="0" bIns="0" rtlCol="0"/>
            <a:lstStyle/>
            <a:p>
              <a:endParaRPr/>
            </a:p>
          </p:txBody>
        </p:sp>
      </p:grpSp>
      <p:grpSp>
        <p:nvGrpSpPr>
          <p:cNvPr id="25" name="object 11"/>
          <p:cNvGrpSpPr/>
          <p:nvPr/>
        </p:nvGrpSpPr>
        <p:grpSpPr>
          <a:xfrm>
            <a:off x="7388213" y="4959376"/>
            <a:ext cx="350982" cy="386080"/>
            <a:chOff x="2880360" y="3083051"/>
            <a:chExt cx="386080" cy="386080"/>
          </a:xfrm>
        </p:grpSpPr>
        <p:sp>
          <p:nvSpPr>
            <p:cNvPr id="26" name="object 12"/>
            <p:cNvSpPr/>
            <p:nvPr/>
          </p:nvSpPr>
          <p:spPr>
            <a:xfrm>
              <a:off x="2893314" y="3096005"/>
              <a:ext cx="360045" cy="360045"/>
            </a:xfrm>
            <a:custGeom>
              <a:avLst/>
              <a:gdLst/>
              <a:ahLst/>
              <a:cxnLst/>
              <a:rect l="l" t="t" r="r" b="b"/>
              <a:pathLst>
                <a:path w="360045" h="360045">
                  <a:moveTo>
                    <a:pt x="179831" y="0"/>
                  </a:moveTo>
                  <a:lnTo>
                    <a:pt x="179831" y="89916"/>
                  </a:lnTo>
                  <a:lnTo>
                    <a:pt x="0" y="89916"/>
                  </a:lnTo>
                  <a:lnTo>
                    <a:pt x="0" y="269748"/>
                  </a:lnTo>
                  <a:lnTo>
                    <a:pt x="179831" y="269748"/>
                  </a:lnTo>
                  <a:lnTo>
                    <a:pt x="179831" y="359664"/>
                  </a:lnTo>
                  <a:lnTo>
                    <a:pt x="359663" y="179832"/>
                  </a:lnTo>
                  <a:lnTo>
                    <a:pt x="179831" y="0"/>
                  </a:lnTo>
                  <a:close/>
                </a:path>
              </a:pathLst>
            </a:custGeom>
            <a:solidFill>
              <a:srgbClr val="FF0000"/>
            </a:solidFill>
          </p:spPr>
          <p:txBody>
            <a:bodyPr wrap="square" lIns="0" tIns="0" rIns="0" bIns="0" rtlCol="0"/>
            <a:lstStyle/>
            <a:p>
              <a:endParaRPr/>
            </a:p>
          </p:txBody>
        </p:sp>
        <p:sp>
          <p:nvSpPr>
            <p:cNvPr id="27" name="object 13"/>
            <p:cNvSpPr/>
            <p:nvPr/>
          </p:nvSpPr>
          <p:spPr>
            <a:xfrm>
              <a:off x="2893314" y="3096005"/>
              <a:ext cx="360045" cy="360045"/>
            </a:xfrm>
            <a:custGeom>
              <a:avLst/>
              <a:gdLst/>
              <a:ahLst/>
              <a:cxnLst/>
              <a:rect l="l" t="t" r="r" b="b"/>
              <a:pathLst>
                <a:path w="360045" h="360045">
                  <a:moveTo>
                    <a:pt x="0" y="89916"/>
                  </a:moveTo>
                  <a:lnTo>
                    <a:pt x="179831" y="89916"/>
                  </a:lnTo>
                  <a:lnTo>
                    <a:pt x="179831" y="0"/>
                  </a:lnTo>
                  <a:lnTo>
                    <a:pt x="359663" y="179832"/>
                  </a:lnTo>
                  <a:lnTo>
                    <a:pt x="179831" y="359664"/>
                  </a:lnTo>
                  <a:lnTo>
                    <a:pt x="179831" y="269748"/>
                  </a:lnTo>
                  <a:lnTo>
                    <a:pt x="0" y="269748"/>
                  </a:lnTo>
                  <a:lnTo>
                    <a:pt x="0" y="89916"/>
                  </a:lnTo>
                  <a:close/>
                </a:path>
              </a:pathLst>
            </a:custGeom>
            <a:ln w="25908">
              <a:solidFill>
                <a:srgbClr val="FF0000"/>
              </a:solidFill>
            </a:ln>
          </p:spPr>
          <p:txBody>
            <a:bodyPr wrap="square" lIns="0" tIns="0" rIns="0" bIns="0" rtlCol="0"/>
            <a:lstStyle/>
            <a:p>
              <a:endParaRPr/>
            </a:p>
          </p:txBody>
        </p:sp>
      </p:grpSp>
      <p:sp>
        <p:nvSpPr>
          <p:cNvPr id="28" name="object 14"/>
          <p:cNvSpPr txBox="1"/>
          <p:nvPr/>
        </p:nvSpPr>
        <p:spPr>
          <a:xfrm>
            <a:off x="7563646" y="6026939"/>
            <a:ext cx="1646001" cy="584775"/>
          </a:xfrm>
          <a:prstGeom prst="rect">
            <a:avLst/>
          </a:prstGeom>
          <a:ln w="38100">
            <a:solidFill>
              <a:srgbClr val="B3A1C6"/>
            </a:solidFill>
          </a:ln>
        </p:spPr>
        <p:txBody>
          <a:bodyPr vert="horz" wrap="square" lIns="0" tIns="30480" rIns="0" bIns="0" rtlCol="0">
            <a:spAutoFit/>
          </a:bodyPr>
          <a:lstStyle/>
          <a:p>
            <a:pPr marL="118110" marR="109855" indent="101600">
              <a:lnSpc>
                <a:spcPct val="100000"/>
              </a:lnSpc>
              <a:spcBef>
                <a:spcPts val="240"/>
              </a:spcBef>
            </a:pPr>
            <a:r>
              <a:rPr sz="1800" spc="-5" dirty="0">
                <a:latin typeface="Calibri"/>
                <a:cs typeface="Calibri"/>
              </a:rPr>
              <a:t>Commande </a:t>
            </a:r>
            <a:r>
              <a:rPr sz="1800" dirty="0">
                <a:latin typeface="Calibri"/>
                <a:cs typeface="Calibri"/>
              </a:rPr>
              <a:t> </a:t>
            </a:r>
            <a:r>
              <a:rPr sz="1800" spc="-5" dirty="0">
                <a:latin typeface="Calibri"/>
                <a:cs typeface="Calibri"/>
              </a:rPr>
              <a:t>Co</a:t>
            </a:r>
            <a:r>
              <a:rPr sz="1800" spc="-25" dirty="0">
                <a:latin typeface="Calibri"/>
                <a:cs typeface="Calibri"/>
              </a:rPr>
              <a:t>n</a:t>
            </a:r>
            <a:r>
              <a:rPr sz="1800" spc="-10" dirty="0">
                <a:latin typeface="Calibri"/>
                <a:cs typeface="Calibri"/>
              </a:rPr>
              <a:t>v</a:t>
            </a:r>
            <a:r>
              <a:rPr sz="1800" dirty="0">
                <a:latin typeface="Calibri"/>
                <a:cs typeface="Calibri"/>
              </a:rPr>
              <a:t>ert</a:t>
            </a:r>
            <a:r>
              <a:rPr sz="1800" spc="-10" dirty="0">
                <a:latin typeface="Calibri"/>
                <a:cs typeface="Calibri"/>
              </a:rPr>
              <a:t>i</a:t>
            </a:r>
            <a:r>
              <a:rPr sz="1800" spc="-5" dirty="0">
                <a:latin typeface="Calibri"/>
                <a:cs typeface="Calibri"/>
              </a:rPr>
              <a:t>s</a:t>
            </a:r>
            <a:r>
              <a:rPr sz="1800" spc="5" dirty="0">
                <a:latin typeface="Calibri"/>
                <a:cs typeface="Calibri"/>
              </a:rPr>
              <a:t>s</a:t>
            </a:r>
            <a:r>
              <a:rPr sz="1800" dirty="0">
                <a:latin typeface="Calibri"/>
                <a:cs typeface="Calibri"/>
              </a:rPr>
              <a:t>e</a:t>
            </a:r>
            <a:r>
              <a:rPr sz="1800" spc="5" dirty="0">
                <a:latin typeface="Calibri"/>
                <a:cs typeface="Calibri"/>
              </a:rPr>
              <a:t>u</a:t>
            </a:r>
            <a:r>
              <a:rPr sz="1800" dirty="0">
                <a:latin typeface="Calibri"/>
                <a:cs typeface="Calibri"/>
              </a:rPr>
              <a:t>r</a:t>
            </a:r>
          </a:p>
        </p:txBody>
      </p:sp>
      <p:sp>
        <p:nvSpPr>
          <p:cNvPr id="29" name="object 15"/>
          <p:cNvSpPr/>
          <p:nvPr/>
        </p:nvSpPr>
        <p:spPr>
          <a:xfrm>
            <a:off x="9311414" y="6170957"/>
            <a:ext cx="654050" cy="360045"/>
          </a:xfrm>
          <a:custGeom>
            <a:avLst/>
            <a:gdLst/>
            <a:ahLst/>
            <a:cxnLst/>
            <a:rect l="l" t="t" r="r" b="b"/>
            <a:pathLst>
              <a:path w="719454" h="360045">
                <a:moveTo>
                  <a:pt x="179831" y="0"/>
                </a:moveTo>
                <a:lnTo>
                  <a:pt x="0" y="179832"/>
                </a:lnTo>
                <a:lnTo>
                  <a:pt x="179831" y="359664"/>
                </a:lnTo>
                <a:lnTo>
                  <a:pt x="179831" y="269748"/>
                </a:lnTo>
                <a:lnTo>
                  <a:pt x="719327" y="269748"/>
                </a:lnTo>
                <a:lnTo>
                  <a:pt x="719327" y="89916"/>
                </a:lnTo>
                <a:lnTo>
                  <a:pt x="179831" y="89916"/>
                </a:lnTo>
                <a:lnTo>
                  <a:pt x="179831" y="0"/>
                </a:lnTo>
                <a:close/>
              </a:path>
            </a:pathLst>
          </a:custGeom>
          <a:solidFill>
            <a:srgbClr val="FF0000">
              <a:alpha val="50195"/>
            </a:srgbClr>
          </a:solidFill>
        </p:spPr>
        <p:txBody>
          <a:bodyPr wrap="square" lIns="0" tIns="0" rIns="0" bIns="0" rtlCol="0"/>
          <a:lstStyle/>
          <a:p>
            <a:endParaRPr/>
          </a:p>
        </p:txBody>
      </p:sp>
      <p:sp>
        <p:nvSpPr>
          <p:cNvPr id="30" name="object 16"/>
          <p:cNvSpPr txBox="1"/>
          <p:nvPr/>
        </p:nvSpPr>
        <p:spPr>
          <a:xfrm>
            <a:off x="6572594" y="5546244"/>
            <a:ext cx="1208249" cy="391160"/>
          </a:xfrm>
          <a:prstGeom prst="rect">
            <a:avLst/>
          </a:prstGeom>
        </p:spPr>
        <p:txBody>
          <a:bodyPr vert="horz" wrap="square" lIns="0" tIns="12700" rIns="0" bIns="0" rtlCol="0">
            <a:spAutoFit/>
          </a:bodyPr>
          <a:lstStyle/>
          <a:p>
            <a:pPr marL="12700" marR="5080" indent="116839">
              <a:lnSpc>
                <a:spcPct val="100000"/>
              </a:lnSpc>
              <a:spcBef>
                <a:spcPts val="100"/>
              </a:spcBef>
            </a:pPr>
            <a:r>
              <a:rPr sz="1200" b="1" spc="-5" dirty="0">
                <a:latin typeface="Calibri"/>
                <a:cs typeface="Calibri"/>
              </a:rPr>
              <a:t>Ordres </a:t>
            </a:r>
            <a:r>
              <a:rPr sz="1200" b="1" dirty="0">
                <a:latin typeface="Calibri"/>
                <a:cs typeface="Calibri"/>
              </a:rPr>
              <a:t>de </a:t>
            </a:r>
            <a:r>
              <a:rPr sz="1200" b="1" spc="5" dirty="0">
                <a:latin typeface="Calibri"/>
                <a:cs typeface="Calibri"/>
              </a:rPr>
              <a:t> </a:t>
            </a:r>
            <a:r>
              <a:rPr sz="1200" b="1" spc="-5" dirty="0">
                <a:latin typeface="Calibri"/>
                <a:cs typeface="Calibri"/>
              </a:rPr>
              <a:t>c</a:t>
            </a:r>
            <a:r>
              <a:rPr sz="1200" b="1" dirty="0">
                <a:latin typeface="Calibri"/>
                <a:cs typeface="Calibri"/>
              </a:rPr>
              <a:t>o</a:t>
            </a:r>
            <a:r>
              <a:rPr sz="1200" b="1" spc="-5" dirty="0">
                <a:latin typeface="Calibri"/>
                <a:cs typeface="Calibri"/>
              </a:rPr>
              <a:t>mm</a:t>
            </a:r>
            <a:r>
              <a:rPr sz="1200" b="1" dirty="0">
                <a:latin typeface="Calibri"/>
                <a:cs typeface="Calibri"/>
              </a:rPr>
              <a:t>u</a:t>
            </a:r>
            <a:r>
              <a:rPr sz="1200" b="1" spc="-10" dirty="0">
                <a:latin typeface="Calibri"/>
                <a:cs typeface="Calibri"/>
              </a:rPr>
              <a:t>t</a:t>
            </a:r>
            <a:r>
              <a:rPr sz="1200" b="1" spc="-20" dirty="0">
                <a:latin typeface="Calibri"/>
                <a:cs typeface="Calibri"/>
              </a:rPr>
              <a:t>a</a:t>
            </a:r>
            <a:r>
              <a:rPr sz="1200" b="1" dirty="0">
                <a:latin typeface="Calibri"/>
                <a:cs typeface="Calibri"/>
              </a:rPr>
              <a:t>t</a:t>
            </a:r>
            <a:r>
              <a:rPr sz="1200" b="1" spc="5" dirty="0">
                <a:latin typeface="Calibri"/>
                <a:cs typeface="Calibri"/>
              </a:rPr>
              <a:t>i</a:t>
            </a:r>
            <a:r>
              <a:rPr sz="1200" b="1" dirty="0">
                <a:latin typeface="Calibri"/>
                <a:cs typeface="Calibri"/>
              </a:rPr>
              <a:t>on</a:t>
            </a:r>
            <a:endParaRPr sz="1200" dirty="0">
              <a:latin typeface="Calibri"/>
              <a:cs typeface="Calibri"/>
            </a:endParaRPr>
          </a:p>
        </p:txBody>
      </p:sp>
      <p:sp>
        <p:nvSpPr>
          <p:cNvPr id="31" name="object 17"/>
          <p:cNvSpPr txBox="1"/>
          <p:nvPr/>
        </p:nvSpPr>
        <p:spPr>
          <a:xfrm>
            <a:off x="6010319" y="4855490"/>
            <a:ext cx="1124551" cy="382156"/>
          </a:xfrm>
          <a:prstGeom prst="rect">
            <a:avLst/>
          </a:prstGeom>
        </p:spPr>
        <p:txBody>
          <a:bodyPr vert="horz" wrap="square" lIns="0" tIns="12700" rIns="0" bIns="0" rtlCol="0">
            <a:spAutoFit/>
          </a:bodyPr>
          <a:lstStyle/>
          <a:p>
            <a:pPr marL="12700" marR="5080" indent="2540" algn="ctr">
              <a:lnSpc>
                <a:spcPct val="100000"/>
              </a:lnSpc>
              <a:spcBef>
                <a:spcPts val="100"/>
              </a:spcBef>
            </a:pPr>
            <a:r>
              <a:rPr sz="1200" b="1" dirty="0">
                <a:latin typeface="Calibri"/>
                <a:cs typeface="Calibri"/>
              </a:rPr>
              <a:t>Source </a:t>
            </a:r>
            <a:r>
              <a:rPr sz="1200" b="1" spc="5" dirty="0">
                <a:latin typeface="Calibri"/>
                <a:cs typeface="Calibri"/>
              </a:rPr>
              <a:t> </a:t>
            </a:r>
            <a:r>
              <a:rPr sz="1200" b="1" spc="-5" dirty="0">
                <a:latin typeface="Calibri"/>
                <a:cs typeface="Calibri"/>
              </a:rPr>
              <a:t>é</a:t>
            </a:r>
            <a:r>
              <a:rPr sz="1200" b="1" dirty="0">
                <a:latin typeface="Calibri"/>
                <a:cs typeface="Calibri"/>
              </a:rPr>
              <a:t>l</a:t>
            </a:r>
            <a:r>
              <a:rPr sz="1200" b="1" spc="-5" dirty="0">
                <a:latin typeface="Calibri"/>
                <a:cs typeface="Calibri"/>
              </a:rPr>
              <a:t>ec</a:t>
            </a:r>
            <a:r>
              <a:rPr sz="1200" b="1" dirty="0">
                <a:latin typeface="Calibri"/>
                <a:cs typeface="Calibri"/>
              </a:rPr>
              <a:t>trique  brute</a:t>
            </a:r>
            <a:endParaRPr sz="1200" dirty="0">
              <a:latin typeface="Calibri"/>
              <a:cs typeface="Calibri"/>
            </a:endParaRPr>
          </a:p>
        </p:txBody>
      </p:sp>
      <p:sp>
        <p:nvSpPr>
          <p:cNvPr id="32" name="object 18"/>
          <p:cNvSpPr txBox="1"/>
          <p:nvPr/>
        </p:nvSpPr>
        <p:spPr>
          <a:xfrm>
            <a:off x="10184250" y="4778097"/>
            <a:ext cx="849331" cy="575310"/>
          </a:xfrm>
          <a:prstGeom prst="rect">
            <a:avLst/>
          </a:prstGeom>
        </p:spPr>
        <p:txBody>
          <a:bodyPr vert="horz" wrap="square" lIns="0" tIns="12700" rIns="0" bIns="0" rtlCol="0">
            <a:spAutoFit/>
          </a:bodyPr>
          <a:lstStyle/>
          <a:p>
            <a:pPr marL="12700" marR="5080" indent="20955" algn="just">
              <a:lnSpc>
                <a:spcPct val="100000"/>
              </a:lnSpc>
              <a:spcBef>
                <a:spcPts val="100"/>
              </a:spcBef>
            </a:pPr>
            <a:r>
              <a:rPr sz="1200" b="1" spc="-5" dirty="0">
                <a:latin typeface="Calibri"/>
                <a:cs typeface="Calibri"/>
              </a:rPr>
              <a:t>Grandeurs </a:t>
            </a:r>
            <a:r>
              <a:rPr sz="1200" b="1" spc="-260" dirty="0">
                <a:latin typeface="Calibri"/>
                <a:cs typeface="Calibri"/>
              </a:rPr>
              <a:t> </a:t>
            </a:r>
            <a:r>
              <a:rPr sz="1200" b="1" spc="-5" dirty="0">
                <a:latin typeface="Calibri"/>
                <a:cs typeface="Calibri"/>
              </a:rPr>
              <a:t>é</a:t>
            </a:r>
            <a:r>
              <a:rPr sz="1200" b="1" dirty="0">
                <a:latin typeface="Calibri"/>
                <a:cs typeface="Calibri"/>
              </a:rPr>
              <a:t>l</a:t>
            </a:r>
            <a:r>
              <a:rPr sz="1200" b="1" spc="-5" dirty="0">
                <a:latin typeface="Calibri"/>
                <a:cs typeface="Calibri"/>
              </a:rPr>
              <a:t>ec</a:t>
            </a:r>
            <a:r>
              <a:rPr sz="1200" b="1" dirty="0">
                <a:latin typeface="Calibri"/>
                <a:cs typeface="Calibri"/>
              </a:rPr>
              <a:t>triqu</a:t>
            </a:r>
            <a:r>
              <a:rPr sz="1200" b="1" spc="-5" dirty="0">
                <a:latin typeface="Calibri"/>
                <a:cs typeface="Calibri"/>
              </a:rPr>
              <a:t>e</a:t>
            </a:r>
            <a:r>
              <a:rPr sz="1200" b="1" dirty="0">
                <a:latin typeface="Calibri"/>
                <a:cs typeface="Calibri"/>
              </a:rPr>
              <a:t>s  </a:t>
            </a:r>
            <a:r>
              <a:rPr sz="1200" b="1" spc="-5" dirty="0">
                <a:latin typeface="Calibri"/>
                <a:cs typeface="Calibri"/>
              </a:rPr>
              <a:t>variables</a:t>
            </a:r>
            <a:endParaRPr sz="1200" dirty="0">
              <a:latin typeface="Calibri"/>
              <a:cs typeface="Calibri"/>
            </a:endParaRPr>
          </a:p>
        </p:txBody>
      </p:sp>
      <p:sp>
        <p:nvSpPr>
          <p:cNvPr id="33" name="object 19"/>
          <p:cNvSpPr txBox="1"/>
          <p:nvPr/>
        </p:nvSpPr>
        <p:spPr>
          <a:xfrm>
            <a:off x="10145468" y="6051526"/>
            <a:ext cx="1042491" cy="575310"/>
          </a:xfrm>
          <a:prstGeom prst="rect">
            <a:avLst/>
          </a:prstGeom>
        </p:spPr>
        <p:txBody>
          <a:bodyPr vert="horz" wrap="square" lIns="0" tIns="12700" rIns="0" bIns="0" rtlCol="0">
            <a:spAutoFit/>
          </a:bodyPr>
          <a:lstStyle/>
          <a:p>
            <a:pPr marL="12700" marR="5080" indent="66675" algn="just">
              <a:lnSpc>
                <a:spcPct val="100000"/>
              </a:lnSpc>
              <a:spcBef>
                <a:spcPts val="100"/>
              </a:spcBef>
            </a:pPr>
            <a:r>
              <a:rPr sz="1200" b="1" spc="-5" dirty="0">
                <a:latin typeface="Calibri"/>
                <a:cs typeface="Calibri"/>
              </a:rPr>
              <a:t>Grandeurs </a:t>
            </a:r>
            <a:r>
              <a:rPr sz="1200" b="1" dirty="0">
                <a:latin typeface="Calibri"/>
                <a:cs typeface="Calibri"/>
              </a:rPr>
              <a:t> </a:t>
            </a:r>
            <a:r>
              <a:rPr sz="1200" b="1" spc="-5" dirty="0">
                <a:latin typeface="Calibri"/>
                <a:cs typeface="Calibri"/>
              </a:rPr>
              <a:t>électriques </a:t>
            </a:r>
            <a:r>
              <a:rPr sz="1200" b="1" dirty="0">
                <a:latin typeface="Calibri"/>
                <a:cs typeface="Calibri"/>
              </a:rPr>
              <a:t> de</a:t>
            </a:r>
            <a:r>
              <a:rPr sz="1200" b="1" spc="-5" dirty="0">
                <a:latin typeface="Calibri"/>
                <a:cs typeface="Calibri"/>
              </a:rPr>
              <a:t> </a:t>
            </a:r>
            <a:r>
              <a:rPr sz="1200" b="1" spc="-10" dirty="0">
                <a:latin typeface="Calibri"/>
                <a:cs typeface="Calibri"/>
              </a:rPr>
              <a:t>r</a:t>
            </a:r>
            <a:r>
              <a:rPr sz="1200" b="1" spc="-20" dirty="0">
                <a:latin typeface="Calibri"/>
                <a:cs typeface="Calibri"/>
              </a:rPr>
              <a:t>éf</a:t>
            </a:r>
            <a:r>
              <a:rPr sz="1200" b="1" spc="-5" dirty="0">
                <a:latin typeface="Calibri"/>
                <a:cs typeface="Calibri"/>
              </a:rPr>
              <a:t>é</a:t>
            </a:r>
            <a:r>
              <a:rPr sz="1200" b="1" spc="-10" dirty="0">
                <a:latin typeface="Calibri"/>
                <a:cs typeface="Calibri"/>
              </a:rPr>
              <a:t>r</a:t>
            </a:r>
            <a:r>
              <a:rPr sz="1200" b="1" spc="-5" dirty="0">
                <a:latin typeface="Calibri"/>
                <a:cs typeface="Calibri"/>
              </a:rPr>
              <a:t>e</a:t>
            </a:r>
            <a:r>
              <a:rPr sz="1200" b="1" dirty="0">
                <a:latin typeface="Calibri"/>
                <a:cs typeface="Calibri"/>
              </a:rPr>
              <a:t>n</a:t>
            </a:r>
            <a:r>
              <a:rPr sz="1200" b="1" spc="-5" dirty="0">
                <a:latin typeface="Calibri"/>
                <a:cs typeface="Calibri"/>
              </a:rPr>
              <a:t>ce</a:t>
            </a:r>
            <a:endParaRPr sz="1200" dirty="0">
              <a:latin typeface="Calibri"/>
              <a:cs typeface="Calibri"/>
            </a:endParaRPr>
          </a:p>
        </p:txBody>
      </p:sp>
      <p:sp>
        <p:nvSpPr>
          <p:cNvPr id="34" name="object 20"/>
          <p:cNvSpPr/>
          <p:nvPr/>
        </p:nvSpPr>
        <p:spPr>
          <a:xfrm>
            <a:off x="8182089" y="5458359"/>
            <a:ext cx="122382" cy="572135"/>
          </a:xfrm>
          <a:custGeom>
            <a:avLst/>
            <a:gdLst/>
            <a:ahLst/>
            <a:cxnLst/>
            <a:rect l="l" t="t" r="r" b="b"/>
            <a:pathLst>
              <a:path w="134620" h="572135">
                <a:moveTo>
                  <a:pt x="67183" y="57404"/>
                </a:moveTo>
                <a:lnTo>
                  <a:pt x="52705" y="82223"/>
                </a:lnTo>
                <a:lnTo>
                  <a:pt x="52705" y="572007"/>
                </a:lnTo>
                <a:lnTo>
                  <a:pt x="81661" y="572007"/>
                </a:lnTo>
                <a:lnTo>
                  <a:pt x="81661" y="82223"/>
                </a:lnTo>
                <a:lnTo>
                  <a:pt x="67183" y="57404"/>
                </a:lnTo>
                <a:close/>
              </a:path>
              <a:path w="134620" h="572135">
                <a:moveTo>
                  <a:pt x="67183" y="0"/>
                </a:moveTo>
                <a:lnTo>
                  <a:pt x="0" y="115315"/>
                </a:lnTo>
                <a:lnTo>
                  <a:pt x="2286" y="124078"/>
                </a:lnTo>
                <a:lnTo>
                  <a:pt x="9271" y="128142"/>
                </a:lnTo>
                <a:lnTo>
                  <a:pt x="16129" y="132206"/>
                </a:lnTo>
                <a:lnTo>
                  <a:pt x="25019" y="129920"/>
                </a:lnTo>
                <a:lnTo>
                  <a:pt x="28956" y="122935"/>
                </a:lnTo>
                <a:lnTo>
                  <a:pt x="52705" y="82223"/>
                </a:lnTo>
                <a:lnTo>
                  <a:pt x="52705" y="28828"/>
                </a:lnTo>
                <a:lnTo>
                  <a:pt x="83980" y="28828"/>
                </a:lnTo>
                <a:lnTo>
                  <a:pt x="67183" y="0"/>
                </a:lnTo>
                <a:close/>
              </a:path>
              <a:path w="134620" h="572135">
                <a:moveTo>
                  <a:pt x="83980" y="28828"/>
                </a:moveTo>
                <a:lnTo>
                  <a:pt x="81661" y="28828"/>
                </a:lnTo>
                <a:lnTo>
                  <a:pt x="81661" y="82223"/>
                </a:lnTo>
                <a:lnTo>
                  <a:pt x="105410" y="122935"/>
                </a:lnTo>
                <a:lnTo>
                  <a:pt x="109347" y="129920"/>
                </a:lnTo>
                <a:lnTo>
                  <a:pt x="118237" y="132206"/>
                </a:lnTo>
                <a:lnTo>
                  <a:pt x="125095" y="128142"/>
                </a:lnTo>
                <a:lnTo>
                  <a:pt x="132080" y="124078"/>
                </a:lnTo>
                <a:lnTo>
                  <a:pt x="134366" y="115315"/>
                </a:lnTo>
                <a:lnTo>
                  <a:pt x="83980" y="28828"/>
                </a:lnTo>
                <a:close/>
              </a:path>
              <a:path w="134620" h="572135">
                <a:moveTo>
                  <a:pt x="81661" y="28828"/>
                </a:moveTo>
                <a:lnTo>
                  <a:pt x="52705" y="28828"/>
                </a:lnTo>
                <a:lnTo>
                  <a:pt x="52705" y="82223"/>
                </a:lnTo>
                <a:lnTo>
                  <a:pt x="67183" y="57404"/>
                </a:lnTo>
                <a:lnTo>
                  <a:pt x="54737" y="36067"/>
                </a:lnTo>
                <a:lnTo>
                  <a:pt x="81661" y="36067"/>
                </a:lnTo>
                <a:lnTo>
                  <a:pt x="81661" y="28828"/>
                </a:lnTo>
                <a:close/>
              </a:path>
              <a:path w="134620" h="572135">
                <a:moveTo>
                  <a:pt x="81661" y="36067"/>
                </a:moveTo>
                <a:lnTo>
                  <a:pt x="79629" y="36067"/>
                </a:lnTo>
                <a:lnTo>
                  <a:pt x="67183" y="57404"/>
                </a:lnTo>
                <a:lnTo>
                  <a:pt x="81661" y="82223"/>
                </a:lnTo>
                <a:lnTo>
                  <a:pt x="81661" y="36067"/>
                </a:lnTo>
                <a:close/>
              </a:path>
              <a:path w="134620" h="572135">
                <a:moveTo>
                  <a:pt x="79629" y="36067"/>
                </a:moveTo>
                <a:lnTo>
                  <a:pt x="54737" y="36067"/>
                </a:lnTo>
                <a:lnTo>
                  <a:pt x="67183" y="57404"/>
                </a:lnTo>
                <a:lnTo>
                  <a:pt x="79629" y="36067"/>
                </a:lnTo>
                <a:close/>
              </a:path>
            </a:pathLst>
          </a:custGeom>
          <a:solidFill>
            <a:srgbClr val="B3A1C6"/>
          </a:solidFill>
        </p:spPr>
        <p:txBody>
          <a:bodyPr wrap="square" lIns="0" tIns="0" rIns="0" bIns="0" rtlCol="0"/>
          <a:lstStyle/>
          <a:p>
            <a:endParaRPr/>
          </a:p>
        </p:txBody>
      </p:sp>
      <p:sp>
        <p:nvSpPr>
          <p:cNvPr id="35" name="object 21"/>
          <p:cNvSpPr/>
          <p:nvPr/>
        </p:nvSpPr>
        <p:spPr>
          <a:xfrm>
            <a:off x="7887957" y="5452264"/>
            <a:ext cx="122382" cy="572135"/>
          </a:xfrm>
          <a:custGeom>
            <a:avLst/>
            <a:gdLst/>
            <a:ahLst/>
            <a:cxnLst/>
            <a:rect l="l" t="t" r="r" b="b"/>
            <a:pathLst>
              <a:path w="134620" h="572135">
                <a:moveTo>
                  <a:pt x="67183" y="57403"/>
                </a:moveTo>
                <a:lnTo>
                  <a:pt x="52704" y="82223"/>
                </a:lnTo>
                <a:lnTo>
                  <a:pt x="52704" y="572008"/>
                </a:lnTo>
                <a:lnTo>
                  <a:pt x="81661" y="572008"/>
                </a:lnTo>
                <a:lnTo>
                  <a:pt x="81661" y="82223"/>
                </a:lnTo>
                <a:lnTo>
                  <a:pt x="67183" y="57403"/>
                </a:lnTo>
                <a:close/>
              </a:path>
              <a:path w="134620" h="572135">
                <a:moveTo>
                  <a:pt x="67182" y="0"/>
                </a:moveTo>
                <a:lnTo>
                  <a:pt x="0" y="115316"/>
                </a:lnTo>
                <a:lnTo>
                  <a:pt x="2286" y="124079"/>
                </a:lnTo>
                <a:lnTo>
                  <a:pt x="9270" y="128143"/>
                </a:lnTo>
                <a:lnTo>
                  <a:pt x="16128" y="132206"/>
                </a:lnTo>
                <a:lnTo>
                  <a:pt x="25018" y="129921"/>
                </a:lnTo>
                <a:lnTo>
                  <a:pt x="28955" y="122936"/>
                </a:lnTo>
                <a:lnTo>
                  <a:pt x="52704" y="82223"/>
                </a:lnTo>
                <a:lnTo>
                  <a:pt x="52704" y="28828"/>
                </a:lnTo>
                <a:lnTo>
                  <a:pt x="83980" y="28828"/>
                </a:lnTo>
                <a:lnTo>
                  <a:pt x="67182" y="0"/>
                </a:lnTo>
                <a:close/>
              </a:path>
              <a:path w="134620" h="572135">
                <a:moveTo>
                  <a:pt x="83980" y="28828"/>
                </a:moveTo>
                <a:lnTo>
                  <a:pt x="81661" y="28828"/>
                </a:lnTo>
                <a:lnTo>
                  <a:pt x="81661" y="82223"/>
                </a:lnTo>
                <a:lnTo>
                  <a:pt x="105410" y="122936"/>
                </a:lnTo>
                <a:lnTo>
                  <a:pt x="109347" y="129921"/>
                </a:lnTo>
                <a:lnTo>
                  <a:pt x="118237" y="132206"/>
                </a:lnTo>
                <a:lnTo>
                  <a:pt x="125094" y="128143"/>
                </a:lnTo>
                <a:lnTo>
                  <a:pt x="132079" y="124079"/>
                </a:lnTo>
                <a:lnTo>
                  <a:pt x="134365" y="115316"/>
                </a:lnTo>
                <a:lnTo>
                  <a:pt x="83980" y="28828"/>
                </a:lnTo>
                <a:close/>
              </a:path>
              <a:path w="134620" h="572135">
                <a:moveTo>
                  <a:pt x="81661" y="28828"/>
                </a:moveTo>
                <a:lnTo>
                  <a:pt x="52704" y="28828"/>
                </a:lnTo>
                <a:lnTo>
                  <a:pt x="52704" y="82223"/>
                </a:lnTo>
                <a:lnTo>
                  <a:pt x="67183" y="57403"/>
                </a:lnTo>
                <a:lnTo>
                  <a:pt x="54737" y="36068"/>
                </a:lnTo>
                <a:lnTo>
                  <a:pt x="81661" y="36068"/>
                </a:lnTo>
                <a:lnTo>
                  <a:pt x="81661" y="28828"/>
                </a:lnTo>
                <a:close/>
              </a:path>
              <a:path w="134620" h="572135">
                <a:moveTo>
                  <a:pt x="81661" y="36068"/>
                </a:moveTo>
                <a:lnTo>
                  <a:pt x="79628" y="36068"/>
                </a:lnTo>
                <a:lnTo>
                  <a:pt x="67183" y="57403"/>
                </a:lnTo>
                <a:lnTo>
                  <a:pt x="81661" y="82223"/>
                </a:lnTo>
                <a:lnTo>
                  <a:pt x="81661" y="36068"/>
                </a:lnTo>
                <a:close/>
              </a:path>
              <a:path w="134620" h="572135">
                <a:moveTo>
                  <a:pt x="79628" y="36068"/>
                </a:moveTo>
                <a:lnTo>
                  <a:pt x="54737" y="36068"/>
                </a:lnTo>
                <a:lnTo>
                  <a:pt x="67183" y="57403"/>
                </a:lnTo>
                <a:lnTo>
                  <a:pt x="79628" y="36068"/>
                </a:lnTo>
                <a:close/>
              </a:path>
            </a:pathLst>
          </a:custGeom>
          <a:solidFill>
            <a:srgbClr val="B3A1C6"/>
          </a:solidFill>
        </p:spPr>
        <p:txBody>
          <a:bodyPr wrap="square" lIns="0" tIns="0" rIns="0" bIns="0" rtlCol="0"/>
          <a:lstStyle/>
          <a:p>
            <a:endParaRPr/>
          </a:p>
        </p:txBody>
      </p:sp>
      <p:sp>
        <p:nvSpPr>
          <p:cNvPr id="36" name="object 22"/>
          <p:cNvSpPr/>
          <p:nvPr/>
        </p:nvSpPr>
        <p:spPr>
          <a:xfrm>
            <a:off x="8483842" y="5458359"/>
            <a:ext cx="122382" cy="572135"/>
          </a:xfrm>
          <a:custGeom>
            <a:avLst/>
            <a:gdLst/>
            <a:ahLst/>
            <a:cxnLst/>
            <a:rect l="l" t="t" r="r" b="b"/>
            <a:pathLst>
              <a:path w="134620" h="572135">
                <a:moveTo>
                  <a:pt x="67182" y="57404"/>
                </a:moveTo>
                <a:lnTo>
                  <a:pt x="52704" y="82223"/>
                </a:lnTo>
                <a:lnTo>
                  <a:pt x="52704" y="572007"/>
                </a:lnTo>
                <a:lnTo>
                  <a:pt x="81660" y="572007"/>
                </a:lnTo>
                <a:lnTo>
                  <a:pt x="81660" y="82223"/>
                </a:lnTo>
                <a:lnTo>
                  <a:pt x="67182" y="57404"/>
                </a:lnTo>
                <a:close/>
              </a:path>
              <a:path w="134620" h="572135">
                <a:moveTo>
                  <a:pt x="67182" y="0"/>
                </a:moveTo>
                <a:lnTo>
                  <a:pt x="0" y="115315"/>
                </a:lnTo>
                <a:lnTo>
                  <a:pt x="2285" y="124078"/>
                </a:lnTo>
                <a:lnTo>
                  <a:pt x="9270" y="128142"/>
                </a:lnTo>
                <a:lnTo>
                  <a:pt x="16128" y="132206"/>
                </a:lnTo>
                <a:lnTo>
                  <a:pt x="25018" y="129920"/>
                </a:lnTo>
                <a:lnTo>
                  <a:pt x="28955" y="122935"/>
                </a:lnTo>
                <a:lnTo>
                  <a:pt x="52704" y="82223"/>
                </a:lnTo>
                <a:lnTo>
                  <a:pt x="52704" y="28828"/>
                </a:lnTo>
                <a:lnTo>
                  <a:pt x="83980" y="28828"/>
                </a:lnTo>
                <a:lnTo>
                  <a:pt x="67182" y="0"/>
                </a:lnTo>
                <a:close/>
              </a:path>
              <a:path w="134620" h="572135">
                <a:moveTo>
                  <a:pt x="83980" y="28828"/>
                </a:moveTo>
                <a:lnTo>
                  <a:pt x="81660" y="28828"/>
                </a:lnTo>
                <a:lnTo>
                  <a:pt x="81660" y="82223"/>
                </a:lnTo>
                <a:lnTo>
                  <a:pt x="105409" y="122935"/>
                </a:lnTo>
                <a:lnTo>
                  <a:pt x="109346" y="129920"/>
                </a:lnTo>
                <a:lnTo>
                  <a:pt x="118236" y="132206"/>
                </a:lnTo>
                <a:lnTo>
                  <a:pt x="125094" y="128142"/>
                </a:lnTo>
                <a:lnTo>
                  <a:pt x="132079" y="124078"/>
                </a:lnTo>
                <a:lnTo>
                  <a:pt x="134365" y="115315"/>
                </a:lnTo>
                <a:lnTo>
                  <a:pt x="83980" y="28828"/>
                </a:lnTo>
                <a:close/>
              </a:path>
              <a:path w="134620" h="572135">
                <a:moveTo>
                  <a:pt x="81660" y="28828"/>
                </a:moveTo>
                <a:lnTo>
                  <a:pt x="52704" y="28828"/>
                </a:lnTo>
                <a:lnTo>
                  <a:pt x="52704" y="82223"/>
                </a:lnTo>
                <a:lnTo>
                  <a:pt x="67182" y="57404"/>
                </a:lnTo>
                <a:lnTo>
                  <a:pt x="54736" y="36067"/>
                </a:lnTo>
                <a:lnTo>
                  <a:pt x="81660" y="36067"/>
                </a:lnTo>
                <a:lnTo>
                  <a:pt x="81660" y="28828"/>
                </a:lnTo>
                <a:close/>
              </a:path>
              <a:path w="134620" h="572135">
                <a:moveTo>
                  <a:pt x="81660" y="36067"/>
                </a:moveTo>
                <a:lnTo>
                  <a:pt x="79628" y="36067"/>
                </a:lnTo>
                <a:lnTo>
                  <a:pt x="67182" y="57404"/>
                </a:lnTo>
                <a:lnTo>
                  <a:pt x="81660" y="82223"/>
                </a:lnTo>
                <a:lnTo>
                  <a:pt x="81660" y="36067"/>
                </a:lnTo>
                <a:close/>
              </a:path>
              <a:path w="134620" h="572135">
                <a:moveTo>
                  <a:pt x="79628" y="36067"/>
                </a:moveTo>
                <a:lnTo>
                  <a:pt x="54736" y="36067"/>
                </a:lnTo>
                <a:lnTo>
                  <a:pt x="67182" y="57404"/>
                </a:lnTo>
                <a:lnTo>
                  <a:pt x="79628" y="36067"/>
                </a:lnTo>
                <a:close/>
              </a:path>
            </a:pathLst>
          </a:custGeom>
          <a:solidFill>
            <a:srgbClr val="B3A1C6"/>
          </a:solidFill>
        </p:spPr>
        <p:txBody>
          <a:bodyPr wrap="square" lIns="0" tIns="0" rIns="0" bIns="0" rtlCol="0"/>
          <a:lstStyle/>
          <a:p>
            <a:endParaRPr/>
          </a:p>
        </p:txBody>
      </p:sp>
      <p:sp>
        <p:nvSpPr>
          <p:cNvPr id="37" name="object 23"/>
          <p:cNvSpPr/>
          <p:nvPr/>
        </p:nvSpPr>
        <p:spPr>
          <a:xfrm>
            <a:off x="8785594" y="5458359"/>
            <a:ext cx="122382" cy="572135"/>
          </a:xfrm>
          <a:custGeom>
            <a:avLst/>
            <a:gdLst/>
            <a:ahLst/>
            <a:cxnLst/>
            <a:rect l="l" t="t" r="r" b="b"/>
            <a:pathLst>
              <a:path w="134620" h="572135">
                <a:moveTo>
                  <a:pt x="67182" y="57403"/>
                </a:moveTo>
                <a:lnTo>
                  <a:pt x="52704" y="82223"/>
                </a:lnTo>
                <a:lnTo>
                  <a:pt x="52704" y="572007"/>
                </a:lnTo>
                <a:lnTo>
                  <a:pt x="81661" y="572007"/>
                </a:lnTo>
                <a:lnTo>
                  <a:pt x="81661" y="82223"/>
                </a:lnTo>
                <a:lnTo>
                  <a:pt x="67182" y="57403"/>
                </a:lnTo>
                <a:close/>
              </a:path>
              <a:path w="134620" h="572135">
                <a:moveTo>
                  <a:pt x="67182" y="0"/>
                </a:moveTo>
                <a:lnTo>
                  <a:pt x="0" y="115315"/>
                </a:lnTo>
                <a:lnTo>
                  <a:pt x="2286" y="124078"/>
                </a:lnTo>
                <a:lnTo>
                  <a:pt x="9270" y="128142"/>
                </a:lnTo>
                <a:lnTo>
                  <a:pt x="16128" y="132206"/>
                </a:lnTo>
                <a:lnTo>
                  <a:pt x="25018" y="129920"/>
                </a:lnTo>
                <a:lnTo>
                  <a:pt x="28955" y="122935"/>
                </a:lnTo>
                <a:lnTo>
                  <a:pt x="52704" y="82223"/>
                </a:lnTo>
                <a:lnTo>
                  <a:pt x="52704" y="28828"/>
                </a:lnTo>
                <a:lnTo>
                  <a:pt x="83980" y="28828"/>
                </a:lnTo>
                <a:lnTo>
                  <a:pt x="67182" y="0"/>
                </a:lnTo>
                <a:close/>
              </a:path>
              <a:path w="134620" h="572135">
                <a:moveTo>
                  <a:pt x="83980" y="28828"/>
                </a:moveTo>
                <a:lnTo>
                  <a:pt x="81661" y="28828"/>
                </a:lnTo>
                <a:lnTo>
                  <a:pt x="81661" y="82223"/>
                </a:lnTo>
                <a:lnTo>
                  <a:pt x="105409" y="122935"/>
                </a:lnTo>
                <a:lnTo>
                  <a:pt x="109346" y="129920"/>
                </a:lnTo>
                <a:lnTo>
                  <a:pt x="118237" y="132206"/>
                </a:lnTo>
                <a:lnTo>
                  <a:pt x="125094" y="128142"/>
                </a:lnTo>
                <a:lnTo>
                  <a:pt x="132079" y="124078"/>
                </a:lnTo>
                <a:lnTo>
                  <a:pt x="134365" y="115315"/>
                </a:lnTo>
                <a:lnTo>
                  <a:pt x="83980" y="28828"/>
                </a:lnTo>
                <a:close/>
              </a:path>
              <a:path w="134620" h="572135">
                <a:moveTo>
                  <a:pt x="81661" y="28828"/>
                </a:moveTo>
                <a:lnTo>
                  <a:pt x="52704" y="28828"/>
                </a:lnTo>
                <a:lnTo>
                  <a:pt x="52704" y="82223"/>
                </a:lnTo>
                <a:lnTo>
                  <a:pt x="67182" y="57403"/>
                </a:lnTo>
                <a:lnTo>
                  <a:pt x="54737" y="36067"/>
                </a:lnTo>
                <a:lnTo>
                  <a:pt x="81661" y="36067"/>
                </a:lnTo>
                <a:lnTo>
                  <a:pt x="81661" y="28828"/>
                </a:lnTo>
                <a:close/>
              </a:path>
              <a:path w="134620" h="572135">
                <a:moveTo>
                  <a:pt x="81661" y="36067"/>
                </a:moveTo>
                <a:lnTo>
                  <a:pt x="79628" y="36067"/>
                </a:lnTo>
                <a:lnTo>
                  <a:pt x="67182" y="57403"/>
                </a:lnTo>
                <a:lnTo>
                  <a:pt x="81661" y="82223"/>
                </a:lnTo>
                <a:lnTo>
                  <a:pt x="81661" y="36067"/>
                </a:lnTo>
                <a:close/>
              </a:path>
              <a:path w="134620" h="572135">
                <a:moveTo>
                  <a:pt x="79628" y="36067"/>
                </a:moveTo>
                <a:lnTo>
                  <a:pt x="54737" y="36067"/>
                </a:lnTo>
                <a:lnTo>
                  <a:pt x="67182" y="57403"/>
                </a:lnTo>
                <a:lnTo>
                  <a:pt x="79628" y="36067"/>
                </a:lnTo>
                <a:close/>
              </a:path>
            </a:pathLst>
          </a:custGeom>
          <a:solidFill>
            <a:srgbClr val="B3A1C6"/>
          </a:solidFill>
        </p:spPr>
        <p:txBody>
          <a:bodyPr wrap="square" lIns="0" tIns="0" rIns="0" bIns="0" rtlCol="0"/>
          <a:lstStyle/>
          <a:p>
            <a:endParaRPr/>
          </a:p>
        </p:txBody>
      </p:sp>
      <p:sp>
        <p:nvSpPr>
          <p:cNvPr id="38" name="object 24"/>
          <p:cNvSpPr/>
          <p:nvPr/>
        </p:nvSpPr>
        <p:spPr>
          <a:xfrm>
            <a:off x="9082774" y="5458359"/>
            <a:ext cx="122382" cy="572135"/>
          </a:xfrm>
          <a:custGeom>
            <a:avLst/>
            <a:gdLst/>
            <a:ahLst/>
            <a:cxnLst/>
            <a:rect l="l" t="t" r="r" b="b"/>
            <a:pathLst>
              <a:path w="134620" h="572135">
                <a:moveTo>
                  <a:pt x="67183" y="57403"/>
                </a:moveTo>
                <a:lnTo>
                  <a:pt x="52704" y="82223"/>
                </a:lnTo>
                <a:lnTo>
                  <a:pt x="52704" y="572007"/>
                </a:lnTo>
                <a:lnTo>
                  <a:pt x="81661" y="572007"/>
                </a:lnTo>
                <a:lnTo>
                  <a:pt x="81661" y="82223"/>
                </a:lnTo>
                <a:lnTo>
                  <a:pt x="67183" y="57403"/>
                </a:lnTo>
                <a:close/>
              </a:path>
              <a:path w="134620" h="572135">
                <a:moveTo>
                  <a:pt x="67183" y="0"/>
                </a:moveTo>
                <a:lnTo>
                  <a:pt x="0" y="115315"/>
                </a:lnTo>
                <a:lnTo>
                  <a:pt x="2286" y="124078"/>
                </a:lnTo>
                <a:lnTo>
                  <a:pt x="9271" y="128142"/>
                </a:lnTo>
                <a:lnTo>
                  <a:pt x="16128" y="132206"/>
                </a:lnTo>
                <a:lnTo>
                  <a:pt x="25019" y="129920"/>
                </a:lnTo>
                <a:lnTo>
                  <a:pt x="28956" y="122935"/>
                </a:lnTo>
                <a:lnTo>
                  <a:pt x="52704" y="82223"/>
                </a:lnTo>
                <a:lnTo>
                  <a:pt x="52704" y="28828"/>
                </a:lnTo>
                <a:lnTo>
                  <a:pt x="83980" y="28828"/>
                </a:lnTo>
                <a:lnTo>
                  <a:pt x="67183" y="0"/>
                </a:lnTo>
                <a:close/>
              </a:path>
              <a:path w="134620" h="572135">
                <a:moveTo>
                  <a:pt x="83980" y="28828"/>
                </a:moveTo>
                <a:lnTo>
                  <a:pt x="81661" y="28828"/>
                </a:lnTo>
                <a:lnTo>
                  <a:pt x="81661" y="82223"/>
                </a:lnTo>
                <a:lnTo>
                  <a:pt x="105410" y="122935"/>
                </a:lnTo>
                <a:lnTo>
                  <a:pt x="109347" y="129920"/>
                </a:lnTo>
                <a:lnTo>
                  <a:pt x="118237" y="132206"/>
                </a:lnTo>
                <a:lnTo>
                  <a:pt x="125095" y="128142"/>
                </a:lnTo>
                <a:lnTo>
                  <a:pt x="132079" y="124078"/>
                </a:lnTo>
                <a:lnTo>
                  <a:pt x="134365" y="115315"/>
                </a:lnTo>
                <a:lnTo>
                  <a:pt x="83980" y="28828"/>
                </a:lnTo>
                <a:close/>
              </a:path>
              <a:path w="134620" h="572135">
                <a:moveTo>
                  <a:pt x="81661" y="28828"/>
                </a:moveTo>
                <a:lnTo>
                  <a:pt x="52704" y="28828"/>
                </a:lnTo>
                <a:lnTo>
                  <a:pt x="52704" y="82223"/>
                </a:lnTo>
                <a:lnTo>
                  <a:pt x="67183" y="57403"/>
                </a:lnTo>
                <a:lnTo>
                  <a:pt x="54737" y="36067"/>
                </a:lnTo>
                <a:lnTo>
                  <a:pt x="81661" y="36067"/>
                </a:lnTo>
                <a:lnTo>
                  <a:pt x="81661" y="28828"/>
                </a:lnTo>
                <a:close/>
              </a:path>
              <a:path w="134620" h="572135">
                <a:moveTo>
                  <a:pt x="81661" y="36067"/>
                </a:moveTo>
                <a:lnTo>
                  <a:pt x="79628" y="36067"/>
                </a:lnTo>
                <a:lnTo>
                  <a:pt x="67183" y="57403"/>
                </a:lnTo>
                <a:lnTo>
                  <a:pt x="81661" y="82223"/>
                </a:lnTo>
                <a:lnTo>
                  <a:pt x="81661" y="36067"/>
                </a:lnTo>
                <a:close/>
              </a:path>
              <a:path w="134620" h="572135">
                <a:moveTo>
                  <a:pt x="79628" y="36067"/>
                </a:moveTo>
                <a:lnTo>
                  <a:pt x="54737" y="36067"/>
                </a:lnTo>
                <a:lnTo>
                  <a:pt x="67183" y="57403"/>
                </a:lnTo>
                <a:lnTo>
                  <a:pt x="79628" y="36067"/>
                </a:lnTo>
                <a:close/>
              </a:path>
            </a:pathLst>
          </a:custGeom>
          <a:solidFill>
            <a:srgbClr val="B3A1C6"/>
          </a:solidFill>
        </p:spPr>
        <p:txBody>
          <a:bodyPr wrap="square" lIns="0" tIns="0" rIns="0" bIns="0" rtlCol="0"/>
          <a:lstStyle/>
          <a:p>
            <a:endParaRPr/>
          </a:p>
        </p:txBody>
      </p:sp>
      <p:sp>
        <p:nvSpPr>
          <p:cNvPr id="3" name="Rectangle 2"/>
          <p:cNvSpPr/>
          <p:nvPr/>
        </p:nvSpPr>
        <p:spPr>
          <a:xfrm>
            <a:off x="111705" y="1869040"/>
            <a:ext cx="5866410" cy="1938992"/>
          </a:xfrm>
          <a:prstGeom prst="rect">
            <a:avLst/>
          </a:prstGeom>
        </p:spPr>
        <p:txBody>
          <a:bodyPr wrap="square">
            <a:spAutoFit/>
          </a:bodyPr>
          <a:lstStyle/>
          <a:p>
            <a:r>
              <a:rPr lang="fr-FR" sz="2400" dirty="0"/>
              <a:t>L’électronique de puissance concerne le traitement de l’énergie électrique. Elle permet de convertir cette énergie disponible sous une forme donnée (continue, alternative, basse ou haute tension, etc..) en une autre</a:t>
            </a:r>
          </a:p>
        </p:txBody>
      </p:sp>
      <p:sp>
        <p:nvSpPr>
          <p:cNvPr id="39" name="Rectangle 38"/>
          <p:cNvSpPr/>
          <p:nvPr/>
        </p:nvSpPr>
        <p:spPr>
          <a:xfrm>
            <a:off x="223899" y="4949471"/>
            <a:ext cx="5618761" cy="1200329"/>
          </a:xfrm>
          <a:prstGeom prst="rect">
            <a:avLst/>
          </a:prstGeom>
        </p:spPr>
        <p:txBody>
          <a:bodyPr wrap="square">
            <a:spAutoFit/>
          </a:bodyPr>
          <a:lstStyle/>
          <a:p>
            <a:pPr marL="12700" marR="5080" indent="68580" algn="just">
              <a:lnSpc>
                <a:spcPct val="100000"/>
              </a:lnSpc>
              <a:spcBef>
                <a:spcPts val="5"/>
              </a:spcBef>
            </a:pPr>
            <a:r>
              <a:rPr lang="fr-FR" b="1" spc="-10" dirty="0" smtClean="0">
                <a:latin typeface="Calibri"/>
                <a:cs typeface="Calibri"/>
              </a:rPr>
              <a:t>La commande du C.S consiste à Déterminer</a:t>
            </a:r>
            <a:r>
              <a:rPr lang="fr-FR" b="1" spc="-5" dirty="0" smtClean="0">
                <a:latin typeface="Calibri"/>
                <a:cs typeface="Calibri"/>
              </a:rPr>
              <a:t> </a:t>
            </a:r>
            <a:r>
              <a:rPr lang="fr-FR" b="1" dirty="0">
                <a:latin typeface="Calibri"/>
                <a:cs typeface="Calibri"/>
              </a:rPr>
              <a:t>les</a:t>
            </a:r>
            <a:r>
              <a:rPr lang="fr-FR" b="1" spc="515" dirty="0">
                <a:latin typeface="Calibri"/>
                <a:cs typeface="Calibri"/>
              </a:rPr>
              <a:t> </a:t>
            </a:r>
            <a:r>
              <a:rPr lang="fr-FR" b="1" spc="-10" dirty="0">
                <a:latin typeface="Calibri"/>
                <a:cs typeface="Calibri"/>
              </a:rPr>
              <a:t>ordres</a:t>
            </a:r>
            <a:r>
              <a:rPr lang="fr-FR" b="1" spc="520" dirty="0">
                <a:latin typeface="Calibri"/>
                <a:cs typeface="Calibri"/>
              </a:rPr>
              <a:t> </a:t>
            </a:r>
            <a:r>
              <a:rPr lang="fr-FR" b="1" spc="-5" dirty="0">
                <a:latin typeface="Calibri"/>
                <a:cs typeface="Calibri"/>
              </a:rPr>
              <a:t>de</a:t>
            </a:r>
            <a:r>
              <a:rPr lang="fr-FR" b="1" spc="520" dirty="0">
                <a:latin typeface="Calibri"/>
                <a:cs typeface="Calibri"/>
              </a:rPr>
              <a:t> </a:t>
            </a:r>
            <a:r>
              <a:rPr lang="fr-FR" b="1" spc="-10" dirty="0">
                <a:latin typeface="Calibri"/>
                <a:cs typeface="Calibri"/>
              </a:rPr>
              <a:t>commutations</a:t>
            </a:r>
            <a:r>
              <a:rPr lang="fr-FR" b="1" dirty="0">
                <a:latin typeface="Calibri"/>
                <a:cs typeface="Calibri"/>
              </a:rPr>
              <a:t> des </a:t>
            </a:r>
            <a:r>
              <a:rPr lang="fr-FR" b="1" spc="-535" dirty="0">
                <a:latin typeface="Calibri"/>
                <a:cs typeface="Calibri"/>
              </a:rPr>
              <a:t> </a:t>
            </a:r>
            <a:r>
              <a:rPr lang="fr-FR" b="1" spc="-15" dirty="0">
                <a:latin typeface="Calibri"/>
                <a:cs typeface="Calibri"/>
              </a:rPr>
              <a:t>interrupteurs</a:t>
            </a:r>
            <a:r>
              <a:rPr lang="fr-FR" b="1" spc="-10" dirty="0">
                <a:latin typeface="Calibri"/>
                <a:cs typeface="Calibri"/>
              </a:rPr>
              <a:t> </a:t>
            </a:r>
            <a:r>
              <a:rPr lang="fr-FR" b="1" spc="-5" dirty="0">
                <a:latin typeface="Calibri"/>
                <a:cs typeface="Calibri"/>
              </a:rPr>
              <a:t>afin</a:t>
            </a:r>
            <a:r>
              <a:rPr lang="fr-FR" b="1" dirty="0">
                <a:latin typeface="Calibri"/>
                <a:cs typeface="Calibri"/>
              </a:rPr>
              <a:t> </a:t>
            </a:r>
            <a:r>
              <a:rPr lang="fr-FR" b="1" spc="-30" dirty="0">
                <a:latin typeface="Calibri"/>
                <a:cs typeface="Calibri"/>
              </a:rPr>
              <a:t>d’obtenir</a:t>
            </a:r>
            <a:r>
              <a:rPr lang="fr-FR" b="1" spc="-25" dirty="0">
                <a:latin typeface="Calibri"/>
                <a:cs typeface="Calibri"/>
              </a:rPr>
              <a:t> </a:t>
            </a:r>
            <a:r>
              <a:rPr lang="fr-FR" b="1" dirty="0">
                <a:latin typeface="Calibri"/>
                <a:cs typeface="Calibri"/>
              </a:rPr>
              <a:t>des</a:t>
            </a:r>
            <a:r>
              <a:rPr lang="fr-FR" b="1" spc="5" dirty="0">
                <a:latin typeface="Calibri"/>
                <a:cs typeface="Calibri"/>
              </a:rPr>
              <a:t> </a:t>
            </a:r>
            <a:r>
              <a:rPr lang="fr-FR" b="1" spc="-15" dirty="0">
                <a:latin typeface="Calibri"/>
                <a:cs typeface="Calibri"/>
              </a:rPr>
              <a:t>grandeurs</a:t>
            </a:r>
            <a:r>
              <a:rPr lang="fr-FR" b="1" spc="-10" dirty="0">
                <a:latin typeface="Calibri"/>
                <a:cs typeface="Calibri"/>
              </a:rPr>
              <a:t> </a:t>
            </a:r>
            <a:r>
              <a:rPr lang="fr-FR" b="1" spc="-5" dirty="0">
                <a:latin typeface="Calibri"/>
                <a:cs typeface="Calibri"/>
              </a:rPr>
              <a:t>électriques </a:t>
            </a:r>
            <a:r>
              <a:rPr lang="fr-FR" b="1" dirty="0">
                <a:latin typeface="Calibri"/>
                <a:cs typeface="Calibri"/>
              </a:rPr>
              <a:t> </a:t>
            </a:r>
            <a:r>
              <a:rPr lang="fr-FR" b="1" spc="-5" dirty="0">
                <a:latin typeface="Calibri"/>
                <a:cs typeface="Calibri"/>
              </a:rPr>
              <a:t>variables</a:t>
            </a:r>
            <a:r>
              <a:rPr lang="fr-FR" b="1" spc="-10" dirty="0">
                <a:latin typeface="Calibri"/>
                <a:cs typeface="Calibri"/>
              </a:rPr>
              <a:t> suivant</a:t>
            </a:r>
            <a:r>
              <a:rPr lang="fr-FR" b="1" spc="5" dirty="0">
                <a:latin typeface="Calibri"/>
                <a:cs typeface="Calibri"/>
              </a:rPr>
              <a:t> </a:t>
            </a:r>
            <a:r>
              <a:rPr lang="fr-FR" b="1" spc="-5" dirty="0">
                <a:latin typeface="Calibri"/>
                <a:cs typeface="Calibri"/>
              </a:rPr>
              <a:t>la </a:t>
            </a:r>
            <a:r>
              <a:rPr lang="fr-FR" b="1" spc="-10" dirty="0">
                <a:latin typeface="Calibri"/>
                <a:cs typeface="Calibri"/>
              </a:rPr>
              <a:t>variation</a:t>
            </a:r>
            <a:r>
              <a:rPr lang="fr-FR" b="1" spc="-5" dirty="0">
                <a:latin typeface="Calibri"/>
                <a:cs typeface="Calibri"/>
              </a:rPr>
              <a:t> </a:t>
            </a:r>
            <a:r>
              <a:rPr lang="fr-FR" b="1" dirty="0">
                <a:latin typeface="Calibri"/>
                <a:cs typeface="Calibri"/>
              </a:rPr>
              <a:t>des</a:t>
            </a:r>
            <a:r>
              <a:rPr lang="fr-FR" b="1" spc="-5" dirty="0">
                <a:latin typeface="Calibri"/>
                <a:cs typeface="Calibri"/>
              </a:rPr>
              <a:t> </a:t>
            </a:r>
            <a:r>
              <a:rPr lang="fr-FR" b="1" spc="-10" dirty="0">
                <a:latin typeface="Calibri"/>
                <a:cs typeface="Calibri"/>
              </a:rPr>
              <a:t>ordres </a:t>
            </a:r>
            <a:r>
              <a:rPr lang="fr-FR" b="1" spc="-5" dirty="0">
                <a:latin typeface="Calibri"/>
                <a:cs typeface="Calibri"/>
              </a:rPr>
              <a:t>de </a:t>
            </a:r>
            <a:r>
              <a:rPr lang="fr-FR" b="1" spc="-10" dirty="0">
                <a:latin typeface="Calibri"/>
                <a:cs typeface="Calibri"/>
              </a:rPr>
              <a:t>commutation</a:t>
            </a:r>
            <a:endParaRPr lang="fr-FR" dirty="0">
              <a:latin typeface="Calibri"/>
              <a:cs typeface="Calibri"/>
            </a:endParaRPr>
          </a:p>
        </p:txBody>
      </p:sp>
    </p:spTree>
    <p:extLst>
      <p:ext uri="{BB962C8B-B14F-4D97-AF65-F5344CB8AC3E}">
        <p14:creationId xmlns:p14="http://schemas.microsoft.com/office/powerpoint/2010/main" val="2932117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8026172" cy="523220"/>
          </a:xfrm>
          <a:prstGeom prst="rect">
            <a:avLst/>
          </a:prstGeom>
        </p:spPr>
        <p:txBody>
          <a:bodyPr wrap="none">
            <a:spAutoFit/>
          </a:bodyPr>
          <a:lstStyle/>
          <a:p>
            <a:r>
              <a:rPr lang="fr-FR" sz="2800" b="1" dirty="0" smtClean="0"/>
              <a:t>1.7.  Les convertisseurs d’électronique de puissance </a:t>
            </a:r>
            <a:endParaRPr lang="fr-FR" sz="2800" b="1" dirty="0"/>
          </a:p>
        </p:txBody>
      </p:sp>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868" b="6596"/>
          <a:stretch/>
        </p:blipFill>
        <p:spPr bwMode="auto">
          <a:xfrm>
            <a:off x="626944" y="1662545"/>
            <a:ext cx="10843808" cy="44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00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8026172" cy="523220"/>
          </a:xfrm>
          <a:prstGeom prst="rect">
            <a:avLst/>
          </a:prstGeom>
        </p:spPr>
        <p:txBody>
          <a:bodyPr wrap="none">
            <a:spAutoFit/>
          </a:bodyPr>
          <a:lstStyle/>
          <a:p>
            <a:r>
              <a:rPr lang="fr-FR" sz="2800" b="1" dirty="0" smtClean="0"/>
              <a:t>1.7.  Les convertisseurs d’électronique de puissance </a:t>
            </a:r>
            <a:endParaRPr lang="fr-FR" sz="2800" b="1" dirty="0"/>
          </a:p>
        </p:txBody>
      </p:sp>
      <p:sp>
        <p:nvSpPr>
          <p:cNvPr id="3" name="Rectangle 2"/>
          <p:cNvSpPr/>
          <p:nvPr/>
        </p:nvSpPr>
        <p:spPr>
          <a:xfrm>
            <a:off x="427512" y="1454589"/>
            <a:ext cx="10984675" cy="5262979"/>
          </a:xfrm>
          <a:prstGeom prst="rect">
            <a:avLst/>
          </a:prstGeom>
        </p:spPr>
        <p:txBody>
          <a:bodyPr wrap="square">
            <a:spAutoFit/>
          </a:bodyPr>
          <a:lstStyle/>
          <a:p>
            <a:r>
              <a:rPr lang="fr-FR" sz="2400" dirty="0"/>
              <a:t>Les avantages de </a:t>
            </a:r>
            <a:r>
              <a:rPr lang="fr-FR" sz="2400" dirty="0" smtClean="0"/>
              <a:t>ces convertisseurs </a:t>
            </a:r>
            <a:r>
              <a:rPr lang="fr-FR" sz="2400" dirty="0"/>
              <a:t>sont nombreux </a:t>
            </a:r>
            <a:r>
              <a:rPr lang="fr-FR" sz="2400" dirty="0" smtClean="0"/>
              <a:t>:</a:t>
            </a:r>
          </a:p>
          <a:p>
            <a:endParaRPr lang="fr-FR" sz="2400" dirty="0"/>
          </a:p>
          <a:p>
            <a:pPr marL="342900" indent="-342900">
              <a:buFont typeface="Wingdings" panose="05000000000000000000" pitchFamily="2" charset="2"/>
              <a:buChar char="Ø"/>
            </a:pPr>
            <a:r>
              <a:rPr lang="fr-FR" sz="2400" dirty="0"/>
              <a:t>Contrôle et même régulation électronique possible du transfert de </a:t>
            </a:r>
            <a:r>
              <a:rPr lang="fr-FR" sz="2400" dirty="0" smtClean="0"/>
              <a:t>puissance.</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smtClean="0"/>
              <a:t>Système </a:t>
            </a:r>
            <a:r>
              <a:rPr lang="fr-FR" sz="2400" dirty="0"/>
              <a:t>moins lourd et moins encombrant, </a:t>
            </a:r>
          </a:p>
          <a:p>
            <a:pPr marL="342900" indent="-342900">
              <a:buFont typeface="Wingdings" panose="05000000000000000000" pitchFamily="2" charset="2"/>
              <a:buChar char="Ø"/>
            </a:pPr>
            <a:endParaRPr lang="fr-FR" sz="2400" dirty="0" smtClean="0"/>
          </a:p>
          <a:p>
            <a:pPr marL="342900" indent="-342900">
              <a:buFont typeface="Wingdings" panose="05000000000000000000" pitchFamily="2" charset="2"/>
              <a:buChar char="Ø"/>
            </a:pPr>
            <a:r>
              <a:rPr lang="fr-FR" sz="2400" dirty="0" smtClean="0"/>
              <a:t>Excellent </a:t>
            </a:r>
            <a:r>
              <a:rPr lang="fr-FR" sz="2400" dirty="0"/>
              <a:t>rendement (plus de 95 </a:t>
            </a:r>
            <a:r>
              <a:rPr lang="fr-FR" sz="2400" dirty="0" smtClean="0"/>
              <a:t>%).</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smtClean="0"/>
              <a:t>Facilité </a:t>
            </a:r>
            <a:r>
              <a:rPr lang="fr-FR" sz="2400" dirty="0"/>
              <a:t>de mise œuvre grâce à </a:t>
            </a:r>
            <a:r>
              <a:rPr lang="fr-FR" sz="2400" dirty="0" smtClean="0"/>
              <a:t>l’automatisation.</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smtClean="0"/>
              <a:t>Protections </a:t>
            </a:r>
            <a:r>
              <a:rPr lang="fr-FR" sz="2400" dirty="0"/>
              <a:t>de plus en plus </a:t>
            </a:r>
            <a:r>
              <a:rPr lang="fr-FR" sz="2400" dirty="0" smtClean="0"/>
              <a:t>efficaces,</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smtClean="0"/>
              <a:t>Cout </a:t>
            </a:r>
            <a:r>
              <a:rPr lang="fr-FR" sz="2400" dirty="0"/>
              <a:t>relatif en baisse grâce aux progrès dans la fabrication et le montage des composants. </a:t>
            </a:r>
            <a:br>
              <a:rPr lang="fr-FR" sz="2400" dirty="0"/>
            </a:br>
            <a:endParaRPr lang="fr-FR" sz="2400" dirty="0"/>
          </a:p>
        </p:txBody>
      </p:sp>
    </p:spTree>
    <p:extLst>
      <p:ext uri="{BB962C8B-B14F-4D97-AF65-F5344CB8AC3E}">
        <p14:creationId xmlns:p14="http://schemas.microsoft.com/office/powerpoint/2010/main" val="66617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221" y="141890"/>
            <a:ext cx="10363200" cy="621480"/>
          </a:xfrm>
          <a:solidFill>
            <a:srgbClr val="92D050"/>
          </a:solidFill>
        </p:spPr>
        <p:txBody>
          <a:bodyPr>
            <a:normAutofit fontScale="90000"/>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1219199" y="1447800"/>
            <a:ext cx="10751127" cy="4572000"/>
          </a:xfrm>
        </p:spPr>
        <p:txBody>
          <a:bodyPr>
            <a:noAutofit/>
          </a:bodyPr>
          <a:lstStyle/>
          <a:p>
            <a:pPr marL="0" indent="0">
              <a:buNone/>
            </a:pPr>
            <a:r>
              <a:rPr lang="fr-FR" sz="3200" b="1" dirty="0"/>
              <a:t>1.1 Introduction</a:t>
            </a:r>
          </a:p>
          <a:p>
            <a:pPr>
              <a:buFont typeface="Wingdings" panose="05000000000000000000" pitchFamily="2" charset="2"/>
              <a:buChar char="§"/>
            </a:pPr>
            <a:r>
              <a:rPr lang="fr-FR" sz="3200" dirty="0" smtClean="0"/>
              <a:t>L’objectif </a:t>
            </a:r>
            <a:r>
              <a:rPr lang="fr-FR" sz="3200" dirty="0"/>
              <a:t>de ce chapitre est de donner des </a:t>
            </a:r>
            <a:r>
              <a:rPr lang="fr-FR" sz="3200" dirty="0" smtClean="0"/>
              <a:t>généralités sur </a:t>
            </a:r>
            <a:r>
              <a:rPr lang="fr-FR" sz="3200" dirty="0"/>
              <a:t>la transformation électromécanique. En effet c’est une transformation bidirectionnelle. </a:t>
            </a:r>
          </a:p>
          <a:p>
            <a:pPr>
              <a:buFont typeface="Wingdings" panose="05000000000000000000" pitchFamily="2" charset="2"/>
              <a:buChar char="§"/>
            </a:pPr>
            <a:r>
              <a:rPr lang="fr-FR" sz="3200" dirty="0" smtClean="0"/>
              <a:t>Elle </a:t>
            </a:r>
            <a:r>
              <a:rPr lang="fr-FR" sz="3200" dirty="0"/>
              <a:t>joue un rôle important dans des domaines variés la </a:t>
            </a:r>
            <a:r>
              <a:rPr lang="fr-FR" sz="3200" b="1" dirty="0">
                <a:solidFill>
                  <a:srgbClr val="FF0000"/>
                </a:solidFill>
              </a:rPr>
              <a:t>traction électrique </a:t>
            </a:r>
            <a:r>
              <a:rPr lang="fr-FR" sz="3200" dirty="0"/>
              <a:t>(transports publics, voitures électriques et hybrides), </a:t>
            </a:r>
            <a:r>
              <a:rPr lang="fr-FR" sz="3200" b="1" dirty="0">
                <a:solidFill>
                  <a:srgbClr val="FF0000"/>
                </a:solidFill>
              </a:rPr>
              <a:t>les machines-outils</a:t>
            </a:r>
            <a:r>
              <a:rPr lang="fr-FR" sz="3200" dirty="0"/>
              <a:t>, les machines d’emballages, </a:t>
            </a:r>
            <a:r>
              <a:rPr lang="fr-FR" sz="3200" b="1" dirty="0">
                <a:solidFill>
                  <a:srgbClr val="FF0000"/>
                </a:solidFill>
              </a:rPr>
              <a:t>les chaines de production</a:t>
            </a:r>
            <a:r>
              <a:rPr lang="fr-FR" sz="3200" dirty="0"/>
              <a:t>, </a:t>
            </a:r>
            <a:r>
              <a:rPr lang="fr-FR" sz="3200" b="1" dirty="0">
                <a:solidFill>
                  <a:srgbClr val="FF0000"/>
                </a:solidFill>
              </a:rPr>
              <a:t>la microélectronique</a:t>
            </a:r>
            <a:r>
              <a:rPr lang="fr-FR" sz="3200" dirty="0"/>
              <a:t>,… </a:t>
            </a:r>
            <a:br>
              <a:rPr lang="fr-FR" sz="3200" dirty="0"/>
            </a:br>
            <a:endParaRPr lang="fr-FR" sz="3200" dirty="0"/>
          </a:p>
        </p:txBody>
      </p:sp>
    </p:spTree>
    <p:extLst>
      <p:ext uri="{BB962C8B-B14F-4D97-AF65-F5344CB8AC3E}">
        <p14:creationId xmlns:p14="http://schemas.microsoft.com/office/powerpoint/2010/main" val="214454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73217" cy="523220"/>
          </a:xfrm>
          <a:prstGeom prst="rect">
            <a:avLst/>
          </a:prstGeom>
        </p:spPr>
        <p:txBody>
          <a:bodyPr wrap="none">
            <a:spAutoFit/>
          </a:bodyPr>
          <a:lstStyle/>
          <a:p>
            <a:r>
              <a:rPr lang="fr-FR" sz="2800" b="1" dirty="0" smtClean="0"/>
              <a:t>1.8.  Intérêt des systèmes d’entrainement à vitesse variable</a:t>
            </a:r>
            <a:endParaRPr lang="fr-FR" sz="2800" b="1" dirty="0"/>
          </a:p>
        </p:txBody>
      </p:sp>
      <p:sp>
        <p:nvSpPr>
          <p:cNvPr id="5" name="Rectangle 4"/>
          <p:cNvSpPr/>
          <p:nvPr/>
        </p:nvSpPr>
        <p:spPr>
          <a:xfrm>
            <a:off x="684810" y="1629981"/>
            <a:ext cx="10822380" cy="4893647"/>
          </a:xfrm>
          <a:prstGeom prst="rect">
            <a:avLst/>
          </a:prstGeom>
        </p:spPr>
        <p:txBody>
          <a:bodyPr wrap="square">
            <a:spAutoFit/>
          </a:bodyPr>
          <a:lstStyle/>
          <a:p>
            <a:r>
              <a:rPr lang="fr-FR" sz="2400" b="1" u="sng" dirty="0"/>
              <a:t>Economiques :</a:t>
            </a:r>
          </a:p>
          <a:p>
            <a:pPr marL="342900" indent="-342900">
              <a:buFont typeface="Wingdings" panose="05000000000000000000" pitchFamily="2" charset="2"/>
              <a:buChar char="Ø"/>
            </a:pPr>
            <a:r>
              <a:rPr lang="fr-FR" sz="2400" dirty="0"/>
              <a:t>Amélioration de la qualité du produit et la capacité de </a:t>
            </a:r>
            <a:r>
              <a:rPr lang="fr-FR" sz="2400" dirty="0" smtClean="0"/>
              <a:t>production.</a:t>
            </a:r>
          </a:p>
          <a:p>
            <a:pPr marL="342900" indent="-342900">
              <a:buFont typeface="Wingdings" panose="05000000000000000000" pitchFamily="2" charset="2"/>
              <a:buChar char="Ø"/>
            </a:pPr>
            <a:r>
              <a:rPr lang="fr-FR" sz="2400" dirty="0" smtClean="0"/>
              <a:t>Réduire </a:t>
            </a:r>
            <a:r>
              <a:rPr lang="fr-FR" sz="2400" dirty="0"/>
              <a:t>les coûts de production via une réduction de la facture énergétique. </a:t>
            </a:r>
            <a:endParaRPr lang="fr-FR" sz="2400" dirty="0" smtClean="0"/>
          </a:p>
          <a:p>
            <a:endParaRPr lang="fr-FR" sz="2400" dirty="0"/>
          </a:p>
          <a:p>
            <a:r>
              <a:rPr lang="fr-FR" sz="2400" b="1" u="sng" dirty="0" smtClean="0"/>
              <a:t>Techniques </a:t>
            </a:r>
            <a:r>
              <a:rPr lang="fr-FR" sz="2400" b="1" u="sng" dirty="0"/>
              <a:t>:</a:t>
            </a:r>
          </a:p>
          <a:p>
            <a:pPr marL="342900" indent="-342900">
              <a:buFont typeface="Wingdings" panose="05000000000000000000" pitchFamily="2" charset="2"/>
              <a:buChar char="Ø"/>
            </a:pPr>
            <a:r>
              <a:rPr lang="fr-FR" sz="2400" dirty="0"/>
              <a:t>L’atténuation les pics des courants appelés par les moteurs électriques au moment du</a:t>
            </a:r>
          </a:p>
          <a:p>
            <a:r>
              <a:rPr lang="fr-FR" sz="2400" dirty="0" smtClean="0"/>
              <a:t>démarrage.</a:t>
            </a:r>
          </a:p>
          <a:p>
            <a:pPr marL="342900" indent="-342900">
              <a:buFont typeface="Wingdings" panose="05000000000000000000" pitchFamily="2" charset="2"/>
              <a:buChar char="Ø"/>
            </a:pPr>
            <a:r>
              <a:rPr lang="fr-FR" sz="2400" dirty="0" smtClean="0"/>
              <a:t>La </a:t>
            </a:r>
            <a:r>
              <a:rPr lang="fr-FR" sz="2400" dirty="0"/>
              <a:t>diminution de l’absorption de la puissance d’alimentation lors de démarrage direct des</a:t>
            </a:r>
          </a:p>
          <a:p>
            <a:r>
              <a:rPr lang="fr-FR" sz="2400" dirty="0" smtClean="0"/>
              <a:t>moteurs.</a:t>
            </a:r>
          </a:p>
          <a:p>
            <a:pPr marL="342900" indent="-342900">
              <a:buFont typeface="Wingdings" panose="05000000000000000000" pitchFamily="2" charset="2"/>
              <a:buChar char="Ø"/>
            </a:pPr>
            <a:r>
              <a:rPr lang="fr-FR" sz="2400" dirty="0" smtClean="0"/>
              <a:t>Un </a:t>
            </a:r>
            <a:r>
              <a:rPr lang="fr-FR" sz="2400" dirty="0"/>
              <a:t>démarrage bien contrôlé, en commandant directement le couple dans les régimes transitoires via des techniques de commande bien </a:t>
            </a:r>
            <a:r>
              <a:rPr lang="fr-FR" sz="2400" dirty="0" smtClean="0"/>
              <a:t>adaptés.</a:t>
            </a:r>
          </a:p>
          <a:p>
            <a:pPr marL="342900" indent="-342900">
              <a:buFont typeface="Wingdings" panose="05000000000000000000" pitchFamily="2" charset="2"/>
              <a:buChar char="Ø"/>
            </a:pPr>
            <a:r>
              <a:rPr lang="fr-FR" sz="2400" dirty="0" smtClean="0"/>
              <a:t>La </a:t>
            </a:r>
            <a:r>
              <a:rPr lang="fr-FR" sz="2400" dirty="0"/>
              <a:t>réduction des vibrations et du bruit des machines via des techniques spécialisé. </a:t>
            </a:r>
            <a:br>
              <a:rPr lang="fr-FR" sz="2400" dirty="0"/>
            </a:br>
            <a:endParaRPr lang="fr-FR" sz="2400" dirty="0"/>
          </a:p>
        </p:txBody>
      </p:sp>
    </p:spTree>
    <p:extLst>
      <p:ext uri="{BB962C8B-B14F-4D97-AF65-F5344CB8AC3E}">
        <p14:creationId xmlns:p14="http://schemas.microsoft.com/office/powerpoint/2010/main" val="191055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73217" cy="523220"/>
          </a:xfrm>
          <a:prstGeom prst="rect">
            <a:avLst/>
          </a:prstGeom>
        </p:spPr>
        <p:txBody>
          <a:bodyPr wrap="none">
            <a:spAutoFit/>
          </a:bodyPr>
          <a:lstStyle/>
          <a:p>
            <a:r>
              <a:rPr lang="fr-FR" sz="2800" b="1" dirty="0" smtClean="0"/>
              <a:t>1.8.  Intérêt des systèmes d’entrainement à vitesse variable</a:t>
            </a:r>
            <a:endParaRPr lang="fr-FR" sz="2800" b="1" dirty="0"/>
          </a:p>
        </p:txBody>
      </p:sp>
      <p:sp>
        <p:nvSpPr>
          <p:cNvPr id="5" name="Rectangle 4"/>
          <p:cNvSpPr/>
          <p:nvPr/>
        </p:nvSpPr>
        <p:spPr>
          <a:xfrm>
            <a:off x="684810" y="1629981"/>
            <a:ext cx="10822380" cy="4893647"/>
          </a:xfrm>
          <a:prstGeom prst="rect">
            <a:avLst/>
          </a:prstGeom>
        </p:spPr>
        <p:txBody>
          <a:bodyPr wrap="square">
            <a:spAutoFit/>
          </a:bodyPr>
          <a:lstStyle/>
          <a:p>
            <a:r>
              <a:rPr lang="fr-FR" sz="2400" b="1" u="sng" dirty="0" smtClean="0"/>
              <a:t>Techniques </a:t>
            </a:r>
            <a:r>
              <a:rPr lang="fr-FR" sz="2400" b="1" u="sng" dirty="0"/>
              <a:t>:</a:t>
            </a:r>
          </a:p>
          <a:p>
            <a:pPr marL="342900" indent="-342900">
              <a:buFont typeface="Wingdings" panose="05000000000000000000" pitchFamily="2" charset="2"/>
              <a:buChar char="Ø"/>
            </a:pPr>
            <a:r>
              <a:rPr lang="fr-FR" sz="2400" dirty="0"/>
              <a:t>L’allongement de la durée de vie des systèmes d’entraînement à vitesse </a:t>
            </a:r>
            <a:r>
              <a:rPr lang="fr-FR" sz="2400" dirty="0" smtClean="0"/>
              <a:t>variable.</a:t>
            </a:r>
            <a:endParaRPr lang="fr-FR" sz="2400" dirty="0"/>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smtClean="0"/>
              <a:t>L’isolation </a:t>
            </a:r>
            <a:r>
              <a:rPr lang="fr-FR" sz="2400" dirty="0"/>
              <a:t>du moteur du réseau, lui évitant ainsi un certain nombre d’inconvénients tel que</a:t>
            </a:r>
          </a:p>
          <a:p>
            <a:r>
              <a:rPr lang="fr-FR" sz="2400" dirty="0"/>
              <a:t>le déséquilibre des tensions qui provoque des échauffements et des couples </a:t>
            </a:r>
            <a:r>
              <a:rPr lang="fr-FR" sz="2400" dirty="0" smtClean="0"/>
              <a:t>parasites.</a:t>
            </a:r>
          </a:p>
          <a:p>
            <a:pPr marL="342900" indent="-342900">
              <a:buFont typeface="Wingdings" panose="05000000000000000000" pitchFamily="2" charset="2"/>
              <a:buChar char="Ø"/>
            </a:pPr>
            <a:r>
              <a:rPr lang="fr-FR" sz="2400" dirty="0" smtClean="0"/>
              <a:t>Permet </a:t>
            </a:r>
            <a:r>
              <a:rPr lang="fr-FR" sz="2400" dirty="0"/>
              <a:t>de contrôler l’un ou plusieurs des paramètres suivants :</a:t>
            </a:r>
          </a:p>
          <a:p>
            <a:r>
              <a:rPr lang="fr-FR" sz="2400" dirty="0"/>
              <a:t>- une vitesse (linéaire ou angulaire),</a:t>
            </a:r>
          </a:p>
          <a:p>
            <a:r>
              <a:rPr lang="fr-FR" sz="2400" dirty="0"/>
              <a:t>- un couple ou un effort de traction,</a:t>
            </a:r>
          </a:p>
          <a:p>
            <a:r>
              <a:rPr lang="fr-FR" sz="2400" dirty="0"/>
              <a:t>- une position,</a:t>
            </a:r>
          </a:p>
          <a:p>
            <a:r>
              <a:rPr lang="fr-FR" sz="2400" dirty="0"/>
              <a:t>- une accélération ou un ralentissement,</a:t>
            </a:r>
          </a:p>
          <a:p>
            <a:r>
              <a:rPr lang="fr-FR" sz="2400" dirty="0"/>
              <a:t>- un débit,</a:t>
            </a:r>
          </a:p>
          <a:p>
            <a:r>
              <a:rPr lang="fr-FR" sz="2400" dirty="0"/>
              <a:t>- une pression,</a:t>
            </a:r>
          </a:p>
          <a:p>
            <a:r>
              <a:rPr lang="fr-FR" sz="2400" dirty="0"/>
              <a:t>- une température ; </a:t>
            </a:r>
          </a:p>
        </p:txBody>
      </p:sp>
    </p:spTree>
    <p:extLst>
      <p:ext uri="{BB962C8B-B14F-4D97-AF65-F5344CB8AC3E}">
        <p14:creationId xmlns:p14="http://schemas.microsoft.com/office/powerpoint/2010/main" val="261601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01209" cy="523220"/>
          </a:xfrm>
          <a:prstGeom prst="rect">
            <a:avLst/>
          </a:prstGeom>
        </p:spPr>
        <p:txBody>
          <a:bodyPr wrap="none">
            <a:spAutoFit/>
          </a:bodyPr>
          <a:lstStyle/>
          <a:p>
            <a:r>
              <a:rPr lang="fr-FR" sz="2800" b="1" dirty="0" smtClean="0"/>
              <a:t>1.9.  Variateur de vitesse pour la machine à courant continu</a:t>
            </a:r>
            <a:endParaRPr lang="fr-FR" sz="28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09" b="5593"/>
          <a:stretch/>
        </p:blipFill>
        <p:spPr bwMode="auto">
          <a:xfrm>
            <a:off x="130629" y="2232562"/>
            <a:ext cx="11815948" cy="288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89209" y="5409485"/>
            <a:ext cx="9250546" cy="461665"/>
          </a:xfrm>
          <a:prstGeom prst="rect">
            <a:avLst/>
          </a:prstGeom>
        </p:spPr>
        <p:txBody>
          <a:bodyPr wrap="none">
            <a:spAutoFit/>
          </a:bodyPr>
          <a:lstStyle/>
          <a:p>
            <a:r>
              <a:rPr lang="fr-FR" sz="2400" dirty="0"/>
              <a:t>schéma de </a:t>
            </a:r>
            <a:r>
              <a:rPr lang="fr-FR" sz="2400" dirty="0" smtClean="0"/>
              <a:t>principe d’un variateur de vitesse  </a:t>
            </a:r>
            <a:r>
              <a:rPr lang="fr-FR" sz="2400" dirty="0"/>
              <a:t>pour une machine à courant continu</a:t>
            </a:r>
          </a:p>
        </p:txBody>
      </p:sp>
    </p:spTree>
    <p:extLst>
      <p:ext uri="{BB962C8B-B14F-4D97-AF65-F5344CB8AC3E}">
        <p14:creationId xmlns:p14="http://schemas.microsoft.com/office/powerpoint/2010/main" val="246353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01209" cy="523220"/>
          </a:xfrm>
          <a:prstGeom prst="rect">
            <a:avLst/>
          </a:prstGeom>
        </p:spPr>
        <p:txBody>
          <a:bodyPr wrap="none">
            <a:spAutoFit/>
          </a:bodyPr>
          <a:lstStyle/>
          <a:p>
            <a:r>
              <a:rPr lang="fr-FR" sz="2800" b="1" dirty="0" smtClean="0"/>
              <a:t>1.9.  Variateur de vitesse pour la machine à courant continu</a:t>
            </a:r>
            <a:endParaRPr lang="fr-FR"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59" y="2944612"/>
            <a:ext cx="8844571" cy="206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5434" y="1577922"/>
            <a:ext cx="10703626" cy="830997"/>
          </a:xfrm>
          <a:prstGeom prst="rect">
            <a:avLst/>
          </a:prstGeom>
        </p:spPr>
        <p:txBody>
          <a:bodyPr wrap="square">
            <a:spAutoFit/>
          </a:bodyPr>
          <a:lstStyle/>
          <a:p>
            <a:r>
              <a:rPr lang="fr-FR" sz="2400" dirty="0"/>
              <a:t>Le convertisseur </a:t>
            </a:r>
            <a:r>
              <a:rPr lang="fr-FR" sz="2400" dirty="0" smtClean="0"/>
              <a:t>d’électronique </a:t>
            </a:r>
            <a:r>
              <a:rPr lang="fr-FR" sz="2400" dirty="0"/>
              <a:t>de puissance permet de réaliser une tension d’induit variable. Les convertisseurs utilisés peuvent </a:t>
            </a:r>
            <a:r>
              <a:rPr lang="fr-FR" sz="2400" dirty="0" smtClean="0"/>
              <a:t>être </a:t>
            </a:r>
            <a:r>
              <a:rPr lang="fr-FR" sz="2400" dirty="0"/>
              <a:t>classés comme suit</a:t>
            </a:r>
          </a:p>
        </p:txBody>
      </p:sp>
    </p:spTree>
    <p:extLst>
      <p:ext uri="{BB962C8B-B14F-4D97-AF65-F5344CB8AC3E}">
        <p14:creationId xmlns:p14="http://schemas.microsoft.com/office/powerpoint/2010/main" val="165712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01209" cy="523220"/>
          </a:xfrm>
          <a:prstGeom prst="rect">
            <a:avLst/>
          </a:prstGeom>
        </p:spPr>
        <p:txBody>
          <a:bodyPr wrap="none">
            <a:spAutoFit/>
          </a:bodyPr>
          <a:lstStyle/>
          <a:p>
            <a:r>
              <a:rPr lang="fr-FR" sz="2800" b="1" dirty="0" smtClean="0"/>
              <a:t>1.9.  Variateur de vitesse pour la machine à courant continu</a:t>
            </a:r>
            <a:endParaRPr lang="fr-FR" sz="2800" b="1" dirty="0"/>
          </a:p>
        </p:txBody>
      </p:sp>
      <p:sp>
        <p:nvSpPr>
          <p:cNvPr id="3" name="Rectangle 2"/>
          <p:cNvSpPr/>
          <p:nvPr/>
        </p:nvSpPr>
        <p:spPr>
          <a:xfrm>
            <a:off x="593300" y="1581789"/>
            <a:ext cx="4105804" cy="461665"/>
          </a:xfrm>
          <a:prstGeom prst="rect">
            <a:avLst/>
          </a:prstGeom>
        </p:spPr>
        <p:txBody>
          <a:bodyPr wrap="none">
            <a:spAutoFit/>
          </a:bodyPr>
          <a:lstStyle/>
          <a:p>
            <a:r>
              <a:rPr lang="fr-FR" sz="2400" b="1" dirty="0">
                <a:solidFill>
                  <a:srgbClr val="FF0000"/>
                </a:solidFill>
              </a:rPr>
              <a:t>Association Redresseur /MCC</a:t>
            </a:r>
          </a:p>
        </p:txBody>
      </p:sp>
      <p:sp>
        <p:nvSpPr>
          <p:cNvPr id="6" name="Rectangle 5"/>
          <p:cNvSpPr/>
          <p:nvPr/>
        </p:nvSpPr>
        <p:spPr>
          <a:xfrm>
            <a:off x="1535129" y="2212731"/>
            <a:ext cx="3248838" cy="400110"/>
          </a:xfrm>
          <a:prstGeom prst="rect">
            <a:avLst/>
          </a:prstGeom>
        </p:spPr>
        <p:txBody>
          <a:bodyPr wrap="none">
            <a:spAutoFit/>
          </a:bodyPr>
          <a:lstStyle/>
          <a:p>
            <a:r>
              <a:rPr lang="fr-FR" sz="2000" b="1" u="sng" dirty="0"/>
              <a:t>A. Montages non réversibles</a:t>
            </a:r>
          </a:p>
        </p:txBody>
      </p:sp>
      <p:sp>
        <p:nvSpPr>
          <p:cNvPr id="7" name="Rectangle 6"/>
          <p:cNvSpPr/>
          <p:nvPr/>
        </p:nvSpPr>
        <p:spPr>
          <a:xfrm>
            <a:off x="260980" y="2856285"/>
            <a:ext cx="5618296" cy="2308324"/>
          </a:xfrm>
          <a:prstGeom prst="rect">
            <a:avLst/>
          </a:prstGeom>
        </p:spPr>
        <p:txBody>
          <a:bodyPr wrap="square">
            <a:spAutoFit/>
          </a:bodyPr>
          <a:lstStyle/>
          <a:p>
            <a:r>
              <a:rPr lang="fr-FR" sz="2400" dirty="0"/>
              <a:t>Les montages non réversibles sont utilisés lorsque la machine à courant continu ne doit tourner que dans un sens et que l’entraînement ne nécessite pas un freinage rapide. Cela permet la marche de </a:t>
            </a:r>
            <a:r>
              <a:rPr lang="fr-FR" sz="2400" dirty="0" smtClean="0"/>
              <a:t>la machine en moteur dans le quadrant I du plan (couple-vitesse)</a:t>
            </a:r>
            <a:endParaRPr lang="fr-FR" sz="24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276" y="2043454"/>
            <a:ext cx="59436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45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01209" cy="523220"/>
          </a:xfrm>
          <a:prstGeom prst="rect">
            <a:avLst/>
          </a:prstGeom>
        </p:spPr>
        <p:txBody>
          <a:bodyPr wrap="none">
            <a:spAutoFit/>
          </a:bodyPr>
          <a:lstStyle/>
          <a:p>
            <a:r>
              <a:rPr lang="fr-FR" sz="2800" b="1" dirty="0" smtClean="0"/>
              <a:t>1.9.  Variateur de vitesse pour la machine à courant continu</a:t>
            </a:r>
            <a:endParaRPr lang="fr-FR" sz="2800" b="1" dirty="0"/>
          </a:p>
        </p:txBody>
      </p:sp>
      <p:sp>
        <p:nvSpPr>
          <p:cNvPr id="3" name="Rectangle 2"/>
          <p:cNvSpPr/>
          <p:nvPr/>
        </p:nvSpPr>
        <p:spPr>
          <a:xfrm>
            <a:off x="593300" y="1581789"/>
            <a:ext cx="4105804" cy="461665"/>
          </a:xfrm>
          <a:prstGeom prst="rect">
            <a:avLst/>
          </a:prstGeom>
        </p:spPr>
        <p:txBody>
          <a:bodyPr wrap="none">
            <a:spAutoFit/>
          </a:bodyPr>
          <a:lstStyle/>
          <a:p>
            <a:r>
              <a:rPr lang="fr-FR" sz="2400" b="1" dirty="0">
                <a:solidFill>
                  <a:srgbClr val="FF0000"/>
                </a:solidFill>
              </a:rPr>
              <a:t>Association</a:t>
            </a:r>
            <a:r>
              <a:rPr lang="fr-FR" sz="2400" b="1" dirty="0"/>
              <a:t> </a:t>
            </a:r>
            <a:r>
              <a:rPr lang="fr-FR" sz="2400" b="1" dirty="0">
                <a:solidFill>
                  <a:srgbClr val="FF0000"/>
                </a:solidFill>
              </a:rPr>
              <a:t>Redresseur /MCC</a:t>
            </a:r>
          </a:p>
        </p:txBody>
      </p:sp>
      <p:sp>
        <p:nvSpPr>
          <p:cNvPr id="6" name="Rectangle 5"/>
          <p:cNvSpPr/>
          <p:nvPr/>
        </p:nvSpPr>
        <p:spPr>
          <a:xfrm>
            <a:off x="1535129" y="2212731"/>
            <a:ext cx="3248838" cy="400110"/>
          </a:xfrm>
          <a:prstGeom prst="rect">
            <a:avLst/>
          </a:prstGeom>
        </p:spPr>
        <p:txBody>
          <a:bodyPr wrap="none">
            <a:spAutoFit/>
          </a:bodyPr>
          <a:lstStyle/>
          <a:p>
            <a:r>
              <a:rPr lang="fr-FR" sz="2000" b="1" dirty="0"/>
              <a:t>A. Montages non réversibles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853" y="2612841"/>
            <a:ext cx="8276259" cy="392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827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01209" cy="523220"/>
          </a:xfrm>
          <a:prstGeom prst="rect">
            <a:avLst/>
          </a:prstGeom>
        </p:spPr>
        <p:txBody>
          <a:bodyPr wrap="none">
            <a:spAutoFit/>
          </a:bodyPr>
          <a:lstStyle/>
          <a:p>
            <a:r>
              <a:rPr lang="fr-FR" sz="2800" b="1" dirty="0" smtClean="0"/>
              <a:t>1.9.  Variateur de vitesse pour la machine à courant continu</a:t>
            </a:r>
            <a:endParaRPr lang="fr-FR" sz="2800" b="1" dirty="0"/>
          </a:p>
        </p:txBody>
      </p:sp>
      <p:sp>
        <p:nvSpPr>
          <p:cNvPr id="3" name="Rectangle 2"/>
          <p:cNvSpPr/>
          <p:nvPr/>
        </p:nvSpPr>
        <p:spPr>
          <a:xfrm>
            <a:off x="593300" y="1581789"/>
            <a:ext cx="4105804" cy="461665"/>
          </a:xfrm>
          <a:prstGeom prst="rect">
            <a:avLst/>
          </a:prstGeom>
        </p:spPr>
        <p:txBody>
          <a:bodyPr wrap="none">
            <a:spAutoFit/>
          </a:bodyPr>
          <a:lstStyle/>
          <a:p>
            <a:r>
              <a:rPr lang="fr-FR" sz="2400" b="1" dirty="0"/>
              <a:t>Association Redresseur /MCC</a:t>
            </a:r>
          </a:p>
        </p:txBody>
      </p:sp>
      <p:sp>
        <p:nvSpPr>
          <p:cNvPr id="6" name="Rectangle 5"/>
          <p:cNvSpPr/>
          <p:nvPr/>
        </p:nvSpPr>
        <p:spPr>
          <a:xfrm>
            <a:off x="1535129" y="2212731"/>
            <a:ext cx="2746201" cy="400110"/>
          </a:xfrm>
          <a:prstGeom prst="rect">
            <a:avLst/>
          </a:prstGeom>
        </p:spPr>
        <p:txBody>
          <a:bodyPr wrap="none">
            <a:spAutoFit/>
          </a:bodyPr>
          <a:lstStyle/>
          <a:p>
            <a:r>
              <a:rPr lang="fr-FR" sz="2000" b="1" dirty="0" smtClean="0"/>
              <a:t>B. </a:t>
            </a:r>
            <a:r>
              <a:rPr lang="fr-FR" sz="2000" b="1" dirty="0"/>
              <a:t>Montages </a:t>
            </a:r>
            <a:r>
              <a:rPr lang="fr-FR" sz="2000" b="1" dirty="0" smtClean="0"/>
              <a:t>réversibles</a:t>
            </a:r>
            <a:endParaRPr lang="fr-FR" sz="2000" b="1" dirty="0"/>
          </a:p>
        </p:txBody>
      </p:sp>
      <p:sp>
        <p:nvSpPr>
          <p:cNvPr id="5" name="ZoneTexte 4"/>
          <p:cNvSpPr txBox="1"/>
          <p:nvPr/>
        </p:nvSpPr>
        <p:spPr>
          <a:xfrm>
            <a:off x="593300" y="2624716"/>
            <a:ext cx="9485172" cy="830997"/>
          </a:xfrm>
          <a:prstGeom prst="rect">
            <a:avLst/>
          </a:prstGeom>
          <a:noFill/>
        </p:spPr>
        <p:txBody>
          <a:bodyPr wrap="square" rtlCol="0">
            <a:spAutoFit/>
          </a:bodyPr>
          <a:lstStyle/>
          <a:p>
            <a:r>
              <a:rPr lang="fr-FR" sz="2400" dirty="0" smtClean="0"/>
              <a:t>Permettent un entrainement avec une inversion rapide du sens de rotation tout en assurant le fonctionnement dans les 4 quadrants</a:t>
            </a:r>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864" y="3512474"/>
            <a:ext cx="5684632" cy="283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7512" y="3823557"/>
            <a:ext cx="6096000" cy="2554545"/>
          </a:xfrm>
          <a:prstGeom prst="rect">
            <a:avLst/>
          </a:prstGeom>
        </p:spPr>
        <p:txBody>
          <a:bodyPr>
            <a:spAutoFit/>
          </a:bodyPr>
          <a:lstStyle/>
          <a:p>
            <a:r>
              <a:rPr lang="fr-FR" sz="2000" dirty="0"/>
              <a:t>Pour pouvoir fonctionner dans les quatre quadrants et obtenir des inversions de couple très rapides , il faut utiliser deux ponts tout thyristors montés tète bêche . Pour assurer des inversions très rapides (5 à 20 ms) avec un équipement totalement statique, on doit utiliser deux montages redresseurs principaux tout thyristors montés en tête-bêche aux bornes d l’induit ; l’un fournit au moteur le courant Id positif, l’autre le courant Id négatif</a:t>
            </a:r>
          </a:p>
        </p:txBody>
      </p:sp>
    </p:spTree>
    <p:extLst>
      <p:ext uri="{BB962C8B-B14F-4D97-AF65-F5344CB8AC3E}">
        <p14:creationId xmlns:p14="http://schemas.microsoft.com/office/powerpoint/2010/main" val="183954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427512" y="931369"/>
            <a:ext cx="9101209" cy="523220"/>
          </a:xfrm>
          <a:prstGeom prst="rect">
            <a:avLst/>
          </a:prstGeom>
        </p:spPr>
        <p:txBody>
          <a:bodyPr wrap="none">
            <a:spAutoFit/>
          </a:bodyPr>
          <a:lstStyle/>
          <a:p>
            <a:r>
              <a:rPr lang="fr-FR" sz="2800" b="1" dirty="0" smtClean="0"/>
              <a:t>1.9.  Variateur de vitesse pour la machine à courant continu</a:t>
            </a:r>
            <a:endParaRPr lang="fr-FR" sz="2800" b="1" dirty="0"/>
          </a:p>
        </p:txBody>
      </p:sp>
      <p:sp>
        <p:nvSpPr>
          <p:cNvPr id="8" name="Rectangle 7"/>
          <p:cNvSpPr/>
          <p:nvPr/>
        </p:nvSpPr>
        <p:spPr>
          <a:xfrm>
            <a:off x="589808" y="1704546"/>
            <a:ext cx="6096000" cy="830997"/>
          </a:xfrm>
          <a:prstGeom prst="rect">
            <a:avLst/>
          </a:prstGeom>
        </p:spPr>
        <p:txBody>
          <a:bodyPr>
            <a:spAutoFit/>
          </a:bodyPr>
          <a:lstStyle/>
          <a:p>
            <a:r>
              <a:rPr lang="fr-FR" sz="2400" b="1" dirty="0">
                <a:solidFill>
                  <a:srgbClr val="FF0000"/>
                </a:solidFill>
              </a:rPr>
              <a:t>Variateurs à hacheurs</a:t>
            </a:r>
            <a:r>
              <a:rPr lang="fr-FR" sz="2400" dirty="0">
                <a:solidFill>
                  <a:srgbClr val="FF0000"/>
                </a:solidFill>
              </a:rPr>
              <a:t> </a:t>
            </a:r>
            <a:br>
              <a:rPr lang="fr-FR" sz="2400" dirty="0">
                <a:solidFill>
                  <a:srgbClr val="FF0000"/>
                </a:solidFill>
              </a:rPr>
            </a:br>
            <a:endParaRPr lang="fr-FR" sz="2400" dirty="0">
              <a:solidFill>
                <a:srgbClr val="FF0000"/>
              </a:solidFill>
            </a:endParaRPr>
          </a:p>
        </p:txBody>
      </p:sp>
      <p:sp>
        <p:nvSpPr>
          <p:cNvPr id="9" name="Rectangle 8"/>
          <p:cNvSpPr/>
          <p:nvPr/>
        </p:nvSpPr>
        <p:spPr>
          <a:xfrm>
            <a:off x="589807" y="2215323"/>
            <a:ext cx="11107387" cy="1200329"/>
          </a:xfrm>
          <a:prstGeom prst="rect">
            <a:avLst/>
          </a:prstGeom>
        </p:spPr>
        <p:txBody>
          <a:bodyPr wrap="square">
            <a:spAutoFit/>
          </a:bodyPr>
          <a:lstStyle/>
          <a:p>
            <a:r>
              <a:rPr lang="fr-FR" sz="2400" dirty="0"/>
              <a:t>Lorsque l’équipement est alimenté en courant continu, comme c’est le cas avec une batterie d’accumulateurs à courant continu en traction électrique, l’obtention de la tension continue variable appliquée à l’induit </a:t>
            </a:r>
            <a:r>
              <a:rPr lang="fr-FR" sz="2400" i="1" dirty="0"/>
              <a:t>Ud </a:t>
            </a:r>
            <a:r>
              <a:rPr lang="fr-FR" sz="2400" dirty="0"/>
              <a:t>est réalisée au moyen d’un hacheur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28" y="3415652"/>
            <a:ext cx="82391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251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4" name="Rectangle 3"/>
          <p:cNvSpPr/>
          <p:nvPr/>
        </p:nvSpPr>
        <p:spPr>
          <a:xfrm>
            <a:off x="546265" y="1016866"/>
            <a:ext cx="9496959" cy="523220"/>
          </a:xfrm>
          <a:prstGeom prst="rect">
            <a:avLst/>
          </a:prstGeom>
        </p:spPr>
        <p:txBody>
          <a:bodyPr wrap="none">
            <a:spAutoFit/>
          </a:bodyPr>
          <a:lstStyle/>
          <a:p>
            <a:r>
              <a:rPr lang="fr-FR" sz="2800" b="1" dirty="0" smtClean="0"/>
              <a:t>1.10.  Variateur de vitesse pour la machine à courant alternatif</a:t>
            </a:r>
            <a:endParaRPr lang="fr-FR"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10" y="1749240"/>
            <a:ext cx="6073982" cy="224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56210" y="4129182"/>
            <a:ext cx="10729109" cy="2554545"/>
          </a:xfrm>
          <a:prstGeom prst="rect">
            <a:avLst/>
          </a:prstGeom>
        </p:spPr>
        <p:txBody>
          <a:bodyPr wrap="square">
            <a:spAutoFit/>
          </a:bodyPr>
          <a:lstStyle/>
          <a:p>
            <a:r>
              <a:rPr lang="fr-FR" sz="2000" b="1" dirty="0"/>
              <a:t>Redresseur</a:t>
            </a:r>
            <a:r>
              <a:rPr lang="fr-FR" sz="2000" dirty="0"/>
              <a:t>: ici c'est un pont de diode triphasé qui permet de transformer la tension alternative en tension continue ondulé</a:t>
            </a:r>
            <a:r>
              <a:rPr lang="fr-FR" sz="2000" dirty="0" smtClean="0"/>
              <a:t>.</a:t>
            </a:r>
          </a:p>
          <a:p>
            <a:r>
              <a:rPr lang="fr-FR" sz="2000" b="1" dirty="0" smtClean="0"/>
              <a:t>Filtrage: </a:t>
            </a:r>
            <a:r>
              <a:rPr lang="fr-FR" sz="2000" dirty="0" smtClean="0"/>
              <a:t>un </a:t>
            </a:r>
            <a:r>
              <a:rPr lang="fr-FR" sz="2000" dirty="0"/>
              <a:t>condensateur de filtrage permettant d'éliminer les phénomènes d'ondulations de tensions en sorti du redresseur. </a:t>
            </a:r>
            <a:endParaRPr lang="fr-FR" sz="2000" dirty="0" smtClean="0"/>
          </a:p>
          <a:p>
            <a:r>
              <a:rPr lang="fr-FR" sz="2000" b="1" dirty="0" smtClean="0"/>
              <a:t>Récupération</a:t>
            </a:r>
            <a:r>
              <a:rPr lang="fr-FR" sz="2000" dirty="0"/>
              <a:t>: ce système permet de transformer l'énergie mécanique lors du freinage du moteur en énergie calorifique dans les résistances de dissipation comme système de freinage</a:t>
            </a:r>
            <a:r>
              <a:rPr lang="fr-FR" sz="2000" dirty="0" smtClean="0"/>
              <a:t>.</a:t>
            </a:r>
          </a:p>
          <a:p>
            <a:r>
              <a:rPr lang="fr-FR" sz="2000" b="1" dirty="0" smtClean="0"/>
              <a:t>Onduleur</a:t>
            </a:r>
            <a:r>
              <a:rPr lang="fr-FR" sz="2000" dirty="0" smtClean="0"/>
              <a:t>: </a:t>
            </a:r>
            <a:r>
              <a:rPr lang="fr-FR" sz="2000" dirty="0"/>
              <a:t>Ce système </a:t>
            </a:r>
            <a:r>
              <a:rPr lang="fr-FR" sz="2000" dirty="0" smtClean="0"/>
              <a:t>permettent </a:t>
            </a:r>
            <a:r>
              <a:rPr lang="fr-FR" sz="2000" dirty="0"/>
              <a:t>de transformer la tension continue en une tension alternative amplitude et fréquence variables.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192" y="1867994"/>
            <a:ext cx="4074350" cy="200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1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1219199" y="1447800"/>
            <a:ext cx="10751127" cy="4572000"/>
          </a:xfrm>
        </p:spPr>
        <p:txBody>
          <a:bodyPr>
            <a:noAutofit/>
          </a:bodyPr>
          <a:lstStyle/>
          <a:p>
            <a:pPr marL="0" indent="0">
              <a:buNone/>
            </a:pPr>
            <a:r>
              <a:rPr lang="fr-FR" sz="3200" b="1" dirty="0"/>
              <a:t>1.1 Introduction</a:t>
            </a:r>
          </a:p>
          <a:p>
            <a:pPr marL="0" indent="0">
              <a:buNone/>
            </a:pPr>
            <a:r>
              <a:rPr lang="fr-FR" sz="3200" dirty="0"/>
              <a:t/>
            </a:r>
            <a:br>
              <a:rPr lang="fr-FR" sz="3200" dirty="0"/>
            </a:br>
            <a:endParaRPr lang="fr-FR" sz="3200" dirty="0"/>
          </a:p>
        </p:txBody>
      </p:sp>
      <p:graphicFrame>
        <p:nvGraphicFramePr>
          <p:cNvPr id="6" name="Diagramme 5"/>
          <p:cNvGraphicFramePr/>
          <p:nvPr>
            <p:extLst>
              <p:ext uri="{D42A27DB-BD31-4B8C-83A1-F6EECF244321}">
                <p14:modId xmlns:p14="http://schemas.microsoft.com/office/powerpoint/2010/main" val="618736814"/>
              </p:ext>
            </p:extLst>
          </p:nvPr>
        </p:nvGraphicFramePr>
        <p:xfrm>
          <a:off x="2959875" y="1828949"/>
          <a:ext cx="6096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èche droite 7"/>
          <p:cNvSpPr/>
          <p:nvPr/>
        </p:nvSpPr>
        <p:spPr>
          <a:xfrm>
            <a:off x="3884435" y="4121745"/>
            <a:ext cx="4674234"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0800000">
            <a:off x="3874275" y="4721037"/>
            <a:ext cx="4674234" cy="2286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3"/>
          <p:cNvSpPr txBox="1"/>
          <p:nvPr/>
        </p:nvSpPr>
        <p:spPr>
          <a:xfrm>
            <a:off x="2192794" y="4340117"/>
            <a:ext cx="1066800" cy="367408"/>
          </a:xfrm>
          <a:prstGeom prst="rect">
            <a:avLst/>
          </a:prstGeom>
        </p:spPr>
        <p:txBody>
          <a:bodyPr vert="horz" wrap="square" lIns="0" tIns="13335" rIns="0" bIns="0" rtlCol="0">
            <a:spAutoFit/>
          </a:bodyPr>
          <a:lstStyle/>
          <a:p>
            <a:pPr marL="12700" marR="5080" algn="just">
              <a:lnSpc>
                <a:spcPct val="100000"/>
              </a:lnSpc>
              <a:spcBef>
                <a:spcPts val="105"/>
              </a:spcBef>
            </a:pPr>
            <a:r>
              <a:rPr lang="fr-FR" sz="2300" dirty="0" smtClean="0">
                <a:latin typeface="Carlito"/>
                <a:cs typeface="Carlito"/>
              </a:rPr>
              <a:t>Modes</a:t>
            </a:r>
            <a:r>
              <a:rPr lang="fr-FR" sz="2300" dirty="0" smtClean="0">
                <a:solidFill>
                  <a:srgbClr val="FF0000"/>
                </a:solidFill>
                <a:latin typeface="Carlito"/>
                <a:cs typeface="Carlito"/>
              </a:rPr>
              <a:t> </a:t>
            </a:r>
            <a:endParaRPr sz="2300" dirty="0">
              <a:latin typeface="Carlito"/>
              <a:cs typeface="Carlito"/>
            </a:endParaRPr>
          </a:p>
        </p:txBody>
      </p:sp>
      <p:sp>
        <p:nvSpPr>
          <p:cNvPr id="11" name="object 3"/>
          <p:cNvSpPr txBox="1"/>
          <p:nvPr/>
        </p:nvSpPr>
        <p:spPr>
          <a:xfrm>
            <a:off x="5474475" y="3848621"/>
            <a:ext cx="1066800" cy="290464"/>
          </a:xfrm>
          <a:prstGeom prst="rect">
            <a:avLst/>
          </a:prstGeom>
          <a:solidFill>
            <a:srgbClr val="FF0000"/>
          </a:solidFill>
        </p:spPr>
        <p:txBody>
          <a:bodyPr vert="horz" wrap="square" lIns="0" tIns="13335" rIns="0" bIns="0" rtlCol="0">
            <a:spAutoFit/>
          </a:bodyPr>
          <a:lstStyle/>
          <a:p>
            <a:pPr marL="12700" marR="5080" algn="just">
              <a:lnSpc>
                <a:spcPct val="100000"/>
              </a:lnSpc>
              <a:spcBef>
                <a:spcPts val="105"/>
              </a:spcBef>
            </a:pPr>
            <a:r>
              <a:rPr lang="fr-FR" dirty="0" smtClean="0">
                <a:latin typeface="Carlito"/>
                <a:cs typeface="Carlito"/>
              </a:rPr>
              <a:t>Traction</a:t>
            </a:r>
            <a:endParaRPr dirty="0">
              <a:latin typeface="Carlito"/>
              <a:cs typeface="Carlito"/>
            </a:endParaRPr>
          </a:p>
        </p:txBody>
      </p:sp>
      <p:sp>
        <p:nvSpPr>
          <p:cNvPr id="12" name="object 3"/>
          <p:cNvSpPr txBox="1"/>
          <p:nvPr/>
        </p:nvSpPr>
        <p:spPr>
          <a:xfrm>
            <a:off x="5322075" y="4430573"/>
            <a:ext cx="1295400" cy="290464"/>
          </a:xfrm>
          <a:prstGeom prst="rect">
            <a:avLst/>
          </a:prstGeom>
          <a:solidFill>
            <a:srgbClr val="0070C0"/>
          </a:solidFill>
        </p:spPr>
        <p:txBody>
          <a:bodyPr vert="horz" wrap="square" lIns="0" tIns="13335" rIns="0" bIns="0" rtlCol="0">
            <a:spAutoFit/>
          </a:bodyPr>
          <a:lstStyle/>
          <a:p>
            <a:pPr marL="12700" marR="5080" algn="just">
              <a:lnSpc>
                <a:spcPct val="100000"/>
              </a:lnSpc>
              <a:spcBef>
                <a:spcPts val="105"/>
              </a:spcBef>
            </a:pPr>
            <a:r>
              <a:rPr lang="fr-FR" dirty="0" smtClean="0">
                <a:latin typeface="Carlito"/>
                <a:cs typeface="Carlito"/>
              </a:rPr>
              <a:t>Génération</a:t>
            </a:r>
            <a:endParaRPr dirty="0">
              <a:latin typeface="Carlito"/>
              <a:cs typeface="Carlito"/>
            </a:endParaRPr>
          </a:p>
        </p:txBody>
      </p:sp>
      <p:sp>
        <p:nvSpPr>
          <p:cNvPr id="13" name="object 3"/>
          <p:cNvSpPr txBox="1"/>
          <p:nvPr/>
        </p:nvSpPr>
        <p:spPr>
          <a:xfrm>
            <a:off x="2192794" y="5130125"/>
            <a:ext cx="1681479" cy="721351"/>
          </a:xfrm>
          <a:prstGeom prst="rect">
            <a:avLst/>
          </a:prstGeom>
        </p:spPr>
        <p:txBody>
          <a:bodyPr vert="horz" wrap="square" lIns="0" tIns="13335" rIns="0" bIns="0" rtlCol="0">
            <a:spAutoFit/>
          </a:bodyPr>
          <a:lstStyle/>
          <a:p>
            <a:pPr marL="12700" marR="5080" algn="just">
              <a:lnSpc>
                <a:spcPct val="100000"/>
              </a:lnSpc>
              <a:spcBef>
                <a:spcPts val="105"/>
              </a:spcBef>
            </a:pPr>
            <a:r>
              <a:rPr lang="fr-FR" sz="2300" dirty="0" smtClean="0">
                <a:latin typeface="Carlito"/>
                <a:cs typeface="Carlito"/>
              </a:rPr>
              <a:t>Grandeurs Associées</a:t>
            </a:r>
            <a:r>
              <a:rPr lang="fr-FR" sz="2300" dirty="0" smtClean="0">
                <a:solidFill>
                  <a:srgbClr val="FF0000"/>
                </a:solidFill>
                <a:latin typeface="Carlito"/>
                <a:cs typeface="Carlito"/>
              </a:rPr>
              <a:t> </a:t>
            </a:r>
            <a:endParaRPr sz="2300" dirty="0">
              <a:latin typeface="Carlito"/>
              <a:cs typeface="Carlito"/>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4577" y="5238387"/>
            <a:ext cx="49339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2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5449" y="120259"/>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577931" y="1546439"/>
            <a:ext cx="11143013" cy="4031873"/>
          </a:xfrm>
          <a:prstGeom prst="rect">
            <a:avLst/>
          </a:prstGeom>
        </p:spPr>
        <p:txBody>
          <a:bodyPr wrap="square">
            <a:spAutoFit/>
          </a:bodyPr>
          <a:lstStyle/>
          <a:p>
            <a:r>
              <a:rPr lang="fr-FR" sz="3200" b="1" dirty="0"/>
              <a:t>1.2 Propriétés générales de la conversion électromécanique</a:t>
            </a:r>
          </a:p>
          <a:p>
            <a:endParaRPr lang="fr-FR" sz="3200" dirty="0" smtClean="0"/>
          </a:p>
          <a:p>
            <a:r>
              <a:rPr lang="fr-FR" sz="3200" dirty="0" smtClean="0"/>
              <a:t>La </a:t>
            </a:r>
            <a:r>
              <a:rPr lang="fr-FR" sz="3200" dirty="0"/>
              <a:t>conversion électromécanique présente les caractères </a:t>
            </a:r>
            <a:r>
              <a:rPr lang="fr-FR" sz="3200" dirty="0" smtClean="0"/>
              <a:t>suivants :</a:t>
            </a:r>
          </a:p>
          <a:p>
            <a:endParaRPr lang="fr-FR" sz="3200" dirty="0" smtClean="0"/>
          </a:p>
          <a:p>
            <a:pPr marL="457200" indent="-457200">
              <a:buFont typeface="Wingdings" panose="05000000000000000000" pitchFamily="2" charset="2"/>
              <a:buChar char="§"/>
            </a:pPr>
            <a:r>
              <a:rPr lang="fr-FR" sz="3200" dirty="0" smtClean="0"/>
              <a:t>Recherche </a:t>
            </a:r>
            <a:r>
              <a:rPr lang="fr-FR" sz="3200" dirty="0"/>
              <a:t>d’un </a:t>
            </a:r>
            <a:r>
              <a:rPr lang="fr-FR" sz="3200" b="1" dirty="0">
                <a:solidFill>
                  <a:srgbClr val="FF0000"/>
                </a:solidFill>
              </a:rPr>
              <a:t>rendement de transfert </a:t>
            </a:r>
            <a:r>
              <a:rPr lang="fr-FR" sz="3200" b="1" dirty="0" smtClean="0">
                <a:solidFill>
                  <a:srgbClr val="FF0000"/>
                </a:solidFill>
              </a:rPr>
              <a:t>élevé</a:t>
            </a:r>
            <a:r>
              <a:rPr lang="fr-FR" sz="3200" dirty="0" smtClean="0"/>
              <a:t>.</a:t>
            </a:r>
          </a:p>
          <a:p>
            <a:pPr marL="457200" indent="-457200">
              <a:buFont typeface="Wingdings" panose="05000000000000000000" pitchFamily="2" charset="2"/>
              <a:buChar char="§"/>
            </a:pPr>
            <a:r>
              <a:rPr lang="fr-FR" sz="3200" b="1" dirty="0" smtClean="0">
                <a:solidFill>
                  <a:srgbClr val="FF0000"/>
                </a:solidFill>
              </a:rPr>
              <a:t>Systèmes </a:t>
            </a:r>
            <a:r>
              <a:rPr lang="fr-FR" sz="3200" b="1" dirty="0">
                <a:solidFill>
                  <a:srgbClr val="FF0000"/>
                </a:solidFill>
              </a:rPr>
              <a:t>réversibles</a:t>
            </a:r>
            <a:r>
              <a:rPr lang="fr-FR" sz="3200" dirty="0"/>
              <a:t>, conversion de l’énergie dans les deux sens. </a:t>
            </a:r>
            <a:endParaRPr lang="fr-FR" sz="3200" dirty="0" smtClean="0"/>
          </a:p>
          <a:p>
            <a:pPr marL="457200" indent="-457200">
              <a:buFont typeface="Wingdings" panose="05000000000000000000" pitchFamily="2" charset="2"/>
              <a:buChar char="§"/>
            </a:pPr>
            <a:r>
              <a:rPr lang="fr-FR" sz="3200" b="1" dirty="0" smtClean="0">
                <a:solidFill>
                  <a:srgbClr val="FF0000"/>
                </a:solidFill>
              </a:rPr>
              <a:t>La </a:t>
            </a:r>
            <a:r>
              <a:rPr lang="fr-FR" sz="3200" b="1" dirty="0">
                <a:solidFill>
                  <a:srgbClr val="FF0000"/>
                </a:solidFill>
              </a:rPr>
              <a:t>fiabilité et la durée de vie</a:t>
            </a:r>
            <a:r>
              <a:rPr lang="fr-FR" sz="3200" dirty="0"/>
              <a:t>. </a:t>
            </a:r>
            <a:br>
              <a:rPr lang="fr-FR" sz="3200" dirty="0"/>
            </a:br>
            <a:endParaRPr lang="fr-FR" sz="3200" dirty="0"/>
          </a:p>
        </p:txBody>
      </p:sp>
    </p:spTree>
    <p:extLst>
      <p:ext uri="{BB962C8B-B14F-4D97-AF65-F5344CB8AC3E}">
        <p14:creationId xmlns:p14="http://schemas.microsoft.com/office/powerpoint/2010/main" val="174014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577930" y="1083301"/>
            <a:ext cx="11428023" cy="5509200"/>
          </a:xfrm>
          <a:prstGeom prst="rect">
            <a:avLst/>
          </a:prstGeom>
        </p:spPr>
        <p:txBody>
          <a:bodyPr wrap="square">
            <a:spAutoFit/>
          </a:bodyPr>
          <a:lstStyle/>
          <a:p>
            <a:r>
              <a:rPr lang="fr-FR" sz="3200" b="1" dirty="0"/>
              <a:t>1.3 Caractéristiques de la conversion électromécanique</a:t>
            </a:r>
          </a:p>
          <a:p>
            <a:endParaRPr lang="fr-FR" sz="3200" dirty="0" smtClean="0"/>
          </a:p>
          <a:p>
            <a:r>
              <a:rPr lang="fr-FR" sz="3200" dirty="0" smtClean="0"/>
              <a:t>L’étude </a:t>
            </a:r>
            <a:r>
              <a:rPr lang="fr-FR" sz="3200" dirty="0"/>
              <a:t>de la conversion électromécanique est basée sur le principe de conservation de l’énergie. Celui-ci fait appel à une forme intermédiaire d’énergie, il s’agit de </a:t>
            </a:r>
            <a:r>
              <a:rPr lang="fr-FR" sz="3200" b="1" dirty="0"/>
              <a:t>l’énergie électromagnétique</a:t>
            </a:r>
            <a:r>
              <a:rPr lang="fr-FR" sz="3200" dirty="0"/>
              <a:t>. La force ou le couple électromécanique résulte de trois formes possibles d’interactions : </a:t>
            </a:r>
            <a:endParaRPr lang="fr-FR" sz="3200" dirty="0" smtClean="0"/>
          </a:p>
          <a:p>
            <a:endParaRPr lang="fr-FR" sz="3200" dirty="0" smtClean="0"/>
          </a:p>
          <a:p>
            <a:pPr marL="457200" indent="-457200">
              <a:buFont typeface="Wingdings" panose="05000000000000000000" pitchFamily="2" charset="2"/>
              <a:buChar char="§"/>
            </a:pPr>
            <a:r>
              <a:rPr lang="fr-FR" sz="3200" dirty="0" smtClean="0"/>
              <a:t>l’interaction </a:t>
            </a:r>
            <a:r>
              <a:rPr lang="fr-FR" sz="3200" dirty="0"/>
              <a:t>entre </a:t>
            </a:r>
            <a:r>
              <a:rPr lang="fr-FR" sz="3200" b="1" dirty="0">
                <a:solidFill>
                  <a:srgbClr val="FF0000"/>
                </a:solidFill>
              </a:rPr>
              <a:t>deux </a:t>
            </a:r>
            <a:r>
              <a:rPr lang="fr-FR" sz="3200" b="1" dirty="0" smtClean="0">
                <a:solidFill>
                  <a:srgbClr val="FF0000"/>
                </a:solidFill>
              </a:rPr>
              <a:t>courants</a:t>
            </a:r>
            <a:r>
              <a:rPr lang="fr-FR" sz="3200" dirty="0" smtClean="0"/>
              <a:t>,</a:t>
            </a:r>
          </a:p>
          <a:p>
            <a:pPr marL="457200" indent="-457200">
              <a:buFont typeface="Wingdings" panose="05000000000000000000" pitchFamily="2" charset="2"/>
              <a:buChar char="§"/>
            </a:pPr>
            <a:r>
              <a:rPr lang="fr-FR" sz="3200" dirty="0" smtClean="0"/>
              <a:t>L’interaction </a:t>
            </a:r>
            <a:r>
              <a:rPr lang="fr-FR" sz="3200" dirty="0"/>
              <a:t>entre </a:t>
            </a:r>
            <a:r>
              <a:rPr lang="fr-FR" sz="3200" b="1" dirty="0">
                <a:solidFill>
                  <a:srgbClr val="FF0000"/>
                </a:solidFill>
              </a:rPr>
              <a:t>un courant et un circuit </a:t>
            </a:r>
            <a:r>
              <a:rPr lang="fr-FR" sz="3200" b="1" dirty="0" smtClean="0">
                <a:solidFill>
                  <a:srgbClr val="FF0000"/>
                </a:solidFill>
              </a:rPr>
              <a:t>ferromagnétique</a:t>
            </a:r>
            <a:r>
              <a:rPr lang="fr-FR" sz="3200" dirty="0" smtClean="0"/>
              <a:t>,</a:t>
            </a:r>
          </a:p>
          <a:p>
            <a:pPr marL="457200" indent="-457200">
              <a:buFont typeface="Wingdings" panose="05000000000000000000" pitchFamily="2" charset="2"/>
              <a:buChar char="§"/>
            </a:pPr>
            <a:r>
              <a:rPr lang="fr-FR" sz="3200" dirty="0" smtClean="0"/>
              <a:t>L’interaction </a:t>
            </a:r>
            <a:r>
              <a:rPr lang="fr-FR" sz="3200" dirty="0"/>
              <a:t>entre </a:t>
            </a:r>
            <a:r>
              <a:rPr lang="fr-FR" sz="3200" b="1" dirty="0">
                <a:solidFill>
                  <a:srgbClr val="FF0000"/>
                </a:solidFill>
              </a:rPr>
              <a:t>un aimant et un courant ou un circuit ferromagnétique. </a:t>
            </a:r>
          </a:p>
        </p:txBody>
      </p:sp>
    </p:spTree>
    <p:extLst>
      <p:ext uri="{BB962C8B-B14F-4D97-AF65-F5344CB8AC3E}">
        <p14:creationId xmlns:p14="http://schemas.microsoft.com/office/powerpoint/2010/main" val="48833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577930" y="1083301"/>
            <a:ext cx="11143013" cy="3046988"/>
          </a:xfrm>
          <a:prstGeom prst="rect">
            <a:avLst/>
          </a:prstGeom>
        </p:spPr>
        <p:txBody>
          <a:bodyPr wrap="square">
            <a:spAutoFit/>
          </a:bodyPr>
          <a:lstStyle/>
          <a:p>
            <a:r>
              <a:rPr lang="fr-FR" sz="3200" b="1" dirty="0"/>
              <a:t>1.4 Système électromécanique</a:t>
            </a:r>
          </a:p>
          <a:p>
            <a:r>
              <a:rPr lang="fr-FR" sz="3200" dirty="0"/>
              <a:t>Un système électromécanique est caractérisé par k circuits électriques repérés par l’indice n (n =1, …,k). On peut associer à ceux-ci autant de </a:t>
            </a:r>
            <a:r>
              <a:rPr lang="fr-FR" sz="3200" b="1" dirty="0">
                <a:solidFill>
                  <a:srgbClr val="FF0000"/>
                </a:solidFill>
              </a:rPr>
              <a:t>courants </a:t>
            </a:r>
            <a:r>
              <a:rPr lang="fr-FR" sz="3200" b="1" dirty="0" err="1">
                <a:solidFill>
                  <a:srgbClr val="FF0000"/>
                </a:solidFill>
              </a:rPr>
              <a:t>ik</a:t>
            </a:r>
            <a:r>
              <a:rPr lang="fr-FR" sz="3200" dirty="0"/>
              <a:t>, de </a:t>
            </a:r>
            <a:r>
              <a:rPr lang="fr-FR" sz="3200" b="1" dirty="0">
                <a:solidFill>
                  <a:srgbClr val="FF0000"/>
                </a:solidFill>
              </a:rPr>
              <a:t>tension </a:t>
            </a:r>
            <a:r>
              <a:rPr lang="fr-FR" sz="3200" b="1" dirty="0" err="1">
                <a:solidFill>
                  <a:srgbClr val="FF0000"/>
                </a:solidFill>
              </a:rPr>
              <a:t>uk</a:t>
            </a:r>
            <a:r>
              <a:rPr lang="fr-FR" sz="3200" b="1" dirty="0">
                <a:solidFill>
                  <a:srgbClr val="FF0000"/>
                </a:solidFill>
              </a:rPr>
              <a:t> </a:t>
            </a:r>
            <a:r>
              <a:rPr lang="fr-FR" sz="3200" dirty="0"/>
              <a:t>et de </a:t>
            </a:r>
            <a:r>
              <a:rPr lang="fr-FR" sz="3200" b="1" dirty="0">
                <a:solidFill>
                  <a:srgbClr val="FF0000"/>
                </a:solidFill>
              </a:rPr>
              <a:t>flux totalisés 𝝋k</a:t>
            </a:r>
            <a:r>
              <a:rPr lang="fr-FR" sz="3200" dirty="0"/>
              <a:t>. </a:t>
            </a:r>
            <a:endParaRPr lang="fr-FR" sz="3200" dirty="0" smtClean="0"/>
          </a:p>
          <a:p>
            <a:r>
              <a:rPr lang="fr-FR" sz="3200" dirty="0" smtClean="0"/>
              <a:t>Ces </a:t>
            </a:r>
            <a:r>
              <a:rPr lang="fr-FR" sz="3200" dirty="0"/>
              <a:t>diverses grandeurs sont reliées par la relation générale : </a:t>
            </a:r>
            <a:br>
              <a:rPr lang="fr-FR" sz="3200" dirty="0"/>
            </a:br>
            <a:endParaRPr lang="fr-F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962" y="3620365"/>
            <a:ext cx="3774128" cy="128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8968" y="4809504"/>
            <a:ext cx="11559484" cy="1384995"/>
          </a:xfrm>
          <a:prstGeom prst="rect">
            <a:avLst/>
          </a:prstGeom>
          <a:solidFill>
            <a:schemeClr val="bg1">
              <a:lumMod val="95000"/>
            </a:schemeClr>
          </a:solidFill>
        </p:spPr>
        <p:txBody>
          <a:bodyPr wrap="square">
            <a:spAutoFit/>
          </a:bodyPr>
          <a:lstStyle/>
          <a:p>
            <a:r>
              <a:rPr lang="fr-FR" sz="2800" dirty="0">
                <a:solidFill>
                  <a:srgbClr val="FF0000"/>
                </a:solidFill>
              </a:rPr>
              <a:t>Un tel système, soit un moteur, un relais, un dispositif de mesure, est géométriquement déformable. Il possède j degrés de libertés, caractérisés par j coordonnées généralisées </a:t>
            </a:r>
            <a:r>
              <a:rPr lang="fr-FR" sz="2800" dirty="0" err="1">
                <a:solidFill>
                  <a:srgbClr val="FF0000"/>
                </a:solidFill>
              </a:rPr>
              <a:t>xm</a:t>
            </a:r>
            <a:r>
              <a:rPr lang="fr-FR" sz="2800" dirty="0">
                <a:solidFill>
                  <a:srgbClr val="FF0000"/>
                </a:solidFill>
              </a:rPr>
              <a:t> (m=1,…j). Il peut s’agir </a:t>
            </a:r>
            <a:r>
              <a:rPr lang="fr-FR" sz="2800" b="1" dirty="0">
                <a:solidFill>
                  <a:srgbClr val="FF0000"/>
                </a:solidFill>
              </a:rPr>
              <a:t>d’un angle ou d’un déplacement linéaire</a:t>
            </a:r>
            <a:r>
              <a:rPr lang="fr-FR" sz="2800" dirty="0">
                <a:solidFill>
                  <a:srgbClr val="FF0000"/>
                </a:solidFill>
              </a:rPr>
              <a:t>. </a:t>
            </a:r>
          </a:p>
        </p:txBody>
      </p:sp>
    </p:spTree>
    <p:extLst>
      <p:ext uri="{BB962C8B-B14F-4D97-AF65-F5344CB8AC3E}">
        <p14:creationId xmlns:p14="http://schemas.microsoft.com/office/powerpoint/2010/main" val="223700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427512" y="931369"/>
            <a:ext cx="7012112" cy="523220"/>
          </a:xfrm>
          <a:prstGeom prst="rect">
            <a:avLst/>
          </a:prstGeom>
        </p:spPr>
        <p:txBody>
          <a:bodyPr wrap="none">
            <a:spAutoFit/>
          </a:bodyPr>
          <a:lstStyle/>
          <a:p>
            <a:r>
              <a:rPr lang="fr-FR" sz="2800" b="1" dirty="0" smtClean="0"/>
              <a:t>1.5 Caractéristiques des machines tournantes</a:t>
            </a:r>
            <a:endParaRPr lang="fr-FR" sz="2800" b="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264" y="4278085"/>
            <a:ext cx="6448425" cy="244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1267" y="1454589"/>
            <a:ext cx="11388436" cy="3108543"/>
          </a:xfrm>
          <a:prstGeom prst="rect">
            <a:avLst/>
          </a:prstGeom>
        </p:spPr>
        <p:txBody>
          <a:bodyPr wrap="square">
            <a:spAutoFit/>
          </a:bodyPr>
          <a:lstStyle/>
          <a:p>
            <a:r>
              <a:rPr lang="fr-FR" sz="2800" dirty="0"/>
              <a:t>Les caractéristiques des machines électriques sont d'un intérêt fondamental pour l'utilisateur. Pour l'utilisateur, la machine électrique ne constitue qu'une partie d'un système plus large, par exemple, pour une machine motrice : Alimentation - Machine - Charge - Régulations (vitesse, tension) - Protections ... Dans un tel contexte, il est intéressant de considérer la machine électrique comme une boite noire possédant des entrées et des sorties liées par des relations qui sont caractéristiques de la machine. </a:t>
            </a:r>
            <a:br>
              <a:rPr lang="fr-FR" sz="2800" dirty="0"/>
            </a:br>
            <a:endParaRPr lang="fr-FR" sz="2800" dirty="0"/>
          </a:p>
        </p:txBody>
      </p:sp>
    </p:spTree>
    <p:extLst>
      <p:ext uri="{BB962C8B-B14F-4D97-AF65-F5344CB8AC3E}">
        <p14:creationId xmlns:p14="http://schemas.microsoft.com/office/powerpoint/2010/main" val="389026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321" y="-129123"/>
            <a:ext cx="10363200" cy="1143000"/>
          </a:xfrm>
        </p:spPr>
        <p:txBody>
          <a:bodyPr/>
          <a:lstStyle/>
          <a:p>
            <a:r>
              <a:rPr lang="fr-FR" dirty="0" smtClean="0"/>
              <a:t>Chapitre 01: Introduction</a:t>
            </a:r>
            <a:endParaRPr lang="fr-FR" dirty="0"/>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427512" y="931369"/>
            <a:ext cx="7012112" cy="523220"/>
          </a:xfrm>
          <a:prstGeom prst="rect">
            <a:avLst/>
          </a:prstGeom>
        </p:spPr>
        <p:txBody>
          <a:bodyPr wrap="none">
            <a:spAutoFit/>
          </a:bodyPr>
          <a:lstStyle/>
          <a:p>
            <a:r>
              <a:rPr lang="fr-FR" sz="2800" b="1" dirty="0" smtClean="0"/>
              <a:t>1.5 Caractéristiques des machines tournantes</a:t>
            </a:r>
            <a:endParaRPr lang="fr-FR" sz="2800" b="1" dirty="0"/>
          </a:p>
        </p:txBody>
      </p:sp>
      <p:sp>
        <p:nvSpPr>
          <p:cNvPr id="3" name="Rectangle 2"/>
          <p:cNvSpPr/>
          <p:nvPr/>
        </p:nvSpPr>
        <p:spPr>
          <a:xfrm>
            <a:off x="517433" y="1582342"/>
            <a:ext cx="11306432" cy="4401205"/>
          </a:xfrm>
          <a:prstGeom prst="rect">
            <a:avLst/>
          </a:prstGeom>
        </p:spPr>
        <p:txBody>
          <a:bodyPr wrap="square">
            <a:spAutoFit/>
          </a:bodyPr>
          <a:lstStyle/>
          <a:p>
            <a:r>
              <a:rPr lang="fr-FR" sz="2800" dirty="0" smtClean="0"/>
              <a:t>Elles </a:t>
            </a:r>
            <a:r>
              <a:rPr lang="fr-FR" sz="2800" dirty="0"/>
              <a:t>peuvent être formulées sous forme :</a:t>
            </a:r>
          </a:p>
          <a:p>
            <a:pPr marL="457200" indent="-457200">
              <a:buFont typeface="Wingdings" panose="05000000000000000000" pitchFamily="2" charset="2"/>
              <a:buChar char="Ø"/>
            </a:pPr>
            <a:r>
              <a:rPr lang="fr-FR" sz="2800" b="1" dirty="0"/>
              <a:t>de systèmes d'équations différentielles </a:t>
            </a:r>
            <a:r>
              <a:rPr lang="fr-FR" sz="2800" dirty="0"/>
              <a:t>(linéaires ou non) pour l'étude des </a:t>
            </a:r>
            <a:r>
              <a:rPr lang="fr-FR" sz="2800" dirty="0" smtClean="0"/>
              <a:t>phénomènes dynamiques</a:t>
            </a:r>
            <a:r>
              <a:rPr lang="fr-FR" sz="2800" dirty="0"/>
              <a:t>, de la stabilité, de la </a:t>
            </a:r>
            <a:r>
              <a:rPr lang="fr-FR" sz="2800" dirty="0" smtClean="0"/>
              <a:t>régulation.</a:t>
            </a:r>
          </a:p>
          <a:p>
            <a:pPr marL="457200" indent="-457200">
              <a:buFont typeface="Wingdings" panose="05000000000000000000" pitchFamily="2" charset="2"/>
              <a:buChar char="Ø"/>
            </a:pPr>
            <a:r>
              <a:rPr lang="fr-FR" sz="2800" b="1" dirty="0" smtClean="0"/>
              <a:t>d'équations </a:t>
            </a:r>
            <a:r>
              <a:rPr lang="fr-FR" sz="2800" b="1" dirty="0"/>
              <a:t>algébriques réelles ou complexes</a:t>
            </a:r>
            <a:r>
              <a:rPr lang="fr-FR" sz="2800" dirty="0"/>
              <a:t>, linéaires ou non, pour l'étude des fonctionnements en </a:t>
            </a:r>
            <a:r>
              <a:rPr lang="fr-FR" sz="2800" dirty="0" smtClean="0"/>
              <a:t>régime.</a:t>
            </a:r>
          </a:p>
          <a:p>
            <a:pPr marL="457200" indent="-457200">
              <a:buFont typeface="Wingdings" panose="05000000000000000000" pitchFamily="2" charset="2"/>
              <a:buChar char="Ø"/>
            </a:pPr>
            <a:r>
              <a:rPr lang="fr-FR" sz="2800" dirty="0" smtClean="0"/>
              <a:t>de </a:t>
            </a:r>
            <a:r>
              <a:rPr lang="fr-FR" sz="2800" dirty="0"/>
              <a:t>relations vectorielles entre </a:t>
            </a:r>
            <a:r>
              <a:rPr lang="fr-FR" sz="2800" dirty="0" err="1"/>
              <a:t>phaseurs</a:t>
            </a:r>
            <a:r>
              <a:rPr lang="fr-FR" sz="2800" dirty="0"/>
              <a:t> pour le fonctionnement en régime des machines à courant </a:t>
            </a:r>
            <a:r>
              <a:rPr lang="fr-FR" sz="2800" dirty="0" smtClean="0"/>
              <a:t>alternatif.</a:t>
            </a:r>
          </a:p>
          <a:p>
            <a:pPr marL="457200" indent="-457200">
              <a:buFont typeface="Wingdings" panose="05000000000000000000" pitchFamily="2" charset="2"/>
              <a:buChar char="Ø"/>
            </a:pPr>
            <a:r>
              <a:rPr lang="fr-FR" sz="2800" dirty="0" smtClean="0"/>
              <a:t>de </a:t>
            </a:r>
            <a:r>
              <a:rPr lang="fr-FR" sz="2800" dirty="0"/>
              <a:t>courbes caractéristiques (mesurées ou prédéterminées) liant les grandeurs intéressant l'utilisateur et paramétrées par des grandeurs de réglage. </a:t>
            </a:r>
            <a:br>
              <a:rPr lang="fr-FR" sz="2800" dirty="0"/>
            </a:br>
            <a:endParaRPr lang="fr-FR" sz="2800" dirty="0"/>
          </a:p>
        </p:txBody>
      </p:sp>
    </p:spTree>
    <p:extLst>
      <p:ext uri="{BB962C8B-B14F-4D97-AF65-F5344CB8AC3E}">
        <p14:creationId xmlns:p14="http://schemas.microsoft.com/office/powerpoint/2010/main" val="3989838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848</TotalTime>
  <Words>2346</Words>
  <Application>Microsoft Office PowerPoint</Application>
  <PresentationFormat>Grand écran</PresentationFormat>
  <Paragraphs>280</Paragraphs>
  <Slides>38</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38</vt:i4>
      </vt:variant>
    </vt:vector>
  </HeadingPairs>
  <TitlesOfParts>
    <vt:vector size="52" baseType="lpstr">
      <vt:lpstr>Arabic Transparent</vt:lpstr>
      <vt:lpstr>Arial</vt:lpstr>
      <vt:lpstr>Calibri</vt:lpstr>
      <vt:lpstr>Cambria</vt:lpstr>
      <vt:lpstr>Carlito</vt:lpstr>
      <vt:lpstr>Comic Sans MS</vt:lpstr>
      <vt:lpstr>Franklin Gothic Book</vt:lpstr>
      <vt:lpstr>Palace Script MT</vt:lpstr>
      <vt:lpstr>Perpetua</vt:lpstr>
      <vt:lpstr>Simplified Arabic Fixed</vt:lpstr>
      <vt:lpstr>Times New Roman</vt:lpstr>
      <vt:lpstr>Wingdings</vt:lpstr>
      <vt:lpstr>Wingdings 2</vt:lpstr>
      <vt:lpstr>Capitaux</vt:lpstr>
      <vt:lpstr>Présentation PowerPoint</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lpstr>Chapitre 01: 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Hocine</dc:creator>
  <cp:lastModifiedBy>pc</cp:lastModifiedBy>
  <cp:revision>70</cp:revision>
  <dcterms:created xsi:type="dcterms:W3CDTF">2020-06-06T12:53:50Z</dcterms:created>
  <dcterms:modified xsi:type="dcterms:W3CDTF">2025-02-16T11:33:43Z</dcterms:modified>
</cp:coreProperties>
</file>