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4" r:id="rId6"/>
    <p:sldId id="265" r:id="rId7"/>
    <p:sldId id="261" r:id="rId8"/>
    <p:sldId id="262" r:id="rId9"/>
    <p:sldId id="263"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8C20C0-4B6B-48F3-804F-60E0B712FC67}" type="datetimeFigureOut">
              <a:rPr lang="fr-FR" smtClean="0"/>
              <a:t>07/12/2022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FAED84-68F0-4B2C-B0FB-C8466383F830}"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F9A0D15-F7BE-4C0E-998D-CF09DB9DE225}" type="slidenum">
              <a:rPr lang="fr-FR" smtClean="0"/>
              <a:pPr/>
              <a:t>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40D6DE-59EB-4205-9BF8-50AFBA3F38C9}" type="datetimeFigureOut">
              <a:rPr lang="fr-FR" smtClean="0"/>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40D6DE-59EB-4205-9BF8-50AFBA3F38C9}" type="datetimeFigureOut">
              <a:rPr lang="fr-FR" smtClean="0"/>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40D6DE-59EB-4205-9BF8-50AFBA3F38C9}" type="datetimeFigureOut">
              <a:rPr lang="fr-FR" smtClean="0"/>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40D6DE-59EB-4205-9BF8-50AFBA3F38C9}" type="datetimeFigureOut">
              <a:rPr lang="fr-FR" smtClean="0"/>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40D6DE-59EB-4205-9BF8-50AFBA3F38C9}" type="datetimeFigureOut">
              <a:rPr lang="fr-FR" smtClean="0"/>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40D6DE-59EB-4205-9BF8-50AFBA3F38C9}" type="datetimeFigureOut">
              <a:rPr lang="fr-FR" smtClean="0"/>
              <a:t>07/12/2022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40D6DE-59EB-4205-9BF8-50AFBA3F38C9}" type="datetimeFigureOut">
              <a:rPr lang="fr-FR" smtClean="0"/>
              <a:t>07/12/2022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40D6DE-59EB-4205-9BF8-50AFBA3F38C9}" type="datetimeFigureOut">
              <a:rPr lang="fr-FR" smtClean="0"/>
              <a:t>07/12/2022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40D6DE-59EB-4205-9BF8-50AFBA3F38C9}" type="datetimeFigureOut">
              <a:rPr lang="fr-FR" smtClean="0"/>
              <a:t>07/12/2022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40D6DE-59EB-4205-9BF8-50AFBA3F38C9}" type="datetimeFigureOut">
              <a:rPr lang="fr-FR" smtClean="0"/>
              <a:t>07/12/2022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40D6DE-59EB-4205-9BF8-50AFBA3F38C9}" type="datetimeFigureOut">
              <a:rPr lang="fr-FR" smtClean="0"/>
              <a:t>07/12/2022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50A503-D03C-47BD-BC91-52D867BC35A1}"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40D6DE-59EB-4205-9BF8-50AFBA3F38C9}" type="datetimeFigureOut">
              <a:rPr lang="fr-FR" smtClean="0"/>
              <a:t>07/12/2022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50A503-D03C-47BD-BC91-52D867BC35A1}"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85794"/>
            <a:ext cx="8929718" cy="2500330"/>
          </a:xfrm>
        </p:spPr>
        <p:txBody>
          <a:bodyPr>
            <a:normAutofit fontScale="85000" lnSpcReduction="20000"/>
          </a:bodyPr>
          <a:lstStyle/>
          <a:p>
            <a:pPr algn="just"/>
            <a:r>
              <a:rPr lang="fr-FR" dirty="0" smtClean="0">
                <a:latin typeface="Times New Roman" pitchFamily="18" charset="0"/>
                <a:cs typeface="Times New Roman" pitchFamily="18" charset="0"/>
              </a:rPr>
              <a:t>Un plan de travail = une </a:t>
            </a:r>
            <a:r>
              <a:rPr lang="fr-FR" dirty="0">
                <a:latin typeface="Times New Roman" pitchFamily="18" charset="0"/>
                <a:cs typeface="Times New Roman" pitchFamily="18" charset="0"/>
              </a:rPr>
              <a:t>reprise de l’ensemble des éléments </a:t>
            </a:r>
            <a:r>
              <a:rPr lang="fr-FR" dirty="0" smtClean="0">
                <a:latin typeface="Times New Roman" pitchFamily="18" charset="0"/>
                <a:cs typeface="Times New Roman" pitchFamily="18" charset="0"/>
              </a:rPr>
              <a:t>(parties, chapitres, points de chapitres) déjà </a:t>
            </a:r>
            <a:r>
              <a:rPr lang="fr-FR" dirty="0">
                <a:latin typeface="Times New Roman" pitchFamily="18" charset="0"/>
                <a:cs typeface="Times New Roman" pitchFamily="18" charset="0"/>
              </a:rPr>
              <a:t>exposés mais sous forme </a:t>
            </a:r>
            <a:r>
              <a:rPr lang="fr-FR" b="1" dirty="0">
                <a:latin typeface="Times New Roman" pitchFamily="18" charset="0"/>
                <a:cs typeface="Times New Roman" pitchFamily="18" charset="0"/>
              </a:rPr>
              <a:t>synthétisée</a:t>
            </a:r>
            <a:r>
              <a:rPr lang="fr-FR" dirty="0">
                <a:latin typeface="Times New Roman" pitchFamily="18" charset="0"/>
                <a:cs typeface="Times New Roman" pitchFamily="18" charset="0"/>
              </a:rPr>
              <a:t> et </a:t>
            </a:r>
            <a:r>
              <a:rPr lang="fr-FR" b="1" dirty="0" smtClean="0">
                <a:latin typeface="Times New Roman" pitchFamily="18" charset="0"/>
                <a:cs typeface="Times New Roman" pitchFamily="18" charset="0"/>
              </a:rPr>
              <a:t>énumérée</a:t>
            </a:r>
          </a:p>
          <a:p>
            <a:pPr algn="just"/>
            <a:r>
              <a:rPr lang="fr-FR" dirty="0" smtClean="0">
                <a:latin typeface="Times New Roman" pitchFamily="18" charset="0"/>
                <a:cs typeface="Times New Roman" pitchFamily="18" charset="0"/>
              </a:rPr>
              <a:t>Le plan de travail est </a:t>
            </a:r>
            <a:r>
              <a:rPr lang="fr-FR" b="1" dirty="0" smtClean="0">
                <a:latin typeface="Times New Roman" pitchFamily="18" charset="0"/>
                <a:cs typeface="Times New Roman" pitchFamily="18" charset="0"/>
              </a:rPr>
              <a:t>provisoire,</a:t>
            </a:r>
            <a:r>
              <a:rPr lang="fr-FR" dirty="0" smtClean="0">
                <a:latin typeface="Times New Roman" pitchFamily="18" charset="0"/>
                <a:cs typeface="Times New Roman" pitchFamily="18" charset="0"/>
              </a:rPr>
              <a:t> il </a:t>
            </a:r>
            <a:r>
              <a:rPr lang="fr-FR" dirty="0">
                <a:latin typeface="Times New Roman" pitchFamily="18" charset="0"/>
                <a:cs typeface="Times New Roman" pitchFamily="18" charset="0"/>
              </a:rPr>
              <a:t>se précise davantage au fur et à mesure de l’avancement de la recherche. En effet, il peut être enrichit, remodeler car le chercheur peut intégrer ou supprimer des axes et sous-axes </a:t>
            </a:r>
          </a:p>
          <a:p>
            <a:pPr algn="just"/>
            <a:endParaRPr lang="fr-FR" b="1" dirty="0" smtClean="0">
              <a:latin typeface="Times New Roman" pitchFamily="18" charset="0"/>
              <a:cs typeface="Times New Roman" pitchFamily="18" charset="0"/>
            </a:endParaRPr>
          </a:p>
        </p:txBody>
      </p:sp>
      <p:sp>
        <p:nvSpPr>
          <p:cNvPr id="4097" name="Rectangle 1"/>
          <p:cNvSpPr>
            <a:spLocks noChangeArrowheads="1"/>
          </p:cNvSpPr>
          <p:nvPr/>
        </p:nvSpPr>
        <p:spPr bwMode="auto">
          <a:xfrm>
            <a:off x="2428860" y="0"/>
            <a:ext cx="3331565"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Le plan de travail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ectangle 3"/>
          <p:cNvSpPr/>
          <p:nvPr/>
        </p:nvSpPr>
        <p:spPr>
          <a:xfrm>
            <a:off x="0" y="3643314"/>
            <a:ext cx="9144000" cy="1384995"/>
          </a:xfrm>
          <a:prstGeom prst="rect">
            <a:avLst/>
          </a:prstGeom>
        </p:spPr>
        <p:txBody>
          <a:bodyPr wrap="square">
            <a:spAutoFit/>
          </a:bodyPr>
          <a:lstStyle/>
          <a:p>
            <a:pPr algn="just"/>
            <a:r>
              <a:rPr lang="fr-FR" sz="2800" b="1" dirty="0" smtClean="0">
                <a:latin typeface="Times New Roman" pitchFamily="18" charset="0"/>
                <a:cs typeface="Times New Roman" pitchFamily="18" charset="0"/>
              </a:rPr>
              <a:t>L’objectif du plan de travail= </a:t>
            </a:r>
            <a:r>
              <a:rPr lang="fr-FR" sz="2800" dirty="0" smtClean="0">
                <a:latin typeface="Times New Roman" pitchFamily="18" charset="0"/>
                <a:cs typeface="Times New Roman" pitchFamily="18" charset="0"/>
              </a:rPr>
              <a:t>servir de guide pour le chercheur  dans ses lectures, ses réflexions, ses prises de notes, et dans la recherche d’autres documents</a:t>
            </a:r>
          </a:p>
        </p:txBody>
      </p:sp>
      <p:sp>
        <p:nvSpPr>
          <p:cNvPr id="5" name="Rectangle 4"/>
          <p:cNvSpPr/>
          <p:nvPr/>
        </p:nvSpPr>
        <p:spPr>
          <a:xfrm>
            <a:off x="0" y="5500702"/>
            <a:ext cx="9144000" cy="1200329"/>
          </a:xfrm>
          <a:prstGeom prst="rect">
            <a:avLst/>
          </a:prstGeom>
        </p:spPr>
        <p:txBody>
          <a:bodyPr wrap="square">
            <a:spAutoFit/>
          </a:bodyPr>
          <a:lstStyle/>
          <a:p>
            <a:pPr algn="just"/>
            <a:r>
              <a:rPr lang="fr-FR" sz="2400" b="1" dirty="0" smtClean="0">
                <a:latin typeface="Times New Roman" pitchFamily="18" charset="0"/>
                <a:cs typeface="Times New Roman" pitchFamily="18" charset="0"/>
              </a:rPr>
              <a:t>NB: </a:t>
            </a:r>
            <a:r>
              <a:rPr lang="fr-FR" sz="2400" dirty="0" smtClean="0">
                <a:latin typeface="Times New Roman" pitchFamily="18" charset="0"/>
                <a:cs typeface="Times New Roman" pitchFamily="18" charset="0"/>
              </a:rPr>
              <a:t>Le plan de  travail n’apparait pas au niveau de la problématique mais il doit être soumis au directeur de recherche et intégré au niveau de l’avant projet</a:t>
            </a:r>
            <a:endParaRPr lang="fr-FR" sz="24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Conclusion</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linguistiques constituent un objet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observation remarquable parce que c</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elles que les membres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communaut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linguistique tendent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hender le 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 Elles jouent un rôle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terminant dans la construction identitaire, le rep</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rage des relations entre soi, autrui, les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trangers ainsi que dans la construction des connaissances. Elles constituent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galement une donn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intrins</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 de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et des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marches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ducatives. Leur int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gration dans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permet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adoucir les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tensions contradictoires</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que les apprenants s</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approprient les langues parce qu</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elles p</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 sur les pratiques et influences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Leur trace discursive 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palpable que dans les interactions parce que c</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rieur de ces interactions que les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se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veloppent, se 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gocient, se testent, deviennent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objet de discours et si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apprenant 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arrive pas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se distancier de sa subjectivit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cela 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duit et ralentit sa progression en mati</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le chapitre qui suit, nous allons analyser les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 la langue fran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chez les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de la premi</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ann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de licence de fran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3 : Les repr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 la langue fran</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chez les </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de premi</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ann</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de licence de fran</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lang="fr-FR" sz="2000" b="1" dirty="0" smtClean="0">
              <a:latin typeface="Times New Roman" pitchFamily="18" charset="0"/>
              <a:ea typeface="Calibri" pitchFamily="34"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Introduction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cette partie nous nous proposons d</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les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 la langue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les pratiques langagi</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des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de premi</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ann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de licence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Constantine. Pour ces derniers comme pour tout apprenant, il y a un impact des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sur la langue cible et cela nous a men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nous interroger sur la mani</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dont les productions de ces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refl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tent ces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Notre analyse essaie de mettre en valeur les facteurs qui alimentent et influencent les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et 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rêt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langue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car les motivations ne se forment pas ex-nihilo mais dans le contexte de la dualit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linguistique et sociale qui les caract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risent.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 d</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termes, notre champ d</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interrogation sera vaste : nous allons voir quelle interaction existe entre les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des enquêt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et 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de la langue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quelles en sont les cons</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quences, quelles</a:t>
            </a:r>
            <a:r>
              <a:rPr lang="fr-FR" sz="2000" dirty="0" smtClean="0">
                <a:latin typeface="Arial" pitchFamily="34" charset="0"/>
                <a:ea typeface="Calibri" pitchFamily="34" charset="0"/>
                <a:cs typeface="Arial" pitchFamily="34"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sont celles dues aux st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otypes,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gion 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ographique, au milieu familial, quel est le rôle jou</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par ces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pour appr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hender la langue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Donc 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objectif de cette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 est de rendre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compte des faits, des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et leurs positionnement par rapport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de la langue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quelles sont les incidences, quel engouement / rejet sont v</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hicul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par les repr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pour le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son acquisition.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0" y="0"/>
            <a:ext cx="9144000" cy="6894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Conclusion</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conclure ce chapitre nous pouvons dire que la langue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constitue un objet de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chez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de premi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ann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licence de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(Voir diagrammes 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capitulatifs pp. 100-101).</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la dynamique du groupe nous a permis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une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 riche de la langue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Sur le plan quantitatif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des apprenants tournent autour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id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centrale qui est le rapport positif avec la langue. Ceci est confirm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toute une 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arguments qui font de cette perception positive de la langue un noyau central (cf. chapitre 1, p. 29). Le noyau de cette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 est constitu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ments suivants: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 discours </a:t>
            </a:r>
            <a:r>
              <a:rPr kumimoji="0" lang="fr-FR" sz="1600" b="0" i="0" u="none" strike="noStrike" cap="none" normalizeH="0" baseline="0" dirty="0" err="1"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pilinguistique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englobe toutes les formules de subjectivit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valorisation sociale que peut porter la langue (diplôme, statut professionnel).</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Sur le plan qualitatif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Tous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ments apparaissant dans le questionnaire ont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confirm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sur le plan qualitatif. Cependant, il y a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ments qui ont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les entretiens et qui ne semblent pas être similaires pour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ensemble du groupe tel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curit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linguistique et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alternance codique. Ces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ments 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riph</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riques changent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apprenant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 autre et 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attachent peut-être aux lacunes rencontr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aux paliers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dents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aux craintes et au doute relatifs aux difficult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surmonter.</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 somme, le syst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sentationnel des apprenants a abouti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jugements favorables concernant le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son apprentissage.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sociales de la langue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peut dans certaines mesures être un point de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 pour des nouvelles strat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gies 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dagogiques concernant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de cette langue. Elles indiquent des attitudes presque exclusivement positives grâce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 imaginaire construit par la soci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Dans cet imaginaire,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accent est mis sur des st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otypes concernant sa beaut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son pour une formation sup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rieure et ses images sont associ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promotion sociale caract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aussi bien par des besoins mat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riels que par une formation de pointe. Elle est verbalis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pour les possibilit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qu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offre (meilleures perspectives pour le march</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du travail). Il faut tirer profit de ces attitudes positives concernant la langue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parce que la 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alit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sociolinguistique ouvre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horizon pour une meilleure strat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 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dagogique de cette langue.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4 : Suggestions p</a:t>
            </a:r>
            <a:r>
              <a:rPr kumimoji="0" lang="fr-FR" sz="22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dagogiques et didactiques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Introduction</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Depuis Piaget, les chercheurs en p</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dagogie, en psychologie cognitive s</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accordent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crire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comme une construction du savoir. Dans une construction du savoir, les attitudes et les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des apprenants jouent un rôle fondamental. Si nous retenons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selon laquelle Piaget voit que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abstraction est le vecteur central de la construction de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intelligence, nous pouvons consid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rer qu</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apprendre c</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modifier ses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pour passer du m</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taphorique au conceptuel. Par ailleurs, le courant des </a:t>
            </a:r>
            <a:r>
              <a:rPr kumimoji="0" lang="fr-FR" sz="2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neuro</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dagogies insiste sur le fait que tous les apprenants sont</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diff</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rents, il faut prendre conscience du profil de chacun et de ses strat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gies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pour accomplir un acte p</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dagogique appropri</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Cela rejoint la perspective psychosociale de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qui associe la dimension de la motivation aux </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portant sur les attitudes et les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ce chapitre nous allons analyser la possibilit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faire des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une piste d</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de la langue fran</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impact des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sur l</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chec /r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ussite scolaire des apprenants ainsi que la suggestion de quelques activit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centr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sur les repr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et leurs r</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sultats escompt</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sur le plan p</a:t>
            </a:r>
            <a:r>
              <a:rPr kumimoji="0" lang="fr-FR" sz="2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dagogique et didactique.</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0" y="0"/>
            <a:ext cx="9144000" cy="73558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Conclusion</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 guise de conclusion nous pouvons dire que travailler sur les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en classe 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essentiel. C</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une issue incontournable pour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 des 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canismes propres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apprenant afin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hender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 parce qu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elles 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ont cess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être des outils s</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miotiques : ce sont des mots riches en connotations qui peuvent prendre forme, se transformer et se transmettre via la communication et peuvent être influenc</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par la configuration situationnelle et conversationnelle. Les diverses fonctions remplies par les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sont engendr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par leur richesse, leur souplesse, et leur polyvalence</a:t>
            </a:r>
            <a:r>
              <a:rPr kumimoji="0" lang="fr-FR" sz="16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ce 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qu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interactions que peuvent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merger les mouvements de construction, de destruction puis de reconstruction de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saisir les diff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rentes facettes des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il est souhaitable de proposer aux apprenants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activit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labor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par Pietro avec des dossiers qui portent sur la langue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et son apprentissage. Elle qui va leur permettre de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Etre plus conscients de leurs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vis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 de la langue et la culture.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aliser que, parmi les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certaines sont superficielles et</a:t>
            </a:r>
            <a:r>
              <a:rPr lang="fr-FR" sz="1000" dirty="0" smtClean="0">
                <a:latin typeface="Arial" pitchFamily="34" charset="0"/>
                <a:ea typeface="Calibri" pitchFamily="34" charset="0"/>
                <a:cs typeface="Arial" pitchFamily="34" charset="0"/>
              </a:rPr>
              <a:t> </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st</a:t>
            </a:r>
            <a:r>
              <a:rPr kumimoji="0" lang="fr-FR" sz="1600" b="0" i="0" u="none" strike="noStrike" cap="none" normalizeH="0" baseline="0" dirty="0" err="1"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err="1"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otypiques</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mais que leur transformation est possible.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Acqu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rir des connaissances culturelles indispensables concernant le pays et la soci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la langue cible.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Relativiser leurs propres cultures avec celles de la langue afin de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couvrir une coh</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dans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carts rep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Pouvoir acqu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rir un savoir socioculturel acquis lors de leu formation en langue.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Ainsi les apprenants vont prendre conscience des 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canismes des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mis en </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oeuvre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lorsqu</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ils en font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usage. Il faut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galement insister sur le fait que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langue implique toutes les dimensions cognitives, sociales et culturelles de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apprenant. Pour cela, il faut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les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macro et micro contexte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tous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ments qui entourent la situation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apprentissage et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influencent (Moore &amp; </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Catellotti</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2002, p.20).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 somme, nous pouvons dire que la langue 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pas un outil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ordre auxiliaire car elle est porteuse de la culture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pays. Et pour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viter tout enfermement, la 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dagogie peut contribuer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enrichissement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orique et pratique de la didactique de la langue/culture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travers le travail sur les repr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ainsi que le travail linguistique traditionnellement fait en cours de la langue.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155952"/>
            <a:ext cx="9144000" cy="3416320"/>
          </a:xfrm>
          <a:prstGeom prst="rect">
            <a:avLst/>
          </a:prstGeom>
        </p:spPr>
        <p:txBody>
          <a:bodyPr wrap="square">
            <a:spAutoFit/>
          </a:bodyPr>
          <a:lstStyle/>
          <a:p>
            <a:r>
              <a:rPr lang="fr-FR" dirty="0" smtClean="0">
                <a:latin typeface="Times New Roman" pitchFamily="18" charset="0"/>
                <a:cs typeface="Times New Roman" pitchFamily="18" charset="0"/>
              </a:rPr>
              <a:t>En effet, dans la mesure du possible, un titre doit : </a:t>
            </a:r>
          </a:p>
          <a:p>
            <a:pPr lvl="0">
              <a:buFont typeface="Arial" pitchFamily="34" charset="0"/>
              <a:buChar char="•"/>
            </a:pPr>
            <a:r>
              <a:rPr lang="fr-FR" b="1" dirty="0" smtClean="0">
                <a:latin typeface="Times New Roman" pitchFamily="18" charset="0"/>
                <a:cs typeface="Times New Roman" pitchFamily="18" charset="0"/>
              </a:rPr>
              <a:t> Etre clair, précis, court et surtout attractif et expressif.</a:t>
            </a:r>
          </a:p>
          <a:p>
            <a:pPr lvl="0">
              <a:buFont typeface="Arial" pitchFamily="34" charset="0"/>
              <a:buChar char="•"/>
            </a:pPr>
            <a:r>
              <a:rPr lang="fr-FR" b="1" dirty="0" smtClean="0">
                <a:latin typeface="Times New Roman" pitchFamily="18" charset="0"/>
                <a:cs typeface="Times New Roman" pitchFamily="18" charset="0"/>
              </a:rPr>
              <a:t> Il traduit fidèlement le contenu du chapitre.</a:t>
            </a:r>
          </a:p>
          <a:p>
            <a:pPr lvl="0">
              <a:buFont typeface="Arial" pitchFamily="34" charset="0"/>
              <a:buChar char="•"/>
            </a:pPr>
            <a:endParaRPr lang="fr-FR" b="1"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NB</a:t>
            </a:r>
            <a:r>
              <a:rPr lang="fr-FR" dirty="0" smtClean="0">
                <a:latin typeface="Times New Roman" pitchFamily="18" charset="0"/>
                <a:cs typeface="Times New Roman" pitchFamily="18" charset="0"/>
              </a:rPr>
              <a:t> : un titre est souvent une construction </a:t>
            </a:r>
            <a:r>
              <a:rPr lang="fr-FR" b="1" dirty="0" smtClean="0">
                <a:latin typeface="Times New Roman" pitchFamily="18" charset="0"/>
                <a:cs typeface="Times New Roman" pitchFamily="18" charset="0"/>
              </a:rPr>
              <a:t>averbale</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déclarative ou</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interrogative</a:t>
            </a:r>
            <a:r>
              <a:rPr lang="fr-FR" dirty="0" smtClean="0">
                <a:latin typeface="Times New Roman" pitchFamily="18" charset="0"/>
                <a:cs typeface="Times New Roman" pitchFamily="18" charset="0"/>
              </a:rPr>
              <a:t> ou </a:t>
            </a:r>
            <a:r>
              <a:rPr lang="fr-FR" b="1" dirty="0" smtClean="0">
                <a:latin typeface="Times New Roman" pitchFamily="18" charset="0"/>
                <a:cs typeface="Times New Roman" pitchFamily="18" charset="0"/>
              </a:rPr>
              <a:t>la combinaison des deux (</a:t>
            </a:r>
            <a:r>
              <a:rPr lang="fr-FR" dirty="0" smtClean="0">
                <a:latin typeface="Times New Roman" pitchFamily="18" charset="0"/>
                <a:cs typeface="Times New Roman" pitchFamily="18" charset="0"/>
              </a:rPr>
              <a:t>Ce type de construction attire et accroche mieux le lecteur).</a:t>
            </a:r>
          </a:p>
          <a:p>
            <a:r>
              <a:rPr lang="fr-FR" dirty="0" smtClean="0">
                <a:latin typeface="Times New Roman" pitchFamily="18" charset="0"/>
                <a:cs typeface="Times New Roman" pitchFamily="18" charset="0"/>
              </a:rPr>
              <a:t>Exemple :</a:t>
            </a:r>
          </a:p>
          <a:p>
            <a:pPr>
              <a:buFont typeface="Arial" pitchFamily="34" charset="0"/>
              <a:buChar char="•"/>
            </a:pPr>
            <a:r>
              <a:rPr lang="fr-FR" dirty="0" smtClean="0">
                <a:latin typeface="Times New Roman" pitchFamily="18" charset="0"/>
                <a:cs typeface="Times New Roman" pitchFamily="18" charset="0"/>
              </a:rPr>
              <a:t>L’alternance codique en classe de FLE</a:t>
            </a:r>
          </a:p>
          <a:p>
            <a:endParaRPr lang="fr-FR" dirty="0" smtClean="0">
              <a:latin typeface="Times New Roman" pitchFamily="18" charset="0"/>
              <a:cs typeface="Times New Roman" pitchFamily="18" charset="0"/>
            </a:endParaRPr>
          </a:p>
          <a:p>
            <a:pPr>
              <a:buFont typeface="Arial" pitchFamily="34" charset="0"/>
              <a:buChar char="•"/>
            </a:pPr>
            <a:r>
              <a:rPr lang="fr-FR" dirty="0" smtClean="0">
                <a:latin typeface="Times New Roman" pitchFamily="18" charset="0"/>
                <a:cs typeface="Times New Roman" pitchFamily="18" charset="0"/>
              </a:rPr>
              <a:t> Pourquoi l’alternance des langues en classe FLE ?</a:t>
            </a:r>
          </a:p>
          <a:p>
            <a:endParaRPr lang="fr-FR" dirty="0" smtClean="0">
              <a:latin typeface="Times New Roman" pitchFamily="18" charset="0"/>
              <a:cs typeface="Times New Roman" pitchFamily="18" charset="0"/>
            </a:endParaRPr>
          </a:p>
          <a:p>
            <a:pPr lvl="0"/>
            <a:r>
              <a:rPr lang="fr-FR" dirty="0" smtClean="0">
                <a:latin typeface="Times New Roman" pitchFamily="18" charset="0"/>
                <a:cs typeface="Times New Roman" pitchFamily="18" charset="0"/>
              </a:rPr>
              <a:t>Enseignement de l’écriture. Quelles perspectives ? </a:t>
            </a:r>
            <a:endParaRPr lang="fr-FR" dirty="0">
              <a:latin typeface="Times New Roman" pitchFamily="18" charset="0"/>
              <a:cs typeface="Times New Roman" pitchFamily="18" charset="0"/>
            </a:endParaRPr>
          </a:p>
        </p:txBody>
      </p:sp>
      <p:sp>
        <p:nvSpPr>
          <p:cNvPr id="3" name="Rectangle 2"/>
          <p:cNvSpPr/>
          <p:nvPr/>
        </p:nvSpPr>
        <p:spPr>
          <a:xfrm>
            <a:off x="0" y="0"/>
            <a:ext cx="9144000" cy="2677656"/>
          </a:xfrm>
          <a:prstGeom prst="rect">
            <a:avLst/>
          </a:prstGeom>
        </p:spPr>
        <p:txBody>
          <a:bodyPr wrap="square">
            <a:spAutoFit/>
          </a:bodyPr>
          <a:lstStyle/>
          <a:p>
            <a:r>
              <a:rPr lang="fr-FR" sz="2400" b="1" i="1" u="sng" dirty="0" smtClean="0">
                <a:latin typeface="Times New Roman" pitchFamily="18" charset="0"/>
                <a:cs typeface="Times New Roman" pitchFamily="18" charset="0"/>
              </a:rPr>
              <a:t>8.3.2. Les titres, sous-titres, et intertitres</a:t>
            </a:r>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Ce sont des moyens qui renforcent la cohérence et qui facilitent la lecture du travail, comme le souligne Michel Beaud </a:t>
            </a:r>
            <a:r>
              <a:rPr lang="fr-FR" sz="2400" i="1" dirty="0" smtClean="0">
                <a:latin typeface="Times New Roman" pitchFamily="18" charset="0"/>
                <a:cs typeface="Times New Roman" pitchFamily="18" charset="0"/>
              </a:rPr>
              <a:t>« ce sont les panneaux indicateurs du mouvement de la pensée »</a:t>
            </a:r>
            <a:r>
              <a:rPr lang="fr-FR" sz="2400" dirty="0" smtClean="0">
                <a:latin typeface="Times New Roman" pitchFamily="18" charset="0"/>
                <a:cs typeface="Times New Roman" pitchFamily="18" charset="0"/>
              </a:rPr>
              <a:t> (M. Beaud : 112 ». </a:t>
            </a:r>
          </a:p>
          <a:p>
            <a:r>
              <a:rPr lang="fr-FR" sz="2400" dirty="0" smtClean="0">
                <a:latin typeface="Times New Roman" pitchFamily="18" charset="0"/>
                <a:cs typeface="Times New Roman" pitchFamily="18" charset="0"/>
              </a:rPr>
              <a:t>De l’intitulé du mémoire aux différents titres des parties, des chapitres, points et sous-points, le chercheur doit savoir trouver, à chaque fois, les formulations qui correspondent le mieux aux contenus développés.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14356"/>
            <a:ext cx="8929718" cy="4525963"/>
          </a:xfrm>
        </p:spPr>
        <p:txBody>
          <a:bodyPr>
            <a:normAutofit/>
          </a:bodyPr>
          <a:lstStyle/>
          <a:p>
            <a:r>
              <a:rPr lang="fr-FR" sz="2300" b="1" dirty="0" smtClean="0">
                <a:latin typeface="Times New Roman" pitchFamily="18" charset="0"/>
                <a:cs typeface="Times New Roman" pitchFamily="18" charset="0"/>
              </a:rPr>
              <a:t>9.1 </a:t>
            </a:r>
            <a:r>
              <a:rPr lang="fr-FR" sz="2300" b="1" dirty="0">
                <a:latin typeface="Times New Roman" pitchFamily="18" charset="0"/>
                <a:cs typeface="Times New Roman" pitchFamily="18" charset="0"/>
              </a:rPr>
              <a:t>Les citations </a:t>
            </a:r>
            <a:endParaRPr lang="fr-FR" sz="2300" dirty="0">
              <a:latin typeface="Times New Roman" pitchFamily="18" charset="0"/>
              <a:cs typeface="Times New Roman" pitchFamily="18" charset="0"/>
            </a:endParaRPr>
          </a:p>
          <a:p>
            <a:pPr algn="just">
              <a:buNone/>
            </a:pPr>
            <a:r>
              <a:rPr lang="fr-FR" sz="2300" dirty="0">
                <a:latin typeface="Times New Roman" pitchFamily="18" charset="0"/>
                <a:cs typeface="Times New Roman" pitchFamily="18" charset="0"/>
              </a:rPr>
              <a:t>En rédigeant son mémoire, le chercheur introduit les propos des spécialistes  </a:t>
            </a:r>
            <a:r>
              <a:rPr lang="fr-FR" sz="2300" dirty="0" smtClean="0">
                <a:latin typeface="Times New Roman" pitchFamily="18" charset="0"/>
                <a:cs typeface="Times New Roman" pitchFamily="18" charset="0"/>
              </a:rPr>
              <a:t> </a:t>
            </a:r>
            <a:r>
              <a:rPr lang="fr-FR" sz="2300" dirty="0">
                <a:latin typeface="Times New Roman" pitchFamily="18" charset="0"/>
                <a:cs typeface="Times New Roman" pitchFamily="18" charset="0"/>
              </a:rPr>
              <a:t>(mots, expressions, phrases, passages) dans le but </a:t>
            </a:r>
            <a:r>
              <a:rPr lang="fr-FR" sz="2300" b="1" dirty="0">
                <a:latin typeface="Times New Roman" pitchFamily="18" charset="0"/>
                <a:cs typeface="Times New Roman" pitchFamily="18" charset="0"/>
              </a:rPr>
              <a:t>d’illustrer</a:t>
            </a:r>
            <a:r>
              <a:rPr lang="fr-FR" sz="2300" dirty="0">
                <a:latin typeface="Times New Roman" pitchFamily="18" charset="0"/>
                <a:cs typeface="Times New Roman" pitchFamily="18" charset="0"/>
              </a:rPr>
              <a:t> son propre discours, le </a:t>
            </a:r>
            <a:r>
              <a:rPr lang="fr-FR" sz="2300" b="1" dirty="0" smtClean="0">
                <a:latin typeface="Times New Roman" pitchFamily="18" charset="0"/>
                <a:cs typeface="Times New Roman" pitchFamily="18" charset="0"/>
              </a:rPr>
              <a:t>renforcer </a:t>
            </a:r>
            <a:r>
              <a:rPr lang="fr-FR" sz="2300" dirty="0" smtClean="0">
                <a:latin typeface="Times New Roman" pitchFamily="18" charset="0"/>
                <a:cs typeface="Times New Roman" pitchFamily="18" charset="0"/>
              </a:rPr>
              <a:t>et </a:t>
            </a:r>
            <a:r>
              <a:rPr lang="fr-FR" sz="2300" dirty="0">
                <a:latin typeface="Times New Roman" pitchFamily="18" charset="0"/>
                <a:cs typeface="Times New Roman" pitchFamily="18" charset="0"/>
              </a:rPr>
              <a:t>lui donner plus de </a:t>
            </a:r>
            <a:r>
              <a:rPr lang="fr-FR" sz="2300" b="1" dirty="0">
                <a:latin typeface="Times New Roman" pitchFamily="18" charset="0"/>
                <a:cs typeface="Times New Roman" pitchFamily="18" charset="0"/>
              </a:rPr>
              <a:t>crédibilité et de valeur scientifique</a:t>
            </a:r>
            <a:r>
              <a:rPr lang="fr-FR" sz="2300" dirty="0">
                <a:latin typeface="Times New Roman" pitchFamily="18" charset="0"/>
                <a:cs typeface="Times New Roman" pitchFamily="18" charset="0"/>
              </a:rPr>
              <a:t>. </a:t>
            </a:r>
            <a:r>
              <a:rPr lang="fr-FR" sz="2300" dirty="0" smtClean="0">
                <a:latin typeface="Times New Roman" pitchFamily="18" charset="0"/>
                <a:cs typeface="Times New Roman" pitchFamily="18" charset="0"/>
              </a:rPr>
              <a:t>Une recherche sans citation signifie </a:t>
            </a:r>
            <a:r>
              <a:rPr lang="fr-FR" sz="2300" dirty="0">
                <a:latin typeface="Times New Roman" pitchFamily="18" charset="0"/>
                <a:cs typeface="Times New Roman" pitchFamily="18" charset="0"/>
              </a:rPr>
              <a:t>que : </a:t>
            </a:r>
          </a:p>
          <a:p>
            <a:pPr lvl="0" algn="just"/>
            <a:r>
              <a:rPr lang="fr-FR" sz="2300" dirty="0">
                <a:latin typeface="Times New Roman" pitchFamily="18" charset="0"/>
                <a:cs typeface="Times New Roman" pitchFamily="18" charset="0"/>
              </a:rPr>
              <a:t>Le travail n’est pas documenté.</a:t>
            </a:r>
          </a:p>
          <a:p>
            <a:pPr lvl="0" algn="just"/>
            <a:r>
              <a:rPr lang="fr-FR" sz="2300" dirty="0">
                <a:latin typeface="Times New Roman" pitchFamily="18" charset="0"/>
                <a:cs typeface="Times New Roman" pitchFamily="18" charset="0"/>
              </a:rPr>
              <a:t>Le travail est un plagiat, et dans ce cas, la recherche est inacceptable et donc, elle ne pourrait être soutenue</a:t>
            </a:r>
            <a:r>
              <a:rPr lang="fr-FR" sz="2300" dirty="0" smtClean="0">
                <a:latin typeface="Times New Roman" pitchFamily="18" charset="0"/>
                <a:cs typeface="Times New Roman" pitchFamily="18" charset="0"/>
              </a:rPr>
              <a:t>.</a:t>
            </a:r>
          </a:p>
          <a:p>
            <a:pPr lvl="0" algn="just"/>
            <a:endParaRPr lang="fr-FR" dirty="0" smtClean="0"/>
          </a:p>
        </p:txBody>
      </p:sp>
      <p:sp>
        <p:nvSpPr>
          <p:cNvPr id="4" name="Rectangle 3"/>
          <p:cNvSpPr/>
          <p:nvPr/>
        </p:nvSpPr>
        <p:spPr>
          <a:xfrm>
            <a:off x="785786" y="0"/>
            <a:ext cx="7429552" cy="461665"/>
          </a:xfrm>
          <a:prstGeom prst="rect">
            <a:avLst/>
          </a:prstGeom>
        </p:spPr>
        <p:txBody>
          <a:bodyPr wrap="square">
            <a:spAutoFit/>
          </a:bodyPr>
          <a:lstStyle/>
          <a:p>
            <a:pPr algn="ctr"/>
            <a:r>
              <a:rPr lang="fr-FR" sz="2400" b="1" dirty="0" smtClean="0">
                <a:latin typeface="Times New Roman" pitchFamily="18" charset="0"/>
                <a:cs typeface="Times New Roman" pitchFamily="18" charset="0"/>
              </a:rPr>
              <a:t>9. Les citations, les notes de bas de page et les renvois</a:t>
            </a:r>
            <a:endParaRPr lang="fr-FR" sz="2400" dirty="0">
              <a:latin typeface="Times New Roman" pitchFamily="18" charset="0"/>
              <a:cs typeface="Times New Roman" pitchFamily="18" charset="0"/>
            </a:endParaRPr>
          </a:p>
        </p:txBody>
      </p:sp>
      <p:sp>
        <p:nvSpPr>
          <p:cNvPr id="5" name="Rectangle 4"/>
          <p:cNvSpPr/>
          <p:nvPr/>
        </p:nvSpPr>
        <p:spPr>
          <a:xfrm>
            <a:off x="142844" y="4272677"/>
            <a:ext cx="9001156" cy="3600986"/>
          </a:xfrm>
          <a:prstGeom prst="rect">
            <a:avLst/>
          </a:prstGeom>
        </p:spPr>
        <p:txBody>
          <a:bodyPr wrap="square">
            <a:spAutoFit/>
          </a:bodyPr>
          <a:lstStyle/>
          <a:p>
            <a:pPr algn="just">
              <a:buNone/>
            </a:pPr>
            <a:r>
              <a:rPr lang="fr-FR" sz="2300" dirty="0" smtClean="0">
                <a:latin typeface="Times New Roman" pitchFamily="18" charset="0"/>
                <a:cs typeface="Times New Roman" pitchFamily="18" charset="0"/>
              </a:rPr>
              <a:t>Pour qu’une citation soit correctement et adéquatement insérée, le chercheur doit respecter les manières de l’introduire dans un texte : </a:t>
            </a:r>
          </a:p>
          <a:p>
            <a:pPr algn="just">
              <a:buNone/>
            </a:pPr>
            <a:endParaRPr lang="fr-FR" sz="2300" dirty="0" smtClean="0">
              <a:latin typeface="Times New Roman" pitchFamily="18" charset="0"/>
              <a:cs typeface="Times New Roman" pitchFamily="18" charset="0"/>
            </a:endParaRPr>
          </a:p>
          <a:p>
            <a:pPr lvl="0" algn="just">
              <a:buFont typeface="Arial" pitchFamily="34" charset="0"/>
              <a:buChar char="•"/>
            </a:pPr>
            <a:r>
              <a:rPr lang="fr-FR" sz="2300" u="sng" dirty="0" smtClean="0">
                <a:latin typeface="Times New Roman" pitchFamily="18" charset="0"/>
                <a:cs typeface="Times New Roman" pitchFamily="18" charset="0"/>
              </a:rPr>
              <a:t> Citer indirectement : </a:t>
            </a:r>
            <a:r>
              <a:rPr lang="fr-FR" sz="2300" dirty="0" smtClean="0">
                <a:latin typeface="Times New Roman" pitchFamily="18" charset="0"/>
                <a:cs typeface="Times New Roman" pitchFamily="18" charset="0"/>
              </a:rPr>
              <a:t>les propos rapportés subissent des changements. Il s’agit d’un discours indirect. Dans ce cas, le chercheur doit être surtout attentif à </a:t>
            </a:r>
            <a:r>
              <a:rPr lang="fr-FR" sz="2300" b="1" dirty="0" smtClean="0">
                <a:latin typeface="Times New Roman" pitchFamily="18" charset="0"/>
                <a:cs typeface="Times New Roman" pitchFamily="18" charset="0"/>
              </a:rPr>
              <a:t>la concordance des temps</a:t>
            </a:r>
            <a:r>
              <a:rPr lang="fr-FR" sz="2300" dirty="0" smtClean="0">
                <a:latin typeface="Times New Roman" pitchFamily="18" charset="0"/>
                <a:cs typeface="Times New Roman" pitchFamily="18" charset="0"/>
              </a:rPr>
              <a:t>, au changement </a:t>
            </a:r>
            <a:r>
              <a:rPr lang="fr-FR" sz="2300" b="1" dirty="0" smtClean="0">
                <a:latin typeface="Times New Roman" pitchFamily="18" charset="0"/>
                <a:cs typeface="Times New Roman" pitchFamily="18" charset="0"/>
              </a:rPr>
              <a:t>des pronoms personnels</a:t>
            </a:r>
            <a:r>
              <a:rPr lang="fr-FR" sz="2300" dirty="0" smtClean="0">
                <a:latin typeface="Times New Roman" pitchFamily="18" charset="0"/>
                <a:cs typeface="Times New Roman" pitchFamily="18" charset="0"/>
              </a:rPr>
              <a:t> et des </a:t>
            </a:r>
            <a:r>
              <a:rPr lang="fr-FR" sz="2300" b="1" dirty="0" smtClean="0">
                <a:latin typeface="Times New Roman" pitchFamily="18" charset="0"/>
                <a:cs typeface="Times New Roman" pitchFamily="18" charset="0"/>
              </a:rPr>
              <a:t>indicateurs spatio-temporels.</a:t>
            </a:r>
            <a:endParaRPr lang="fr-FR" sz="2300" dirty="0" smtClean="0">
              <a:latin typeface="Times New Roman" pitchFamily="18" charset="0"/>
              <a:cs typeface="Times New Roman" pitchFamily="18" charset="0"/>
            </a:endParaRPr>
          </a:p>
          <a:p>
            <a:pPr algn="just">
              <a:buNone/>
            </a:pPr>
            <a:endParaRPr lang="fr-FR" sz="2300" dirty="0" smtClean="0">
              <a:latin typeface="Times New Roman" pitchFamily="18" charset="0"/>
              <a:cs typeface="Times New Roman" pitchFamily="18" charset="0"/>
            </a:endParaRPr>
          </a:p>
          <a:p>
            <a:pPr lvl="0">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4290"/>
            <a:ext cx="9144000" cy="3985706"/>
          </a:xfrm>
          <a:prstGeom prst="rect">
            <a:avLst/>
          </a:prstGeom>
        </p:spPr>
        <p:txBody>
          <a:bodyPr wrap="square">
            <a:spAutoFit/>
          </a:bodyPr>
          <a:lstStyle/>
          <a:p>
            <a:pPr lvl="0" algn="just">
              <a:buFont typeface="Arial" pitchFamily="34" charset="0"/>
              <a:buChar char="•"/>
            </a:pPr>
            <a:r>
              <a:rPr lang="fr-FR" sz="2300" u="sng" dirty="0" smtClean="0">
                <a:latin typeface="Times New Roman" pitchFamily="18" charset="0"/>
                <a:cs typeface="Times New Roman" pitchFamily="18" charset="0"/>
              </a:rPr>
              <a:t> Citer directement : </a:t>
            </a:r>
            <a:r>
              <a:rPr lang="fr-FR" sz="2300" dirty="0" smtClean="0">
                <a:latin typeface="Times New Roman" pitchFamily="18" charset="0"/>
                <a:cs typeface="Times New Roman" pitchFamily="18" charset="0"/>
              </a:rPr>
              <a:t>les propos rapportés ne subissent aucun changement. Ils sont placés entre guillemets et introduits à l’aide de verbes introductifs tels que : dire, penser, rapporter, avancer, définir, estimer, souligner, montrer, noter, expliquer, constater, remarquer, inciter, etc.</a:t>
            </a:r>
          </a:p>
          <a:p>
            <a:pPr algn="just"/>
            <a:r>
              <a:rPr lang="fr-FR" sz="2300" b="1" u="sng" dirty="0" smtClean="0">
                <a:latin typeface="Times New Roman" pitchFamily="18" charset="0"/>
                <a:cs typeface="Times New Roman" pitchFamily="18" charset="0"/>
              </a:rPr>
              <a:t>Exemple :</a:t>
            </a:r>
            <a:r>
              <a:rPr lang="fr-FR" sz="2300" dirty="0" smtClean="0">
                <a:latin typeface="Times New Roman" pitchFamily="18" charset="0"/>
                <a:cs typeface="Times New Roman" pitchFamily="18" charset="0"/>
              </a:rPr>
              <a:t> concernant la place de la problématique, </a:t>
            </a:r>
            <a:r>
              <a:rPr lang="fr-FR" sz="2300" dirty="0" err="1" smtClean="0">
                <a:latin typeface="Times New Roman" pitchFamily="18" charset="0"/>
                <a:cs typeface="Times New Roman" pitchFamily="18" charset="0"/>
              </a:rPr>
              <a:t>Guidère</a:t>
            </a:r>
            <a:r>
              <a:rPr lang="fr-FR" sz="2300" dirty="0" smtClean="0">
                <a:latin typeface="Times New Roman" pitchFamily="18" charset="0"/>
                <a:cs typeface="Times New Roman" pitchFamily="18" charset="0"/>
              </a:rPr>
              <a:t> dit : « elle doit apparaitre clairement dans l’introduction du travail » (M. </a:t>
            </a:r>
            <a:r>
              <a:rPr lang="fr-FR" sz="2300" dirty="0" err="1" smtClean="0">
                <a:latin typeface="Times New Roman" pitchFamily="18" charset="0"/>
                <a:cs typeface="Times New Roman" pitchFamily="18" charset="0"/>
              </a:rPr>
              <a:t>Guidère</a:t>
            </a:r>
            <a:r>
              <a:rPr lang="fr-FR" sz="2300" dirty="0" smtClean="0">
                <a:latin typeface="Times New Roman" pitchFamily="18" charset="0"/>
                <a:cs typeface="Times New Roman" pitchFamily="18" charset="0"/>
              </a:rPr>
              <a:t> : 19).</a:t>
            </a:r>
          </a:p>
          <a:p>
            <a:pPr algn="just"/>
            <a:r>
              <a:rPr lang="fr-FR" sz="2300" dirty="0" smtClean="0">
                <a:latin typeface="Times New Roman" pitchFamily="18" charset="0"/>
                <a:cs typeface="Times New Roman" pitchFamily="18" charset="0"/>
              </a:rPr>
              <a:t>Les propos peuvent également être introduits naturellement comme s’il s’agissait du discours du chercheur.</a:t>
            </a:r>
          </a:p>
          <a:p>
            <a:pPr algn="just"/>
            <a:r>
              <a:rPr lang="fr-FR" sz="2300" b="1" dirty="0" smtClean="0">
                <a:latin typeface="Times New Roman" pitchFamily="18" charset="0"/>
                <a:cs typeface="Times New Roman" pitchFamily="18" charset="0"/>
              </a:rPr>
              <a:t>Exemple</a:t>
            </a:r>
            <a:r>
              <a:rPr lang="fr-FR" sz="2300" dirty="0" smtClean="0">
                <a:latin typeface="Times New Roman" pitchFamily="18" charset="0"/>
                <a:cs typeface="Times New Roman" pitchFamily="18" charset="0"/>
              </a:rPr>
              <a:t> : contrairement à ce que font beaucoup de chercheurs, la problématique « doit apparaitre clairement dans l’introduction du travail (M. </a:t>
            </a:r>
            <a:r>
              <a:rPr lang="fr-FR" sz="2300" dirty="0" err="1" smtClean="0">
                <a:latin typeface="Times New Roman" pitchFamily="18" charset="0"/>
                <a:cs typeface="Times New Roman" pitchFamily="18" charset="0"/>
              </a:rPr>
              <a:t>Guidère</a:t>
            </a:r>
            <a:r>
              <a:rPr lang="fr-FR" sz="2300" dirty="0" smtClean="0">
                <a:latin typeface="Times New Roman" pitchFamily="18" charset="0"/>
                <a:cs typeface="Times New Roman" pitchFamily="18" charset="0"/>
              </a:rPr>
              <a:t> : 19).</a:t>
            </a:r>
          </a:p>
        </p:txBody>
      </p:sp>
      <p:sp>
        <p:nvSpPr>
          <p:cNvPr id="6" name="Rectangle 5"/>
          <p:cNvSpPr/>
          <p:nvPr/>
        </p:nvSpPr>
        <p:spPr>
          <a:xfrm>
            <a:off x="0" y="4500570"/>
            <a:ext cx="9144000" cy="1200329"/>
          </a:xfrm>
          <a:prstGeom prst="rect">
            <a:avLst/>
          </a:prstGeom>
        </p:spPr>
        <p:txBody>
          <a:bodyPr wrap="square">
            <a:spAutoFit/>
          </a:bodyPr>
          <a:lstStyle/>
          <a:p>
            <a:pPr lvl="0" algn="just">
              <a:buFont typeface="Arial" pitchFamily="34" charset="0"/>
              <a:buChar char="•"/>
            </a:pPr>
            <a:r>
              <a:rPr lang="fr-FR" sz="2400" u="sng" dirty="0" smtClean="0">
                <a:latin typeface="Times New Roman" pitchFamily="18" charset="0"/>
                <a:cs typeface="Times New Roman" pitchFamily="18" charset="0"/>
              </a:rPr>
              <a:t> Citer en résumant : </a:t>
            </a:r>
            <a:r>
              <a:rPr lang="fr-FR" sz="2400" dirty="0" smtClean="0">
                <a:latin typeface="Times New Roman" pitchFamily="18" charset="0"/>
                <a:cs typeface="Times New Roman" pitchFamily="18" charset="0"/>
              </a:rPr>
              <a:t>il s’agit d’une reformulation d’un discours de spécialiste. C'est-à-dire, traduire les mêmes idées et les exprimer dans un </a:t>
            </a:r>
            <a:r>
              <a:rPr lang="fr-FR" sz="2400" b="1" dirty="0" smtClean="0">
                <a:latin typeface="Times New Roman" pitchFamily="18" charset="0"/>
                <a:cs typeface="Times New Roman" pitchFamily="18" charset="0"/>
              </a:rPr>
              <a:t>style personnel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658196" cy="6286544"/>
          </a:xfrm>
        </p:spPr>
        <p:txBody>
          <a:bodyPr>
            <a:normAutofit fontScale="25000" lnSpcReduction="20000"/>
          </a:bodyPr>
          <a:lstStyle/>
          <a:p>
            <a:pPr>
              <a:buNone/>
            </a:pPr>
            <a:r>
              <a:rPr lang="fr-FR" sz="5600" b="1" dirty="0" smtClean="0">
                <a:latin typeface="Times New Roman" pitchFamily="18" charset="0"/>
                <a:cs typeface="Times New Roman" pitchFamily="18" charset="0"/>
              </a:rPr>
              <a:t>Introduction </a:t>
            </a:r>
            <a:r>
              <a:rPr lang="fr-FR" sz="5600" b="1" dirty="0">
                <a:latin typeface="Times New Roman" pitchFamily="18" charset="0"/>
                <a:cs typeface="Times New Roman" pitchFamily="18" charset="0"/>
              </a:rPr>
              <a:t>générale</a:t>
            </a:r>
            <a:endParaRPr lang="fr-FR" sz="5600" dirty="0">
              <a:latin typeface="Times New Roman" pitchFamily="18" charset="0"/>
              <a:cs typeface="Times New Roman" pitchFamily="18" charset="0"/>
            </a:endParaRPr>
          </a:p>
          <a:p>
            <a:pPr>
              <a:buNone/>
            </a:pPr>
            <a:r>
              <a:rPr lang="fr-FR" sz="5600" b="1" dirty="0">
                <a:latin typeface="Times New Roman" pitchFamily="18" charset="0"/>
                <a:cs typeface="Times New Roman" pitchFamily="18" charset="0"/>
              </a:rPr>
              <a:t>Partie 01</a:t>
            </a:r>
            <a:endParaRPr lang="fr-FR" sz="5600" dirty="0">
              <a:latin typeface="Times New Roman" pitchFamily="18" charset="0"/>
              <a:cs typeface="Times New Roman" pitchFamily="18" charset="0"/>
            </a:endParaRPr>
          </a:p>
          <a:p>
            <a:pPr>
              <a:buNone/>
            </a:pPr>
            <a:r>
              <a:rPr lang="fr-FR" sz="5600" b="1" dirty="0">
                <a:latin typeface="Times New Roman" pitchFamily="18" charset="0"/>
                <a:cs typeface="Times New Roman" pitchFamily="18" charset="0"/>
              </a:rPr>
              <a:t>Chapitre I </a:t>
            </a:r>
            <a:endParaRPr lang="fr-FR" sz="5600" dirty="0">
              <a:latin typeface="Times New Roman" pitchFamily="18" charset="0"/>
              <a:cs typeface="Times New Roman" pitchFamily="18" charset="0"/>
            </a:endParaRPr>
          </a:p>
          <a:p>
            <a:pPr lvl="0">
              <a:buNone/>
            </a:pPr>
            <a:r>
              <a:rPr lang="fr-FR" sz="5600" dirty="0">
                <a:latin typeface="Times New Roman" pitchFamily="18" charset="0"/>
                <a:cs typeface="Times New Roman" pitchFamily="18" charset="0"/>
              </a:rPr>
              <a:t>Introduction</a:t>
            </a:r>
          </a:p>
          <a:p>
            <a:pPr lvl="0">
              <a:buNone/>
            </a:pPr>
            <a:r>
              <a:rPr lang="fr-FR" sz="5600" dirty="0" smtClean="0">
                <a:latin typeface="Times New Roman" pitchFamily="18" charset="0"/>
                <a:cs typeface="Times New Roman" pitchFamily="18" charset="0"/>
              </a:rPr>
              <a:t>1. Qu’est </a:t>
            </a:r>
            <a:r>
              <a:rPr lang="fr-FR" sz="5600" dirty="0">
                <a:latin typeface="Times New Roman" pitchFamily="18" charset="0"/>
                <a:cs typeface="Times New Roman" pitchFamily="18" charset="0"/>
              </a:rPr>
              <a:t>ce que la </a:t>
            </a:r>
            <a:r>
              <a:rPr lang="fr-FR" sz="5600" dirty="0" smtClean="0">
                <a:latin typeface="Times New Roman" pitchFamily="18" charset="0"/>
                <a:cs typeface="Times New Roman" pitchFamily="18" charset="0"/>
              </a:rPr>
              <a:t>publicité</a:t>
            </a:r>
          </a:p>
          <a:p>
            <a:pPr lvl="0">
              <a:buNone/>
            </a:pPr>
            <a:r>
              <a:rPr lang="fr-FR" sz="5600" dirty="0" smtClean="0">
                <a:latin typeface="Times New Roman" pitchFamily="18" charset="0"/>
                <a:cs typeface="Times New Roman" pitchFamily="18" charset="0"/>
              </a:rPr>
              <a:t>1.2 Origines </a:t>
            </a:r>
            <a:r>
              <a:rPr lang="fr-FR" sz="5600" dirty="0">
                <a:latin typeface="Times New Roman" pitchFamily="18" charset="0"/>
                <a:cs typeface="Times New Roman" pitchFamily="18" charset="0"/>
              </a:rPr>
              <a:t>de la publicité </a:t>
            </a:r>
            <a:endParaRPr lang="fr-FR" sz="5600" dirty="0" smtClean="0">
              <a:latin typeface="Times New Roman" pitchFamily="18" charset="0"/>
              <a:cs typeface="Times New Roman" pitchFamily="18" charset="0"/>
            </a:endParaRPr>
          </a:p>
          <a:p>
            <a:pPr lvl="0">
              <a:buNone/>
            </a:pPr>
            <a:r>
              <a:rPr lang="fr-FR" sz="5600" dirty="0" smtClean="0">
                <a:latin typeface="Times New Roman" pitchFamily="18" charset="0"/>
                <a:cs typeface="Times New Roman" pitchFamily="18" charset="0"/>
              </a:rPr>
              <a:t>1.3 La </a:t>
            </a:r>
            <a:r>
              <a:rPr lang="fr-FR" sz="5600" dirty="0">
                <a:latin typeface="Times New Roman" pitchFamily="18" charset="0"/>
                <a:cs typeface="Times New Roman" pitchFamily="18" charset="0"/>
              </a:rPr>
              <a:t>différence entre la publicité et la propagande </a:t>
            </a:r>
            <a:endParaRPr lang="fr-FR" sz="5600" dirty="0" smtClean="0">
              <a:latin typeface="Times New Roman" pitchFamily="18" charset="0"/>
              <a:cs typeface="Times New Roman" pitchFamily="18" charset="0"/>
            </a:endParaRPr>
          </a:p>
          <a:p>
            <a:pPr lvl="0">
              <a:buNone/>
            </a:pPr>
            <a:r>
              <a:rPr lang="fr-FR" sz="5600" dirty="0" smtClean="0">
                <a:latin typeface="Times New Roman" pitchFamily="18" charset="0"/>
                <a:cs typeface="Times New Roman" pitchFamily="18" charset="0"/>
              </a:rPr>
              <a:t>1.4. Objectifs </a:t>
            </a:r>
            <a:r>
              <a:rPr lang="fr-FR" sz="5600" dirty="0">
                <a:latin typeface="Times New Roman" pitchFamily="18" charset="0"/>
                <a:cs typeface="Times New Roman" pitchFamily="18" charset="0"/>
              </a:rPr>
              <a:t>de la </a:t>
            </a:r>
            <a:r>
              <a:rPr lang="fr-FR" sz="5600" dirty="0" smtClean="0">
                <a:latin typeface="Times New Roman" pitchFamily="18" charset="0"/>
                <a:cs typeface="Times New Roman" pitchFamily="18" charset="0"/>
              </a:rPr>
              <a:t>publicité</a:t>
            </a:r>
          </a:p>
          <a:p>
            <a:pPr lvl="0">
              <a:buNone/>
            </a:pPr>
            <a:r>
              <a:rPr lang="fr-FR" sz="5600" dirty="0" smtClean="0">
                <a:latin typeface="Times New Roman" pitchFamily="18" charset="0"/>
                <a:cs typeface="Times New Roman" pitchFamily="18" charset="0"/>
              </a:rPr>
              <a:t>1.5 Les </a:t>
            </a:r>
            <a:r>
              <a:rPr lang="fr-FR" sz="5600" dirty="0">
                <a:latin typeface="Times New Roman" pitchFamily="18" charset="0"/>
                <a:cs typeface="Times New Roman" pitchFamily="18" charset="0"/>
              </a:rPr>
              <a:t>types de </a:t>
            </a:r>
            <a:r>
              <a:rPr lang="fr-FR" sz="5600" dirty="0" smtClean="0">
                <a:latin typeface="Times New Roman" pitchFamily="18" charset="0"/>
                <a:cs typeface="Times New Roman" pitchFamily="18" charset="0"/>
              </a:rPr>
              <a:t>publicité</a:t>
            </a:r>
          </a:p>
          <a:p>
            <a:pPr lvl="0">
              <a:buNone/>
            </a:pPr>
            <a:r>
              <a:rPr lang="fr-FR" sz="5600" dirty="0" smtClean="0">
                <a:latin typeface="Times New Roman" pitchFamily="18" charset="0"/>
                <a:cs typeface="Times New Roman" pitchFamily="18" charset="0"/>
              </a:rPr>
              <a:t>1.6 Les </a:t>
            </a:r>
            <a:r>
              <a:rPr lang="fr-FR" sz="5600" dirty="0">
                <a:latin typeface="Times New Roman" pitchFamily="18" charset="0"/>
                <a:cs typeface="Times New Roman" pitchFamily="18" charset="0"/>
              </a:rPr>
              <a:t>différences et les similitudes entre les types de </a:t>
            </a:r>
            <a:r>
              <a:rPr lang="fr-FR" sz="5600" dirty="0" smtClean="0">
                <a:latin typeface="Times New Roman" pitchFamily="18" charset="0"/>
                <a:cs typeface="Times New Roman" pitchFamily="18" charset="0"/>
              </a:rPr>
              <a:t>publicité</a:t>
            </a:r>
          </a:p>
          <a:p>
            <a:pPr lvl="0">
              <a:buNone/>
            </a:pPr>
            <a:r>
              <a:rPr lang="fr-FR" sz="5600" dirty="0" smtClean="0">
                <a:latin typeface="Times New Roman" pitchFamily="18" charset="0"/>
                <a:cs typeface="Times New Roman" pitchFamily="18" charset="0"/>
              </a:rPr>
              <a:t>Conclusion </a:t>
            </a:r>
            <a:endParaRPr lang="fr-FR" sz="5600" dirty="0">
              <a:latin typeface="Times New Roman" pitchFamily="18" charset="0"/>
              <a:cs typeface="Times New Roman" pitchFamily="18" charset="0"/>
            </a:endParaRPr>
          </a:p>
          <a:p>
            <a:pPr>
              <a:buNone/>
            </a:pPr>
            <a:r>
              <a:rPr lang="fr-FR" sz="5600" b="1" dirty="0">
                <a:latin typeface="Times New Roman" pitchFamily="18" charset="0"/>
                <a:cs typeface="Times New Roman" pitchFamily="18" charset="0"/>
              </a:rPr>
              <a:t>Chapitre 2</a:t>
            </a:r>
            <a:endParaRPr lang="fr-FR" sz="5600" dirty="0">
              <a:latin typeface="Times New Roman" pitchFamily="18" charset="0"/>
              <a:cs typeface="Times New Roman" pitchFamily="18" charset="0"/>
            </a:endParaRPr>
          </a:p>
          <a:p>
            <a:pPr>
              <a:buNone/>
            </a:pPr>
            <a:r>
              <a:rPr lang="fr-FR" sz="5600" dirty="0">
                <a:latin typeface="Times New Roman" pitchFamily="18" charset="0"/>
                <a:cs typeface="Times New Roman" pitchFamily="18" charset="0"/>
              </a:rPr>
              <a:t>Introduction </a:t>
            </a:r>
          </a:p>
          <a:p>
            <a:pPr lvl="0">
              <a:buNone/>
            </a:pPr>
            <a:r>
              <a:rPr lang="fr-FR" sz="5600" dirty="0" smtClean="0">
                <a:latin typeface="Times New Roman" pitchFamily="18" charset="0"/>
                <a:cs typeface="Times New Roman" pitchFamily="18" charset="0"/>
              </a:rPr>
              <a:t>2. La </a:t>
            </a:r>
            <a:r>
              <a:rPr lang="fr-FR" sz="5600" dirty="0">
                <a:latin typeface="Times New Roman" pitchFamily="18" charset="0"/>
                <a:cs typeface="Times New Roman" pitchFamily="18" charset="0"/>
              </a:rPr>
              <a:t>publicité dans les </a:t>
            </a:r>
            <a:r>
              <a:rPr lang="fr-FR" sz="5600" dirty="0" smtClean="0">
                <a:latin typeface="Times New Roman" pitchFamily="18" charset="0"/>
                <a:cs typeface="Times New Roman" pitchFamily="18" charset="0"/>
              </a:rPr>
              <a:t>médias</a:t>
            </a:r>
          </a:p>
          <a:p>
            <a:pPr lvl="0">
              <a:buNone/>
            </a:pPr>
            <a:r>
              <a:rPr lang="fr-FR" sz="5600" dirty="0" smtClean="0">
                <a:latin typeface="Times New Roman" pitchFamily="18" charset="0"/>
                <a:cs typeface="Times New Roman" pitchFamily="18" charset="0"/>
              </a:rPr>
              <a:t>2.1 Les </a:t>
            </a:r>
            <a:r>
              <a:rPr lang="fr-FR" sz="5600" dirty="0">
                <a:latin typeface="Times New Roman" pitchFamily="18" charset="0"/>
                <a:cs typeface="Times New Roman" pitchFamily="18" charset="0"/>
              </a:rPr>
              <a:t>slogans télévisuels </a:t>
            </a:r>
            <a:endParaRPr lang="fr-FR" sz="5600" dirty="0" smtClean="0">
              <a:latin typeface="Times New Roman" pitchFamily="18" charset="0"/>
              <a:cs typeface="Times New Roman" pitchFamily="18" charset="0"/>
            </a:endParaRPr>
          </a:p>
          <a:p>
            <a:pPr lvl="0">
              <a:buNone/>
            </a:pPr>
            <a:r>
              <a:rPr lang="fr-FR" sz="5600" dirty="0" smtClean="0">
                <a:latin typeface="Times New Roman" pitchFamily="18" charset="0"/>
                <a:cs typeface="Times New Roman" pitchFamily="18" charset="0"/>
              </a:rPr>
              <a:t>2.2 Les </a:t>
            </a:r>
            <a:r>
              <a:rPr lang="fr-FR" sz="5600" dirty="0">
                <a:latin typeface="Times New Roman" pitchFamily="18" charset="0"/>
                <a:cs typeface="Times New Roman" pitchFamily="18" charset="0"/>
              </a:rPr>
              <a:t>messages </a:t>
            </a:r>
            <a:r>
              <a:rPr lang="fr-FR" sz="5600" dirty="0" smtClean="0">
                <a:latin typeface="Times New Roman" pitchFamily="18" charset="0"/>
                <a:cs typeface="Times New Roman" pitchFamily="18" charset="0"/>
              </a:rPr>
              <a:t>radiophoniques</a:t>
            </a:r>
          </a:p>
          <a:p>
            <a:pPr lvl="0">
              <a:buNone/>
            </a:pPr>
            <a:r>
              <a:rPr lang="fr-FR" sz="5600" dirty="0" smtClean="0">
                <a:latin typeface="Times New Roman" pitchFamily="18" charset="0"/>
                <a:cs typeface="Times New Roman" pitchFamily="18" charset="0"/>
              </a:rPr>
              <a:t>2.3 La </a:t>
            </a:r>
            <a:r>
              <a:rPr lang="fr-FR" sz="5600" dirty="0">
                <a:latin typeface="Times New Roman" pitchFamily="18" charset="0"/>
                <a:cs typeface="Times New Roman" pitchFamily="18" charset="0"/>
              </a:rPr>
              <a:t>publicité dans la presse </a:t>
            </a:r>
            <a:r>
              <a:rPr lang="fr-FR" sz="5600" dirty="0" smtClean="0">
                <a:latin typeface="Times New Roman" pitchFamily="18" charset="0"/>
                <a:cs typeface="Times New Roman" pitchFamily="18" charset="0"/>
              </a:rPr>
              <a:t>écrite</a:t>
            </a:r>
          </a:p>
          <a:p>
            <a:pPr lvl="0">
              <a:buNone/>
            </a:pPr>
            <a:r>
              <a:rPr lang="fr-FR" sz="5600" dirty="0" smtClean="0">
                <a:latin typeface="Times New Roman" pitchFamily="18" charset="0"/>
                <a:cs typeface="Times New Roman" pitchFamily="18" charset="0"/>
              </a:rPr>
              <a:t>2.4 Les </a:t>
            </a:r>
            <a:r>
              <a:rPr lang="fr-FR" sz="5600" dirty="0">
                <a:latin typeface="Times New Roman" pitchFamily="18" charset="0"/>
                <a:cs typeface="Times New Roman" pitchFamily="18" charset="0"/>
              </a:rPr>
              <a:t>caractéristiques formelles </a:t>
            </a:r>
            <a:endParaRPr lang="fr-FR" sz="5600" dirty="0" smtClean="0">
              <a:latin typeface="Times New Roman" pitchFamily="18" charset="0"/>
              <a:cs typeface="Times New Roman" pitchFamily="18" charset="0"/>
            </a:endParaRPr>
          </a:p>
          <a:p>
            <a:pPr lvl="0">
              <a:buNone/>
            </a:pPr>
            <a:r>
              <a:rPr lang="fr-FR" sz="5600" dirty="0" smtClean="0">
                <a:latin typeface="Times New Roman" pitchFamily="18" charset="0"/>
                <a:cs typeface="Times New Roman" pitchFamily="18" charset="0"/>
              </a:rPr>
              <a:t>2.5.Forces </a:t>
            </a:r>
            <a:r>
              <a:rPr lang="fr-FR" sz="5600" dirty="0">
                <a:latin typeface="Times New Roman" pitchFamily="18" charset="0"/>
                <a:cs typeface="Times New Roman" pitchFamily="18" charset="0"/>
              </a:rPr>
              <a:t>argumentatives de chaque type de message</a:t>
            </a:r>
          </a:p>
          <a:p>
            <a:pPr>
              <a:buNone/>
            </a:pPr>
            <a:r>
              <a:rPr lang="fr-FR" sz="5600" dirty="0">
                <a:latin typeface="Times New Roman" pitchFamily="18" charset="0"/>
                <a:cs typeface="Times New Roman" pitchFamily="18" charset="0"/>
              </a:rPr>
              <a:t>Conclusion </a:t>
            </a:r>
          </a:p>
          <a:p>
            <a:pPr>
              <a:buNone/>
            </a:pPr>
            <a:r>
              <a:rPr lang="fr-FR" sz="5600" b="1" dirty="0">
                <a:latin typeface="Times New Roman" pitchFamily="18" charset="0"/>
                <a:cs typeface="Times New Roman" pitchFamily="18" charset="0"/>
              </a:rPr>
              <a:t>Partie 02</a:t>
            </a:r>
            <a:endParaRPr lang="fr-FR" sz="5600" dirty="0">
              <a:latin typeface="Times New Roman" pitchFamily="18" charset="0"/>
              <a:cs typeface="Times New Roman" pitchFamily="18" charset="0"/>
            </a:endParaRPr>
          </a:p>
          <a:p>
            <a:pPr>
              <a:buNone/>
            </a:pPr>
            <a:r>
              <a:rPr lang="fr-FR" sz="5600" b="1" dirty="0">
                <a:latin typeface="Times New Roman" pitchFamily="18" charset="0"/>
                <a:cs typeface="Times New Roman" pitchFamily="18" charset="0"/>
              </a:rPr>
              <a:t>Chapitre 1 </a:t>
            </a:r>
            <a:endParaRPr lang="fr-FR" sz="5600" dirty="0">
              <a:latin typeface="Times New Roman" pitchFamily="18" charset="0"/>
              <a:cs typeface="Times New Roman" pitchFamily="18" charset="0"/>
            </a:endParaRPr>
          </a:p>
          <a:p>
            <a:pPr lvl="0">
              <a:buNone/>
            </a:pPr>
            <a:r>
              <a:rPr lang="fr-FR" sz="5600" dirty="0">
                <a:latin typeface="Times New Roman" pitchFamily="18" charset="0"/>
                <a:cs typeface="Times New Roman" pitchFamily="18" charset="0"/>
              </a:rPr>
              <a:t>Introduction</a:t>
            </a:r>
          </a:p>
          <a:p>
            <a:pPr marL="914400" lvl="0" indent="-914400">
              <a:buNone/>
            </a:pPr>
            <a:r>
              <a:rPr lang="fr-FR" sz="5600" dirty="0" smtClean="0">
                <a:latin typeface="Times New Roman" pitchFamily="18" charset="0"/>
                <a:cs typeface="Times New Roman" pitchFamily="18" charset="0"/>
              </a:rPr>
              <a:t>1. Analyse </a:t>
            </a:r>
            <a:r>
              <a:rPr lang="fr-FR" sz="5600" dirty="0">
                <a:latin typeface="Times New Roman" pitchFamily="18" charset="0"/>
                <a:cs typeface="Times New Roman" pitchFamily="18" charset="0"/>
              </a:rPr>
              <a:t>des stratégies </a:t>
            </a:r>
            <a:r>
              <a:rPr lang="fr-FR" sz="5600" dirty="0" smtClean="0">
                <a:latin typeface="Times New Roman" pitchFamily="18" charset="0"/>
                <a:cs typeface="Times New Roman" pitchFamily="18" charset="0"/>
              </a:rPr>
              <a:t>argumentatives</a:t>
            </a:r>
          </a:p>
          <a:p>
            <a:pPr marL="914400" lvl="0" indent="-914400">
              <a:buNone/>
            </a:pPr>
            <a:r>
              <a:rPr lang="fr-FR" sz="5600" dirty="0" smtClean="0">
                <a:latin typeface="Times New Roman" pitchFamily="18" charset="0"/>
                <a:cs typeface="Times New Roman" pitchFamily="18" charset="0"/>
              </a:rPr>
              <a:t>1.1. </a:t>
            </a:r>
          </a:p>
          <a:p>
            <a:pPr marL="914400" lvl="0" indent="-914400">
              <a:buNone/>
            </a:pPr>
            <a:r>
              <a:rPr lang="fr-FR" sz="5600" dirty="0" smtClean="0">
                <a:latin typeface="Times New Roman" pitchFamily="18" charset="0"/>
                <a:cs typeface="Times New Roman" pitchFamily="18" charset="0"/>
              </a:rPr>
              <a:t>1.2. </a:t>
            </a:r>
            <a:endParaRPr lang="fr-FR" sz="5600" dirty="0">
              <a:latin typeface="Times New Roman" pitchFamily="18" charset="0"/>
              <a:cs typeface="Times New Roman" pitchFamily="18" charset="0"/>
            </a:endParaRPr>
          </a:p>
          <a:p>
            <a:pPr lvl="0">
              <a:buNone/>
            </a:pPr>
            <a:r>
              <a:rPr lang="fr-FR" sz="5600" dirty="0" smtClean="0">
                <a:latin typeface="Times New Roman" pitchFamily="18" charset="0"/>
                <a:cs typeface="Times New Roman" pitchFamily="18" charset="0"/>
              </a:rPr>
              <a:t>2.Analyse </a:t>
            </a:r>
            <a:r>
              <a:rPr lang="fr-FR" sz="5600" dirty="0">
                <a:latin typeface="Times New Roman" pitchFamily="18" charset="0"/>
                <a:cs typeface="Times New Roman" pitchFamily="18" charset="0"/>
              </a:rPr>
              <a:t>des types d’effet sur les consommateurs </a:t>
            </a:r>
            <a:endParaRPr lang="fr-FR" sz="5600" dirty="0" smtClean="0">
              <a:latin typeface="Times New Roman" pitchFamily="18" charset="0"/>
              <a:cs typeface="Times New Roman" pitchFamily="18" charset="0"/>
            </a:endParaRPr>
          </a:p>
          <a:p>
            <a:pPr lvl="0">
              <a:buNone/>
            </a:pPr>
            <a:r>
              <a:rPr lang="fr-FR" sz="5600" dirty="0" smtClean="0">
                <a:latin typeface="Times New Roman" pitchFamily="18" charset="0"/>
                <a:cs typeface="Times New Roman" pitchFamily="18" charset="0"/>
              </a:rPr>
              <a:t>2.1.</a:t>
            </a:r>
          </a:p>
          <a:p>
            <a:pPr lvl="0">
              <a:buNone/>
            </a:pPr>
            <a:r>
              <a:rPr lang="fr-FR" sz="5600" dirty="0" smtClean="0">
                <a:latin typeface="Times New Roman" pitchFamily="18" charset="0"/>
                <a:cs typeface="Times New Roman" pitchFamily="18" charset="0"/>
              </a:rPr>
              <a:t>2.2.</a:t>
            </a:r>
            <a:endParaRPr lang="fr-FR" sz="5600" dirty="0">
              <a:latin typeface="Times New Roman" pitchFamily="18" charset="0"/>
              <a:cs typeface="Times New Roman" pitchFamily="18" charset="0"/>
            </a:endParaRPr>
          </a:p>
          <a:p>
            <a:pPr>
              <a:buNone/>
            </a:pPr>
            <a:r>
              <a:rPr lang="fr-FR" sz="5600" dirty="0" smtClean="0">
                <a:latin typeface="Times New Roman" pitchFamily="18" charset="0"/>
                <a:cs typeface="Times New Roman" pitchFamily="18" charset="0"/>
              </a:rPr>
              <a:t>Conclusion </a:t>
            </a:r>
            <a:endParaRPr lang="fr-FR" sz="5600" dirty="0">
              <a:latin typeface="Times New Roman" pitchFamily="18" charset="0"/>
              <a:cs typeface="Times New Roman" pitchFamily="18" charset="0"/>
            </a:endParaRPr>
          </a:p>
          <a:p>
            <a:pPr>
              <a:buNone/>
            </a:pPr>
            <a:r>
              <a:rPr lang="fr-FR" sz="5600" b="1" dirty="0">
                <a:latin typeface="Times New Roman" pitchFamily="18" charset="0"/>
                <a:cs typeface="Times New Roman" pitchFamily="18" charset="0"/>
              </a:rPr>
              <a:t>Conclusion générale </a:t>
            </a:r>
            <a:endParaRPr lang="fr-FR" sz="5600" dirty="0">
              <a:latin typeface="Times New Roman" pitchFamily="18" charset="0"/>
              <a:cs typeface="Times New Roman" pitchFamily="18" charset="0"/>
            </a:endParaRPr>
          </a:p>
          <a:p>
            <a:pPr>
              <a:buNone/>
            </a:pPr>
            <a:r>
              <a:rPr lang="fr-FR" sz="5600" b="1" dirty="0">
                <a:latin typeface="Times New Roman" pitchFamily="18" charset="0"/>
                <a:cs typeface="Times New Roman" pitchFamily="18" charset="0"/>
              </a:rPr>
              <a:t>Annexes </a:t>
            </a:r>
            <a:endParaRPr lang="fr-FR" sz="5600" dirty="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sp>
        <p:nvSpPr>
          <p:cNvPr id="4" name="Rectangle 3"/>
          <p:cNvSpPr/>
          <p:nvPr/>
        </p:nvSpPr>
        <p:spPr>
          <a:xfrm>
            <a:off x="3642045" y="0"/>
            <a:ext cx="5501955" cy="461665"/>
          </a:xfrm>
          <a:prstGeom prst="rect">
            <a:avLst/>
          </a:prstGeom>
        </p:spPr>
        <p:txBody>
          <a:bodyPr wrap="none">
            <a:spAutoFit/>
          </a:bodyPr>
          <a:lstStyle/>
          <a:p>
            <a:r>
              <a:rPr lang="fr-FR" sz="2400" b="1" dirty="0" smtClean="0"/>
              <a:t>Exemple d’un plan : Les spots publicitaire </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428604"/>
            <a:ext cx="8429684" cy="1857388"/>
          </a:xfrm>
        </p:spPr>
        <p:txBody>
          <a:bodyPr>
            <a:normAutofit/>
          </a:bodyPr>
          <a:lstStyle/>
          <a:p>
            <a:pPr algn="ctr">
              <a:buNone/>
            </a:pPr>
            <a:r>
              <a:rPr lang="fr-FR" sz="2800" dirty="0" smtClean="0">
                <a:latin typeface="Times New Roman" pitchFamily="18" charset="0"/>
                <a:cs typeface="Times New Roman" pitchFamily="18" charset="0"/>
              </a:rPr>
              <a:t>Une recherche scientifique </a:t>
            </a:r>
          </a:p>
          <a:p>
            <a:pPr algn="ctr">
              <a:buNone/>
            </a:pPr>
            <a:endParaRPr lang="fr-FR" sz="2800" dirty="0" smtClean="0"/>
          </a:p>
          <a:p>
            <a:pPr>
              <a:buNone/>
            </a:pPr>
            <a:endParaRPr lang="fr-FR" sz="2000" i="1" dirty="0" smtClean="0"/>
          </a:p>
          <a:p>
            <a:pPr>
              <a:buNone/>
            </a:pPr>
            <a:r>
              <a:rPr lang="fr-FR" sz="2000" i="1" dirty="0" smtClean="0"/>
              <a:t> Introduction générale           Le corps du mémoire                conclusion générale </a:t>
            </a:r>
            <a:endParaRPr lang="fr-FR" sz="2000" dirty="0" smtClean="0"/>
          </a:p>
        </p:txBody>
      </p:sp>
      <p:sp>
        <p:nvSpPr>
          <p:cNvPr id="4" name="Rectangle 3"/>
          <p:cNvSpPr/>
          <p:nvPr/>
        </p:nvSpPr>
        <p:spPr>
          <a:xfrm>
            <a:off x="2304814" y="0"/>
            <a:ext cx="4267450" cy="523220"/>
          </a:xfrm>
          <a:prstGeom prst="rect">
            <a:avLst/>
          </a:prstGeom>
        </p:spPr>
        <p:txBody>
          <a:bodyPr wrap="none">
            <a:spAutoFit/>
          </a:bodyPr>
          <a:lstStyle/>
          <a:p>
            <a:r>
              <a:rPr lang="fr-FR" sz="2800" b="1" dirty="0" smtClean="0">
                <a:latin typeface="Times New Roman" pitchFamily="18" charset="0"/>
                <a:cs typeface="Times New Roman" pitchFamily="18" charset="0"/>
              </a:rPr>
              <a:t>7. La division du mémoire </a:t>
            </a:r>
            <a:endParaRPr lang="fr-FR" sz="2800" dirty="0">
              <a:latin typeface="Times New Roman" pitchFamily="18" charset="0"/>
              <a:cs typeface="Times New Roman" pitchFamily="18" charset="0"/>
            </a:endParaRPr>
          </a:p>
        </p:txBody>
      </p:sp>
      <p:cxnSp>
        <p:nvCxnSpPr>
          <p:cNvPr id="6" name="Connecteur droit avec flèche 5"/>
          <p:cNvCxnSpPr/>
          <p:nvPr/>
        </p:nvCxnSpPr>
        <p:spPr>
          <a:xfrm rot="10800000" flipV="1">
            <a:off x="1785918" y="1071546"/>
            <a:ext cx="1785950"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a:off x="5286380" y="1000108"/>
            <a:ext cx="1785950"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Connecteur droit avec flèche 9"/>
          <p:cNvCxnSpPr/>
          <p:nvPr/>
        </p:nvCxnSpPr>
        <p:spPr>
          <a:xfrm rot="5400000">
            <a:off x="4143372" y="1357298"/>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0" y="2357431"/>
            <a:ext cx="9144000" cy="3108543"/>
          </a:xfrm>
          <a:prstGeom prst="rect">
            <a:avLst/>
          </a:prstGeom>
        </p:spPr>
        <p:txBody>
          <a:bodyPr wrap="square">
            <a:spAutoFit/>
          </a:bodyPr>
          <a:lstStyle/>
          <a:p>
            <a:pPr algn="just">
              <a:buNone/>
            </a:pPr>
            <a:r>
              <a:rPr lang="fr-FR" sz="2000" b="1" dirty="0" smtClean="0">
                <a:latin typeface="Times New Roman" pitchFamily="18" charset="0"/>
                <a:cs typeface="Times New Roman" pitchFamily="18" charset="0"/>
              </a:rPr>
              <a:t>I. Introduction générale </a:t>
            </a:r>
            <a:r>
              <a:rPr lang="fr-FR" sz="2000" dirty="0" smtClean="0">
                <a:latin typeface="Times New Roman" pitchFamily="18" charset="0"/>
                <a:cs typeface="Times New Roman" pitchFamily="18" charset="0"/>
              </a:rPr>
              <a:t>comporte</a:t>
            </a: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les éléments suivants : </a:t>
            </a:r>
          </a:p>
          <a:p>
            <a:pPr lvl="0" algn="just">
              <a:buFont typeface="Wingdings" pitchFamily="2" charset="2"/>
              <a:buChar char="§"/>
            </a:pPr>
            <a:r>
              <a:rPr lang="fr-FR" sz="2000" i="1" u="sng" dirty="0" smtClean="0">
                <a:latin typeface="Times New Roman" pitchFamily="18" charset="0"/>
                <a:cs typeface="Times New Roman" pitchFamily="18" charset="0"/>
              </a:rPr>
              <a:t>L’état de lieu (constat)   </a:t>
            </a:r>
            <a:r>
              <a:rPr lang="fr-FR" sz="2000" dirty="0" smtClean="0">
                <a:latin typeface="Times New Roman" pitchFamily="18" charset="0"/>
                <a:cs typeface="Times New Roman" pitchFamily="18" charset="0"/>
              </a:rPr>
              <a:t>Il s’agit de placer sa recherche dans la discipline de spécialité et de définir </a:t>
            </a:r>
            <a:r>
              <a:rPr lang="fr-FR" sz="2000" b="1" dirty="0" smtClean="0">
                <a:latin typeface="Times New Roman" pitchFamily="18" charset="0"/>
                <a:cs typeface="Times New Roman" pitchFamily="18" charset="0"/>
              </a:rPr>
              <a:t>le cadre général choisi </a:t>
            </a:r>
            <a:r>
              <a:rPr lang="fr-FR" sz="2000" dirty="0" smtClean="0">
                <a:latin typeface="Times New Roman" pitchFamily="18" charset="0"/>
                <a:cs typeface="Times New Roman" pitchFamily="18" charset="0"/>
              </a:rPr>
              <a:t>afin de la situer dans un contexte scientifique précis.</a:t>
            </a:r>
          </a:p>
          <a:p>
            <a:pPr lvl="0" algn="just">
              <a:buFont typeface="Wingdings" pitchFamily="2" charset="2"/>
              <a:buChar char="§"/>
            </a:pPr>
            <a:r>
              <a:rPr lang="fr-FR" sz="2000" i="1" u="sng" dirty="0" smtClean="0">
                <a:latin typeface="Times New Roman" pitchFamily="18" charset="0"/>
                <a:cs typeface="Times New Roman" pitchFamily="18" charset="0"/>
              </a:rPr>
              <a:t>La problématique </a:t>
            </a:r>
            <a:r>
              <a:rPr lang="fr-FR" sz="2000" dirty="0" smtClean="0">
                <a:latin typeface="Times New Roman" pitchFamily="18" charset="0"/>
                <a:cs typeface="Times New Roman" pitchFamily="18" charset="0"/>
              </a:rPr>
              <a:t>Après le constat, le chercheur annonce explicitement son sujet, explique les motivations de son choix, poser les questions (parmi lesquelles une question principale), émettre des hypothèses de recherche et expliquer la démarche de recherche.</a:t>
            </a:r>
          </a:p>
          <a:p>
            <a:pPr lvl="0" algn="just"/>
            <a:endParaRPr lang="fr-FR" dirty="0" smtClean="0">
              <a:latin typeface="Times New Roman" pitchFamily="18" charset="0"/>
              <a:cs typeface="Times New Roman" pitchFamily="18" charset="0"/>
            </a:endParaRPr>
          </a:p>
          <a:p>
            <a:pPr lvl="0"/>
            <a:endParaRPr lang="fr-FR" dirty="0" smtClean="0">
              <a:latin typeface="Times New Roman" pitchFamily="18" charset="0"/>
              <a:cs typeface="Times New Roman" pitchFamily="18" charset="0"/>
            </a:endParaRPr>
          </a:p>
        </p:txBody>
      </p:sp>
      <p:sp>
        <p:nvSpPr>
          <p:cNvPr id="9" name="Rectangle 8"/>
          <p:cNvSpPr/>
          <p:nvPr/>
        </p:nvSpPr>
        <p:spPr>
          <a:xfrm>
            <a:off x="0" y="4857760"/>
            <a:ext cx="9144000" cy="2123658"/>
          </a:xfrm>
          <a:prstGeom prst="rect">
            <a:avLst/>
          </a:prstGeom>
        </p:spPr>
        <p:txBody>
          <a:bodyPr wrap="square">
            <a:spAutoFit/>
          </a:bodyPr>
          <a:lstStyle/>
          <a:p>
            <a:pPr>
              <a:buNone/>
            </a:pPr>
            <a:r>
              <a:rPr lang="fr-FR" sz="2200" b="1" dirty="0" smtClean="0">
                <a:latin typeface="Times New Roman" pitchFamily="18" charset="0"/>
                <a:cs typeface="Times New Roman" pitchFamily="18" charset="0"/>
              </a:rPr>
              <a:t>II. Le corps du mémoire  </a:t>
            </a:r>
            <a:endParaRPr lang="fr-FR" sz="2200" dirty="0" smtClean="0">
              <a:latin typeface="Times New Roman" pitchFamily="18" charset="0"/>
              <a:cs typeface="Times New Roman" pitchFamily="18" charset="0"/>
            </a:endParaRPr>
          </a:p>
          <a:p>
            <a:pPr>
              <a:buNone/>
            </a:pPr>
            <a:r>
              <a:rPr lang="fr-FR" sz="2200" dirty="0" smtClean="0">
                <a:latin typeface="Times New Roman" pitchFamily="18" charset="0"/>
                <a:cs typeface="Times New Roman" pitchFamily="18" charset="0"/>
              </a:rPr>
              <a:t>Il est composé de deux grandes parties : la théorie et la pratique. Il comporte l’ensemble des développements, analyses ; comparaisons ; synthèses, définitions, rappels historiques à partir de différents documents que le chercheur a rassemblés ainsi que le travail de terrain et l’activité de l’analyse.</a:t>
            </a:r>
          </a:p>
          <a:p>
            <a:pPr>
              <a:buNone/>
            </a:pPr>
            <a:endParaRPr lang="fr-FR" sz="2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2852"/>
            <a:ext cx="9144000" cy="6478697"/>
          </a:xfrm>
          <a:prstGeom prst="rect">
            <a:avLst/>
          </a:prstGeom>
        </p:spPr>
        <p:txBody>
          <a:bodyPr wrap="square">
            <a:spAutoFit/>
          </a:bodyPr>
          <a:lstStyle/>
          <a:p>
            <a:pPr>
              <a:buNone/>
            </a:pPr>
            <a:r>
              <a:rPr lang="fr-FR" sz="2400" b="1" dirty="0" smtClean="0">
                <a:latin typeface="Times New Roman" pitchFamily="18" charset="0"/>
                <a:cs typeface="Times New Roman" pitchFamily="18" charset="0"/>
              </a:rPr>
              <a:t>III. La conclusion générale</a:t>
            </a:r>
            <a:r>
              <a:rPr lang="fr-FR" sz="2400" dirty="0" smtClean="0">
                <a:latin typeface="Times New Roman" pitchFamily="18" charset="0"/>
                <a:cs typeface="Times New Roman" pitchFamily="18" charset="0"/>
              </a:rPr>
              <a:t>: </a:t>
            </a:r>
          </a:p>
          <a:p>
            <a:pPr>
              <a:buNone/>
            </a:pPr>
            <a:r>
              <a:rPr lang="fr-FR" sz="2300" dirty="0" smtClean="0">
                <a:latin typeface="Times New Roman" pitchFamily="18" charset="0"/>
                <a:cs typeface="Times New Roman" pitchFamily="18" charset="0"/>
              </a:rPr>
              <a:t>Elle reprend l’ensemble de la recherche de façon synthétisée en insistant sur les points </a:t>
            </a:r>
            <a:r>
              <a:rPr lang="fr-FR" sz="2300" b="1" dirty="0" smtClean="0">
                <a:latin typeface="Times New Roman" pitchFamily="18" charset="0"/>
                <a:cs typeface="Times New Roman" pitchFamily="18" charset="0"/>
              </a:rPr>
              <a:t>essentiels, les objectifs atteints</a:t>
            </a:r>
            <a:r>
              <a:rPr lang="fr-FR" sz="2300" dirty="0" smtClean="0">
                <a:latin typeface="Times New Roman" pitchFamily="18" charset="0"/>
                <a:cs typeface="Times New Roman" pitchFamily="18" charset="0"/>
              </a:rPr>
              <a:t>, </a:t>
            </a:r>
            <a:r>
              <a:rPr lang="fr-FR" sz="2300" b="1" dirty="0" smtClean="0">
                <a:latin typeface="Times New Roman" pitchFamily="18" charset="0"/>
                <a:cs typeface="Times New Roman" pitchFamily="18" charset="0"/>
              </a:rPr>
              <a:t>les nouvelles pistes de réflexions</a:t>
            </a:r>
            <a:r>
              <a:rPr lang="fr-FR" sz="2300" dirty="0" smtClean="0">
                <a:latin typeface="Times New Roman" pitchFamily="18" charset="0"/>
                <a:cs typeface="Times New Roman" pitchFamily="18" charset="0"/>
              </a:rPr>
              <a:t>. De façon générale, en tant que chercheur, on doit rappeler, dans la conclusion générale, les points suivants :</a:t>
            </a:r>
          </a:p>
          <a:p>
            <a:pPr>
              <a:buNone/>
            </a:pPr>
            <a:endParaRPr lang="fr-FR" sz="2300" dirty="0" smtClean="0">
              <a:latin typeface="Times New Roman" pitchFamily="18" charset="0"/>
              <a:cs typeface="Times New Roman" pitchFamily="18" charset="0"/>
            </a:endParaRPr>
          </a:p>
          <a:p>
            <a:pPr lvl="0">
              <a:buFont typeface="Wingdings" pitchFamily="2" charset="2"/>
              <a:buChar char="§"/>
            </a:pPr>
            <a:r>
              <a:rPr lang="fr-FR" sz="2300" dirty="0" smtClean="0">
                <a:latin typeface="Times New Roman" pitchFamily="18" charset="0"/>
                <a:cs typeface="Times New Roman" pitchFamily="18" charset="0"/>
              </a:rPr>
              <a:t>Ce qui a été fait dans les travaux des spécialistes à propos du sujet et qu’on a introduits</a:t>
            </a:r>
          </a:p>
          <a:p>
            <a:pPr lvl="0"/>
            <a:endParaRPr lang="fr-FR" sz="2300" dirty="0" smtClean="0">
              <a:latin typeface="Times New Roman" pitchFamily="18" charset="0"/>
              <a:cs typeface="Times New Roman" pitchFamily="18" charset="0"/>
            </a:endParaRPr>
          </a:p>
          <a:p>
            <a:pPr lvl="0">
              <a:buFont typeface="Wingdings" pitchFamily="2" charset="2"/>
              <a:buChar char="§"/>
            </a:pPr>
            <a:r>
              <a:rPr lang="fr-FR" sz="2300" dirty="0" smtClean="0">
                <a:latin typeface="Times New Roman" pitchFamily="18" charset="0"/>
                <a:cs typeface="Times New Roman" pitchFamily="18" charset="0"/>
              </a:rPr>
              <a:t>Ce que nous avons pu faire dans le cadre de notre recherche, notamment au niveau du travail de terrain. Il s’agit plus précisément de mettre en valeur ce qui a été accompli.</a:t>
            </a:r>
          </a:p>
          <a:p>
            <a:pPr lvl="0"/>
            <a:endParaRPr lang="fr-FR" sz="2300" dirty="0" smtClean="0">
              <a:latin typeface="Times New Roman" pitchFamily="18" charset="0"/>
              <a:cs typeface="Times New Roman" pitchFamily="18" charset="0"/>
            </a:endParaRPr>
          </a:p>
          <a:p>
            <a:pPr>
              <a:buFont typeface="Wingdings" pitchFamily="2" charset="2"/>
              <a:buChar char="§"/>
            </a:pPr>
            <a:r>
              <a:rPr lang="fr-FR" sz="2300" dirty="0" smtClean="0">
                <a:latin typeface="Times New Roman" pitchFamily="18" charset="0"/>
                <a:cs typeface="Times New Roman" pitchFamily="18" charset="0"/>
              </a:rPr>
              <a:t>Ce qui reste à faire dans le même cadre à propos du même sujet. (chaque recherche est un point de départ d’une nouvelle recherche) </a:t>
            </a:r>
          </a:p>
          <a:p>
            <a:r>
              <a:rPr lang="fr-FR" sz="2300" dirty="0" smtClean="0">
                <a:latin typeface="Times New Roman" pitchFamily="18" charset="0"/>
                <a:cs typeface="Times New Roman" pitchFamily="18" charset="0"/>
              </a:rPr>
              <a:t>Toute recherche est à la fois une arrivée mais aussi une forme de départ sur de nouvelles pistes de réflexion, quel que soit le travail réalisé, le même sujet reste possible à traiter selon d’autres points de vue.</a:t>
            </a:r>
            <a:endParaRPr lang="fr-FR" sz="23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428604"/>
            <a:ext cx="9001156" cy="3571900"/>
          </a:xfrm>
        </p:spPr>
        <p:txBody>
          <a:bodyPr>
            <a:noAutofit/>
          </a:bodyPr>
          <a:lstStyle/>
          <a:p>
            <a:pPr>
              <a:buNone/>
            </a:pPr>
            <a:r>
              <a:rPr lang="fr-FR" sz="1800" b="1" dirty="0">
                <a:latin typeface="Times New Roman" pitchFamily="18" charset="0"/>
                <a:cs typeface="Times New Roman" pitchFamily="18" charset="0"/>
              </a:rPr>
              <a:t>8.1. Le style d’écriture </a:t>
            </a:r>
            <a:endParaRPr lang="fr-FR" sz="1800" dirty="0">
              <a:latin typeface="Times New Roman" pitchFamily="18" charset="0"/>
              <a:cs typeface="Times New Roman" pitchFamily="18" charset="0"/>
            </a:endParaRPr>
          </a:p>
          <a:p>
            <a:pPr>
              <a:buNone/>
            </a:pPr>
            <a:r>
              <a:rPr lang="fr-FR" sz="1800" dirty="0">
                <a:latin typeface="Times New Roman" pitchFamily="18" charset="0"/>
                <a:cs typeface="Times New Roman" pitchFamily="18" charset="0"/>
              </a:rPr>
              <a:t>Une recherche est un exercice académique qui exige </a:t>
            </a:r>
            <a:r>
              <a:rPr lang="fr-FR" sz="1800" dirty="0" smtClean="0">
                <a:latin typeface="Times New Roman" pitchFamily="18" charset="0"/>
                <a:cs typeface="Times New Roman" pitchFamily="18" charset="0"/>
              </a:rPr>
              <a:t>le respect de la </a:t>
            </a:r>
            <a:r>
              <a:rPr lang="fr-FR" sz="1800" b="1" dirty="0">
                <a:latin typeface="Times New Roman" pitchFamily="18" charset="0"/>
                <a:cs typeface="Times New Roman" pitchFamily="18" charset="0"/>
              </a:rPr>
              <a:t>cohérence</a:t>
            </a:r>
            <a:r>
              <a:rPr lang="fr-FR" sz="1800" dirty="0">
                <a:latin typeface="Times New Roman" pitchFamily="18" charset="0"/>
                <a:cs typeface="Times New Roman" pitchFamily="18" charset="0"/>
              </a:rPr>
              <a:t>, la </a:t>
            </a:r>
            <a:r>
              <a:rPr lang="fr-FR" sz="1800" b="1" dirty="0">
                <a:latin typeface="Times New Roman" pitchFamily="18" charset="0"/>
                <a:cs typeface="Times New Roman" pitchFamily="18" charset="0"/>
              </a:rPr>
              <a:t>clarté</a:t>
            </a:r>
            <a:r>
              <a:rPr lang="fr-FR" sz="1800" dirty="0">
                <a:latin typeface="Times New Roman" pitchFamily="18" charset="0"/>
                <a:cs typeface="Times New Roman" pitchFamily="18" charset="0"/>
              </a:rPr>
              <a:t>, et </a:t>
            </a:r>
            <a:r>
              <a:rPr lang="fr-FR" sz="1800" dirty="0" smtClean="0">
                <a:latin typeface="Times New Roman" pitchFamily="18" charset="0"/>
                <a:cs typeface="Times New Roman" pitchFamily="18" charset="0"/>
              </a:rPr>
              <a:t>la </a:t>
            </a:r>
            <a:r>
              <a:rPr lang="fr-FR" sz="1800" b="1" dirty="0" smtClean="0">
                <a:latin typeface="Times New Roman" pitchFamily="18" charset="0"/>
                <a:cs typeface="Times New Roman" pitchFamily="18" charset="0"/>
              </a:rPr>
              <a:t>précision</a:t>
            </a:r>
            <a:r>
              <a:rPr lang="fr-FR" sz="1800" b="1" dirty="0">
                <a:latin typeface="Times New Roman" pitchFamily="18" charset="0"/>
                <a:cs typeface="Times New Roman" pitchFamily="18" charset="0"/>
              </a:rPr>
              <a:t>. </a:t>
            </a:r>
            <a:r>
              <a:rPr lang="fr-FR" sz="1800" dirty="0">
                <a:latin typeface="Times New Roman" pitchFamily="18" charset="0"/>
                <a:cs typeface="Times New Roman" pitchFamily="18" charset="0"/>
              </a:rPr>
              <a:t>En rédigeant, le chercheur est </a:t>
            </a:r>
            <a:r>
              <a:rPr lang="fr-FR" sz="1800" dirty="0" smtClean="0">
                <a:latin typeface="Times New Roman" pitchFamily="18" charset="0"/>
                <a:cs typeface="Times New Roman" pitchFamily="18" charset="0"/>
              </a:rPr>
              <a:t>tenu </a:t>
            </a:r>
            <a:r>
              <a:rPr lang="fr-FR" sz="1800" dirty="0">
                <a:latin typeface="Times New Roman" pitchFamily="18" charset="0"/>
                <a:cs typeface="Times New Roman" pitchFamily="18" charset="0"/>
              </a:rPr>
              <a:t>de contrôler son texte sur plusieurs </a:t>
            </a:r>
            <a:r>
              <a:rPr lang="fr-FR" sz="1800" dirty="0" smtClean="0">
                <a:latin typeface="Times New Roman" pitchFamily="18" charset="0"/>
                <a:cs typeface="Times New Roman" pitchFamily="18" charset="0"/>
              </a:rPr>
              <a:t>niveaux: </a:t>
            </a:r>
            <a:endParaRPr lang="fr-FR" sz="1800" dirty="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a) Eviter </a:t>
            </a:r>
            <a:r>
              <a:rPr lang="fr-FR" sz="1800" dirty="0">
                <a:latin typeface="Times New Roman" pitchFamily="18" charset="0"/>
                <a:cs typeface="Times New Roman" pitchFamily="18" charset="0"/>
              </a:rPr>
              <a:t>les termes et les expressions apparentant au registre familier ex : « ce sujet est </a:t>
            </a:r>
            <a:r>
              <a:rPr lang="fr-FR" sz="1800" b="1" dirty="0">
                <a:latin typeface="Times New Roman" pitchFamily="18" charset="0"/>
                <a:cs typeface="Times New Roman" pitchFamily="18" charset="0"/>
              </a:rPr>
              <a:t>vachement</a:t>
            </a:r>
            <a:r>
              <a:rPr lang="fr-FR" sz="1800" dirty="0">
                <a:latin typeface="Times New Roman" pitchFamily="18" charset="0"/>
                <a:cs typeface="Times New Roman" pitchFamily="18" charset="0"/>
              </a:rPr>
              <a:t> intéressant ! </a:t>
            </a:r>
            <a:r>
              <a:rPr lang="fr-FR" sz="1800" dirty="0" smtClean="0">
                <a:latin typeface="Times New Roman" pitchFamily="18" charset="0"/>
                <a:cs typeface="Times New Roman" pitchFamily="18" charset="0"/>
              </a:rPr>
              <a:t>». «</a:t>
            </a:r>
            <a:r>
              <a:rPr lang="fr-FR" sz="1800" dirty="0">
                <a:latin typeface="Times New Roman" pitchFamily="18" charset="0"/>
                <a:cs typeface="Times New Roman" pitchFamily="18" charset="0"/>
              </a:rPr>
              <a:t> Les élèves que nous avons interrogés sont des </a:t>
            </a:r>
            <a:r>
              <a:rPr lang="fr-FR" sz="1800" b="1" dirty="0">
                <a:latin typeface="Times New Roman" pitchFamily="18" charset="0"/>
                <a:cs typeface="Times New Roman" pitchFamily="18" charset="0"/>
              </a:rPr>
              <a:t>gosses</a:t>
            </a:r>
            <a:r>
              <a:rPr lang="fr-FR" sz="1800" dirty="0">
                <a:latin typeface="Times New Roman" pitchFamily="18" charset="0"/>
                <a:cs typeface="Times New Roman" pitchFamily="18" charset="0"/>
              </a:rPr>
              <a:t> âgés de 6 à 10 ans ». « Les personnes interrogés n’ont aucun </a:t>
            </a:r>
            <a:r>
              <a:rPr lang="fr-FR" sz="1800" b="1" dirty="0" smtClean="0">
                <a:latin typeface="Times New Roman" pitchFamily="18" charset="0"/>
                <a:cs typeface="Times New Roman" pitchFamily="18" charset="0"/>
              </a:rPr>
              <a:t>job/boulot</a:t>
            </a:r>
            <a:r>
              <a:rPr lang="fr-FR" sz="1800" dirty="0" smtClean="0">
                <a:latin typeface="Times New Roman" pitchFamily="18" charset="0"/>
                <a:cs typeface="Times New Roman" pitchFamily="18" charset="0"/>
              </a:rPr>
              <a:t> » </a:t>
            </a:r>
            <a:r>
              <a:rPr lang="fr-FR" sz="1800" dirty="0">
                <a:latin typeface="Times New Roman" pitchFamily="18" charset="0"/>
                <a:cs typeface="Times New Roman" pitchFamily="18" charset="0"/>
              </a:rPr>
              <a:t>« Ce travail nous a </a:t>
            </a:r>
            <a:r>
              <a:rPr lang="fr-FR" sz="1800" b="1" dirty="0">
                <a:latin typeface="Times New Roman" pitchFamily="18" charset="0"/>
                <a:cs typeface="Times New Roman" pitchFamily="18" charset="0"/>
              </a:rPr>
              <a:t>bouffé</a:t>
            </a:r>
            <a:r>
              <a:rPr lang="fr-FR" sz="1800" dirty="0">
                <a:latin typeface="Times New Roman" pitchFamily="18" charset="0"/>
                <a:cs typeface="Times New Roman" pitchFamily="18" charset="0"/>
              </a:rPr>
              <a:t> tout notre temps ».</a:t>
            </a:r>
          </a:p>
          <a:p>
            <a:pPr>
              <a:buNone/>
            </a:pPr>
            <a:r>
              <a:rPr lang="fr-FR" sz="1800" dirty="0" smtClean="0">
                <a:latin typeface="Times New Roman" pitchFamily="18" charset="0"/>
                <a:cs typeface="Times New Roman" pitchFamily="18" charset="0"/>
              </a:rPr>
              <a:t>b</a:t>
            </a:r>
            <a:r>
              <a:rPr lang="fr-FR" sz="1800" dirty="0">
                <a:latin typeface="Times New Roman" pitchFamily="18" charset="0"/>
                <a:cs typeface="Times New Roman" pitchFamily="18" charset="0"/>
              </a:rPr>
              <a:t>) Au plan morphosyntaxique, le chercheur doit rassurer un haut degré de correction : phrases simples correctes, claires, pas de contradiction </a:t>
            </a:r>
            <a:r>
              <a:rPr lang="fr-FR" sz="1800" dirty="0" smtClean="0">
                <a:latin typeface="Times New Roman" pitchFamily="18" charset="0"/>
                <a:cs typeface="Times New Roman" pitchFamily="18" charset="0"/>
              </a:rPr>
              <a:t>complexe, pas de phrases trop longues </a:t>
            </a:r>
            <a:r>
              <a:rPr lang="fr-FR" sz="1800" dirty="0">
                <a:latin typeface="Times New Roman" pitchFamily="18" charset="0"/>
                <a:cs typeface="Times New Roman" pitchFamily="18" charset="0"/>
              </a:rPr>
              <a:t>ou </a:t>
            </a:r>
            <a:r>
              <a:rPr lang="fr-FR" sz="1800" dirty="0" smtClean="0">
                <a:latin typeface="Times New Roman" pitchFamily="18" charset="0"/>
                <a:cs typeface="Times New Roman" pitchFamily="18" charset="0"/>
              </a:rPr>
              <a:t>ambigües. </a:t>
            </a:r>
          </a:p>
          <a:p>
            <a:r>
              <a:rPr lang="fr-FR" sz="1800" dirty="0" smtClean="0">
                <a:latin typeface="Times New Roman" pitchFamily="18" charset="0"/>
                <a:cs typeface="Times New Roman" pitchFamily="18" charset="0"/>
              </a:rPr>
              <a:t>Il </a:t>
            </a:r>
            <a:r>
              <a:rPr lang="fr-FR" sz="1800" dirty="0">
                <a:latin typeface="Times New Roman" pitchFamily="18" charset="0"/>
                <a:cs typeface="Times New Roman" pitchFamily="18" charset="0"/>
              </a:rPr>
              <a:t>doit employer les organisateurs textuels pour assurer l’enchainement des transitions et de rapports logiques. </a:t>
            </a:r>
          </a:p>
        </p:txBody>
      </p:sp>
      <p:sp>
        <p:nvSpPr>
          <p:cNvPr id="19457" name="Rectangle 1"/>
          <p:cNvSpPr>
            <a:spLocks noChangeArrowheads="1"/>
          </p:cNvSpPr>
          <p:nvPr/>
        </p:nvSpPr>
        <p:spPr bwMode="auto">
          <a:xfrm>
            <a:off x="3357554" y="0"/>
            <a:ext cx="250741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222375"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La rédaction</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ectangle 3"/>
          <p:cNvSpPr/>
          <p:nvPr/>
        </p:nvSpPr>
        <p:spPr>
          <a:xfrm>
            <a:off x="0" y="3923134"/>
            <a:ext cx="9144000" cy="3077766"/>
          </a:xfrm>
          <a:prstGeom prst="rect">
            <a:avLst/>
          </a:prstGeom>
        </p:spPr>
        <p:txBody>
          <a:bodyPr wrap="square">
            <a:spAutoFit/>
          </a:bodyPr>
          <a:lstStyle/>
          <a:p>
            <a:pPr>
              <a:buNone/>
            </a:pPr>
            <a:r>
              <a:rPr lang="fr-FR" b="1" dirty="0">
                <a:latin typeface="Times New Roman" pitchFamily="18" charset="0"/>
                <a:cs typeface="Times New Roman" pitchFamily="18" charset="0"/>
              </a:rPr>
              <a:t>8.2. Le vocabulaire </a:t>
            </a:r>
            <a:endParaRPr lang="fr-FR" dirty="0">
              <a:latin typeface="Times New Roman" pitchFamily="18" charset="0"/>
              <a:cs typeface="Times New Roman" pitchFamily="18" charset="0"/>
            </a:endParaRPr>
          </a:p>
          <a:p>
            <a:pPr lvl="0">
              <a:buFont typeface="Arial" pitchFamily="34" charset="0"/>
              <a:buChar char="•"/>
            </a:pPr>
            <a:r>
              <a:rPr lang="fr-FR" dirty="0">
                <a:latin typeface="Times New Roman" pitchFamily="18" charset="0"/>
                <a:cs typeface="Times New Roman" pitchFamily="18" charset="0"/>
              </a:rPr>
              <a:t>Le chercheur doit faire preuve d’une maitrise suffisante du lexique de la discipline (pour rappeler les notions et les concepts). En convoquant les notions, les concepts et les théories, il emploie inévitablement les termes ou expressions qu’il emprunte à des spécialistes de la matière, donc, il doit assurer un bon usage de ces éléments tout au long de sa rédaction.</a:t>
            </a:r>
          </a:p>
          <a:p>
            <a:pPr lvl="0">
              <a:buFont typeface="Arial" pitchFamily="34" charset="0"/>
              <a:buChar char="•"/>
            </a:pPr>
            <a:r>
              <a:rPr lang="fr-FR" dirty="0">
                <a:latin typeface="Times New Roman" pitchFamily="18" charset="0"/>
                <a:cs typeface="Times New Roman" pitchFamily="18" charset="0"/>
              </a:rPr>
              <a:t>Éviter l’emploie des interjections, des onomatopées et les abréviations non admises. Ex : ouf, j’ai terminé  mon travail. </a:t>
            </a:r>
          </a:p>
          <a:p>
            <a:pPr lvl="0">
              <a:buFont typeface="Arial" pitchFamily="34" charset="0"/>
              <a:buChar char="•"/>
            </a:pPr>
            <a:r>
              <a:rPr lang="fr-FR" dirty="0">
                <a:latin typeface="Times New Roman" pitchFamily="18" charset="0"/>
                <a:cs typeface="Times New Roman" pitchFamily="18" charset="0"/>
              </a:rPr>
              <a:t>En cas d’utilisation des sigles ou acronymes, il faut en donner la traduction.</a:t>
            </a:r>
          </a:p>
          <a:p>
            <a:pPr lvl="0">
              <a:buFont typeface="Arial" pitchFamily="34" charset="0"/>
              <a:buChar char="•"/>
            </a:pPr>
            <a:r>
              <a:rPr lang="fr-FR" dirty="0">
                <a:latin typeface="Times New Roman" pitchFamily="18" charset="0"/>
                <a:cs typeface="Times New Roman" pitchFamily="18" charset="0"/>
              </a:rPr>
              <a:t>Vérifier incessamment la grammaire et l’orthographe.</a:t>
            </a:r>
          </a:p>
          <a:p>
            <a:pPr lvl="0">
              <a:buFont typeface="Arial" pitchFamily="34" charset="0"/>
              <a:buChar char="•"/>
            </a:pPr>
            <a:r>
              <a:rPr lang="fr-FR" dirty="0">
                <a:latin typeface="Times New Roman" pitchFamily="18" charset="0"/>
                <a:cs typeface="Times New Roman" pitchFamily="18" charset="0"/>
              </a:rPr>
              <a:t>Employer correctement les signes de ponctuation.</a:t>
            </a:r>
          </a:p>
          <a:p>
            <a:pPr>
              <a:buNone/>
            </a:pPr>
            <a:endParaRPr lang="fr-FR"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143000"/>
          </a:xfrm>
        </p:spPr>
        <p:txBody>
          <a:bodyPr>
            <a:noAutofit/>
          </a:bodyPr>
          <a:lstStyle/>
          <a:p>
            <a:r>
              <a:rPr lang="fr-FR" sz="3200" b="1" dirty="0" smtClean="0">
                <a:latin typeface="Times New Roman" pitchFamily="18" charset="0"/>
                <a:cs typeface="Times New Roman" pitchFamily="18" charset="0"/>
              </a:rPr>
              <a:t>8.3. La structuration du travail de recherche </a:t>
            </a:r>
            <a:r>
              <a:rPr lang="fr-FR" sz="3200" dirty="0" smtClean="0">
                <a:latin typeface="Times New Roman" pitchFamily="18" charset="0"/>
                <a:cs typeface="Times New Roman" pitchFamily="18" charset="0"/>
              </a:rPr>
              <a:t/>
            </a:r>
            <a:br>
              <a:rPr lang="fr-FR" sz="3200" dirty="0" smtClean="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14356"/>
            <a:ext cx="9001156" cy="3000396"/>
          </a:xfrm>
        </p:spPr>
        <p:txBody>
          <a:bodyPr>
            <a:noAutofit/>
          </a:bodyPr>
          <a:lstStyle/>
          <a:p>
            <a:r>
              <a:rPr lang="fr-FR" sz="2300" b="1" u="sng" dirty="0" smtClean="0">
                <a:latin typeface="Times New Roman" pitchFamily="18" charset="0"/>
                <a:cs typeface="Times New Roman" pitchFamily="18" charset="0"/>
              </a:rPr>
              <a:t>8.3.1</a:t>
            </a:r>
            <a:r>
              <a:rPr lang="fr-FR" sz="2300" b="1" u="sng" dirty="0">
                <a:latin typeface="Times New Roman" pitchFamily="18" charset="0"/>
                <a:cs typeface="Times New Roman" pitchFamily="18" charset="0"/>
              </a:rPr>
              <a:t>. Introductions et conclusions partielles</a:t>
            </a:r>
            <a:endParaRPr lang="fr-FR" sz="2300" b="1" dirty="0">
              <a:latin typeface="Times New Roman" pitchFamily="18" charset="0"/>
              <a:cs typeface="Times New Roman" pitchFamily="18" charset="0"/>
            </a:endParaRPr>
          </a:p>
          <a:p>
            <a:pPr>
              <a:buNone/>
            </a:pPr>
            <a:r>
              <a:rPr lang="fr-FR" sz="2300" dirty="0">
                <a:latin typeface="Times New Roman" pitchFamily="18" charset="0"/>
                <a:cs typeface="Times New Roman" pitchFamily="18" charset="0"/>
              </a:rPr>
              <a:t>U</a:t>
            </a:r>
            <a:r>
              <a:rPr lang="fr-FR" sz="2300" dirty="0" smtClean="0">
                <a:latin typeface="Times New Roman" pitchFamily="18" charset="0"/>
                <a:cs typeface="Times New Roman" pitchFamily="18" charset="0"/>
              </a:rPr>
              <a:t>n </a:t>
            </a:r>
            <a:r>
              <a:rPr lang="fr-FR" sz="2300" dirty="0">
                <a:latin typeface="Times New Roman" pitchFamily="18" charset="0"/>
                <a:cs typeface="Times New Roman" pitchFamily="18" charset="0"/>
              </a:rPr>
              <a:t>travail de recherche doit comporter des introductions et des conclusions partielles qui assurent </a:t>
            </a:r>
            <a:r>
              <a:rPr lang="fr-FR" sz="2300" b="1" dirty="0">
                <a:latin typeface="Times New Roman" pitchFamily="18" charset="0"/>
                <a:cs typeface="Times New Roman" pitchFamily="18" charset="0"/>
              </a:rPr>
              <a:t>sa structuration globale</a:t>
            </a:r>
            <a:r>
              <a:rPr lang="fr-FR" sz="2300" dirty="0">
                <a:latin typeface="Times New Roman" pitchFamily="18" charset="0"/>
                <a:cs typeface="Times New Roman" pitchFamily="18" charset="0"/>
              </a:rPr>
              <a:t>.</a:t>
            </a:r>
          </a:p>
          <a:p>
            <a:pPr>
              <a:buNone/>
            </a:pPr>
            <a:r>
              <a:rPr lang="fr-FR" sz="2300" b="1" u="sng" dirty="0" smtClean="0">
                <a:latin typeface="Times New Roman" pitchFamily="18" charset="0"/>
                <a:cs typeface="Times New Roman" pitchFamily="18" charset="0"/>
              </a:rPr>
              <a:t>Objectifs des introductions et conclusions partielles:</a:t>
            </a:r>
          </a:p>
          <a:p>
            <a:pPr>
              <a:buFontTx/>
              <a:buChar char="-"/>
            </a:pPr>
            <a:r>
              <a:rPr lang="fr-FR" sz="2300" dirty="0" smtClean="0">
                <a:latin typeface="Times New Roman" pitchFamily="18" charset="0"/>
                <a:cs typeface="Times New Roman" pitchFamily="18" charset="0"/>
              </a:rPr>
              <a:t>Renforcer </a:t>
            </a:r>
            <a:r>
              <a:rPr lang="fr-FR" sz="2300" dirty="0">
                <a:latin typeface="Times New Roman" pitchFamily="18" charset="0"/>
                <a:cs typeface="Times New Roman" pitchFamily="18" charset="0"/>
              </a:rPr>
              <a:t>la cohérence </a:t>
            </a:r>
            <a:r>
              <a:rPr lang="fr-FR" sz="2300" dirty="0" smtClean="0">
                <a:latin typeface="Times New Roman" pitchFamily="18" charset="0"/>
                <a:cs typeface="Times New Roman" pitchFamily="18" charset="0"/>
              </a:rPr>
              <a:t>du mémoire</a:t>
            </a:r>
          </a:p>
          <a:p>
            <a:pPr>
              <a:buFontTx/>
              <a:buChar char="-"/>
            </a:pPr>
            <a:r>
              <a:rPr lang="fr-FR" sz="2300" dirty="0">
                <a:latin typeface="Times New Roman" pitchFamily="18" charset="0"/>
                <a:cs typeface="Times New Roman" pitchFamily="18" charset="0"/>
              </a:rPr>
              <a:t>G</a:t>
            </a:r>
            <a:r>
              <a:rPr lang="fr-FR" sz="2300" dirty="0" smtClean="0">
                <a:latin typeface="Times New Roman" pitchFamily="18" charset="0"/>
                <a:cs typeface="Times New Roman" pitchFamily="18" charset="0"/>
              </a:rPr>
              <a:t>uider </a:t>
            </a:r>
            <a:r>
              <a:rPr lang="fr-FR" sz="2300" dirty="0">
                <a:latin typeface="Times New Roman" pitchFamily="18" charset="0"/>
                <a:cs typeface="Times New Roman" pitchFamily="18" charset="0"/>
              </a:rPr>
              <a:t>le lecteur dans sa </a:t>
            </a:r>
            <a:r>
              <a:rPr lang="fr-FR" sz="2300" dirty="0" smtClean="0">
                <a:latin typeface="Times New Roman" pitchFamily="18" charset="0"/>
                <a:cs typeface="Times New Roman" pitchFamily="18" charset="0"/>
              </a:rPr>
              <a:t>lecture. </a:t>
            </a:r>
            <a:r>
              <a:rPr lang="fr-FR" sz="2300" dirty="0">
                <a:latin typeface="Times New Roman" pitchFamily="18" charset="0"/>
                <a:cs typeface="Times New Roman" pitchFamily="18" charset="0"/>
              </a:rPr>
              <a:t>L</a:t>
            </a:r>
            <a:r>
              <a:rPr lang="fr-FR" sz="2300" dirty="0" smtClean="0">
                <a:latin typeface="Times New Roman" pitchFamily="18" charset="0"/>
                <a:cs typeface="Times New Roman" pitchFamily="18" charset="0"/>
              </a:rPr>
              <a:t>es </a:t>
            </a:r>
            <a:r>
              <a:rPr lang="fr-FR" sz="2300" dirty="0">
                <a:latin typeface="Times New Roman" pitchFamily="18" charset="0"/>
                <a:cs typeface="Times New Roman" pitchFamily="18" charset="0"/>
              </a:rPr>
              <a:t>introductions partielles annoncent le travail envisagé dans le cadre de la partie ou du chapitre, alors que les conclusions partielles rappellent, de façon synthétisée, ce qui a été réalisé en se focalisant sur les points essentiels</a:t>
            </a:r>
            <a:r>
              <a:rPr lang="fr-FR" sz="2300" dirty="0" smtClean="0">
                <a:latin typeface="Times New Roman" pitchFamily="18" charset="0"/>
                <a:cs typeface="Times New Roman" pitchFamily="18" charset="0"/>
              </a:rPr>
              <a:t>.</a:t>
            </a:r>
          </a:p>
          <a:p>
            <a:pPr>
              <a:buFontTx/>
              <a:buChar char="-"/>
            </a:pPr>
            <a:endParaRPr lang="fr-FR" sz="23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22"/>
            <a:ext cx="8229600" cy="1143000"/>
          </a:xfrm>
        </p:spPr>
        <p:txBody>
          <a:bodyPr>
            <a:noAutofit/>
          </a:bodyPr>
          <a:lstStyle/>
          <a:p>
            <a:r>
              <a:rPr lang="fr-FR" sz="1600" b="1" dirty="0" smtClean="0">
                <a:latin typeface="Times New Roman" pitchFamily="18" charset="0"/>
                <a:cs typeface="Times New Roman" pitchFamily="18" charset="0"/>
              </a:rPr>
              <a:t>Les Représentations de la langue française chez les étudiants de première année de licence de français</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Présenté par : </a:t>
            </a:r>
            <a:r>
              <a:rPr lang="fr-FR" sz="1600" b="1" dirty="0" err="1" smtClean="0">
                <a:latin typeface="Times New Roman" pitchFamily="18" charset="0"/>
                <a:cs typeface="Times New Roman" pitchFamily="18" charset="0"/>
              </a:rPr>
              <a:t>Djeghar</a:t>
            </a:r>
            <a:r>
              <a:rPr lang="fr-FR" sz="1600" b="1" dirty="0" smtClean="0">
                <a:latin typeface="Times New Roman" pitchFamily="18" charset="0"/>
                <a:cs typeface="Times New Roman" pitchFamily="18" charset="0"/>
              </a:rPr>
              <a:t> </a:t>
            </a:r>
            <a:r>
              <a:rPr lang="fr-FR" sz="1600" b="1" dirty="0" err="1" smtClean="0">
                <a:latin typeface="Times New Roman" pitchFamily="18" charset="0"/>
                <a:cs typeface="Times New Roman" pitchFamily="18" charset="0"/>
              </a:rPr>
              <a:t>Achraf</a:t>
            </a: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Sous la direction de : M.  </a:t>
            </a:r>
            <a:r>
              <a:rPr lang="fr-FR" sz="1600" b="1" dirty="0" err="1" smtClean="0">
                <a:latin typeface="Times New Roman" pitchFamily="18" charset="0"/>
                <a:cs typeface="Times New Roman" pitchFamily="18" charset="0"/>
              </a:rPr>
              <a:t>Miliani</a:t>
            </a:r>
            <a:r>
              <a:rPr lang="fr-FR" sz="1600" b="1" dirty="0" smtClean="0">
                <a:latin typeface="Times New Roman" pitchFamily="18" charset="0"/>
                <a:cs typeface="Times New Roman" pitchFamily="18" charset="0"/>
              </a:rPr>
              <a:t> Mohamed 2005</a:t>
            </a:r>
            <a:r>
              <a:rPr lang="fr-FR" sz="1000" dirty="0" smtClean="0"/>
              <a:t/>
            </a:r>
            <a:br>
              <a:rPr lang="fr-FR" sz="1000" dirty="0" smtClean="0"/>
            </a:br>
            <a:endParaRPr lang="fr-FR" sz="1800" dirty="0"/>
          </a:p>
        </p:txBody>
      </p:sp>
      <p:sp>
        <p:nvSpPr>
          <p:cNvPr id="4" name="Rectangle 3"/>
          <p:cNvSpPr/>
          <p:nvPr/>
        </p:nvSpPr>
        <p:spPr>
          <a:xfrm>
            <a:off x="0" y="1142983"/>
            <a:ext cx="9144000" cy="6093976"/>
          </a:xfrm>
          <a:prstGeom prst="rect">
            <a:avLst/>
          </a:prstGeom>
        </p:spPr>
        <p:txBody>
          <a:bodyPr wrap="square">
            <a:spAutoFit/>
          </a:bodyPr>
          <a:lstStyle/>
          <a:p>
            <a:pPr algn="just">
              <a:buNone/>
            </a:pPr>
            <a:r>
              <a:rPr lang="fr-FR" b="1" dirty="0" smtClean="0">
                <a:latin typeface="Times New Roman" pitchFamily="18" charset="0"/>
                <a:cs typeface="Times New Roman" pitchFamily="18" charset="0"/>
              </a:rPr>
              <a:t>CHAPITRE 1 : L’émergence des représentations sociales</a:t>
            </a:r>
            <a:endParaRPr lang="fr-FR" dirty="0" smtClean="0">
              <a:latin typeface="Times New Roman" pitchFamily="18" charset="0"/>
              <a:cs typeface="Times New Roman" pitchFamily="18" charset="0"/>
            </a:endParaRPr>
          </a:p>
          <a:p>
            <a:pPr algn="just">
              <a:buNone/>
            </a:pPr>
            <a:r>
              <a:rPr lang="fr-FR" b="1" dirty="0" smtClean="0">
                <a:latin typeface="Times New Roman" pitchFamily="18" charset="0"/>
                <a:cs typeface="Times New Roman" pitchFamily="18" charset="0"/>
              </a:rPr>
              <a:t>Introduction</a:t>
            </a:r>
            <a:endParaRPr lang="fr-FR" dirty="0" smtClean="0">
              <a:latin typeface="Times New Roman" pitchFamily="18" charset="0"/>
              <a:cs typeface="Times New Roman" pitchFamily="18" charset="0"/>
            </a:endParaRPr>
          </a:p>
          <a:p>
            <a:pPr algn="just">
              <a:buNone/>
            </a:pPr>
            <a:r>
              <a:rPr lang="fr-FR" sz="1600" dirty="0" smtClean="0">
                <a:latin typeface="Times New Roman" pitchFamily="18" charset="0"/>
                <a:cs typeface="Times New Roman" pitchFamily="18" charset="0"/>
              </a:rPr>
              <a:t>La réalité sociale n’a cessé d’être une réalité construite parce que tout ce que nous en savons n’est qu’un mélange d’informations, de croyances et de suppositions. Ce mélange véhicule le terme ‘’d’image ‘’ qui est à l’origine de toute position prise par rapport à certains objets.</a:t>
            </a:r>
          </a:p>
          <a:p>
            <a:pPr algn="just">
              <a:buNone/>
            </a:pPr>
            <a:r>
              <a:rPr lang="fr-FR" sz="1600" dirty="0" smtClean="0">
                <a:latin typeface="Times New Roman" pitchFamily="18" charset="0"/>
                <a:cs typeface="Times New Roman" pitchFamily="18" charset="0"/>
              </a:rPr>
              <a:t>L’individu bâtit une image à partir du lien noué entre ses propres intentions, les informations qu’il diffuse ainsi que les croyances de ceux à qui il s’adresse. Cet acteur social ne transmet souvent que des informations conformes à ses intentions sans savoir comment elles seront interprétées (</a:t>
            </a:r>
            <a:r>
              <a:rPr lang="fr-FR" sz="1600" dirty="0" err="1" smtClean="0">
                <a:latin typeface="Times New Roman" pitchFamily="18" charset="0"/>
                <a:cs typeface="Times New Roman" pitchFamily="18" charset="0"/>
              </a:rPr>
              <a:t>Moliner</a:t>
            </a:r>
            <a:r>
              <a:rPr lang="fr-FR" sz="1600" dirty="0" smtClean="0">
                <a:latin typeface="Times New Roman" pitchFamily="18" charset="0"/>
                <a:cs typeface="Times New Roman" pitchFamily="18" charset="0"/>
              </a:rPr>
              <a:t>, 1996, p.6). La méconnaissance des systèmes d’interprétation mis en </a:t>
            </a:r>
            <a:r>
              <a:rPr lang="fr-FR" sz="1600" dirty="0" err="1" smtClean="0">
                <a:latin typeface="Times New Roman" pitchFamily="18" charset="0"/>
                <a:cs typeface="Times New Roman" pitchFamily="18" charset="0"/>
              </a:rPr>
              <a:t>oeuvre</a:t>
            </a:r>
            <a:r>
              <a:rPr lang="fr-FR" sz="1600" dirty="0" smtClean="0">
                <a:latin typeface="Times New Roman" pitchFamily="18" charset="0"/>
                <a:cs typeface="Times New Roman" pitchFamily="18" charset="0"/>
              </a:rPr>
              <a:t> par les interlocuteurs joue un rôle inhibiteur pour l’acteur social qui ne pourra pas maîtriser son image. Pour atteindre les systèmes d’interprétation, la théorie des représentations sociales se propose comme clé en montrant qu’entre la notion d’image et celle de représentations existe une interdépendance telle le lien existant entre l’art pictural et l’image graphique. Ceci dit, connaître les systèmes d’interprétation des interlocuteurs exige de la part de l’acteur social une compétence à sélectionner les informations pertinentes qui aboutiront à l’élaboration d’une image favorable ou conforme à certaines intentions. La notion d’image sociale joue un rôle important car elle désigne un objectif de communication. Afin d’y arriver, le chemin n’est assuré que par le système producteur des images en l’occurrence les représentations.</a:t>
            </a:r>
          </a:p>
          <a:p>
            <a:pPr algn="just">
              <a:buNone/>
            </a:pPr>
            <a:r>
              <a:rPr lang="fr-FR" sz="1600" dirty="0" smtClean="0">
                <a:latin typeface="Times New Roman" pitchFamily="18" charset="0"/>
                <a:cs typeface="Times New Roman" pitchFamily="18" charset="0"/>
              </a:rPr>
              <a:t>La théorie des représentations a gagné beaucoup de terrain de par sa valeur riche et heuristique qui lui a permis d’investir moult domaines de recherches tel l’apprentissage, l’orientation professionnelle ou la psychologie du travail.</a:t>
            </a:r>
          </a:p>
          <a:p>
            <a:pPr algn="just">
              <a:buNone/>
            </a:pPr>
            <a:r>
              <a:rPr lang="fr-FR" sz="1600" dirty="0" smtClean="0">
                <a:latin typeface="Times New Roman" pitchFamily="18" charset="0"/>
                <a:cs typeface="Times New Roman" pitchFamily="18" charset="0"/>
              </a:rPr>
              <a:t>Dans ce premier chapitre, nous allons aborder le contexte de l’émergence des représentations sociales, leur domaine, leur fonctionnement ainsi que toutes les caractéristiques qui leur donnent la spécificité d’être une théorie autonome.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
            <a:ext cx="9144000" cy="6555641"/>
          </a:xfrm>
          <a:prstGeom prst="rect">
            <a:avLst/>
          </a:prstGeom>
        </p:spPr>
        <p:txBody>
          <a:bodyPr wrap="square">
            <a:spAutoFit/>
          </a:bodyPr>
          <a:lstStyle/>
          <a:p>
            <a:pPr algn="just"/>
            <a:r>
              <a:rPr lang="fr-FR" sz="1500" b="1" dirty="0" smtClean="0">
                <a:latin typeface="Times New Roman" pitchFamily="18" charset="0"/>
                <a:cs typeface="Times New Roman" pitchFamily="18" charset="0"/>
              </a:rPr>
              <a:t>Conclusion</a:t>
            </a:r>
            <a:endParaRPr lang="fr-FR" sz="1500" dirty="0" smtClean="0">
              <a:latin typeface="Times New Roman" pitchFamily="18" charset="0"/>
              <a:cs typeface="Times New Roman" pitchFamily="18" charset="0"/>
            </a:endParaRPr>
          </a:p>
          <a:p>
            <a:pPr algn="just">
              <a:buNone/>
            </a:pPr>
            <a:r>
              <a:rPr lang="fr-FR" sz="1500" dirty="0" smtClean="0">
                <a:latin typeface="Times New Roman" pitchFamily="18" charset="0"/>
                <a:cs typeface="Times New Roman" pitchFamily="18" charset="0"/>
              </a:rPr>
              <a:t> En guise de conclusion, nous pouvons dire que les représentations forment un mode de connaissances propre à une société donnée où nous pouvons remarquer plusieurs façons de saisir le monde concret qui y existent. Elles tentent de construire une réalité intelligible et commune à un groupe social. Elles s’appuient sur la subjectivité de l’individu qui la formule, de la réalité de l’objet et du système social qui encadre la relation sujet/objet.</a:t>
            </a:r>
          </a:p>
          <a:p>
            <a:pPr algn="just">
              <a:buNone/>
            </a:pPr>
            <a:r>
              <a:rPr lang="fr-FR" sz="1500" dirty="0" smtClean="0">
                <a:latin typeface="Times New Roman" pitchFamily="18" charset="0"/>
                <a:cs typeface="Times New Roman" pitchFamily="18" charset="0"/>
              </a:rPr>
              <a:t>Etant socialement et collectivement élaborées, partagées et engendrées, les représentations servent à interpréter l’environnement social, à analyser </a:t>
            </a:r>
            <a:r>
              <a:rPr lang="fr-FR" sz="1500" i="1" dirty="0" smtClean="0">
                <a:latin typeface="Times New Roman" pitchFamily="18" charset="0"/>
                <a:cs typeface="Times New Roman" pitchFamily="18" charset="0"/>
              </a:rPr>
              <a:t>« les</a:t>
            </a:r>
            <a:r>
              <a:rPr lang="fr-FR" sz="1500" dirty="0" smtClean="0">
                <a:latin typeface="Times New Roman" pitchFamily="18" charset="0"/>
                <a:cs typeface="Times New Roman" pitchFamily="18" charset="0"/>
              </a:rPr>
              <a:t> </a:t>
            </a:r>
            <a:r>
              <a:rPr lang="fr-FR" sz="1500" i="1" dirty="0" smtClean="0">
                <a:latin typeface="Times New Roman" pitchFamily="18" charset="0"/>
                <a:cs typeface="Times New Roman" pitchFamily="18" charset="0"/>
              </a:rPr>
              <a:t>régulations effectuées par le méta système social dans le système cognitif » </a:t>
            </a:r>
            <a:r>
              <a:rPr lang="fr-FR" sz="1500" dirty="0" smtClean="0">
                <a:latin typeface="Times New Roman" pitchFamily="18" charset="0"/>
                <a:cs typeface="Times New Roman" pitchFamily="18" charset="0"/>
              </a:rPr>
              <a:t>(</a:t>
            </a:r>
            <a:r>
              <a:rPr lang="fr-FR" sz="1500" dirty="0" err="1" smtClean="0">
                <a:latin typeface="Times New Roman" pitchFamily="18" charset="0"/>
                <a:cs typeface="Times New Roman" pitchFamily="18" charset="0"/>
              </a:rPr>
              <a:t>Doise</a:t>
            </a:r>
            <a:r>
              <a:rPr lang="fr-FR" sz="1500" dirty="0" smtClean="0">
                <a:latin typeface="Times New Roman" pitchFamily="18" charset="0"/>
                <a:cs typeface="Times New Roman" pitchFamily="18" charset="0"/>
              </a:rPr>
              <a:t> &amp; </a:t>
            </a:r>
            <a:r>
              <a:rPr lang="fr-FR" sz="1500" dirty="0" err="1" smtClean="0">
                <a:latin typeface="Times New Roman" pitchFamily="18" charset="0"/>
                <a:cs typeface="Times New Roman" pitchFamily="18" charset="0"/>
              </a:rPr>
              <a:t>alii</a:t>
            </a:r>
            <a:r>
              <a:rPr lang="fr-FR" sz="1500" dirty="0" smtClean="0">
                <a:latin typeface="Times New Roman" pitchFamily="18" charset="0"/>
                <a:cs typeface="Times New Roman" pitchFamily="18" charset="0"/>
              </a:rPr>
              <a:t> 1992, p13). Elles se développent autour d’un objet dont la complexité ne permet pas d’en avoir une vision globale. Afin d’y accéder, il est nécessaire de mieux connaître l’objet pour mieux le contrôler.</a:t>
            </a:r>
          </a:p>
          <a:p>
            <a:pPr algn="just">
              <a:buNone/>
            </a:pPr>
            <a:r>
              <a:rPr lang="fr-FR" sz="1500" dirty="0" smtClean="0">
                <a:latin typeface="Times New Roman" pitchFamily="18" charset="0"/>
                <a:cs typeface="Times New Roman" pitchFamily="18" charset="0"/>
              </a:rPr>
              <a:t>Pour réaliser ce but, nous devons posséder toutes les exigences qui permettent aux représentations de voir le jour : ces conditions, qui sont en nombre de cinq témoignent la touche du social, du psychique et du linguistique dans l’émergence des représentations. Comme toute théorie, celle des représentations comporte un champ d’application où nous pouvons comprendre les comportements à travers les activités cognitives et voir comment émergent les réactions, cela permet aux représentations de circuler librement dans la société et d’avoir une organisation interne gérée par des connaissances primordiales ayant trait à l’objet (les cognitions) et des structures cognitives qui dessinent le schéma de l’organisation, comme tout phénomène social, les représentations sont dotées d’une structure dynamique comportant deux processus : l’objectivation qui sert à matérialiser l’abstrait et l’ancrage qui implique l’objet de représentation dans le système cognitif des individus</a:t>
            </a:r>
          </a:p>
          <a:p>
            <a:pPr algn="just">
              <a:buNone/>
            </a:pPr>
            <a:endParaRPr lang="fr-FR" sz="1500" dirty="0" smtClean="0">
              <a:latin typeface="Times New Roman" pitchFamily="18" charset="0"/>
              <a:cs typeface="Times New Roman" pitchFamily="18" charset="0"/>
            </a:endParaRPr>
          </a:p>
          <a:p>
            <a:pPr algn="just">
              <a:buNone/>
            </a:pPr>
            <a:r>
              <a:rPr lang="fr-FR" sz="1500" dirty="0" smtClean="0">
                <a:latin typeface="Times New Roman" pitchFamily="18" charset="0"/>
                <a:cs typeface="Times New Roman" pitchFamily="18" charset="0"/>
              </a:rPr>
              <a:t>L’organisation interne de la représentation évoque souvent la théorie du noyau central qui va tamiser toute information nouvelle et donc donner aux réactions et événements des balisent afin que les représentations aient une cohérence et une  signification dans l’ensemble du groupe.</a:t>
            </a:r>
          </a:p>
          <a:p>
            <a:pPr algn="just">
              <a:buNone/>
            </a:pPr>
            <a:endParaRPr lang="fr-FR" sz="1500" dirty="0" smtClean="0">
              <a:latin typeface="Times New Roman" pitchFamily="18" charset="0"/>
              <a:cs typeface="Times New Roman" pitchFamily="18" charset="0"/>
            </a:endParaRPr>
          </a:p>
          <a:p>
            <a:pPr algn="just">
              <a:buNone/>
            </a:pPr>
            <a:r>
              <a:rPr lang="fr-FR" sz="1500" dirty="0" smtClean="0">
                <a:latin typeface="Times New Roman" pitchFamily="18" charset="0"/>
                <a:cs typeface="Times New Roman" pitchFamily="18" charset="0"/>
              </a:rPr>
              <a:t>L’apport des représentations sociales ne se limitent pas aux sciences humaines, plus que ça, ayant des liens avec les symboles, l’univers idéologique, l’imaginaire social et la langue, elles ont fait une extension dans les sciences cognitivistes en particulier en sociolinguistique où elles ont suscité plusieurs recherches. Dans le second chapitre nous allons essayer d’étudier le représentations sociolinguistiques, l’influence de la norme et la l’insécurité linguistique ainsi que la part des représentations dans le domaine didactique.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2 : Les représentations linguistiques et didactiques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Introduction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le chapitre en cours , nous allons voir les marques pertinentes de la représentation dans le champ des études que visent les langues et leurs enseignements car les images construites sur telle ou telle société, tel ou tel groupe social , influencent les motivations des apprenants de façon positive ou négative envers les langues , et par voie de conséquence c’est l’intérêt des apprenants pour ces langues qui est mis en jeu ; les apprenants potentiels ont souvent une image des langues qui pourrait les empêcher d’essayer de les apprendre . Cela rejoint les recherches dans le milieu scolaire qui renvoie le</a:t>
            </a:r>
            <a:r>
              <a:rPr lang="fr-FR" sz="2400" dirty="0" smtClean="0">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désir d’apprendre les langues, la réussite ou l’échec de cet apprentissage à une somme d’attitudes et de représentations faites autours des normes, des caractéristiques et du statut social des langues. Ainsi cela influence les procédures et les stratégies développées et mises en œuvre pour les apprendre, les approprier et les utiliser.</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2800</Words>
  <Application>Microsoft Office PowerPoint</Application>
  <PresentationFormat>Affichage à l'écran (4:3)</PresentationFormat>
  <Paragraphs>159</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8.3. La structuration du travail de recherche  </vt:lpstr>
      <vt:lpstr>Les Représentations de la langue française chez les étudiants de première année de licence de français Présenté par : Djeghar Achraf Sous la direction de : M.  Miliani Mohamed 2005 </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mr</cp:lastModifiedBy>
  <cp:revision>1</cp:revision>
  <dcterms:created xsi:type="dcterms:W3CDTF">2022-12-07T10:54:04Z</dcterms:created>
  <dcterms:modified xsi:type="dcterms:W3CDTF">2022-12-07T10:55:46Z</dcterms:modified>
</cp:coreProperties>
</file>