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8" r:id="rId2"/>
    <p:sldId id="409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</p:sldIdLst>
  <p:sldSz cx="12192000" cy="6858000"/>
  <p:notesSz cx="6864350" cy="9996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9" autoAdjust="0"/>
    <p:restoredTop sz="99153" autoAdjust="0"/>
  </p:normalViewPr>
  <p:slideViewPr>
    <p:cSldViewPr snapToGrid="0">
      <p:cViewPr varScale="1">
        <p:scale>
          <a:sx n="85" d="100"/>
          <a:sy n="85" d="100"/>
        </p:scale>
        <p:origin x="58" y="18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01/03/2025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05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01/03/2025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84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8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2DF0-5D8B-45B0-9535-F7D56ADAC071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04F-E937-4D4E-A864-5C69CB10EFA6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E7EF-9E62-48FB-974C-7B945EC7B45F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BF79-B300-49B3-9A0F-46DD52B3673D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9F38-A83A-4612-94C2-C8F97F3A0ADB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47D-3B9B-43CC-9D4D-DFA5F53C7A00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ADC5-0141-4089-A411-6F22DB7016C0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554E-116B-4475-B44F-C395558652AB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6A59-A5FD-4886-B792-C5A35233B476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64A8-38BB-4646-904D-45E0CD192927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2102-B707-4AC5-9166-844E7EED5C55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310D-E0FA-42CA-A977-B7FEA797C861}" type="datetime1">
              <a:rPr lang="fr-FR" smtClean="0"/>
              <a:pPr/>
              <a:t>01/03/2025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4674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Structure machine 2</a:t>
            </a:r>
          </a:p>
          <a:p>
            <a:pPr algn="ctr"/>
            <a:endParaRPr lang="fr-F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Ch2. Combinatorial Logic</a:t>
            </a:r>
          </a:p>
          <a:p>
            <a:pPr algn="ctr">
              <a:spcBef>
                <a:spcPts val="0"/>
              </a:spcBef>
            </a:pP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(Part 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2-2)</a:t>
            </a:r>
            <a:endParaRPr lang="fr-FR" sz="2800" b="1" dirty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fr-FR" sz="28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48800" y="6454335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10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82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2.6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Demultiplexers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968829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Demultiplexer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(DEMUX) (Data received on a single line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(distribution on) Given number of output lines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Data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distributor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8508" y="1934840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7.6.1.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Single input, four output </a:t>
            </a:r>
            <a:r>
              <a:rPr lang="en-US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demultiplexer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 l="34356" t="22381" r="27054" b="46825"/>
          <a:stretch>
            <a:fillRect/>
          </a:stretch>
        </p:blipFill>
        <p:spPr bwMode="auto">
          <a:xfrm>
            <a:off x="2808513" y="2601680"/>
            <a:ext cx="6400800" cy="287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2394857" y="5870817"/>
            <a:ext cx="6868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Logic diagram of </a:t>
            </a:r>
            <a:r>
              <a:rPr lang="en-US" sz="2400" b="1" dirty="0" err="1" smtClean="0">
                <a:cs typeface="Times New Roman" pitchFamily="18" charset="0"/>
              </a:rPr>
              <a:t>demultiplexer</a:t>
            </a:r>
            <a:r>
              <a:rPr lang="en-US" sz="2400" b="1" dirty="0" smtClean="0"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cs typeface="Times New Roman" pitchFamily="18" charset="0"/>
              </a:rPr>
              <a:t>one </a:t>
            </a:r>
            <a:r>
              <a:rPr lang="en-US" sz="2400" b="1" dirty="0">
                <a:cs typeface="Times New Roman" pitchFamily="18" charset="0"/>
              </a:rPr>
              <a:t>input and four data outputs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289" y="-1748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48800" y="6454335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11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120053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497926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7.6.2.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MSI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Demultiplexer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0" y="936171"/>
            <a:ext cx="12061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74HC154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Decoder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Demultiplexer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49464" t="25397" r="26964" b="19048"/>
          <a:stretch>
            <a:fillRect/>
          </a:stretch>
        </p:blipFill>
        <p:spPr bwMode="auto">
          <a:xfrm>
            <a:off x="1098859" y="1589111"/>
            <a:ext cx="3657600" cy="484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5584371" y="250712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Logic symbol of </a:t>
            </a:r>
            <a:r>
              <a:rPr lang="en-US" sz="2400" b="1" dirty="0" smtClean="0"/>
              <a:t>74HC154 </a:t>
            </a:r>
            <a:r>
              <a:rPr lang="en-US" sz="2400" b="1" dirty="0"/>
              <a:t>decoder used as </a:t>
            </a:r>
            <a:r>
              <a:rPr lang="en-US" sz="2400" b="1" dirty="0" err="1" smtClean="0"/>
              <a:t>demultiplexer</a:t>
            </a:r>
            <a:endParaRPr lang="en-US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-10289" y="-1748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 </a:t>
            </a:r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plan (following)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40225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958" y="127673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2.1. Adders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8958" y="175535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2.2. </a:t>
            </a:r>
            <a:r>
              <a:rPr lang="fr-FR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Comparators</a:t>
            </a:r>
            <a:endParaRPr lang="fr-FR" sz="28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8958" y="223966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2.3. </a:t>
            </a:r>
            <a:r>
              <a:rPr lang="fr-FR" sz="2800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Decoder</a:t>
            </a:r>
            <a:endParaRPr lang="fr-FR" sz="2800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8958" y="268781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Encoder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8958" y="319330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2.5.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Multiplexers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(data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selectors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8958" y="37192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2.6.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Demultiplexers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925431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2.4.1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Decimal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-DCB encoder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979709"/>
            <a:ext cx="1072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Encoder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coding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Valid level at one of its inputs representing a digit (decimal or octal)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binary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code or BCD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Symbol or alphabet character 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3331027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Decimal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-DCB encoder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decimal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digit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DCB code)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384266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Decimal-DCB encoder or 10-line input, 4-line output encoder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289" y="-1748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324" y="45648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Encoder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74646" y="6356350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" y="6556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48572" t="43757" r="27857" b="22089"/>
          <a:stretch>
            <a:fillRect/>
          </a:stretch>
        </p:blipFill>
        <p:spPr bwMode="auto">
          <a:xfrm>
            <a:off x="326571" y="1240969"/>
            <a:ext cx="381459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660159" y="4561505"/>
            <a:ext cx="2922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Logical symbol of </a:t>
            </a:r>
            <a:r>
              <a:rPr lang="en-US" sz="2400" b="1" dirty="0" smtClean="0"/>
              <a:t>a </a:t>
            </a:r>
          </a:p>
          <a:p>
            <a:pPr algn="ctr"/>
            <a:r>
              <a:rPr lang="en-US" sz="2400" b="1" dirty="0" smtClean="0"/>
              <a:t>decimal-DCB </a:t>
            </a:r>
            <a:r>
              <a:rPr lang="en-US" sz="2400" b="1" dirty="0"/>
              <a:t>encoder</a:t>
            </a:r>
            <a:endParaRPr lang="en-US" sz="2400" b="1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 l="37232" t="23333" r="37679" b="38730"/>
          <a:stretch>
            <a:fillRect/>
          </a:stretch>
        </p:blipFill>
        <p:spPr bwMode="auto">
          <a:xfrm>
            <a:off x="5834737" y="1284515"/>
            <a:ext cx="430035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5627949" y="4958326"/>
            <a:ext cx="5018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Truth table of a decimal-DCB decoder</a:t>
            </a:r>
            <a:r>
              <a:rPr lang="fr-FR" sz="2400" b="1" dirty="0" smtClean="0"/>
              <a:t> </a:t>
            </a:r>
            <a:endParaRPr lang="en-US" sz="2400" b="1" dirty="0"/>
          </a:p>
        </p:txBody>
      </p:sp>
      <p:sp>
        <p:nvSpPr>
          <p:cNvPr id="32" name="Flèche droite rayée 31"/>
          <p:cNvSpPr/>
          <p:nvPr/>
        </p:nvSpPr>
        <p:spPr>
          <a:xfrm rot="5400000">
            <a:off x="7832272" y="5633358"/>
            <a:ext cx="753289" cy="7641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10289" y="-1748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577590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2.4.1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Decimal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-DCB 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encoder (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48800" y="5910035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5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744" y="1023272"/>
            <a:ext cx="1371600" cy="396873"/>
          </a:xfrm>
          <a:prstGeom prst="rect">
            <a:avLst/>
          </a:prstGeom>
          <a:noFill/>
        </p:spPr>
      </p:pic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973" y="1450321"/>
            <a:ext cx="2286000" cy="386672"/>
          </a:xfrm>
          <a:prstGeom prst="rect">
            <a:avLst/>
          </a:prstGeom>
          <a:noFill/>
        </p:spPr>
      </p:pic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974" y="1888248"/>
            <a:ext cx="2103120" cy="355739"/>
          </a:xfrm>
          <a:prstGeom prst="rect">
            <a:avLst/>
          </a:prstGeom>
          <a:noFill/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860" y="2293517"/>
            <a:ext cx="2377440" cy="332792"/>
          </a:xfrm>
          <a:prstGeom prst="rect">
            <a:avLst/>
          </a:prstGeom>
          <a:noFill/>
        </p:spPr>
      </p:pic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489858" y="854075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2754082" y="935274"/>
            <a:ext cx="9437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Logic diagram of the decimal-DCB encoder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7" name="Accolade fermante 46"/>
          <p:cNvSpPr/>
          <p:nvPr/>
        </p:nvSpPr>
        <p:spPr>
          <a:xfrm>
            <a:off x="2416630" y="1077687"/>
            <a:ext cx="380997" cy="1554480"/>
          </a:xfrm>
          <a:prstGeom prst="rightBrace">
            <a:avLst>
              <a:gd name="adj1" fmla="val 76905"/>
              <a:gd name="adj2" fmla="val 4929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95" name="Picture 19"/>
          <p:cNvPicPr>
            <a:picLocks noChangeAspect="1" noChangeArrowheads="1"/>
          </p:cNvPicPr>
          <p:nvPr/>
        </p:nvPicPr>
        <p:blipFill>
          <a:blip r:embed="rId6" cstate="print"/>
          <a:srcRect l="40357" t="30212" r="34643" b="40952"/>
          <a:stretch>
            <a:fillRect/>
          </a:stretch>
        </p:blipFill>
        <p:spPr bwMode="auto">
          <a:xfrm>
            <a:off x="4876802" y="1447798"/>
            <a:ext cx="4114800" cy="266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4" y="5130414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74F148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MSI 8-line input 3-line output encoder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(octal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binary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2648" y="4758375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2.4.2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MSI 8-line input 3-line output encoder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0289" y="-1748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77590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2.4.1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Decimal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-DCB 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encoder (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48800" y="6454335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820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2.5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Multiplexers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(data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selectors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922469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2.5.1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4-input multiplexer (MUX)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1317169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Multiplexer (MUX) (multiple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lines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digital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information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line)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l="43214" t="26825" r="22768" b="39524"/>
          <a:stretch>
            <a:fillRect/>
          </a:stretch>
        </p:blipFill>
        <p:spPr bwMode="auto">
          <a:xfrm>
            <a:off x="250363" y="1904997"/>
            <a:ext cx="5486400" cy="30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ectangle 39"/>
          <p:cNvSpPr/>
          <p:nvPr/>
        </p:nvSpPr>
        <p:spPr>
          <a:xfrm>
            <a:off x="0" y="5010835"/>
            <a:ext cx="6509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Logic symbol of a 4-input multiplexer (MUX)(1 of 4 multiplexer/data selector)</a:t>
            </a:r>
            <a:endParaRPr lang="en-US" sz="2200" b="1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 l="49554" t="38362" r="22857" b="37964"/>
          <a:stretch>
            <a:fillRect/>
          </a:stretch>
        </p:blipFill>
        <p:spPr bwMode="auto">
          <a:xfrm>
            <a:off x="6749142" y="2318657"/>
            <a:ext cx="5029200" cy="242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Flèche droite rayée 41"/>
          <p:cNvSpPr/>
          <p:nvPr/>
        </p:nvSpPr>
        <p:spPr>
          <a:xfrm rot="5400000">
            <a:off x="8888186" y="5219701"/>
            <a:ext cx="753289" cy="7641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0289" y="-1748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48800" y="6454335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7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174" y="1099474"/>
            <a:ext cx="1371600" cy="360947"/>
          </a:xfrm>
          <a:prstGeom prst="rect">
            <a:avLst/>
          </a:prstGeom>
          <a:noFill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629" y="1493871"/>
            <a:ext cx="1371600" cy="364786"/>
          </a:xfrm>
          <a:prstGeom prst="rect">
            <a:avLst/>
          </a:prstGeom>
          <a:noFill/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629" y="1931795"/>
            <a:ext cx="1371600" cy="360947"/>
          </a:xfrm>
          <a:prstGeom prst="rect">
            <a:avLst/>
          </a:prstGeom>
          <a:noFill/>
        </p:spPr>
      </p:pic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856" y="2337060"/>
            <a:ext cx="1371600" cy="321014"/>
          </a:xfrm>
          <a:prstGeom prst="rect">
            <a:avLst/>
          </a:prstGeom>
          <a:noFill/>
        </p:spPr>
      </p:pic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457200" y="12271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2100938" y="1142104"/>
            <a:ext cx="100910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Logic diagram of a 4-input multiplexer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1" name="Accolade fermante 40"/>
          <p:cNvSpPr/>
          <p:nvPr/>
        </p:nvSpPr>
        <p:spPr>
          <a:xfrm>
            <a:off x="1665516" y="1143002"/>
            <a:ext cx="380997" cy="1554480"/>
          </a:xfrm>
          <a:prstGeom prst="rightBrace">
            <a:avLst>
              <a:gd name="adj1" fmla="val 76905"/>
              <a:gd name="adj2" fmla="val 4929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6" cstate="print"/>
          <a:srcRect l="39107" t="30159" r="23304" b="22698"/>
          <a:stretch>
            <a:fillRect/>
          </a:stretch>
        </p:blipFill>
        <p:spPr bwMode="auto">
          <a:xfrm>
            <a:off x="4452257" y="1817917"/>
            <a:ext cx="5486400" cy="387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-10289" y="-1748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7930" y="519056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2.5.1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4-input multiplexer (MUX)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48800" y="6454335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38508" y="465269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7.5.2. MSI 2-input quadruple data 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multiplexer/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selector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457200" y="12271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 l="56964" t="23665" r="22054" b="42857"/>
          <a:stretch>
            <a:fillRect/>
          </a:stretch>
        </p:blipFill>
        <p:spPr bwMode="auto">
          <a:xfrm>
            <a:off x="228599" y="979712"/>
            <a:ext cx="4049483" cy="369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500741" y="4608058"/>
            <a:ext cx="4187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Logic symbol of </a:t>
            </a:r>
            <a:r>
              <a:rPr lang="en-US" sz="2200" b="1" dirty="0" smtClean="0"/>
              <a:t>74HC157A 2 input </a:t>
            </a:r>
            <a:r>
              <a:rPr lang="en-US" sz="2200" b="1" dirty="0"/>
              <a:t>quadruple multiplexer</a:t>
            </a:r>
            <a:endParaRPr lang="en-US" sz="2200" b="1" dirty="0"/>
          </a:p>
        </p:txBody>
      </p:sp>
      <p:sp>
        <p:nvSpPr>
          <p:cNvPr id="35" name="Rectangle 34"/>
          <p:cNvSpPr/>
          <p:nvPr/>
        </p:nvSpPr>
        <p:spPr>
          <a:xfrm>
            <a:off x="5246914" y="1756006"/>
            <a:ext cx="6945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data selection entry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(common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multiplexers)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14257" y="1331463"/>
            <a:ext cx="6977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x 2-input multiplexers)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1714" y="3102423"/>
            <a:ext cx="1828800" cy="341584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5290455" y="2615977"/>
            <a:ext cx="6901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Validation input (common to all 4 multiplexers)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MUX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operational</a:t>
            </a:r>
            <a:endParaRPr lang="fr-FR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lvl="1"/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Blocks data passage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3486" y="3450765"/>
            <a:ext cx="1828800" cy="317022"/>
          </a:xfrm>
          <a:prstGeom prst="rect">
            <a:avLst/>
          </a:prstGeom>
          <a:noFill/>
        </p:spPr>
      </p:pic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61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255" y="5508162"/>
            <a:ext cx="3657600" cy="388769"/>
          </a:xfrm>
          <a:prstGeom prst="rect">
            <a:avLst/>
          </a:prstGeom>
          <a:noFill/>
        </p:spPr>
      </p:pic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3864426" y="5445351"/>
            <a:ext cx="8327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Input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selection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3853536" y="5859015"/>
            <a:ext cx="8327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Input </a:t>
            </a:r>
            <a:r>
              <a:rPr lang="fr-FR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selection</a:t>
            </a:r>
            <a:r>
              <a:rPr lang="fr-FR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64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976248"/>
            <a:ext cx="3657600" cy="373232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-10289" y="-1748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448800" y="6454335"/>
            <a:ext cx="2743200" cy="365125"/>
          </a:xfrm>
        </p:spPr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9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457200" y="806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631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38508" y="465269"/>
            <a:ext cx="1223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2.5.3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MSI 8-Input Data Multiplexer/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Selector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457200" y="122713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l="53214" t="35324" r="26484" b="23333"/>
          <a:stretch>
            <a:fillRect/>
          </a:stretch>
        </p:blipFill>
        <p:spPr bwMode="auto">
          <a:xfrm>
            <a:off x="217712" y="1023258"/>
            <a:ext cx="3657600" cy="41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ectangle 39"/>
          <p:cNvSpPr/>
          <p:nvPr/>
        </p:nvSpPr>
        <p:spPr>
          <a:xfrm>
            <a:off x="1245974" y="5465021"/>
            <a:ext cx="38481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Logic symbol of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8-input </a:t>
            </a:r>
            <a:r>
              <a:rPr lang="en-US" sz="2400" b="1" dirty="0"/>
              <a:t>multiplexer 74HC151</a:t>
            </a:r>
            <a:endParaRPr lang="en-US" sz="2400" b="1" dirty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7" y="1872328"/>
            <a:ext cx="7772400" cy="443631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-10289" y="-1748"/>
            <a:ext cx="122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Logic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Functions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(Common 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Combinational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Circuits)</a:t>
            </a:r>
            <a:endParaRPr lang="fr-FR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70589</TotalTime>
  <Words>461</Words>
  <Application>Microsoft Office PowerPoint</Application>
  <PresentationFormat>Widescreen</PresentationFormat>
  <Paragraphs>81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Times New Roman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Hakim</cp:lastModifiedBy>
  <cp:revision>1197</cp:revision>
  <cp:lastPrinted>2017-10-12T09:43:56Z</cp:lastPrinted>
  <dcterms:created xsi:type="dcterms:W3CDTF">2016-10-27T07:51:51Z</dcterms:created>
  <dcterms:modified xsi:type="dcterms:W3CDTF">2025-03-01T14:36:16Z</dcterms:modified>
</cp:coreProperties>
</file>