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0"/>
  </p:notesMasterIdLst>
  <p:handoutMasterIdLst>
    <p:handoutMasterId r:id="rId31"/>
  </p:handoutMasterIdLst>
  <p:sldIdLst>
    <p:sldId id="261" r:id="rId2"/>
    <p:sldId id="324" r:id="rId3"/>
    <p:sldId id="275" r:id="rId4"/>
    <p:sldId id="349" r:id="rId5"/>
    <p:sldId id="350" r:id="rId6"/>
    <p:sldId id="351" r:id="rId7"/>
    <p:sldId id="325" r:id="rId8"/>
    <p:sldId id="326" r:id="rId9"/>
    <p:sldId id="347" r:id="rId10"/>
    <p:sldId id="328" r:id="rId11"/>
    <p:sldId id="330" r:id="rId12"/>
    <p:sldId id="329" r:id="rId13"/>
    <p:sldId id="331" r:id="rId14"/>
    <p:sldId id="337" r:id="rId15"/>
    <p:sldId id="332" r:id="rId16"/>
    <p:sldId id="334" r:id="rId17"/>
    <p:sldId id="348" r:id="rId18"/>
    <p:sldId id="335" r:id="rId19"/>
    <p:sldId id="336" r:id="rId20"/>
    <p:sldId id="338" r:id="rId21"/>
    <p:sldId id="339" r:id="rId22"/>
    <p:sldId id="340" r:id="rId23"/>
    <p:sldId id="341" r:id="rId24"/>
    <p:sldId id="352" r:id="rId25"/>
    <p:sldId id="345" r:id="rId26"/>
    <p:sldId id="342" r:id="rId27"/>
    <p:sldId id="343" r:id="rId28"/>
    <p:sldId id="353" r:id="rId29"/>
  </p:sldIdLst>
  <p:sldSz cx="9144000" cy="6858000" type="screen4x3"/>
  <p:notesSz cx="10234613" cy="71040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1" autoAdjust="0"/>
    <p:restoredTop sz="98746" autoAdjust="0"/>
  </p:normalViewPr>
  <p:slideViewPr>
    <p:cSldViewPr>
      <p:cViewPr>
        <p:scale>
          <a:sx n="70" d="100"/>
          <a:sy n="70" d="100"/>
        </p:scale>
        <p:origin x="-1152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246" y="1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747627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246" y="6747627"/>
            <a:ext cx="4434999" cy="355203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9447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618" cy="3548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708" y="1"/>
            <a:ext cx="4434617" cy="35481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9FB79-87B8-4CB5-9048-1FFFA39FCF39}" type="datetimeFigureOut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3400"/>
            <a:ext cx="35512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4605" y="3374072"/>
            <a:ext cx="8187690" cy="3196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748144"/>
            <a:ext cx="4434618" cy="3548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708" y="6748144"/>
            <a:ext cx="4434617" cy="35481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6DD41-7E52-43FE-92AD-B903A66A5E19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0253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21</a:t>
            </a:fld>
            <a:endParaRPr lang="fr-F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22</a:t>
            </a:fld>
            <a:endParaRPr lang="fr-FR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23</a:t>
            </a:fld>
            <a:endParaRPr lang="fr-FR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24</a:t>
            </a:fld>
            <a:endParaRPr lang="fr-F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25</a:t>
            </a:fld>
            <a:endParaRPr lang="fr-FR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26</a:t>
            </a:fld>
            <a:endParaRPr lang="fr-FR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27</a:t>
            </a:fld>
            <a:endParaRPr lang="fr-FR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28</a:t>
            </a:fld>
            <a:endParaRPr lang="fr-F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F6DD41-7E52-43FE-92AD-B903A66A5E19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F8ED5-D4AD-4F32-9105-04B9A2414454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078E5-5732-4DDB-8BE6-EC27F1C2C1F8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E8379-4B88-4C32-B43F-E413D2186146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0E3-5AEC-4308-9592-D1DE41E385E1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171F9-E4CE-48E5-B74E-935A2F18E18E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E6AF-6FCA-47D3-9243-1EFB1F865B57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0CCD3-F965-4BFD-A702-0F2E3C50B4C5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CA685-0AA5-4611-8CB1-4C2A4F57CF40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5AB1A-2C9A-4948-B09F-7B8F459274E3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4693C-DE00-4297-8008-0EBB251EBD9A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7EA2A-CA48-41D6-ADE8-9E36F0A364E7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3275D-4F94-49DB-959D-83E289761ADD}" type="datetime1">
              <a:rPr lang="fr-FR" smtClean="0"/>
              <a:pPr/>
              <a:t>24/10/2022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785786" y="2357430"/>
            <a:ext cx="7143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Chapitre 3 : Les Piles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355600" lvl="1" indent="-355600">
              <a:buNone/>
            </a:pPr>
            <a:r>
              <a:rPr lang="fr-FR" b="1" dirty="0" smtClean="0"/>
              <a:t>Opérations usuelles sur les piles statiques</a:t>
            </a:r>
            <a:endParaRPr lang="fr-FR" sz="2400" dirty="0" smtClean="0"/>
          </a:p>
          <a:p>
            <a:pPr marL="0" lvl="0" indent="0" algn="just">
              <a:buNone/>
            </a:pPr>
            <a:r>
              <a:rPr lang="fr-FR" sz="2200" b="1" dirty="0" smtClean="0"/>
              <a:t>La procédure initialiser</a:t>
            </a:r>
            <a:r>
              <a:rPr lang="fr-FR" sz="2200" dirty="0" smtClean="0"/>
              <a:t> : initialise la variable longueur d'une pile à la valeur 0. Elle crée donc une pile vide.</a:t>
            </a:r>
          </a:p>
          <a:p>
            <a:pPr>
              <a:buNone/>
            </a:pPr>
            <a:r>
              <a:rPr lang="fr-FR" sz="2200" b="1" dirty="0" smtClean="0"/>
              <a:t>Procédure Initialiser(var P: Pile)</a:t>
            </a:r>
          </a:p>
          <a:p>
            <a:pPr>
              <a:buNone/>
            </a:pPr>
            <a:r>
              <a:rPr lang="fr-FR" sz="2200" dirty="0" smtClean="0"/>
              <a:t>Début</a:t>
            </a:r>
          </a:p>
          <a:p>
            <a:pPr>
              <a:buNone/>
            </a:pPr>
            <a:r>
              <a:rPr lang="fr-FR" sz="2200" dirty="0" smtClean="0"/>
              <a:t>       </a:t>
            </a:r>
            <a:r>
              <a:rPr lang="fr-FR" sz="2200" dirty="0" err="1" smtClean="0"/>
              <a:t>P</a:t>
            </a:r>
            <a:r>
              <a:rPr lang="fr-FR" sz="2200" b="1" dirty="0" err="1" smtClean="0"/>
              <a:t>.</a:t>
            </a:r>
            <a:r>
              <a:rPr lang="fr-FR" sz="2200" dirty="0" err="1" smtClean="0"/>
              <a:t>longueur</a:t>
            </a:r>
            <a:r>
              <a:rPr lang="fr-FR" sz="2200" dirty="0" smtClean="0"/>
              <a:t> </a:t>
            </a:r>
            <a:r>
              <a:rPr lang="fr-FR" sz="2200" dirty="0" smtClean="0">
                <a:sym typeface="Wingdings" pitchFamily="2" charset="2"/>
              </a:rPr>
              <a:t></a:t>
            </a:r>
            <a:r>
              <a:rPr lang="fr-FR" sz="2200" dirty="0" smtClean="0"/>
              <a:t> 0;  </a:t>
            </a:r>
          </a:p>
          <a:p>
            <a:pPr>
              <a:buNone/>
            </a:pPr>
            <a:r>
              <a:rPr lang="fr-FR" sz="2200" dirty="0" smtClean="0"/>
              <a:t>Fin</a:t>
            </a:r>
          </a:p>
          <a:p>
            <a:pPr marL="0" lvl="0" indent="0" algn="just">
              <a:buNone/>
            </a:pPr>
            <a:r>
              <a:rPr lang="fr-FR" sz="2200" b="1" dirty="0" smtClean="0"/>
              <a:t>La fonction </a:t>
            </a:r>
            <a:r>
              <a:rPr lang="fr-FR" sz="2200" b="1" dirty="0" err="1" smtClean="0"/>
              <a:t>est_vide</a:t>
            </a:r>
            <a:r>
              <a:rPr lang="fr-FR" sz="2200" b="1" dirty="0" smtClean="0"/>
              <a:t> </a:t>
            </a:r>
            <a:r>
              <a:rPr lang="fr-FR" sz="2200" dirty="0" smtClean="0"/>
              <a:t>: une fonction booléen qui reçois une pile en entrée et retourne vrai si la pile est vide (Longueur = 0) et faux sinon.</a:t>
            </a:r>
          </a:p>
          <a:p>
            <a:pPr>
              <a:spcBef>
                <a:spcPts val="1800"/>
              </a:spcBef>
              <a:buNone/>
            </a:pPr>
            <a:r>
              <a:rPr lang="fr-FR" sz="2200" b="1" dirty="0" smtClean="0"/>
              <a:t>Fonction </a:t>
            </a:r>
            <a:r>
              <a:rPr lang="fr-FR" sz="2200" b="1" dirty="0" err="1" smtClean="0"/>
              <a:t>Est_vide</a:t>
            </a:r>
            <a:r>
              <a:rPr lang="fr-FR" sz="2200" b="1" dirty="0" smtClean="0"/>
              <a:t>(P: Liste) : Booléen</a:t>
            </a:r>
          </a:p>
          <a:p>
            <a:pPr>
              <a:buNone/>
            </a:pPr>
            <a:r>
              <a:rPr lang="fr-FR" sz="2200" dirty="0" smtClean="0"/>
              <a:t>Début </a:t>
            </a:r>
          </a:p>
          <a:p>
            <a:pPr>
              <a:buNone/>
            </a:pPr>
            <a:r>
              <a:rPr lang="fr-FR" sz="2200" dirty="0" smtClean="0"/>
              <a:t>       Retourne (</a:t>
            </a:r>
            <a:r>
              <a:rPr lang="fr-FR" sz="2200" dirty="0" err="1" smtClean="0"/>
              <a:t>P.Longueur</a:t>
            </a:r>
            <a:r>
              <a:rPr lang="fr-FR" sz="2200" dirty="0" smtClean="0"/>
              <a:t> == 0); </a:t>
            </a:r>
          </a:p>
          <a:p>
            <a:pPr>
              <a:buNone/>
            </a:pPr>
            <a:r>
              <a:rPr lang="fr-FR" sz="2200" dirty="0" smtClean="0"/>
              <a:t>Fin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La fonction est pleine:</a:t>
            </a:r>
            <a:r>
              <a:rPr lang="fr-FR" sz="2400" dirty="0" smtClean="0"/>
              <a:t> teste si une pile est pleine ou non. Elle retourne vrai si la longueur de la pile égal sa taille maximale (longueur = max);</a:t>
            </a:r>
            <a:endParaRPr lang="fr-FR" sz="2000" dirty="0" smtClean="0"/>
          </a:p>
          <a:p>
            <a:pPr>
              <a:spcBef>
                <a:spcPts val="1800"/>
              </a:spcBef>
              <a:buNone/>
            </a:pPr>
            <a:r>
              <a:rPr lang="fr-FR" sz="2400" b="1" dirty="0" smtClean="0"/>
              <a:t>Fonction </a:t>
            </a:r>
            <a:r>
              <a:rPr lang="fr-FR" sz="2400" b="1" dirty="0" err="1" smtClean="0"/>
              <a:t>Est_pleine</a:t>
            </a:r>
            <a:r>
              <a:rPr lang="fr-FR" sz="2400" b="1" dirty="0" smtClean="0"/>
              <a:t> (P : Pile) : Booléen</a:t>
            </a:r>
          </a:p>
          <a:p>
            <a:pPr>
              <a:buNone/>
            </a:pPr>
            <a:r>
              <a:rPr lang="fr-FR" sz="2400" dirty="0" smtClean="0"/>
              <a:t>Début </a:t>
            </a:r>
          </a:p>
          <a:p>
            <a:pPr>
              <a:buNone/>
            </a:pPr>
            <a:r>
              <a:rPr lang="fr-FR" sz="2400" dirty="0" smtClean="0"/>
              <a:t>       Retourne (</a:t>
            </a:r>
            <a:r>
              <a:rPr lang="fr-FR" sz="2400" dirty="0" err="1" smtClean="0"/>
              <a:t>P.longueur</a:t>
            </a:r>
            <a:r>
              <a:rPr lang="fr-FR" sz="2400" dirty="0" smtClean="0"/>
              <a:t>=Max);</a:t>
            </a:r>
          </a:p>
          <a:p>
            <a:pPr>
              <a:buNone/>
            </a:pPr>
            <a:r>
              <a:rPr lang="fr-FR" sz="2400" dirty="0" smtClean="0"/>
              <a:t>Fin</a:t>
            </a:r>
            <a:endParaRPr lang="fr-FR" sz="2400" b="1" dirty="0" smtClean="0"/>
          </a:p>
          <a:p>
            <a:pPr marL="0" lvl="0" indent="0">
              <a:buNone/>
            </a:pPr>
            <a:r>
              <a:rPr lang="fr-FR" sz="2400" b="1" dirty="0" smtClean="0"/>
              <a:t>La fonction sommet</a:t>
            </a:r>
            <a:r>
              <a:rPr lang="fr-FR" sz="2400" dirty="0" smtClean="0"/>
              <a:t> : retourne l’élément en somment de la pile (le dernier élément empilé) </a:t>
            </a:r>
            <a:endParaRPr lang="fr-FR" sz="2000" dirty="0" smtClean="0"/>
          </a:p>
          <a:p>
            <a:pPr>
              <a:buNone/>
            </a:pPr>
            <a:r>
              <a:rPr lang="fr-FR" sz="2400" dirty="0" smtClean="0"/>
              <a:t>Fonction sommet (P: Pile) entier</a:t>
            </a:r>
          </a:p>
          <a:p>
            <a:pPr>
              <a:buNone/>
            </a:pPr>
            <a:r>
              <a:rPr lang="fr-FR" sz="2400" dirty="0" err="1" smtClean="0"/>
              <a:t>Debut</a:t>
            </a:r>
            <a:r>
              <a:rPr lang="fr-FR" sz="2400" dirty="0" smtClean="0"/>
              <a:t> </a:t>
            </a:r>
          </a:p>
          <a:p>
            <a:pPr>
              <a:buNone/>
            </a:pPr>
            <a:r>
              <a:rPr lang="fr-FR" sz="2400" dirty="0" smtClean="0"/>
              <a:t>   retourner(</a:t>
            </a:r>
            <a:r>
              <a:rPr lang="fr-FR" sz="2400" dirty="0" err="1" smtClean="0"/>
              <a:t>P.Tab</a:t>
            </a:r>
            <a:r>
              <a:rPr lang="fr-FR" sz="2400" dirty="0" smtClean="0"/>
              <a:t>[</a:t>
            </a:r>
            <a:r>
              <a:rPr lang="fr-FR" sz="2400" dirty="0" err="1" smtClean="0"/>
              <a:t>P.longueur</a:t>
            </a:r>
            <a:r>
              <a:rPr lang="fr-FR" sz="2400" dirty="0" smtClean="0"/>
              <a:t>]);</a:t>
            </a:r>
          </a:p>
          <a:p>
            <a:pPr>
              <a:buNone/>
            </a:pPr>
            <a:r>
              <a:rPr lang="fr-FR" sz="2400" dirty="0" smtClean="0"/>
              <a:t>fin</a:t>
            </a:r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La procédure empiler</a:t>
            </a:r>
            <a:r>
              <a:rPr lang="fr-FR" sz="2400" dirty="0" smtClean="0"/>
              <a:t> : Si la Pile est non pleine, ajoute un élément en sommet de la pile et incrémente la variable longueur de 1 sinon elle ne fait rien. 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2238375" indent="-2238375">
              <a:spcBef>
                <a:spcPts val="1800"/>
              </a:spcBef>
              <a:buNone/>
            </a:pPr>
            <a:r>
              <a:rPr lang="fr-FR" sz="2000" b="1" dirty="0" smtClean="0"/>
              <a:t>Procédure Empiler(P : Pile, x:  </a:t>
            </a:r>
            <a:r>
              <a:rPr lang="fr-FR" sz="2000" b="1" dirty="0" err="1" smtClean="0"/>
              <a:t>Élémentte</a:t>
            </a:r>
            <a:r>
              <a:rPr lang="fr-FR" sz="2000" b="1" dirty="0" smtClean="0"/>
              <a:t>)</a:t>
            </a:r>
          </a:p>
          <a:p>
            <a:pPr>
              <a:buNone/>
            </a:pPr>
            <a:r>
              <a:rPr lang="fr-FR" sz="2400" dirty="0" smtClean="0"/>
              <a:t>Début </a:t>
            </a:r>
          </a:p>
          <a:p>
            <a:pPr>
              <a:buNone/>
            </a:pPr>
            <a:r>
              <a:rPr lang="fr-FR" sz="2400" dirty="0" smtClean="0"/>
              <a:t> Si !</a:t>
            </a:r>
            <a:r>
              <a:rPr lang="fr-FR" sz="2400" dirty="0" err="1" smtClean="0"/>
              <a:t>est_plein</a:t>
            </a:r>
            <a:r>
              <a:rPr lang="fr-FR" sz="2400" dirty="0" smtClean="0"/>
              <a:t>(P) alors</a:t>
            </a:r>
          </a:p>
          <a:p>
            <a:pPr>
              <a:buNone/>
            </a:pPr>
            <a:r>
              <a:rPr lang="fr-FR" sz="2400" dirty="0" smtClean="0"/>
              <a:t>    </a:t>
            </a:r>
            <a:r>
              <a:rPr lang="fr-FR" sz="2400" dirty="0" err="1" smtClean="0"/>
              <a:t>P.Tab</a:t>
            </a:r>
            <a:r>
              <a:rPr lang="fr-FR" sz="2400" dirty="0" smtClean="0"/>
              <a:t> [</a:t>
            </a:r>
            <a:r>
              <a:rPr lang="fr-FR" sz="2400" dirty="0" err="1" smtClean="0"/>
              <a:t>P.Longueur</a:t>
            </a:r>
            <a:r>
              <a:rPr lang="fr-FR" sz="2400" dirty="0" smtClean="0"/>
              <a:t>+1] </a:t>
            </a:r>
            <a:r>
              <a:rPr lang="fr-FR" sz="2400" dirty="0" smtClean="0">
                <a:sym typeface="Wingdings" pitchFamily="2" charset="2"/>
              </a:rPr>
              <a:t> x</a:t>
            </a:r>
          </a:p>
          <a:p>
            <a:pPr>
              <a:buNone/>
            </a:pPr>
            <a:r>
              <a:rPr lang="fr-FR" sz="2400" dirty="0" smtClean="0"/>
              <a:t>    </a:t>
            </a:r>
            <a:r>
              <a:rPr lang="fr-FR" sz="2400" dirty="0" err="1" smtClean="0"/>
              <a:t>P.Longueur</a:t>
            </a:r>
            <a:r>
              <a:rPr lang="fr-FR" sz="2400" dirty="0" smtClean="0"/>
              <a:t> </a:t>
            </a:r>
            <a:r>
              <a:rPr lang="fr-FR" sz="2400" dirty="0" smtClean="0">
                <a:sym typeface="Wingdings" pitchFamily="2" charset="2"/>
              </a:rPr>
              <a:t> </a:t>
            </a:r>
            <a:r>
              <a:rPr lang="fr-FR" sz="2400" dirty="0" smtClean="0"/>
              <a:t> </a:t>
            </a:r>
            <a:r>
              <a:rPr lang="fr-FR" sz="2400" dirty="0" err="1" smtClean="0"/>
              <a:t>P.Longueur</a:t>
            </a:r>
            <a:r>
              <a:rPr lang="fr-FR" sz="2400" dirty="0" smtClean="0"/>
              <a:t>+1</a:t>
            </a:r>
          </a:p>
          <a:p>
            <a:pPr>
              <a:buNone/>
            </a:pPr>
            <a:r>
              <a:rPr lang="fr-FR" sz="2400" dirty="0" smtClean="0"/>
              <a:t>  </a:t>
            </a:r>
            <a:r>
              <a:rPr lang="fr-FR" sz="2400" dirty="0" err="1" smtClean="0"/>
              <a:t>Finsi</a:t>
            </a:r>
            <a:r>
              <a:rPr lang="fr-FR" sz="2400" dirty="0" smtClean="0"/>
              <a:t> </a:t>
            </a:r>
          </a:p>
          <a:p>
            <a:pPr>
              <a:buNone/>
            </a:pPr>
            <a:r>
              <a:rPr lang="fr-FR" sz="2400" dirty="0" smtClean="0"/>
              <a:t>Fin  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La procédure dépiler</a:t>
            </a:r>
            <a:r>
              <a:rPr lang="fr-FR" sz="2400" dirty="0" smtClean="0"/>
              <a:t> : si la pile est non vide, elle décrémente la variable longueur de 1 sinon elle ne fait rien. 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err="1" smtClean="0"/>
              <a:t>Procedure</a:t>
            </a:r>
            <a:r>
              <a:rPr lang="fr-FR" sz="2400" dirty="0" smtClean="0"/>
              <a:t> dépiler (var P: Pile)</a:t>
            </a:r>
          </a:p>
          <a:p>
            <a:pPr marL="0" indent="0" algn="just">
              <a:buNone/>
            </a:pPr>
            <a:r>
              <a:rPr lang="fr-FR" sz="2400" dirty="0" smtClean="0"/>
              <a:t>début</a:t>
            </a:r>
          </a:p>
          <a:p>
            <a:pPr marL="0" indent="0" algn="just">
              <a:buNone/>
            </a:pPr>
            <a:r>
              <a:rPr lang="fr-FR" sz="2400" dirty="0" smtClean="0"/>
              <a:t>     si !</a:t>
            </a:r>
            <a:r>
              <a:rPr lang="fr-FR" sz="2400" dirty="0" err="1" smtClean="0"/>
              <a:t>est_vide</a:t>
            </a:r>
            <a:r>
              <a:rPr lang="fr-FR" sz="2400" dirty="0" smtClean="0"/>
              <a:t>(P) faire</a:t>
            </a:r>
          </a:p>
          <a:p>
            <a:pPr marL="0" indent="0" algn="just">
              <a:buNone/>
            </a:pPr>
            <a:r>
              <a:rPr lang="fr-FR" sz="2400" dirty="0" smtClean="0"/>
              <a:t>              </a:t>
            </a:r>
            <a:r>
              <a:rPr lang="fr-FR" sz="2400" dirty="0" err="1" smtClean="0"/>
              <a:t>P.Longueur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err="1" smtClean="0">
                <a:sym typeface="Wingdings" pitchFamily="2" charset="2"/>
              </a:rPr>
              <a:t>P.Longeur</a:t>
            </a:r>
            <a:r>
              <a:rPr lang="fr-FR" sz="2400" dirty="0" smtClean="0">
                <a:sym typeface="Wingdings" pitchFamily="2" charset="2"/>
              </a:rPr>
              <a:t>-1;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     </a:t>
            </a:r>
            <a:r>
              <a:rPr lang="fr-FR" sz="2400" dirty="0" err="1" smtClean="0"/>
              <a:t>finsi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fin</a:t>
            </a:r>
          </a:p>
          <a:p>
            <a:pPr marL="0" indent="0" algn="just">
              <a:buNone/>
            </a:pPr>
            <a:r>
              <a:rPr lang="fr-FR" sz="2400" dirty="0" smtClean="0"/>
              <a:t> </a:t>
            </a:r>
          </a:p>
          <a:p>
            <a:pPr algn="just"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La fonction taille</a:t>
            </a:r>
            <a:r>
              <a:rPr lang="fr-FR" sz="2400" dirty="0" smtClean="0"/>
              <a:t>: retourne le nombre d’élément déjà empilés dans la pile. </a:t>
            </a:r>
          </a:p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fonction </a:t>
            </a:r>
            <a:r>
              <a:rPr lang="fr-FR" sz="2400" b="1" dirty="0" smtClean="0"/>
              <a:t>taille </a:t>
            </a:r>
            <a:r>
              <a:rPr lang="fr-FR" sz="2400" dirty="0" smtClean="0"/>
              <a:t>(P: Pile): entier</a:t>
            </a:r>
          </a:p>
          <a:p>
            <a:pPr marL="0" indent="0" algn="just">
              <a:buNone/>
            </a:pPr>
            <a:r>
              <a:rPr lang="fr-FR" sz="2400" dirty="0" err="1" smtClean="0"/>
              <a:t>debut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2400" dirty="0" smtClean="0"/>
              <a:t> retourner </a:t>
            </a:r>
            <a:r>
              <a:rPr lang="fr-FR" sz="2400" dirty="0" err="1" smtClean="0"/>
              <a:t>P.Longueur</a:t>
            </a:r>
            <a:r>
              <a:rPr lang="fr-FR" sz="2400" dirty="0" smtClean="0"/>
              <a:t>;</a:t>
            </a:r>
          </a:p>
          <a:p>
            <a:pPr marL="0" indent="0" algn="just">
              <a:buNone/>
            </a:pPr>
            <a:r>
              <a:rPr lang="fr-FR" sz="2400" dirty="0" smtClean="0"/>
              <a:t>fin</a:t>
            </a:r>
          </a:p>
          <a:p>
            <a:pPr marL="0" indent="0" algn="just">
              <a:buNone/>
            </a:pPr>
            <a:r>
              <a:rPr lang="fr-FR" sz="2400" dirty="0" smtClean="0"/>
              <a:t> </a:t>
            </a:r>
          </a:p>
          <a:p>
            <a:pPr algn="just"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400" dirty="0" smtClean="0"/>
              <a:t>C’est une Liste chainée où l’empilement et le dépilement se font seulement à la tête de la liste.</a:t>
            </a:r>
          </a:p>
          <a:p>
            <a:pPr lvl="1" indent="-742950">
              <a:buNone/>
            </a:pPr>
            <a:endParaRPr lang="fr-FR" sz="2400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lvl="1" indent="-742950">
              <a:buNone/>
            </a:pPr>
            <a:endParaRPr lang="fr-FR" sz="2400" b="1" dirty="0" smtClean="0"/>
          </a:p>
          <a:p>
            <a:pPr marL="514350" indent="-514350">
              <a:buNone/>
            </a:pPr>
            <a:r>
              <a:rPr lang="fr-FR" sz="2400" b="1" u="sng" dirty="0" smtClean="0"/>
              <a:t>Définition de type liste</a:t>
            </a:r>
          </a:p>
          <a:p>
            <a:pPr>
              <a:buNone/>
            </a:pPr>
            <a:r>
              <a:rPr lang="fr-FR" sz="2400" b="1" dirty="0" smtClean="0"/>
              <a:t>Type </a:t>
            </a:r>
          </a:p>
          <a:p>
            <a:pPr>
              <a:buNone/>
            </a:pPr>
            <a:r>
              <a:rPr lang="fr-FR" sz="2400" b="1" dirty="0" smtClean="0"/>
              <a:t>Structure </a:t>
            </a:r>
            <a:r>
              <a:rPr lang="fr-FR" sz="2400" b="1" dirty="0" err="1" smtClean="0"/>
              <a:t>Maillion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</a:t>
            </a:r>
            <a:r>
              <a:rPr lang="fr-FR" sz="2400" b="1" dirty="0" err="1" smtClean="0"/>
              <a:t>Ele</a:t>
            </a:r>
            <a:r>
              <a:rPr lang="fr-FR" sz="2400" b="1" dirty="0" smtClean="0"/>
              <a:t> : </a:t>
            </a:r>
            <a:r>
              <a:rPr lang="fr-FR" sz="2400" b="1" dirty="0" err="1" smtClean="0">
                <a:solidFill>
                  <a:srgbClr val="FF0000"/>
                </a:solidFill>
              </a:rPr>
              <a:t>typeq</a:t>
            </a:r>
            <a:r>
              <a:rPr lang="fr-FR" sz="2400" b="1" dirty="0" smtClean="0"/>
              <a:t>; // </a:t>
            </a:r>
            <a:r>
              <a:rPr lang="fr-FR" sz="1600" b="1" dirty="0" err="1" smtClean="0">
                <a:solidFill>
                  <a:srgbClr val="FF0000"/>
                </a:solidFill>
              </a:rPr>
              <a:t>typeq</a:t>
            </a:r>
            <a:r>
              <a:rPr lang="fr-FR" sz="1600" b="1" dirty="0" smtClean="0"/>
              <a:t> désigne un type quelconque (</a:t>
            </a:r>
            <a:r>
              <a:rPr lang="fr-FR" sz="1600" b="1" dirty="0" err="1" smtClean="0"/>
              <a:t>int</a:t>
            </a:r>
            <a:r>
              <a:rPr lang="fr-FR" sz="1600" b="1" dirty="0" smtClean="0"/>
              <a:t>, </a:t>
            </a:r>
            <a:r>
              <a:rPr lang="fr-FR" sz="1600" b="1" dirty="0" err="1" smtClean="0"/>
              <a:t>float</a:t>
            </a:r>
            <a:r>
              <a:rPr lang="fr-FR" sz="1600" b="1" dirty="0" smtClean="0"/>
              <a:t>, personne, étudiant ...etc.</a:t>
            </a:r>
            <a:r>
              <a:rPr lang="fr-FR" sz="2400" b="1" dirty="0" smtClean="0"/>
              <a:t> </a:t>
            </a:r>
          </a:p>
          <a:p>
            <a:pPr>
              <a:buNone/>
            </a:pPr>
            <a:r>
              <a:rPr lang="fr-FR" sz="2400" b="1" dirty="0" smtClean="0"/>
              <a:t>    suivant: </a:t>
            </a:r>
            <a:r>
              <a:rPr lang="fr-FR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Maillion</a:t>
            </a:r>
            <a:r>
              <a:rPr lang="fr-FR" sz="2400" b="1" dirty="0" smtClean="0"/>
              <a:t>;</a:t>
            </a:r>
          </a:p>
          <a:p>
            <a:pPr>
              <a:buNone/>
            </a:pPr>
            <a:r>
              <a:rPr lang="fr-FR" sz="2400" b="1" dirty="0" smtClean="0"/>
              <a:t>fin </a:t>
            </a:r>
          </a:p>
          <a:p>
            <a:pPr>
              <a:buNone/>
            </a:pPr>
            <a:r>
              <a:rPr lang="fr-FR" sz="2400" b="1" dirty="0" smtClean="0"/>
              <a:t>type Pile : * Maillon;  </a:t>
            </a: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1000100" y="2214554"/>
            <a:ext cx="7429552" cy="1071570"/>
            <a:chOff x="1357290" y="5286388"/>
            <a:chExt cx="7429552" cy="1071570"/>
          </a:xfrm>
        </p:grpSpPr>
        <p:grpSp>
          <p:nvGrpSpPr>
            <p:cNvPr id="7" name="Groupe 6"/>
            <p:cNvGrpSpPr/>
            <p:nvPr/>
          </p:nvGrpSpPr>
          <p:grpSpPr>
            <a:xfrm>
              <a:off x="1357290" y="5286388"/>
              <a:ext cx="7429552" cy="1071570"/>
              <a:chOff x="785786" y="1785926"/>
              <a:chExt cx="7429552" cy="107157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64304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2143108" y="1857364"/>
                <a:ext cx="714380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@2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42899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8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7715272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Nil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7215206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11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85786" y="1785926"/>
                <a:ext cx="500066" cy="28575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P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29058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@3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6" name="Connecteur droit avec flèche 15"/>
              <p:cNvCxnSpPr/>
              <p:nvPr/>
            </p:nvCxnSpPr>
            <p:spPr>
              <a:xfrm>
                <a:off x="2744992" y="2000240"/>
                <a:ext cx="684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5286380" y="1857364"/>
                <a:ext cx="50006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5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5786446" y="1857364"/>
                <a:ext cx="857256" cy="285752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001">
                <a:schemeClr val="l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dirty="0" smtClean="0">
                    <a:solidFill>
                      <a:schemeClr val="tx1"/>
                    </a:solidFill>
                  </a:rPr>
                  <a:t>@4</a:t>
                </a:r>
                <a:endParaRPr lang="fr-FR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Connecteur droit avec flèche 18"/>
              <p:cNvCxnSpPr/>
              <p:nvPr/>
            </p:nvCxnSpPr>
            <p:spPr>
              <a:xfrm>
                <a:off x="4638380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Connecteur droit avec flèche 19"/>
              <p:cNvCxnSpPr/>
              <p:nvPr/>
            </p:nvCxnSpPr>
            <p:spPr>
              <a:xfrm>
                <a:off x="6567206" y="2000240"/>
                <a:ext cx="648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Connecteur droit avec flèche 20"/>
              <p:cNvCxnSpPr/>
              <p:nvPr/>
            </p:nvCxnSpPr>
            <p:spPr>
              <a:xfrm>
                <a:off x="1139042" y="2000240"/>
                <a:ext cx="5040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1000100" y="2571744"/>
                <a:ext cx="1357322" cy="28575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fr-FR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fr-FR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Sommet   </a:t>
                </a:r>
                <a:endParaRPr lang="fr-FR" b="1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cxnSp>
          <p:nvCxnSpPr>
            <p:cNvPr id="8" name="Connecteur droit avec flèche 7"/>
            <p:cNvCxnSpPr/>
            <p:nvPr/>
          </p:nvCxnSpPr>
          <p:spPr>
            <a:xfrm flipV="1">
              <a:off x="2000232" y="5502290"/>
              <a:ext cx="464347" cy="56991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286808" cy="5429288"/>
          </a:xfrm>
        </p:spPr>
        <p:txBody>
          <a:bodyPr>
            <a:noAutofit/>
          </a:bodyPr>
          <a:lstStyle/>
          <a:p>
            <a:pPr marL="0" lvl="1" indent="0" algn="just">
              <a:buNone/>
            </a:pPr>
            <a:r>
              <a:rPr lang="fr-FR" sz="2400" b="1" dirty="0" smtClean="0"/>
              <a:t>Opérations primitives: </a:t>
            </a:r>
            <a:r>
              <a:rPr lang="fr-FR" sz="2400" dirty="0" smtClean="0"/>
              <a:t>Les opérations usuelles sur les piles dynamiques sont les suivantes :</a:t>
            </a:r>
          </a:p>
          <a:p>
            <a:pPr marL="0" lvl="0" indent="0" algn="just">
              <a:buNone/>
            </a:pPr>
            <a:r>
              <a:rPr lang="fr-FR" sz="2400" b="1" dirty="0" err="1" smtClean="0"/>
              <a:t>Est_vide</a:t>
            </a:r>
            <a:r>
              <a:rPr lang="fr-FR" sz="2400" dirty="0" smtClean="0"/>
              <a:t> : retourne vrai si la Pile est vide (P =NULL) sinon retourne faux.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Fonction </a:t>
            </a:r>
            <a:r>
              <a:rPr lang="fr-FR" sz="2400" dirty="0" err="1"/>
              <a:t>Est_vide</a:t>
            </a:r>
            <a:r>
              <a:rPr lang="fr-FR" sz="2400" dirty="0"/>
              <a:t>(P : Pile) : Booléen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Début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     Si (P=Nil) alors 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        Retourner ( vrai);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    Sinon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         Retourner (faux);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/>
              <a:t>    </a:t>
            </a:r>
            <a:r>
              <a:rPr lang="fr-FR" sz="2400" dirty="0" err="1"/>
              <a:t>Finsi</a:t>
            </a:r>
            <a:r>
              <a:rPr lang="fr-FR" sz="2400" dirty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fr-FR" sz="2400" dirty="0" smtClean="0"/>
              <a:t>Fin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857232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Sommet</a:t>
            </a:r>
            <a:r>
              <a:rPr lang="fr-FR" sz="2400" dirty="0" smtClean="0"/>
              <a:t> (P: Pile) : retourne l’élément qui existe dans l’entête de la Pile (Le dernier élément empilé).</a:t>
            </a:r>
            <a:endParaRPr lang="fr-FR" sz="2000" dirty="0" smtClean="0"/>
          </a:p>
          <a:p>
            <a:pPr>
              <a:buNone/>
            </a:pPr>
            <a:endParaRPr lang="fr-FR" sz="2200" b="1" dirty="0" smtClean="0"/>
          </a:p>
          <a:p>
            <a:pPr>
              <a:buNone/>
            </a:pPr>
            <a:r>
              <a:rPr lang="fr-FR" sz="2200" b="1" dirty="0" smtClean="0"/>
              <a:t>Fonction </a:t>
            </a:r>
            <a:r>
              <a:rPr lang="fr-FR" sz="2200" b="1" dirty="0"/>
              <a:t>Sommet (P : Pile): type </a:t>
            </a:r>
          </a:p>
          <a:p>
            <a:pPr>
              <a:buNone/>
            </a:pPr>
            <a:r>
              <a:rPr lang="fr-FR" sz="2200" b="1" dirty="0"/>
              <a:t>Début</a:t>
            </a:r>
          </a:p>
          <a:p>
            <a:pPr>
              <a:buNone/>
            </a:pPr>
            <a:r>
              <a:rPr lang="fr-FR" sz="2200" b="1" dirty="0"/>
              <a:t>      Retourner </a:t>
            </a:r>
            <a:r>
              <a:rPr lang="fr-FR" sz="2200" b="1" dirty="0" smtClean="0"/>
              <a:t>(P </a:t>
            </a:r>
            <a:r>
              <a:rPr lang="fr-FR" sz="2200" b="1" dirty="0"/>
              <a:t>-&gt; </a:t>
            </a:r>
            <a:r>
              <a:rPr lang="fr-FR" sz="2200" b="1" dirty="0" err="1"/>
              <a:t>ele</a:t>
            </a:r>
            <a:r>
              <a:rPr lang="fr-FR" sz="2200" b="1" dirty="0"/>
              <a:t>);  </a:t>
            </a:r>
          </a:p>
          <a:p>
            <a:pPr>
              <a:buNone/>
            </a:pPr>
            <a:r>
              <a:rPr lang="fr-FR" sz="2200" b="1" dirty="0"/>
              <a:t>Fin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116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Empiler: </a:t>
            </a:r>
            <a:r>
              <a:rPr lang="fr-FR" sz="2400" dirty="0" smtClean="0"/>
              <a:t>empile un élément en sommet de la pile. cette fonction est équivalent à Ajouter pour une liste chainée.</a:t>
            </a:r>
          </a:p>
          <a:p>
            <a:pPr>
              <a:spcBef>
                <a:spcPts val="0"/>
              </a:spcBef>
              <a:buNone/>
            </a:pPr>
            <a:endParaRPr lang="fr-FR" sz="2400" dirty="0" smtClean="0"/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 err="1"/>
              <a:t>Procedure</a:t>
            </a:r>
            <a:r>
              <a:rPr lang="fr-FR" sz="2400" b="1" dirty="0"/>
              <a:t> Empiler(var P: Pile, x : </a:t>
            </a:r>
            <a:r>
              <a:rPr lang="fr-FR" sz="2400" b="1" dirty="0" err="1"/>
              <a:t>typeq</a:t>
            </a:r>
            <a:r>
              <a:rPr lang="fr-FR" sz="2400" b="1" dirty="0"/>
              <a:t>) 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/>
              <a:t> Q: Pile               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/>
              <a:t>Début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/>
              <a:t>	Q </a:t>
            </a:r>
            <a:r>
              <a:rPr lang="fr-FR" sz="2400" b="1" dirty="0" smtClean="0">
                <a:sym typeface="Wingdings" pitchFamily="2" charset="2"/>
              </a:rPr>
              <a:t></a:t>
            </a:r>
            <a:r>
              <a:rPr lang="fr-FR" sz="2400" b="1" dirty="0" smtClean="0"/>
              <a:t> </a:t>
            </a:r>
            <a:r>
              <a:rPr lang="fr-FR" sz="2400" b="1" dirty="0" err="1"/>
              <a:t>creer_maillon</a:t>
            </a:r>
            <a:r>
              <a:rPr lang="fr-FR" sz="2400" b="1" dirty="0"/>
              <a:t> (x);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/>
              <a:t>	Q -&gt; suivant  </a:t>
            </a:r>
            <a:r>
              <a:rPr lang="fr-FR" sz="2400" b="1" dirty="0" smtClean="0">
                <a:sym typeface="Wingdings" pitchFamily="2" charset="2"/>
              </a:rPr>
              <a:t></a:t>
            </a:r>
            <a:r>
              <a:rPr lang="fr-FR" sz="2400" b="1" dirty="0" smtClean="0"/>
              <a:t> </a:t>
            </a:r>
            <a:r>
              <a:rPr lang="fr-FR" sz="2400" b="1" dirty="0"/>
              <a:t>P;        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/>
              <a:t>     </a:t>
            </a:r>
            <a:r>
              <a:rPr lang="fr-FR" sz="2400" b="1" dirty="0" smtClean="0"/>
              <a:t>P</a:t>
            </a:r>
            <a:r>
              <a:rPr lang="fr-FR" sz="2400" b="1" dirty="0" smtClean="0">
                <a:sym typeface="Wingdings" pitchFamily="2" charset="2"/>
              </a:rPr>
              <a:t></a:t>
            </a:r>
            <a:r>
              <a:rPr lang="fr-FR" sz="2400" b="1" dirty="0" smtClean="0"/>
              <a:t>Q</a:t>
            </a:r>
            <a:r>
              <a:rPr lang="fr-FR" sz="2400" b="1" dirty="0"/>
              <a:t>; 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fr-FR" sz="2400" b="1" dirty="0"/>
              <a:t>Fi 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3.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r-FR" sz="2400" b="1" dirty="0" smtClean="0"/>
              <a:t>Dépiler</a:t>
            </a:r>
            <a:r>
              <a:rPr lang="fr-FR" sz="2400" dirty="0" smtClean="0"/>
              <a:t>: retourne la pile sans son sommet.</a:t>
            </a:r>
            <a:endParaRPr lang="fr-FR" sz="2000" dirty="0" smtClean="0"/>
          </a:p>
          <a:p>
            <a:pPr>
              <a:buNone/>
            </a:pPr>
            <a:r>
              <a:rPr lang="fr-FR" sz="2400" b="1" dirty="0"/>
              <a:t>Procédure dépiler (var P : Pile)</a:t>
            </a:r>
          </a:p>
          <a:p>
            <a:pPr>
              <a:buNone/>
            </a:pPr>
            <a:r>
              <a:rPr lang="fr-FR" sz="2400" b="1" dirty="0"/>
              <a:t>	Q : pile</a:t>
            </a:r>
          </a:p>
          <a:p>
            <a:pPr>
              <a:buNone/>
            </a:pPr>
            <a:r>
              <a:rPr lang="fr-FR" sz="2400" b="1" dirty="0" err="1"/>
              <a:t>debut</a:t>
            </a:r>
            <a:endParaRPr lang="fr-FR" sz="2400" b="1" dirty="0"/>
          </a:p>
          <a:p>
            <a:pPr>
              <a:buNone/>
            </a:pPr>
            <a:r>
              <a:rPr lang="fr-FR" sz="2400" b="1" dirty="0"/>
              <a:t>   Si ( ! </a:t>
            </a:r>
            <a:r>
              <a:rPr lang="fr-FR" sz="2400" b="1" dirty="0" err="1"/>
              <a:t>est_vide</a:t>
            </a:r>
            <a:r>
              <a:rPr lang="fr-FR" sz="2400" b="1" dirty="0"/>
              <a:t> (p)) alors</a:t>
            </a:r>
          </a:p>
          <a:p>
            <a:pPr>
              <a:buNone/>
            </a:pPr>
            <a:r>
              <a:rPr lang="fr-FR" sz="2400" b="1" dirty="0" smtClean="0"/>
              <a:t>	 Q</a:t>
            </a:r>
            <a:r>
              <a:rPr lang="fr-FR" sz="2400" b="1" dirty="0" smtClean="0">
                <a:sym typeface="Wingdings" pitchFamily="2" charset="2"/>
              </a:rPr>
              <a:t></a:t>
            </a:r>
            <a:r>
              <a:rPr lang="fr-FR" sz="2400" b="1" dirty="0" smtClean="0"/>
              <a:t>P </a:t>
            </a:r>
            <a:r>
              <a:rPr lang="fr-FR" sz="2400" b="1" dirty="0"/>
              <a:t>;</a:t>
            </a:r>
          </a:p>
          <a:p>
            <a:pPr>
              <a:buNone/>
            </a:pPr>
            <a:r>
              <a:rPr lang="fr-FR" sz="2400" b="1" dirty="0"/>
              <a:t>	  </a:t>
            </a:r>
            <a:r>
              <a:rPr lang="fr-FR" sz="2400" b="1" dirty="0" err="1" smtClean="0"/>
              <a:t>P</a:t>
            </a:r>
            <a:r>
              <a:rPr lang="fr-FR" sz="2400" b="1" dirty="0" err="1" smtClean="0">
                <a:sym typeface="Wingdings" pitchFamily="2" charset="2"/>
              </a:rPr>
              <a:t></a:t>
            </a:r>
            <a:r>
              <a:rPr lang="fr-FR" sz="2400" b="1" dirty="0" err="1" smtClean="0"/>
              <a:t>p</a:t>
            </a:r>
            <a:r>
              <a:rPr lang="fr-FR" sz="2400" b="1" dirty="0" smtClean="0"/>
              <a:t>-</a:t>
            </a:r>
            <a:r>
              <a:rPr lang="fr-FR" sz="2400" b="1" dirty="0"/>
              <a:t>&gt;suivant;</a:t>
            </a:r>
          </a:p>
          <a:p>
            <a:pPr>
              <a:buNone/>
            </a:pPr>
            <a:r>
              <a:rPr lang="fr-FR" sz="2400" b="1" dirty="0"/>
              <a:t>       Libérer(Q) ;</a:t>
            </a:r>
          </a:p>
          <a:p>
            <a:pPr>
              <a:buNone/>
            </a:pPr>
            <a:r>
              <a:rPr lang="fr-FR" sz="2400" b="1" dirty="0"/>
              <a:t> </a:t>
            </a:r>
            <a:r>
              <a:rPr lang="fr-FR" sz="2400" b="1" dirty="0" smtClean="0"/>
              <a:t>   Finsi</a:t>
            </a:r>
          </a:p>
          <a:p>
            <a:pPr>
              <a:buNone/>
            </a:pPr>
            <a:r>
              <a:rPr lang="fr-FR" sz="2400" b="1" dirty="0" smtClean="0"/>
              <a:t>Fin</a:t>
            </a:r>
            <a:endParaRPr lang="fr-FR" sz="2400" b="1" dirty="0"/>
          </a:p>
          <a:p>
            <a:pPr>
              <a:buNone/>
            </a:pPr>
            <a:r>
              <a:rPr lang="fr-FR" sz="2400" b="1" dirty="0" smtClean="0"/>
              <a:t> </a:t>
            </a:r>
            <a:endParaRPr lang="fr-FR" sz="2400" dirty="0" smtClean="0"/>
          </a:p>
          <a:p>
            <a:pPr marL="0" indent="0" algn="just">
              <a:buNone/>
            </a:pPr>
            <a:r>
              <a:rPr lang="fr-FR" sz="1800" dirty="0" smtClean="0"/>
              <a:t> </a:t>
            </a:r>
          </a:p>
          <a:p>
            <a:pPr algn="just">
              <a:buNone/>
            </a:pPr>
            <a:endParaRPr lang="fr-FR" sz="1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r>
              <a:rPr lang="fr-FR" sz="4000" b="1" u="sng" dirty="0" smtClean="0"/>
              <a:t>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857232"/>
            <a:ext cx="8501122" cy="571504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endParaRPr lang="fr-FR" sz="2800" b="1" dirty="0" smtClean="0">
              <a:solidFill>
                <a:srgbClr val="0000CC"/>
              </a:solidFill>
            </a:endParaRPr>
          </a:p>
          <a:p>
            <a:pPr marL="355600" lvl="0" indent="-355600">
              <a:lnSpc>
                <a:spcPct val="150000"/>
              </a:lnSpc>
              <a:buFont typeface="+mj-lt"/>
              <a:buAutoNum type="arabicPeriod"/>
            </a:pPr>
            <a:r>
              <a:rPr lang="fr-FR" sz="2600" b="1" dirty="0" smtClean="0">
                <a:solidFill>
                  <a:srgbClr val="002060"/>
                </a:solidFill>
              </a:rPr>
              <a:t>Définition</a:t>
            </a:r>
          </a:p>
          <a:p>
            <a:pPr marL="355600" lvl="0" indent="-355600">
              <a:lnSpc>
                <a:spcPct val="150000"/>
              </a:lnSpc>
              <a:buFont typeface="+mj-lt"/>
              <a:buAutoNum type="arabicPeriod"/>
            </a:pPr>
            <a:r>
              <a:rPr lang="fr-FR" sz="2600" b="1" dirty="0" smtClean="0">
                <a:solidFill>
                  <a:srgbClr val="002060"/>
                </a:solidFill>
              </a:rPr>
              <a:t>Piles statiques</a:t>
            </a:r>
          </a:p>
          <a:p>
            <a:pPr marL="355600" indent="-355600" hangingPunct="0">
              <a:lnSpc>
                <a:spcPct val="150000"/>
              </a:lnSpc>
              <a:buFont typeface="+mj-lt"/>
              <a:buAutoNum type="arabicPeriod"/>
            </a:pPr>
            <a:r>
              <a:rPr lang="fr-FR" sz="2600" b="1" dirty="0" smtClean="0">
                <a:solidFill>
                  <a:srgbClr val="002060"/>
                </a:solidFill>
              </a:rPr>
              <a:t>Piles dynamiques</a:t>
            </a:r>
          </a:p>
          <a:p>
            <a:pPr lvl="0" hangingPunct="0"/>
            <a:endParaRPr lang="fr-FR" sz="2400" dirty="0" smtClean="0"/>
          </a:p>
          <a:p>
            <a:pPr marL="361950" indent="-361950" algn="just">
              <a:buFont typeface="Wingdings" pitchFamily="2" charset="2"/>
              <a:buChar char="Ø"/>
            </a:pPr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dynamiques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400" b="1" dirty="0" smtClean="0"/>
              <a:t>La fonction taille</a:t>
            </a:r>
            <a:r>
              <a:rPr lang="fr-FR" sz="2400" dirty="0" smtClean="0"/>
              <a:t>: retourne le nombre d’élément déjà empilés dans la pile.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/>
              <a:t>Fonction Taille (P : Pile) :entier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/>
              <a:t>	Courant : pile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/>
              <a:t>	</a:t>
            </a:r>
            <a:r>
              <a:rPr lang="fr-FR" sz="2400" dirty="0" smtClean="0"/>
              <a:t>Nb </a:t>
            </a:r>
            <a:r>
              <a:rPr lang="fr-FR" sz="2400" dirty="0"/>
              <a:t>: entier 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/>
              <a:t>Début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/>
              <a:t>    </a:t>
            </a:r>
            <a:r>
              <a:rPr lang="fr-FR" sz="2400" dirty="0" smtClean="0"/>
              <a:t>Courant </a:t>
            </a:r>
            <a:r>
              <a:rPr lang="fr-FR" sz="2400" dirty="0" smtClean="0">
                <a:sym typeface="Wingdings" pitchFamily="2" charset="2"/>
              </a:rPr>
              <a:t> </a:t>
            </a:r>
            <a:r>
              <a:rPr lang="fr-FR" sz="2400" dirty="0" smtClean="0"/>
              <a:t>P </a:t>
            </a:r>
            <a:r>
              <a:rPr lang="fr-FR" sz="2400" dirty="0"/>
              <a:t>;  </a:t>
            </a:r>
            <a:r>
              <a:rPr lang="fr-FR" sz="2400" dirty="0" smtClean="0"/>
              <a:t>Nb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0 </a:t>
            </a:r>
            <a:r>
              <a:rPr lang="fr-FR" sz="24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 err="1" smtClean="0"/>
              <a:t>Tantque</a:t>
            </a:r>
            <a:r>
              <a:rPr lang="fr-FR" sz="2400" dirty="0" smtClean="0"/>
              <a:t>  </a:t>
            </a:r>
            <a:r>
              <a:rPr lang="fr-FR" sz="2400" dirty="0"/>
              <a:t>(courant </a:t>
            </a:r>
            <a:r>
              <a:rPr lang="fr-FR" sz="2400" dirty="0" smtClean="0"/>
              <a:t>≠ </a:t>
            </a:r>
            <a:r>
              <a:rPr lang="fr-FR" sz="2400" dirty="0"/>
              <a:t>NULL)</a:t>
            </a:r>
          </a:p>
          <a:p>
            <a:pPr marL="0" indent="0" algn="just">
              <a:spcBef>
                <a:spcPts val="0"/>
              </a:spcBef>
              <a:buNone/>
              <a:tabLst>
                <a:tab pos="355600" algn="l"/>
              </a:tabLst>
            </a:pPr>
            <a:r>
              <a:rPr lang="fr-FR" sz="2400" dirty="0"/>
              <a:t> </a:t>
            </a:r>
            <a:r>
              <a:rPr lang="fr-FR" sz="2400" dirty="0" smtClean="0"/>
              <a:t>    Nb </a:t>
            </a:r>
            <a:r>
              <a:rPr lang="fr-FR" sz="2400" smtClean="0">
                <a:sym typeface="Wingdings" pitchFamily="2" charset="2"/>
              </a:rPr>
              <a:t> Nb+1 </a:t>
            </a:r>
            <a:r>
              <a:rPr lang="fr-FR" sz="2400" dirty="0" smtClean="0"/>
              <a:t>;</a:t>
            </a:r>
            <a:endParaRPr lang="fr-FR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 smtClean="0"/>
              <a:t>     Courant </a:t>
            </a:r>
            <a:r>
              <a:rPr lang="fr-FR" sz="2400" dirty="0" smtClean="0">
                <a:sym typeface="Wingdings" pitchFamily="2" charset="2"/>
              </a:rPr>
              <a:t></a:t>
            </a:r>
            <a:r>
              <a:rPr lang="fr-FR" sz="2400" dirty="0" smtClean="0"/>
              <a:t> Courant -&gt; suivant </a:t>
            </a:r>
            <a:r>
              <a:rPr lang="fr-FR" sz="24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 err="1" smtClean="0"/>
              <a:t>Fintantque</a:t>
            </a:r>
            <a:r>
              <a:rPr lang="fr-FR" sz="2400" dirty="0" smtClean="0"/>
              <a:t> </a:t>
            </a:r>
            <a:endParaRPr lang="fr-FR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/>
              <a:t>	Retourner n 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fr-FR" sz="2400" dirty="0" smtClean="0"/>
              <a:t>Fin</a:t>
            </a:r>
            <a:endParaRPr lang="fr-FR" sz="2400" dirty="0"/>
          </a:p>
          <a:p>
            <a:pPr marL="0" indent="0" algn="just">
              <a:buNone/>
            </a:pPr>
            <a:r>
              <a:rPr lang="fr-FR" sz="2400" dirty="0" smtClean="0"/>
              <a:t> </a:t>
            </a:r>
          </a:p>
          <a:p>
            <a:pPr algn="just">
              <a:buNone/>
            </a:pPr>
            <a:endParaRPr lang="fr-FR" sz="24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lvl="1" indent="-742950">
              <a:buNone/>
            </a:pPr>
            <a:r>
              <a:rPr lang="fr-FR" b="1" dirty="0" smtClean="0"/>
              <a:t>1. Évaluation des expressions post-fixées</a:t>
            </a:r>
            <a:endParaRPr lang="fr-FR" sz="2400" dirty="0" smtClean="0"/>
          </a:p>
          <a:p>
            <a:pPr algn="just"/>
            <a:r>
              <a:rPr lang="fr-FR" sz="2400" dirty="0" smtClean="0"/>
              <a:t>Pour l’évaluation des expressions arithmétiques ou logiques, les langages de programmation utilisent généralement les représentations préfixée et </a:t>
            </a:r>
            <a:r>
              <a:rPr lang="fr-FR" sz="2400" dirty="0" err="1" smtClean="0"/>
              <a:t>postfixée</a:t>
            </a:r>
            <a:r>
              <a:rPr lang="fr-FR" sz="2400" dirty="0" smtClean="0"/>
              <a:t>. </a:t>
            </a:r>
          </a:p>
          <a:p>
            <a:pPr algn="just"/>
            <a:r>
              <a:rPr lang="fr-FR" sz="2400" dirty="0" smtClean="0"/>
              <a:t>Dans la représentation </a:t>
            </a:r>
            <a:r>
              <a:rPr lang="fr-FR" sz="2400" dirty="0" err="1" smtClean="0"/>
              <a:t>postfixée</a:t>
            </a:r>
            <a:r>
              <a:rPr lang="fr-FR" sz="2400" dirty="0" smtClean="0"/>
              <a:t>, on représente l’expression par une nouvelle, où les opérations viennent toujours après les opérandes.</a:t>
            </a:r>
          </a:p>
          <a:p>
            <a:r>
              <a:rPr lang="fr-FR" sz="2400" b="1" u="sng" dirty="0" smtClean="0"/>
              <a:t>Exemple</a:t>
            </a:r>
            <a:endParaRPr lang="fr-FR" sz="2000" dirty="0" smtClean="0"/>
          </a:p>
          <a:p>
            <a:pPr marL="725488" lvl="0" indent="-369888">
              <a:buFont typeface="Wingdings" pitchFamily="2" charset="2"/>
              <a:buChar char="ü"/>
            </a:pPr>
            <a:r>
              <a:rPr lang="fr-FR" sz="2400" dirty="0" smtClean="0"/>
              <a:t>L’expression </a:t>
            </a:r>
            <a:r>
              <a:rPr lang="fr-FR" sz="2400" b="1" dirty="0" smtClean="0"/>
              <a:t>(2 + 3</a:t>
            </a:r>
            <a:r>
              <a:rPr lang="fr-FR" sz="2400" b="1" i="1" dirty="0" smtClean="0"/>
              <a:t>) * 6 </a:t>
            </a:r>
            <a:r>
              <a:rPr lang="fr-FR" sz="2400" i="1" dirty="0" smtClean="0"/>
              <a:t> est exprimée, en </a:t>
            </a:r>
            <a:r>
              <a:rPr lang="fr-FR" sz="2400" i="1" dirty="0" err="1" smtClean="0"/>
              <a:t>postfixé</a:t>
            </a:r>
            <a:r>
              <a:rPr lang="fr-FR" sz="2400" i="1" dirty="0" smtClean="0"/>
              <a:t>, comme suit </a:t>
            </a:r>
            <a:r>
              <a:rPr lang="fr-FR" sz="2400" b="1" i="1" dirty="0" smtClean="0"/>
              <a:t>2 3+ 6*</a:t>
            </a:r>
            <a:endParaRPr lang="fr-FR" sz="2000" dirty="0" smtClean="0"/>
          </a:p>
          <a:p>
            <a:pPr marL="725488" lvl="0" indent="-369888">
              <a:buFont typeface="Wingdings" pitchFamily="2" charset="2"/>
              <a:buChar char="ü"/>
            </a:pPr>
            <a:r>
              <a:rPr lang="fr-FR" sz="2400" dirty="0" smtClean="0"/>
              <a:t>L’expression </a:t>
            </a:r>
            <a:r>
              <a:rPr lang="fr-FR" sz="2400" b="1" dirty="0" smtClean="0"/>
              <a:t>(</a:t>
            </a:r>
            <a:r>
              <a:rPr lang="fr-FR" sz="2400" b="1" i="1" dirty="0" smtClean="0"/>
              <a:t>a + (b ∗ c))/(c-d) </a:t>
            </a:r>
            <a:r>
              <a:rPr lang="fr-FR" sz="2400" i="1" dirty="0" smtClean="0"/>
              <a:t>est exprimée, en </a:t>
            </a:r>
            <a:r>
              <a:rPr lang="fr-FR" sz="2400" i="1" dirty="0" err="1" smtClean="0"/>
              <a:t>postfixé</a:t>
            </a:r>
            <a:r>
              <a:rPr lang="fr-FR" sz="2400" i="1" dirty="0" smtClean="0"/>
              <a:t>, comme suit :   </a:t>
            </a:r>
            <a:r>
              <a:rPr lang="fr-FR" sz="2400" b="1" i="1" dirty="0" smtClean="0"/>
              <a:t>a</a:t>
            </a:r>
            <a:r>
              <a:rPr lang="fr-FR" sz="2400" i="1" dirty="0" smtClean="0"/>
              <a:t> </a:t>
            </a:r>
            <a:r>
              <a:rPr lang="fr-FR" sz="2400" b="1" i="1" dirty="0" smtClean="0"/>
              <a:t>b c ∗ + cd − /</a:t>
            </a:r>
            <a:endParaRPr lang="fr-FR" sz="2000" dirty="0" smtClean="0"/>
          </a:p>
          <a:p>
            <a:pPr algn="just"/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algn="just"/>
            <a:r>
              <a:rPr lang="fr-FR" sz="2800" dirty="0" smtClean="0"/>
              <a:t>Pour l’évaluation des expressions </a:t>
            </a:r>
            <a:r>
              <a:rPr lang="fr-FR" sz="2800" dirty="0" err="1" smtClean="0"/>
              <a:t>postfixée</a:t>
            </a:r>
            <a:r>
              <a:rPr lang="fr-FR" sz="2800" dirty="0" smtClean="0"/>
              <a:t>, les langages de programmation utilisent le type Pile et ses primitives en parcourant l’expression de gauche à droite.</a:t>
            </a:r>
            <a:endParaRPr lang="fr-FR" sz="2400" dirty="0" smtClean="0"/>
          </a:p>
          <a:p>
            <a:pPr algn="just">
              <a:buNone/>
            </a:pPr>
            <a:endParaRPr lang="fr-FR" sz="20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36712"/>
            <a:ext cx="8286808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400" b="1" dirty="0" smtClean="0"/>
              <a:t>Exemple</a:t>
            </a:r>
            <a:r>
              <a:rPr lang="fr-FR" sz="2400" dirty="0" smtClean="0"/>
              <a:t> : L’algorithme suivant permettant d’évaluer l’expression arithmétique suivante en utilisant une pile comme pour un langage de programmation. </a:t>
            </a:r>
            <a:r>
              <a:rPr lang="fr-FR" sz="2400" b="1" dirty="0" smtClean="0"/>
              <a:t>(2 + 3</a:t>
            </a:r>
            <a:r>
              <a:rPr lang="fr-FR" sz="2400" b="1" i="1" dirty="0" smtClean="0"/>
              <a:t>) * 6 </a:t>
            </a:r>
            <a:r>
              <a:rPr lang="fr-FR" sz="2400" i="1" dirty="0" smtClean="0"/>
              <a:t> ou 2 3 + 6 * en </a:t>
            </a:r>
            <a:r>
              <a:rPr lang="fr-FR" sz="2400" i="1" dirty="0" err="1" smtClean="0"/>
              <a:t>postfixé</a:t>
            </a:r>
            <a:r>
              <a:rPr lang="fr-FR" sz="2400" dirty="0"/>
              <a:t>.</a:t>
            </a:r>
            <a:endParaRPr lang="fr-FR" sz="2000" dirty="0" smtClean="0"/>
          </a:p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fr-FR" sz="2200" dirty="0"/>
              <a:t>	</a:t>
            </a:r>
            <a:r>
              <a:rPr lang="fr-FR" sz="2200" dirty="0" err="1" smtClean="0"/>
              <a:t>P</a:t>
            </a:r>
            <a:r>
              <a:rPr lang="fr-FR" sz="2200" dirty="0" err="1" smtClean="0">
                <a:sym typeface="Wingdings" pitchFamily="2" charset="2"/>
              </a:rPr>
              <a:t>NiL</a:t>
            </a:r>
            <a:r>
              <a:rPr lang="fr-FR" sz="2200" dirty="0" smtClean="0">
                <a:sym typeface="Wingdings" pitchFamily="2" charset="2"/>
              </a:rPr>
              <a:t>;</a:t>
            </a:r>
            <a:endParaRPr lang="fr-FR" sz="2200" dirty="0" smtClean="0"/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Empiler (P, </a:t>
            </a:r>
            <a:r>
              <a:rPr lang="fr-FR" sz="2200" dirty="0" smtClean="0"/>
              <a:t>2); </a:t>
            </a:r>
            <a:r>
              <a:rPr lang="fr-FR" sz="2200" dirty="0" smtClean="0"/>
              <a:t>Empiler (P, </a:t>
            </a:r>
            <a:r>
              <a:rPr lang="fr-FR" sz="2200" dirty="0" smtClean="0"/>
              <a:t>3);</a:t>
            </a:r>
            <a:endParaRPr lang="fr-FR" sz="2200" dirty="0" smtClean="0"/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</a:t>
            </a:r>
            <a:r>
              <a:rPr lang="fr-FR" sz="2200" dirty="0"/>
              <a:t>b</a:t>
            </a:r>
            <a:r>
              <a:rPr lang="fr-FR" sz="2200" dirty="0" smtClean="0"/>
              <a:t> </a:t>
            </a:r>
            <a:r>
              <a:rPr lang="fr-FR" sz="2200" dirty="0" smtClean="0">
                <a:sym typeface="Wingdings" pitchFamily="2" charset="2"/>
              </a:rPr>
              <a:t></a:t>
            </a:r>
            <a:r>
              <a:rPr lang="fr-FR" sz="2200" dirty="0" smtClean="0"/>
              <a:t>Sommet (P);   Dépiler (P);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	a </a:t>
            </a:r>
            <a:r>
              <a:rPr lang="fr-FR" sz="2200" dirty="0" smtClean="0">
                <a:sym typeface="Wingdings" pitchFamily="2" charset="2"/>
              </a:rPr>
              <a:t></a:t>
            </a:r>
            <a:r>
              <a:rPr lang="fr-FR" sz="2200" dirty="0" smtClean="0"/>
              <a:t> Sommet (P); Dépiler (P);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 Empiler (P, a+b);    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/>
              <a:t>	</a:t>
            </a:r>
            <a:r>
              <a:rPr lang="fr-FR" sz="2200" dirty="0" smtClean="0"/>
              <a:t> Empiler (P, 6);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 b</a:t>
            </a:r>
            <a:r>
              <a:rPr lang="fr-FR" sz="2200" dirty="0" smtClean="0">
                <a:sym typeface="Wingdings" pitchFamily="2" charset="2"/>
              </a:rPr>
              <a:t></a:t>
            </a:r>
            <a:r>
              <a:rPr lang="fr-FR" sz="2200" dirty="0" smtClean="0"/>
              <a:t> Sommet (p); Dépiler (p);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 a </a:t>
            </a:r>
            <a:r>
              <a:rPr lang="fr-FR" sz="2200" dirty="0" smtClean="0">
                <a:sym typeface="Wingdings" pitchFamily="2" charset="2"/>
              </a:rPr>
              <a:t></a:t>
            </a:r>
            <a:r>
              <a:rPr lang="fr-FR" sz="2200" dirty="0" smtClean="0"/>
              <a:t> Sommet (p); Dépiler (p);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 Empiler (p, a * b) ;</a:t>
            </a:r>
          </a:p>
          <a:p>
            <a:pPr>
              <a:spcBef>
                <a:spcPts val="300"/>
              </a:spcBef>
              <a:spcAft>
                <a:spcPts val="600"/>
              </a:spcAft>
              <a:buNone/>
            </a:pPr>
            <a:r>
              <a:rPr lang="fr-FR" sz="2200" dirty="0" smtClean="0"/>
              <a:t>      Ecrire (Sommet (p)) ;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836712"/>
            <a:ext cx="8070784" cy="57606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400" b="1" dirty="0" smtClean="0"/>
              <a:t>Exercice: </a:t>
            </a:r>
            <a:r>
              <a:rPr lang="fr-FR" sz="2400" dirty="0" smtClean="0"/>
              <a:t>En </a:t>
            </a:r>
            <a:r>
              <a:rPr lang="fr-FR" sz="2400" dirty="0"/>
              <a:t>utilisant une pile, écrire la fonction permettant d’évaluer une expression arithmétique post fixé, représentée par une liste chainée, contant seulement des chiffres (0,1,…9) comme opérandes et les opérateurs suivants : l’addition ‘+’ et la multiplication ‘*’.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24</a:t>
            </a:fld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437112"/>
            <a:ext cx="6962775" cy="92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8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355600" lvl="1" indent="-355600">
              <a:buNone/>
            </a:pPr>
            <a:r>
              <a:rPr lang="fr-FR" b="1" dirty="0" smtClean="0"/>
              <a:t>2. Appels récursifs</a:t>
            </a:r>
            <a:endParaRPr lang="fr-FR" dirty="0" smtClean="0"/>
          </a:p>
          <a:p>
            <a:pPr marL="627063" indent="-271463" algn="just">
              <a:spcAft>
                <a:spcPts val="600"/>
              </a:spcAft>
            </a:pPr>
            <a:r>
              <a:rPr lang="fr-FR" sz="2400" dirty="0" smtClean="0"/>
              <a:t>Pour exécuter les fonctions récursives les langages de programmation utilisent des piles pour les rendre itératif. </a:t>
            </a:r>
          </a:p>
          <a:p>
            <a:pPr marL="627063" indent="-271463" algn="just">
              <a:spcAft>
                <a:spcPts val="600"/>
              </a:spcAft>
            </a:pPr>
            <a:r>
              <a:rPr lang="fr-FR" sz="2400" dirty="0" smtClean="0"/>
              <a:t>L’exemple suivant représente une version itérative pour la fonction factoriel en utilisant une pile et ses primitives.</a:t>
            </a:r>
            <a:endParaRPr lang="fr-FR" sz="2400" b="1" dirty="0" smtClean="0"/>
          </a:p>
          <a:p>
            <a:pPr algn="just">
              <a:buNone/>
            </a:pPr>
            <a:endParaRPr lang="fr-FR" sz="2400" dirty="0" smtClean="0"/>
          </a:p>
          <a:p>
            <a:pPr algn="just"/>
            <a:endParaRPr lang="fr-FR" sz="2400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fr-FR" sz="2400" b="1" dirty="0" smtClean="0"/>
              <a:t>Exemple: </a:t>
            </a:r>
            <a:r>
              <a:rPr lang="en-US" sz="2400" b="1" dirty="0">
                <a:solidFill>
                  <a:srgbClr val="0000CC"/>
                </a:solidFill>
              </a:rPr>
              <a:t>Fact (4) 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	      =4*Fact(3)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=4*</a:t>
            </a:r>
            <a:r>
              <a:rPr lang="en-US" sz="2000" b="1" dirty="0" smtClean="0">
                <a:solidFill>
                  <a:srgbClr val="00B050"/>
                </a:solidFill>
              </a:rPr>
              <a:t>3*Fact(2)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=4*3*</a:t>
            </a:r>
            <a:r>
              <a:rPr lang="en-US" sz="2000" b="1" dirty="0" smtClean="0">
                <a:solidFill>
                  <a:srgbClr val="00B050"/>
                </a:solidFill>
              </a:rPr>
              <a:t>2*Fact(1)</a:t>
            </a:r>
            <a:r>
              <a:rPr lang="en-US" sz="2000" dirty="0" smtClean="0"/>
              <a:t> 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=4*3*2*</a:t>
            </a:r>
            <a:r>
              <a:rPr lang="en-US" sz="2000" b="1" dirty="0" smtClean="0">
                <a:solidFill>
                  <a:srgbClr val="00B050"/>
                </a:solidFill>
              </a:rPr>
              <a:t>1*Fact(0)</a:t>
            </a:r>
            <a:r>
              <a:rPr lang="en-US" sz="2000" dirty="0" smtClean="0"/>
              <a:t> </a:t>
            </a:r>
            <a:endParaRPr lang="fr-FR" sz="2000" dirty="0" smtClean="0"/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 4*3*2*1*</a:t>
            </a:r>
            <a:r>
              <a:rPr lang="en-US" sz="2000" b="1" dirty="0" smtClean="0">
                <a:solidFill>
                  <a:srgbClr val="00B050"/>
                </a:solidFill>
              </a:rPr>
              <a:t>1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=4*3*2*</a:t>
            </a:r>
            <a:r>
              <a:rPr lang="en-US" sz="2000" b="1" dirty="0" smtClean="0">
                <a:solidFill>
                  <a:srgbClr val="00B050"/>
                </a:solidFill>
              </a:rPr>
              <a:t>1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=4*3*</a:t>
            </a:r>
            <a:r>
              <a:rPr lang="en-US" sz="2000" b="1" dirty="0" smtClean="0">
                <a:solidFill>
                  <a:srgbClr val="00B050"/>
                </a:solidFill>
              </a:rPr>
              <a:t>2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=4*</a:t>
            </a:r>
            <a:r>
              <a:rPr lang="en-US" sz="2000" b="1" dirty="0" smtClean="0">
                <a:solidFill>
                  <a:srgbClr val="00B050"/>
                </a:solidFill>
              </a:rPr>
              <a:t>6</a:t>
            </a:r>
          </a:p>
          <a:p>
            <a:pPr>
              <a:spcBef>
                <a:spcPts val="600"/>
              </a:spcBef>
              <a:buNone/>
            </a:pPr>
            <a:r>
              <a:rPr lang="en-US" sz="2000" dirty="0" smtClean="0"/>
              <a:t>                      =</a:t>
            </a:r>
            <a:r>
              <a:rPr lang="en-US" sz="2000" b="1" dirty="0" smtClean="0">
                <a:solidFill>
                  <a:srgbClr val="00B050"/>
                </a:solidFill>
              </a:rPr>
              <a:t>24</a:t>
            </a:r>
            <a:endParaRPr lang="fr-FR" sz="2000" b="1" dirty="0" smtClean="0">
              <a:solidFill>
                <a:srgbClr val="00B050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26</a:t>
            </a:fld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929198"/>
            <a:ext cx="8929718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101968" y="4941168"/>
            <a:ext cx="900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110080" y="4942846"/>
            <a:ext cx="936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172784" y="4894778"/>
            <a:ext cx="936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4208192" y="4894778"/>
            <a:ext cx="972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215178" y="4908426"/>
            <a:ext cx="972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6245146" y="4908426"/>
            <a:ext cx="972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294656" y="4929198"/>
            <a:ext cx="972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8172000" y="4929198"/>
            <a:ext cx="972000" cy="1500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201326" y="4653136"/>
            <a:ext cx="1058306" cy="1819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Accolade fermante 6"/>
          <p:cNvSpPr/>
          <p:nvPr/>
        </p:nvSpPr>
        <p:spPr>
          <a:xfrm>
            <a:off x="4108784" y="3501008"/>
            <a:ext cx="391208" cy="136815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ccolade fermante 15"/>
          <p:cNvSpPr/>
          <p:nvPr/>
        </p:nvSpPr>
        <p:spPr>
          <a:xfrm>
            <a:off x="4108784" y="1556792"/>
            <a:ext cx="391208" cy="185729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4679141" y="2200218"/>
            <a:ext cx="1994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Les </a:t>
            </a:r>
            <a:r>
              <a:rPr lang="fr-FR" dirty="0"/>
              <a:t>appels </a:t>
            </a:r>
            <a:r>
              <a:rPr lang="fr-FR" dirty="0" smtClean="0"/>
              <a:t>récursifs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4848065" y="3774994"/>
            <a:ext cx="17972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-FR" dirty="0"/>
              <a:t>Phase de </a:t>
            </a:r>
            <a:r>
              <a:rPr lang="fr-FR" dirty="0" smtClean="0"/>
              <a:t>calcul</a:t>
            </a:r>
          </a:p>
          <a:p>
            <a:r>
              <a:rPr lang="en-US" dirty="0" smtClean="0"/>
              <a:t>(</a:t>
            </a:r>
            <a:r>
              <a:rPr lang="fr-FR" dirty="0" smtClean="0"/>
              <a:t>retour et calcul</a:t>
            </a:r>
            <a:r>
              <a:rPr lang="en-US" dirty="0" smtClean="0"/>
              <a:t> 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7" grpId="0" animBg="1"/>
      <p:bldP spid="16" grpId="0" animBg="1"/>
      <p:bldP spid="17" grpId="0"/>
      <p:bldP spid="1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fr-FR" sz="2000" b="1" dirty="0" err="1" smtClean="0"/>
              <a:t>int</a:t>
            </a:r>
            <a:r>
              <a:rPr lang="fr-FR" sz="2000" b="1" dirty="0" smtClean="0"/>
              <a:t> factoriel (</a:t>
            </a:r>
            <a:r>
              <a:rPr lang="fr-FR" sz="2000" b="1" dirty="0" err="1" smtClean="0"/>
              <a:t>int</a:t>
            </a:r>
            <a:r>
              <a:rPr lang="fr-FR" sz="2000" b="1" dirty="0" smtClean="0"/>
              <a:t> n)</a:t>
            </a:r>
          </a:p>
          <a:p>
            <a:pPr>
              <a:spcBef>
                <a:spcPts val="0"/>
              </a:spcBef>
              <a:buNone/>
            </a:pPr>
            <a:r>
              <a:rPr lang="fr-FR" sz="2000" b="1" dirty="0" smtClean="0">
                <a:solidFill>
                  <a:srgbClr val="0000CC"/>
                </a:solidFill>
              </a:rPr>
              <a:t>{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>
                <a:solidFill>
                  <a:srgbClr val="FF0000"/>
                </a:solidFill>
              </a:rPr>
              <a:t>   </a:t>
            </a:r>
            <a:r>
              <a:rPr lang="fr-FR" sz="2000" b="1" dirty="0" smtClean="0">
                <a:solidFill>
                  <a:srgbClr val="FF0000"/>
                </a:solidFill>
              </a:rPr>
              <a:t>pile  p=NULL ;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 </a:t>
            </a:r>
            <a:r>
              <a:rPr lang="en-US" sz="2000" dirty="0" smtClean="0"/>
              <a:t>for(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= N, </a:t>
            </a:r>
            <a:r>
              <a:rPr lang="en-US" sz="2000" dirty="0" err="1" smtClean="0"/>
              <a:t>i</a:t>
            </a:r>
            <a:r>
              <a:rPr lang="en-US" sz="2000" dirty="0" smtClean="0"/>
              <a:t>&gt; =0 ; </a:t>
            </a:r>
            <a:r>
              <a:rPr lang="en-US" sz="2000" dirty="0" err="1" smtClean="0"/>
              <a:t>i</a:t>
            </a:r>
            <a:r>
              <a:rPr lang="en-US" sz="2000" dirty="0" smtClean="0"/>
              <a:t>--) 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 {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      if ( </a:t>
            </a:r>
            <a:r>
              <a:rPr lang="en-US" sz="2000" dirty="0" err="1" smtClean="0"/>
              <a:t>i</a:t>
            </a:r>
            <a:r>
              <a:rPr lang="en-US" sz="2000" dirty="0" smtClean="0"/>
              <a:t>==0)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</a:t>
            </a:r>
            <a:r>
              <a:rPr lang="en-US" sz="2000" dirty="0" err="1" smtClean="0"/>
              <a:t>Empiler</a:t>
            </a:r>
            <a:r>
              <a:rPr lang="en-US" sz="2000" dirty="0" smtClean="0"/>
              <a:t> (P, 1);                                                         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else 				                   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</a:t>
            </a:r>
            <a:r>
              <a:rPr lang="en-US" sz="2000" dirty="0" err="1" smtClean="0"/>
              <a:t>Empiler</a:t>
            </a:r>
            <a:r>
              <a:rPr lang="en-US" sz="2000" dirty="0" smtClean="0"/>
              <a:t> (P, i); 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</a:t>
            </a:r>
            <a:r>
              <a:rPr lang="fr-FR" sz="2000" dirty="0" smtClean="0"/>
              <a:t>}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</a:t>
            </a:r>
            <a:r>
              <a:rPr lang="fr-FR" sz="2000" dirty="0" err="1" smtClean="0"/>
              <a:t>while</a:t>
            </a:r>
            <a:r>
              <a:rPr lang="fr-FR" sz="2000" dirty="0" smtClean="0"/>
              <a:t> ( taille (P) &gt; 1 )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   { 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/>
              <a:t>	</a:t>
            </a:r>
            <a:r>
              <a:rPr lang="fr-FR" sz="2000" dirty="0" smtClean="0"/>
              <a:t>   </a:t>
            </a:r>
            <a:r>
              <a:rPr lang="fr-FR" sz="2000" dirty="0" smtClean="0"/>
              <a:t>b </a:t>
            </a:r>
            <a:r>
              <a:rPr lang="fr-FR" sz="2000" dirty="0" smtClean="0"/>
              <a:t>= sommet (P); Dépiler (P);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      </a:t>
            </a:r>
            <a:r>
              <a:rPr lang="fr-FR" sz="2000" dirty="0" smtClean="0"/>
              <a:t> a = </a:t>
            </a:r>
            <a:r>
              <a:rPr lang="fr-FR" sz="2000" dirty="0" smtClean="0"/>
              <a:t>sommet (P); Dépiler (P);</a:t>
            </a:r>
          </a:p>
          <a:p>
            <a:pPr>
              <a:spcBef>
                <a:spcPts val="0"/>
              </a:spcBef>
              <a:buNone/>
            </a:pPr>
            <a:r>
              <a:rPr lang="fr-FR" sz="2000" dirty="0" smtClean="0"/>
              <a:t>         </a:t>
            </a:r>
            <a:r>
              <a:rPr lang="en-US" sz="2000" dirty="0" err="1" smtClean="0"/>
              <a:t>Empiler</a:t>
            </a:r>
            <a:r>
              <a:rPr lang="en-US" sz="2000" dirty="0" smtClean="0"/>
              <a:t> (P, a*b) ;                                                   	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}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     return (</a:t>
            </a:r>
            <a:r>
              <a:rPr lang="en-US" sz="2000" b="1" dirty="0" err="1" smtClean="0">
                <a:solidFill>
                  <a:srgbClr val="0000CC"/>
                </a:solidFill>
              </a:rPr>
              <a:t>sommet</a:t>
            </a:r>
            <a:r>
              <a:rPr lang="en-US" sz="2000" b="1" dirty="0" smtClean="0">
                <a:solidFill>
                  <a:srgbClr val="0000CC"/>
                </a:solidFill>
              </a:rPr>
              <a:t> (p));</a:t>
            </a:r>
            <a:endParaRPr lang="fr-FR" sz="2000" b="1" dirty="0" smtClean="0">
              <a:solidFill>
                <a:srgbClr val="0000CC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>
                <a:solidFill>
                  <a:srgbClr val="0000CC"/>
                </a:solidFill>
              </a:rPr>
              <a:t>}</a:t>
            </a:r>
            <a:endParaRPr lang="fr-FR" sz="3600" b="1" dirty="0" smtClean="0">
              <a:solidFill>
                <a:srgbClr val="0000CC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27</a:t>
            </a:fld>
            <a:endParaRPr lang="fr-FR" dirty="0"/>
          </a:p>
        </p:txBody>
      </p:sp>
      <p:sp>
        <p:nvSpPr>
          <p:cNvPr id="6" name="Accolade fermante 5"/>
          <p:cNvSpPr/>
          <p:nvPr/>
        </p:nvSpPr>
        <p:spPr>
          <a:xfrm>
            <a:off x="4219370" y="2000240"/>
            <a:ext cx="1216726" cy="17859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Accolade fermante 6"/>
          <p:cNvSpPr/>
          <p:nvPr/>
        </p:nvSpPr>
        <p:spPr>
          <a:xfrm>
            <a:off x="4283968" y="4365104"/>
            <a:ext cx="1073280" cy="17859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6084168" y="2574641"/>
            <a:ext cx="22011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-FR" dirty="0"/>
              <a:t>Phase de </a:t>
            </a:r>
            <a:r>
              <a:rPr lang="fr-FR" dirty="0" smtClean="0"/>
              <a:t>remplissage</a:t>
            </a:r>
          </a:p>
          <a:p>
            <a:r>
              <a:rPr lang="en-US" dirty="0"/>
              <a:t>(Les </a:t>
            </a:r>
            <a:r>
              <a:rPr lang="fr-FR" dirty="0"/>
              <a:t>appels récursifs</a:t>
            </a:r>
            <a:r>
              <a:rPr lang="en-US" dirty="0" smtClean="0"/>
              <a:t>)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940152" y="5070379"/>
            <a:ext cx="17972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fr-FR" dirty="0"/>
              <a:t>Phase de </a:t>
            </a:r>
            <a:r>
              <a:rPr lang="fr-FR" dirty="0" smtClean="0"/>
              <a:t>calcul</a:t>
            </a:r>
          </a:p>
          <a:p>
            <a:r>
              <a:rPr lang="en-US" dirty="0" smtClean="0"/>
              <a:t>(</a:t>
            </a:r>
            <a:r>
              <a:rPr lang="fr-FR" dirty="0" smtClean="0"/>
              <a:t>retour et calcul</a:t>
            </a:r>
            <a:r>
              <a:rPr lang="en-US" dirty="0" smtClean="0"/>
              <a:t> 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  <p:bldP spid="4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 4. Exemples d'utilisation des piles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42928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b="1" dirty="0"/>
              <a:t>Exercice </a:t>
            </a:r>
            <a:r>
              <a:rPr lang="fr-FR" sz="2400" b="1" dirty="0" smtClean="0"/>
              <a:t>: </a:t>
            </a:r>
            <a:r>
              <a:rPr lang="fr-FR" sz="2400" dirty="0" smtClean="0"/>
              <a:t>En </a:t>
            </a:r>
            <a:r>
              <a:rPr lang="fr-FR" sz="2400" dirty="0"/>
              <a:t>utilisant une pile, écrire une version itérative pour la fonction récursive puissance (x, n) en respectant l’algorithme de son exécution par les langages de programmation.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fr-FR" sz="2400" dirty="0" err="1"/>
              <a:t>int</a:t>
            </a:r>
            <a:r>
              <a:rPr lang="fr-FR" sz="2400" dirty="0"/>
              <a:t> puissante (</a:t>
            </a:r>
            <a:r>
              <a:rPr lang="fr-FR" sz="2400" dirty="0" err="1"/>
              <a:t>int</a:t>
            </a:r>
            <a:r>
              <a:rPr lang="fr-FR" sz="2400" dirty="0"/>
              <a:t> x, </a:t>
            </a:r>
            <a:r>
              <a:rPr lang="fr-FR" sz="2400" dirty="0" err="1"/>
              <a:t>int</a:t>
            </a:r>
            <a:r>
              <a:rPr lang="fr-FR" sz="2400" dirty="0"/>
              <a:t> n)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fr-FR" sz="2400" dirty="0"/>
              <a:t>{ if (</a:t>
            </a:r>
            <a:r>
              <a:rPr lang="fr-FR" sz="2400"/>
              <a:t>n</a:t>
            </a:r>
            <a:r>
              <a:rPr lang="fr-FR" sz="2400" smtClean="0"/>
              <a:t>==0)</a:t>
            </a:r>
            <a:endParaRPr lang="fr-FR" sz="2400" dirty="0"/>
          </a:p>
          <a:p>
            <a:pPr marL="400050" lvl="1" indent="0">
              <a:spcBef>
                <a:spcPts val="1800"/>
              </a:spcBef>
              <a:buNone/>
            </a:pPr>
            <a:r>
              <a:rPr lang="fr-FR" sz="2400" dirty="0"/>
              <a:t>	return 1;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fr-FR" sz="2400" dirty="0"/>
              <a:t>   </a:t>
            </a:r>
            <a:r>
              <a:rPr lang="fr-FR" sz="2400" dirty="0" err="1"/>
              <a:t>else</a:t>
            </a:r>
            <a:endParaRPr lang="fr-FR" sz="2400" dirty="0"/>
          </a:p>
          <a:p>
            <a:pPr marL="400050" lvl="1" indent="0">
              <a:spcBef>
                <a:spcPts val="1800"/>
              </a:spcBef>
              <a:buNone/>
            </a:pPr>
            <a:r>
              <a:rPr lang="fr-FR" sz="2400" dirty="0"/>
              <a:t>	return x * puissance (x, n-1) ;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fr-FR" sz="2400" dirty="0"/>
              <a:t>}</a:t>
            </a:r>
            <a:r>
              <a:rPr lang="fr-FR" sz="2000" dirty="0"/>
              <a:t>	</a:t>
            </a:r>
            <a:endParaRPr lang="fr-FR" sz="2000" b="1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53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Définition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286412"/>
          </a:xfrm>
        </p:spPr>
        <p:txBody>
          <a:bodyPr>
            <a:noAutofit/>
          </a:bodyPr>
          <a:lstStyle/>
          <a:p>
            <a:pPr algn="just">
              <a:spcAft>
                <a:spcPts val="1200"/>
              </a:spcAft>
            </a:pPr>
            <a:r>
              <a:rPr lang="fr-FR" sz="2200" b="1" dirty="0" smtClean="0"/>
              <a:t>Une pile est une liste d’éléments où les insertions et les suppressions d’éléments se font à une seule et même extrémité de la liste appelée le sommet de la pile.  </a:t>
            </a:r>
          </a:p>
          <a:p>
            <a:pPr algn="just">
              <a:spcAft>
                <a:spcPts val="1200"/>
              </a:spcAft>
            </a:pPr>
            <a:r>
              <a:rPr lang="fr-FR" sz="2200" b="1" dirty="0" smtClean="0"/>
              <a:t>Le principe d’ajout et de retrait dans la pile s’appelle LIFO (Last In First Out) : "le dernier qui entre est le premier qui sort". Il est impossible donc d'accéder à un élément au milieu.</a:t>
            </a:r>
          </a:p>
          <a:p>
            <a:pPr algn="just"/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3571876"/>
            <a:ext cx="528641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Définition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059832" y="2420888"/>
            <a:ext cx="2016224" cy="4299616"/>
            <a:chOff x="3059832" y="2420888"/>
            <a:chExt cx="2016224" cy="4299616"/>
          </a:xfrm>
        </p:grpSpPr>
        <p:grpSp>
          <p:nvGrpSpPr>
            <p:cNvPr id="12" name="Groupe 11"/>
            <p:cNvGrpSpPr/>
            <p:nvPr/>
          </p:nvGrpSpPr>
          <p:grpSpPr>
            <a:xfrm>
              <a:off x="3419872" y="2707860"/>
              <a:ext cx="1512168" cy="4012644"/>
              <a:chOff x="3419872" y="2707860"/>
              <a:chExt cx="1512168" cy="401264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419872" y="2707860"/>
                <a:ext cx="1512168" cy="3223041"/>
              </a:xfrm>
              <a:prstGeom prst="rect">
                <a:avLst/>
              </a:prstGeom>
              <a:ln w="571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ZoneTexte 6"/>
              <p:cNvSpPr txBox="1"/>
              <p:nvPr/>
            </p:nvSpPr>
            <p:spPr>
              <a:xfrm>
                <a:off x="3839356" y="6012618"/>
                <a:ext cx="45717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4000" b="1" dirty="0" smtClean="0"/>
                  <a:t>P</a:t>
                </a:r>
                <a:endParaRPr lang="fr-FR" sz="4000" b="1" dirty="0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3059832" y="2420888"/>
              <a:ext cx="2016224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3" name="Forme libre 12"/>
          <p:cNvSpPr/>
          <p:nvPr/>
        </p:nvSpPr>
        <p:spPr>
          <a:xfrm>
            <a:off x="2123728" y="2111958"/>
            <a:ext cx="1715628" cy="1533066"/>
          </a:xfrm>
          <a:custGeom>
            <a:avLst/>
            <a:gdLst>
              <a:gd name="connsiteX0" fmla="*/ 0 w 1596788"/>
              <a:gd name="connsiteY0" fmla="*/ 71684 h 986084"/>
              <a:gd name="connsiteX1" fmla="*/ 545910 w 1596788"/>
              <a:gd name="connsiteY1" fmla="*/ 3445 h 986084"/>
              <a:gd name="connsiteX2" fmla="*/ 1160059 w 1596788"/>
              <a:gd name="connsiteY2" fmla="*/ 167218 h 986084"/>
              <a:gd name="connsiteX3" fmla="*/ 1596788 w 1596788"/>
              <a:gd name="connsiteY3" fmla="*/ 986084 h 986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96788" h="986084">
                <a:moveTo>
                  <a:pt x="0" y="71684"/>
                </a:moveTo>
                <a:cubicBezTo>
                  <a:pt x="176283" y="29603"/>
                  <a:pt x="352567" y="-12477"/>
                  <a:pt x="545910" y="3445"/>
                </a:cubicBezTo>
                <a:cubicBezTo>
                  <a:pt x="739253" y="19367"/>
                  <a:pt x="984913" y="3445"/>
                  <a:pt x="1160059" y="167218"/>
                </a:cubicBezTo>
                <a:cubicBezTo>
                  <a:pt x="1335205" y="330991"/>
                  <a:pt x="1465996" y="658537"/>
                  <a:pt x="1596788" y="986084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orme libre 13"/>
          <p:cNvSpPr/>
          <p:nvPr/>
        </p:nvSpPr>
        <p:spPr>
          <a:xfrm>
            <a:off x="4296532" y="1747923"/>
            <a:ext cx="1624084" cy="1705970"/>
          </a:xfrm>
          <a:custGeom>
            <a:avLst/>
            <a:gdLst>
              <a:gd name="connsiteX0" fmla="*/ 0 w 1624084"/>
              <a:gd name="connsiteY0" fmla="*/ 1705970 h 1705970"/>
              <a:gd name="connsiteX1" fmla="*/ 627797 w 1624084"/>
              <a:gd name="connsiteY1" fmla="*/ 395785 h 1705970"/>
              <a:gd name="connsiteX2" fmla="*/ 1624084 w 1624084"/>
              <a:gd name="connsiteY2" fmla="*/ 0 h 1705970"/>
              <a:gd name="connsiteX3" fmla="*/ 1624084 w 1624084"/>
              <a:gd name="connsiteY3" fmla="*/ 0 h 1705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4084" h="1705970">
                <a:moveTo>
                  <a:pt x="0" y="1705970"/>
                </a:moveTo>
                <a:cubicBezTo>
                  <a:pt x="178558" y="1193041"/>
                  <a:pt x="357116" y="680113"/>
                  <a:pt x="627797" y="395785"/>
                </a:cubicBezTo>
                <a:cubicBezTo>
                  <a:pt x="898478" y="111457"/>
                  <a:pt x="1624084" y="0"/>
                  <a:pt x="1624084" y="0"/>
                </a:cubicBezTo>
                <a:lnTo>
                  <a:pt x="1624084" y="0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530953" y="5423654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3530953" y="4942508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40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92108" y="1691516"/>
            <a:ext cx="2627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B050"/>
                </a:solidFill>
              </a:rPr>
              <a:t>Ajout des éléments</a:t>
            </a:r>
            <a:endParaRPr lang="fr-FR" sz="2000" b="1" dirty="0">
              <a:solidFill>
                <a:srgbClr val="00B05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606734" y="1268760"/>
            <a:ext cx="37096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00B050"/>
                </a:solidFill>
              </a:rPr>
              <a:t>Suppression  des éléments</a:t>
            </a:r>
            <a:endParaRPr lang="fr-FR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84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Définition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059832" y="2420888"/>
            <a:ext cx="2016224" cy="4299616"/>
            <a:chOff x="3059832" y="2420888"/>
            <a:chExt cx="2016224" cy="4299616"/>
          </a:xfrm>
        </p:grpSpPr>
        <p:grpSp>
          <p:nvGrpSpPr>
            <p:cNvPr id="12" name="Groupe 11"/>
            <p:cNvGrpSpPr/>
            <p:nvPr/>
          </p:nvGrpSpPr>
          <p:grpSpPr>
            <a:xfrm>
              <a:off x="3419872" y="2707860"/>
              <a:ext cx="1512168" cy="4012644"/>
              <a:chOff x="3419872" y="2707860"/>
              <a:chExt cx="1512168" cy="401264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419872" y="2707860"/>
                <a:ext cx="1512168" cy="3223041"/>
              </a:xfrm>
              <a:prstGeom prst="rect">
                <a:avLst/>
              </a:prstGeom>
              <a:ln w="571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ZoneTexte 6"/>
              <p:cNvSpPr txBox="1"/>
              <p:nvPr/>
            </p:nvSpPr>
            <p:spPr>
              <a:xfrm>
                <a:off x="3839356" y="6012618"/>
                <a:ext cx="45717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4000" b="1" dirty="0" smtClean="0"/>
                  <a:t>P</a:t>
                </a:r>
                <a:endParaRPr lang="fr-FR" sz="4000" b="1" dirty="0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3059832" y="2420888"/>
              <a:ext cx="2016224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79512" y="5498853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60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3530953" y="5423654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3530953" y="4942508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40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1697818" y="5517232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10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12474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Exemple: l’ajout de deux </a:t>
            </a:r>
            <a:r>
              <a:rPr lang="fr-FR" sz="2400" b="1" dirty="0"/>
              <a:t>éléments 60 et </a:t>
            </a:r>
            <a:r>
              <a:rPr lang="fr-FR" sz="2400" b="1" dirty="0" smtClean="0"/>
              <a:t>10 dans la pile P</a:t>
            </a:r>
          </a:p>
        </p:txBody>
      </p:sp>
    </p:spTree>
    <p:extLst>
      <p:ext uri="{BB962C8B-B14F-4D97-AF65-F5344CB8AC3E}">
        <p14:creationId xmlns:p14="http://schemas.microsoft.com/office/powerpoint/2010/main" val="2962102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0.00625 L 0.23004 -0.48404 L 0.33855 -0.48404 L 0.36615 -0.15726 " pathEditMode="relative" rAng="0" ptsTypes="AAAA">
                                      <p:cBhvr>
                                        <p:cTn id="6" dur="2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24" y="-2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13 -0.05019 L 0.1158 -0.5895 L 0.18246 -0.5895 L 0.2 -0.23035 " pathEditMode="relative" rAng="0" ptsTypes="AAAA">
                                      <p:cBhvr>
                                        <p:cTn id="10" dur="2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-269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Définition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059832" y="2420888"/>
            <a:ext cx="2016224" cy="4299616"/>
            <a:chOff x="3059832" y="2420888"/>
            <a:chExt cx="2016224" cy="4299616"/>
          </a:xfrm>
        </p:grpSpPr>
        <p:grpSp>
          <p:nvGrpSpPr>
            <p:cNvPr id="12" name="Groupe 11"/>
            <p:cNvGrpSpPr/>
            <p:nvPr/>
          </p:nvGrpSpPr>
          <p:grpSpPr>
            <a:xfrm>
              <a:off x="3419872" y="2707860"/>
              <a:ext cx="1512168" cy="4012644"/>
              <a:chOff x="3419872" y="2707860"/>
              <a:chExt cx="1512168" cy="401264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419872" y="2707860"/>
                <a:ext cx="1512168" cy="3223041"/>
              </a:xfrm>
              <a:prstGeom prst="rect">
                <a:avLst/>
              </a:prstGeom>
              <a:ln w="571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ZoneTexte 6"/>
              <p:cNvSpPr txBox="1"/>
              <p:nvPr/>
            </p:nvSpPr>
            <p:spPr>
              <a:xfrm>
                <a:off x="3839356" y="6012618"/>
                <a:ext cx="45717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4000" b="1" dirty="0" smtClean="0"/>
                  <a:t>P</a:t>
                </a:r>
                <a:endParaRPr lang="fr-FR" sz="4000" b="1" dirty="0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3059832" y="2420888"/>
              <a:ext cx="2016224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3542730" y="4419696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60</a:t>
            </a:r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3530953" y="5423654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3530953" y="4942508"/>
            <a:ext cx="1290006" cy="432048"/>
          </a:xfrm>
          <a:prstGeom prst="rect">
            <a:avLst/>
          </a:prstGeom>
          <a:solidFill>
            <a:schemeClr val="accent3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40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3551784" y="3863573"/>
            <a:ext cx="129000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10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228080" y="908720"/>
            <a:ext cx="813690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b="1" dirty="0" smtClean="0"/>
              <a:t>Exemple 2: </a:t>
            </a:r>
          </a:p>
          <a:p>
            <a:pPr marL="342900" indent="-342900">
              <a:buFontTx/>
              <a:buChar char="-"/>
            </a:pPr>
            <a:r>
              <a:rPr lang="fr-FR" sz="2600" b="1" dirty="0" smtClean="0"/>
              <a:t>Retirait de la valeur 40 de la pile P</a:t>
            </a:r>
          </a:p>
          <a:p>
            <a:pPr marL="342900" indent="-342900">
              <a:buFontTx/>
              <a:buChar char="-"/>
            </a:pPr>
            <a:r>
              <a:rPr lang="fr-FR" sz="2600" b="1" dirty="0" smtClean="0"/>
              <a:t>Il faut tout d’abord retirer 10 et 16 et ensuite 40 </a:t>
            </a:r>
          </a:p>
        </p:txBody>
      </p:sp>
    </p:spTree>
    <p:extLst>
      <p:ext uri="{BB962C8B-B14F-4D97-AF65-F5344CB8AC3E}">
        <p14:creationId xmlns:p14="http://schemas.microsoft.com/office/powerpoint/2010/main" val="409351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7 2.92322E-6 L 0.15764 -0.29417 L 0.23368 -0.29417 L 0.25382 -0.09852 " pathEditMode="relative" rAng="0" ptsTypes="AAAA">
                                      <p:cBhvr>
                                        <p:cTn id="6" dur="2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86" y="-147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47 -6.47549E-7 L 0.26198 -0.49029 L 0.38159 -0.49029 L 0.41215 -0.16351 " pathEditMode="relative" rAng="0" ptsTypes="AAAA">
                                      <p:cBhvr>
                                        <p:cTn id="10" dur="2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34" y="-2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22017E-6 C -0.00296 -0.06152 -0.00504 -0.12142 -0.00747 -0.18294 C -0.00799 -0.19774 -0.01077 -0.21208 -0.01198 -0.22665 C -0.01511 -0.26712 -0.01737 -0.30759 -0.02084 -0.34806 C -0.02257 -0.36726 -0.02691 -0.38622 -0.02691 -0.40565 C -0.02744 -0.40241 -0.02657 -0.39802 -0.0283 -0.3957 C -0.02952 -0.39408 -0.05226 -0.38992 -0.05382 -0.38969 C -0.0658 -0.38807 -0.08959 -0.38576 -0.08959 -0.38576 C -0.09688 -0.38275 -0.09653 -0.3779 -0.10591 -0.3779 C -0.14445 -0.30898 -0.16424 -0.22364 -0.18664 -0.14316 C -0.19132 -0.12628 -0.19757 -0.10893 -0.20452 -0.09344 C -0.20834 -0.08465 -0.21441 -0.07679 -0.21789 -0.06777 C -0.22032 -0.06129 -0.2224 -0.05481 -0.22396 -0.04788 C -0.22535 -0.04233 -0.22726 -0.03238 -0.2283 -0.03585 C -0.22969 -0.04071 -0.2283 -0.04649 -0.2283 -0.05181 " pathEditMode="relative" ptsTypes="ffffffffffffffA">
                                      <p:cBhvr>
                                        <p:cTn id="1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Types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4000528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fr-FR" sz="2800" dirty="0" smtClean="0"/>
              <a:t>Selon le type d’implémentation, on distingue deux types de Piles:</a:t>
            </a:r>
          </a:p>
          <a:p>
            <a:pPr lvl="0" algn="just"/>
            <a:r>
              <a:rPr lang="fr-FR" sz="2800" b="1" dirty="0" smtClean="0"/>
              <a:t>Pile statique (contiguë):</a:t>
            </a:r>
            <a:r>
              <a:rPr lang="fr-FR" sz="2800" dirty="0" smtClean="0"/>
              <a:t> Implémentation  par un tableau. </a:t>
            </a:r>
            <a:endParaRPr lang="fr-FR" sz="2800" dirty="0"/>
          </a:p>
          <a:p>
            <a:pPr lvl="1" algn="just"/>
            <a:r>
              <a:rPr lang="fr-FR" sz="2400" b="1" dirty="0" smtClean="0">
                <a:solidFill>
                  <a:srgbClr val="00B050"/>
                </a:solidFill>
              </a:rPr>
              <a:t>La même implémentation d’une liste statique</a:t>
            </a:r>
          </a:p>
          <a:p>
            <a:pPr lvl="0" algn="just">
              <a:spcBef>
                <a:spcPts val="1800"/>
              </a:spcBef>
            </a:pPr>
            <a:r>
              <a:rPr lang="fr-FR" sz="2800" b="1" dirty="0" smtClean="0"/>
              <a:t>Pile dynamique:</a:t>
            </a:r>
            <a:r>
              <a:rPr lang="fr-FR" sz="2800" dirty="0" smtClean="0"/>
              <a:t> Implémentation par une liste chainée</a:t>
            </a:r>
          </a:p>
          <a:p>
            <a:pPr lvl="1" algn="just"/>
            <a:r>
              <a:rPr lang="fr-FR" sz="2400" b="1" dirty="0">
                <a:solidFill>
                  <a:srgbClr val="00B050"/>
                </a:solidFill>
              </a:rPr>
              <a:t>La même implémentation d’une liste </a:t>
            </a:r>
            <a:r>
              <a:rPr lang="fr-FR" sz="2400" b="1" dirty="0" smtClean="0">
                <a:solidFill>
                  <a:srgbClr val="00B050"/>
                </a:solidFill>
              </a:rPr>
              <a:t>chainée</a:t>
            </a:r>
            <a:endParaRPr lang="fr-FR" sz="2400" b="1" dirty="0">
              <a:solidFill>
                <a:srgbClr val="00B050"/>
              </a:solidFill>
            </a:endParaRPr>
          </a:p>
          <a:p>
            <a:pPr lvl="1" algn="just"/>
            <a:endParaRPr lang="fr-FR" sz="2400" dirty="0" smtClean="0"/>
          </a:p>
          <a:p>
            <a:pPr algn="just"/>
            <a:endParaRPr lang="fr-FR" sz="28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indent="-742950" algn="l"/>
            <a:r>
              <a:rPr lang="fr-FR" sz="4000" b="1" dirty="0" smtClean="0"/>
              <a:t>1. Piles statiques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429684" cy="542928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/>
              <a:t>Implémentation par un tableau et dans ce cas :</a:t>
            </a:r>
          </a:p>
          <a:p>
            <a:pPr marL="628650" lvl="0"/>
            <a:r>
              <a:rPr lang="fr-FR" sz="2400" dirty="0" smtClean="0"/>
              <a:t>la capacité de la pile est limitée par la taille du tableau.</a:t>
            </a:r>
          </a:p>
          <a:p>
            <a:pPr marL="628650" lvl="0" algn="just"/>
            <a:r>
              <a:rPr lang="fr-FR" sz="2600" b="1" dirty="0" smtClean="0">
                <a:solidFill>
                  <a:srgbClr val="0070C0"/>
                </a:solidFill>
              </a:rPr>
              <a:t>L’ajout à la pile se fait dans le sens croissant des indices, tandis que le retrait se fait dans le sens inverse.</a:t>
            </a:r>
            <a:endParaRPr lang="fr-FR" sz="2400" dirty="0" smtClean="0"/>
          </a:p>
          <a:p>
            <a:pPr>
              <a:buNone/>
            </a:pPr>
            <a:r>
              <a:rPr lang="fr-FR" sz="2800" b="1" u="sng" dirty="0" smtClean="0"/>
              <a:t>Exemple :</a:t>
            </a:r>
            <a:endParaRPr lang="fr-FR" sz="2800" u="sng" dirty="0" smtClean="0"/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None/>
            </a:pPr>
            <a:r>
              <a:rPr lang="fr-FR" sz="2400" dirty="0" smtClean="0"/>
              <a:t>Soit la pile statique P suivante avec un tableau 7 élément (taille fixe) et une variable longueur contient la valeur 4 qui est le nombre des éléments existe dans la liste. </a:t>
            </a:r>
          </a:p>
          <a:p>
            <a:pPr>
              <a:spcBef>
                <a:spcPts val="1200"/>
              </a:spcBef>
              <a:buNone/>
            </a:pPr>
            <a:r>
              <a:rPr lang="fr-FR" sz="2800" b="1" dirty="0" smtClean="0"/>
              <a:t>	</a:t>
            </a:r>
            <a:r>
              <a:rPr lang="fr-FR" sz="2800" dirty="0" smtClean="0"/>
              <a:t> </a:t>
            </a:r>
            <a:r>
              <a:rPr lang="fr-FR" sz="2400" b="1" dirty="0" smtClean="0"/>
              <a:t>P </a:t>
            </a:r>
            <a:r>
              <a:rPr lang="fr-FR" sz="2800" b="1" dirty="0" smtClean="0"/>
              <a:t>	Tab     </a:t>
            </a:r>
            <a:r>
              <a:rPr lang="fr-FR" sz="2800" dirty="0" smtClean="0"/>
              <a:t>  </a:t>
            </a:r>
          </a:p>
          <a:p>
            <a:pPr>
              <a:spcBef>
                <a:spcPts val="600"/>
              </a:spcBef>
              <a:buNone/>
            </a:pPr>
            <a:r>
              <a:rPr lang="fr-FR" sz="2800" b="1" dirty="0" smtClean="0"/>
              <a:t>		Longueur =4</a:t>
            </a:r>
          </a:p>
          <a:p>
            <a:pPr marL="725488" lvl="0" algn="just">
              <a:buNone/>
            </a:pPr>
            <a:endParaRPr lang="fr-FR" sz="2400" dirty="0" smtClean="0"/>
          </a:p>
          <a:p>
            <a:pPr marL="450850" lvl="0" indent="-450850">
              <a:buNone/>
            </a:pPr>
            <a:endParaRPr lang="fr-FR" sz="2000" b="1" dirty="0" smtClean="0"/>
          </a:p>
          <a:p>
            <a:pPr algn="just">
              <a:buNone/>
            </a:pPr>
            <a:endParaRPr lang="fr-FR" sz="2000" b="1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  <p:pic>
        <p:nvPicPr>
          <p:cNvPr id="9" name="Objet 1"/>
          <p:cNvPicPr>
            <a:picLocks noChangeArrowheads="1"/>
          </p:cNvPicPr>
          <p:nvPr/>
        </p:nvPicPr>
        <p:blipFill>
          <a:blip r:embed="rId3"/>
          <a:srcRect t="-18356" r="-37" b="-4932"/>
          <a:stretch>
            <a:fillRect/>
          </a:stretch>
        </p:blipFill>
        <p:spPr bwMode="auto">
          <a:xfrm>
            <a:off x="2411760" y="4822041"/>
            <a:ext cx="378621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1214414" y="4857760"/>
            <a:ext cx="5929354" cy="12858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fr-FR" sz="2800" b="1" u="sng" dirty="0" smtClean="0"/>
              <a:t>Définition de type Pile</a:t>
            </a:r>
          </a:p>
          <a:p>
            <a:pPr>
              <a:buNone/>
            </a:pPr>
            <a:r>
              <a:rPr lang="fr-FR" sz="2800" b="1" dirty="0" smtClean="0"/>
              <a:t>Type Structure Pile</a:t>
            </a:r>
          </a:p>
          <a:p>
            <a:pPr>
              <a:buNone/>
            </a:pPr>
            <a:r>
              <a:rPr lang="fr-FR" sz="2800" b="1" dirty="0" smtClean="0"/>
              <a:t>début</a:t>
            </a:r>
          </a:p>
          <a:p>
            <a:pPr>
              <a:buNone/>
            </a:pPr>
            <a:r>
              <a:rPr lang="fr-FR" sz="2800" dirty="0" smtClean="0"/>
              <a:t>      Tab: Tableau[MAX] d'Éléments ; </a:t>
            </a:r>
          </a:p>
          <a:p>
            <a:pPr marL="3590925" indent="-3590925">
              <a:buNone/>
            </a:pPr>
            <a:r>
              <a:rPr lang="fr-FR" sz="2800" dirty="0" smtClean="0"/>
              <a:t>      longueur : Entier </a:t>
            </a:r>
            <a:r>
              <a:rPr lang="fr-FR" sz="2000" dirty="0" smtClean="0"/>
              <a:t>;// garde le nombre d’éléments stockés dans la Pile</a:t>
            </a:r>
          </a:p>
          <a:p>
            <a:pPr>
              <a:buNone/>
            </a:pPr>
            <a:r>
              <a:rPr lang="fr-FR" sz="2800" b="1" dirty="0" smtClean="0"/>
              <a:t>Fin</a:t>
            </a:r>
          </a:p>
          <a:p>
            <a:pPr>
              <a:buNone/>
            </a:pPr>
            <a:r>
              <a:rPr lang="fr-FR" sz="2600" b="1" dirty="0" smtClean="0"/>
              <a:t>Exemple: Pile d’entiers </a:t>
            </a:r>
          </a:p>
          <a:p>
            <a:pPr>
              <a:buNone/>
            </a:pPr>
            <a:r>
              <a:rPr lang="fr-FR" sz="2400" b="1" dirty="0" smtClean="0"/>
              <a:t>Type Structure</a:t>
            </a:r>
            <a:r>
              <a:rPr lang="fr-FR" sz="2600" b="1" dirty="0" smtClean="0"/>
              <a:t> </a:t>
            </a:r>
            <a:r>
              <a:rPr lang="fr-FR" sz="2600" b="1" dirty="0" smtClean="0">
                <a:solidFill>
                  <a:srgbClr val="FF0000"/>
                </a:solidFill>
              </a:rPr>
              <a:t>Pile</a:t>
            </a:r>
            <a:r>
              <a:rPr lang="fr-FR" sz="2600" b="1" dirty="0" smtClean="0"/>
              <a:t> </a:t>
            </a:r>
          </a:p>
          <a:p>
            <a:pPr>
              <a:buNone/>
            </a:pPr>
            <a:r>
              <a:rPr lang="fr-FR" sz="2600" b="1" dirty="0" smtClean="0"/>
              <a:t>début</a:t>
            </a:r>
          </a:p>
          <a:p>
            <a:pPr>
              <a:buNone/>
            </a:pPr>
            <a:r>
              <a:rPr lang="fr-FR" sz="2600" dirty="0" smtClean="0"/>
              <a:t>      Tab: Tableau[1000] d’entiers ; </a:t>
            </a:r>
          </a:p>
          <a:p>
            <a:pPr marL="3590925" indent="-3590925">
              <a:buNone/>
            </a:pPr>
            <a:r>
              <a:rPr lang="fr-FR" sz="2600" dirty="0" smtClean="0"/>
              <a:t>      longueur : Entier;</a:t>
            </a:r>
            <a:endParaRPr lang="fr-FR" sz="2200" dirty="0" smtClean="0"/>
          </a:p>
          <a:p>
            <a:pPr>
              <a:buNone/>
            </a:pPr>
            <a:r>
              <a:rPr lang="fr-FR" sz="2200" b="1" dirty="0" smtClean="0"/>
              <a:t>Fin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Connecteur droit 5"/>
          <p:cNvCxnSpPr/>
          <p:nvPr/>
        </p:nvCxnSpPr>
        <p:spPr>
          <a:xfrm rot="5400000">
            <a:off x="-284990" y="2785264"/>
            <a:ext cx="128588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rot="5400000">
            <a:off x="-284990" y="5428470"/>
            <a:ext cx="128588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742950" lvl="0" indent="-742950" algn="l"/>
            <a:r>
              <a:rPr lang="fr-FR" sz="4000" b="1" dirty="0" smtClean="0"/>
              <a:t>4. Pile statique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4051</TotalTime>
  <Words>1227</Words>
  <Application>Microsoft Office PowerPoint</Application>
  <PresentationFormat>Affichage à l'écran (4:3)</PresentationFormat>
  <Paragraphs>312</Paragraphs>
  <Slides>28</Slides>
  <Notes>26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Thème Office</vt:lpstr>
      <vt:lpstr>Présentation PowerPoint</vt:lpstr>
      <vt:lpstr>Piles</vt:lpstr>
      <vt:lpstr>1. Définition </vt:lpstr>
      <vt:lpstr>1. Définition </vt:lpstr>
      <vt:lpstr>1. Définition </vt:lpstr>
      <vt:lpstr>1. Définition </vt:lpstr>
      <vt:lpstr>1. Types </vt:lpstr>
      <vt:lpstr>1. Piles statiques </vt:lpstr>
      <vt:lpstr>4. Pile statique</vt:lpstr>
      <vt:lpstr>1. Piles statiques </vt:lpstr>
      <vt:lpstr>1. Piles statiques </vt:lpstr>
      <vt:lpstr>1. Piles statiques </vt:lpstr>
      <vt:lpstr>1. Piles statiques </vt:lpstr>
      <vt:lpstr>1. Piles statiques </vt:lpstr>
      <vt:lpstr>3. Piles dynamiques </vt:lpstr>
      <vt:lpstr>3. Piles dynamiques </vt:lpstr>
      <vt:lpstr>3. Piles dynamiques </vt:lpstr>
      <vt:lpstr>3. Piles dynamiques </vt:lpstr>
      <vt:lpstr>3. Piles dynamiques </vt:lpstr>
      <vt:lpstr>1. Piles dynamiques </vt:lpstr>
      <vt:lpstr> 4. Exemples d'utilisation des piles</vt:lpstr>
      <vt:lpstr>4. Exemples d'utilisation des piles</vt:lpstr>
      <vt:lpstr> 4. Exemples d'utilisation des piles</vt:lpstr>
      <vt:lpstr> 4. Exemples d'utilisation des piles</vt:lpstr>
      <vt:lpstr> 4. Exemples d'utilisation des piles</vt:lpstr>
      <vt:lpstr> 4. Exemples d'utilisation des piles</vt:lpstr>
      <vt:lpstr> 4. Exemples d'utilisation des piles</vt:lpstr>
      <vt:lpstr> 4. Exemples d'utilisation des piles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1566</cp:revision>
  <dcterms:created xsi:type="dcterms:W3CDTF">2012-10-16T09:31:24Z</dcterms:created>
  <dcterms:modified xsi:type="dcterms:W3CDTF">2022-10-24T09:55:23Z</dcterms:modified>
</cp:coreProperties>
</file>