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41"/>
  </p:notesMasterIdLst>
  <p:sldIdLst>
    <p:sldId id="296" r:id="rId2"/>
    <p:sldId id="359" r:id="rId3"/>
    <p:sldId id="360" r:id="rId4"/>
    <p:sldId id="361" r:id="rId5"/>
    <p:sldId id="358" r:id="rId6"/>
    <p:sldId id="312" r:id="rId7"/>
    <p:sldId id="271" r:id="rId8"/>
    <p:sldId id="299" r:id="rId9"/>
    <p:sldId id="362" r:id="rId10"/>
    <p:sldId id="313" r:id="rId11"/>
    <p:sldId id="314" r:id="rId12"/>
    <p:sldId id="316" r:id="rId13"/>
    <p:sldId id="322" r:id="rId14"/>
    <p:sldId id="323" r:id="rId15"/>
    <p:sldId id="324" r:id="rId16"/>
    <p:sldId id="326" r:id="rId17"/>
    <p:sldId id="327" r:id="rId18"/>
    <p:sldId id="329" r:id="rId19"/>
    <p:sldId id="330" r:id="rId20"/>
    <p:sldId id="335" r:id="rId21"/>
    <p:sldId id="336" r:id="rId22"/>
    <p:sldId id="337" r:id="rId23"/>
    <p:sldId id="338" r:id="rId24"/>
    <p:sldId id="339" r:id="rId25"/>
    <p:sldId id="340" r:id="rId26"/>
    <p:sldId id="341" r:id="rId27"/>
    <p:sldId id="342" r:id="rId28"/>
    <p:sldId id="344" r:id="rId29"/>
    <p:sldId id="343" r:id="rId30"/>
    <p:sldId id="345" r:id="rId31"/>
    <p:sldId id="346" r:id="rId32"/>
    <p:sldId id="347" r:id="rId33"/>
    <p:sldId id="348" r:id="rId34"/>
    <p:sldId id="350" r:id="rId35"/>
    <p:sldId id="351" r:id="rId36"/>
    <p:sldId id="352" r:id="rId37"/>
    <p:sldId id="353" r:id="rId38"/>
    <p:sldId id="354" r:id="rId39"/>
    <p:sldId id="355"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5000" autoAdjust="0"/>
    <p:restoredTop sz="94624" autoAdjust="0"/>
  </p:normalViewPr>
  <p:slideViewPr>
    <p:cSldViewPr snapToGrid="0">
      <p:cViewPr>
        <p:scale>
          <a:sx n="80" d="100"/>
          <a:sy n="80" d="100"/>
        </p:scale>
        <p:origin x="-954" y="-78"/>
      </p:cViewPr>
      <p:guideLst>
        <p:guide orient="horz" pos="2160"/>
        <p:guide pos="3840"/>
      </p:guideLst>
    </p:cSldViewPr>
  </p:slideViewPr>
  <p:notesTextViewPr>
    <p:cViewPr>
      <p:scale>
        <a:sx n="1" d="1"/>
        <a:sy n="1" d="1"/>
      </p:scale>
      <p:origin x="0" y="0"/>
    </p:cViewPr>
  </p:notesTextViewPr>
  <p:sorterViewPr>
    <p:cViewPr>
      <p:scale>
        <a:sx n="66" d="100"/>
        <a:sy n="66" d="100"/>
      </p:scale>
      <p:origin x="-174"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2F4AEC-66A1-44E0-B9AF-DB31ABE63A5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DZ"/>
        </a:p>
      </dgm:t>
    </dgm:pt>
    <dgm:pt modelId="{1121CE04-5E59-4A22-8C9E-1B2575D65EB4}">
      <dgm:prSet phldrT="[نص]"/>
      <dgm:spPr/>
      <dgm:t>
        <a:bodyPr/>
        <a:lstStyle/>
        <a:p>
          <a:pPr rtl="1"/>
          <a:r>
            <a:rPr lang="ar-DZ" dirty="0" smtClean="0"/>
            <a:t>الفرضيات</a:t>
          </a:r>
          <a:endParaRPr lang="ar-DZ" dirty="0"/>
        </a:p>
      </dgm:t>
    </dgm:pt>
    <dgm:pt modelId="{B7DB9624-BD43-4EAA-A910-B760EE306790}" type="parTrans" cxnId="{CC7EDB36-3706-426D-8518-075AAB472B23}">
      <dgm:prSet/>
      <dgm:spPr/>
      <dgm:t>
        <a:bodyPr/>
        <a:lstStyle/>
        <a:p>
          <a:pPr rtl="1"/>
          <a:endParaRPr lang="ar-DZ"/>
        </a:p>
      </dgm:t>
    </dgm:pt>
    <dgm:pt modelId="{D7D7C079-F98C-483A-BEEF-AA3BB5A966B8}" type="sibTrans" cxnId="{CC7EDB36-3706-426D-8518-075AAB472B23}">
      <dgm:prSet/>
      <dgm:spPr/>
      <dgm:t>
        <a:bodyPr/>
        <a:lstStyle/>
        <a:p>
          <a:pPr rtl="1"/>
          <a:endParaRPr lang="ar-DZ" dirty="0"/>
        </a:p>
      </dgm:t>
    </dgm:pt>
    <dgm:pt modelId="{A8F3483E-8AAA-48C7-8EF0-B7037D674D26}">
      <dgm:prSet phldrT="[نص]"/>
      <dgm:spPr/>
      <dgm:t>
        <a:bodyPr/>
        <a:lstStyle/>
        <a:p>
          <a:pPr rtl="1"/>
          <a:r>
            <a:rPr lang="ar-DZ" dirty="0" smtClean="0"/>
            <a:t>الارتباط</a:t>
          </a:r>
          <a:endParaRPr lang="ar-DZ" dirty="0"/>
        </a:p>
      </dgm:t>
    </dgm:pt>
    <dgm:pt modelId="{30D1516A-0901-42D7-A6C0-E588A24430F0}" type="parTrans" cxnId="{455F1D40-5A34-4EEB-9C8B-7DF224E900E0}">
      <dgm:prSet/>
      <dgm:spPr/>
      <dgm:t>
        <a:bodyPr/>
        <a:lstStyle/>
        <a:p>
          <a:pPr rtl="1"/>
          <a:endParaRPr lang="ar-DZ"/>
        </a:p>
      </dgm:t>
    </dgm:pt>
    <dgm:pt modelId="{C89428E1-E56F-46C2-A834-9B8FFC80A60D}" type="sibTrans" cxnId="{455F1D40-5A34-4EEB-9C8B-7DF224E900E0}">
      <dgm:prSet/>
      <dgm:spPr/>
      <dgm:t>
        <a:bodyPr/>
        <a:lstStyle/>
        <a:p>
          <a:pPr rtl="1"/>
          <a:endParaRPr lang="ar-DZ"/>
        </a:p>
      </dgm:t>
    </dgm:pt>
    <dgm:pt modelId="{E86F39FC-70C7-47B6-9A99-D76745C27944}">
      <dgm:prSet phldrT="[نص]"/>
      <dgm:spPr/>
      <dgm:t>
        <a:bodyPr/>
        <a:lstStyle/>
        <a:p>
          <a:pPr rtl="1"/>
          <a:r>
            <a:rPr lang="ar-DZ" dirty="0" smtClean="0"/>
            <a:t>اختبارات الفروق بين المتوسطات</a:t>
          </a:r>
          <a:endParaRPr lang="ar-DZ" dirty="0"/>
        </a:p>
      </dgm:t>
    </dgm:pt>
    <dgm:pt modelId="{482A9848-2884-4332-8B55-BB7CF9C9A11C}" type="parTrans" cxnId="{EF0DD916-862B-4EE2-9B01-BB0DBC8040AD}">
      <dgm:prSet/>
      <dgm:spPr/>
      <dgm:t>
        <a:bodyPr/>
        <a:lstStyle/>
        <a:p>
          <a:pPr rtl="1"/>
          <a:endParaRPr lang="ar-DZ"/>
        </a:p>
      </dgm:t>
    </dgm:pt>
    <dgm:pt modelId="{DFCF8285-3B8A-469B-93C4-F232F9131800}" type="sibTrans" cxnId="{EF0DD916-862B-4EE2-9B01-BB0DBC8040AD}">
      <dgm:prSet/>
      <dgm:spPr/>
      <dgm:t>
        <a:bodyPr/>
        <a:lstStyle/>
        <a:p>
          <a:pPr rtl="1"/>
          <a:endParaRPr lang="ar-DZ" dirty="0"/>
        </a:p>
      </dgm:t>
    </dgm:pt>
    <dgm:pt modelId="{984EF92A-79A9-431E-A356-58E30864E4A2}">
      <dgm:prSet/>
      <dgm:spPr/>
      <dgm:t>
        <a:bodyPr/>
        <a:lstStyle/>
        <a:p>
          <a:pPr algn="ctr"/>
          <a:r>
            <a:rPr lang="ar-DZ" dirty="0" smtClean="0"/>
            <a:t>الانحدار</a:t>
          </a:r>
          <a:endParaRPr lang="fr-FR" dirty="0"/>
        </a:p>
      </dgm:t>
    </dgm:pt>
    <dgm:pt modelId="{5A37CC69-96B5-4581-8151-4D00C4A2E811}" type="parTrans" cxnId="{F59DD312-26A9-4E0E-90D5-66635ADC0484}">
      <dgm:prSet/>
      <dgm:spPr/>
    </dgm:pt>
    <dgm:pt modelId="{FE8E3DD9-C9F1-41C2-865F-C65BA1CC6275}" type="sibTrans" cxnId="{F59DD312-26A9-4E0E-90D5-66635ADC0484}">
      <dgm:prSet/>
      <dgm:spPr/>
    </dgm:pt>
    <dgm:pt modelId="{C9188023-D27E-4ABE-895D-91B137A11095}" type="pres">
      <dgm:prSet presAssocID="{F52F4AEC-66A1-44E0-B9AF-DB31ABE63A5E}" presName="outerComposite" presStyleCnt="0">
        <dgm:presLayoutVars>
          <dgm:chMax val="5"/>
          <dgm:dir/>
          <dgm:resizeHandles val="exact"/>
        </dgm:presLayoutVars>
      </dgm:prSet>
      <dgm:spPr/>
      <dgm:t>
        <a:bodyPr/>
        <a:lstStyle/>
        <a:p>
          <a:endParaRPr lang="fr-FR"/>
        </a:p>
      </dgm:t>
    </dgm:pt>
    <dgm:pt modelId="{C50CE801-9A0C-4FC4-A27D-01B2FB4DAA23}" type="pres">
      <dgm:prSet presAssocID="{F52F4AEC-66A1-44E0-B9AF-DB31ABE63A5E}" presName="dummyMaxCanvas" presStyleCnt="0">
        <dgm:presLayoutVars/>
      </dgm:prSet>
      <dgm:spPr/>
    </dgm:pt>
    <dgm:pt modelId="{AFF992D6-BE3C-4075-B8A2-E9FBA2EC19C2}" type="pres">
      <dgm:prSet presAssocID="{F52F4AEC-66A1-44E0-B9AF-DB31ABE63A5E}" presName="FourNodes_1" presStyleLbl="node1" presStyleIdx="0" presStyleCnt="4">
        <dgm:presLayoutVars>
          <dgm:bulletEnabled val="1"/>
        </dgm:presLayoutVars>
      </dgm:prSet>
      <dgm:spPr/>
      <dgm:t>
        <a:bodyPr/>
        <a:lstStyle/>
        <a:p>
          <a:endParaRPr lang="fr-FR"/>
        </a:p>
      </dgm:t>
    </dgm:pt>
    <dgm:pt modelId="{751BCA5D-3C87-49C2-9572-8CD3799254A3}" type="pres">
      <dgm:prSet presAssocID="{F52F4AEC-66A1-44E0-B9AF-DB31ABE63A5E}" presName="FourNodes_2" presStyleLbl="node1" presStyleIdx="1" presStyleCnt="4">
        <dgm:presLayoutVars>
          <dgm:bulletEnabled val="1"/>
        </dgm:presLayoutVars>
      </dgm:prSet>
      <dgm:spPr/>
      <dgm:t>
        <a:bodyPr/>
        <a:lstStyle/>
        <a:p>
          <a:endParaRPr lang="fr-FR"/>
        </a:p>
      </dgm:t>
    </dgm:pt>
    <dgm:pt modelId="{887A692C-A10C-4C0A-8314-F9E5984F7F56}" type="pres">
      <dgm:prSet presAssocID="{F52F4AEC-66A1-44E0-B9AF-DB31ABE63A5E}" presName="FourNodes_3" presStyleLbl="node1" presStyleIdx="2" presStyleCnt="4">
        <dgm:presLayoutVars>
          <dgm:bulletEnabled val="1"/>
        </dgm:presLayoutVars>
      </dgm:prSet>
      <dgm:spPr/>
      <dgm:t>
        <a:bodyPr/>
        <a:lstStyle/>
        <a:p>
          <a:endParaRPr lang="fr-FR"/>
        </a:p>
      </dgm:t>
    </dgm:pt>
    <dgm:pt modelId="{8A874067-F6AA-4F52-AEC9-7B5BBC321C3A}" type="pres">
      <dgm:prSet presAssocID="{F52F4AEC-66A1-44E0-B9AF-DB31ABE63A5E}" presName="FourNodes_4" presStyleLbl="node1" presStyleIdx="3" presStyleCnt="4">
        <dgm:presLayoutVars>
          <dgm:bulletEnabled val="1"/>
        </dgm:presLayoutVars>
      </dgm:prSet>
      <dgm:spPr/>
    </dgm:pt>
    <dgm:pt modelId="{2AD255CF-E0D1-4CA5-A8AC-F6A4F14B7DD9}" type="pres">
      <dgm:prSet presAssocID="{F52F4AEC-66A1-44E0-B9AF-DB31ABE63A5E}" presName="FourConn_1-2" presStyleLbl="fgAccFollowNode1" presStyleIdx="0" presStyleCnt="3">
        <dgm:presLayoutVars>
          <dgm:bulletEnabled val="1"/>
        </dgm:presLayoutVars>
      </dgm:prSet>
      <dgm:spPr/>
      <dgm:t>
        <a:bodyPr/>
        <a:lstStyle/>
        <a:p>
          <a:endParaRPr lang="fr-FR"/>
        </a:p>
      </dgm:t>
    </dgm:pt>
    <dgm:pt modelId="{2AC84665-4CCE-48CA-882C-A20A9ED8F141}" type="pres">
      <dgm:prSet presAssocID="{F52F4AEC-66A1-44E0-B9AF-DB31ABE63A5E}" presName="FourConn_2-3" presStyleLbl="fgAccFollowNode1" presStyleIdx="1" presStyleCnt="3">
        <dgm:presLayoutVars>
          <dgm:bulletEnabled val="1"/>
        </dgm:presLayoutVars>
      </dgm:prSet>
      <dgm:spPr/>
      <dgm:t>
        <a:bodyPr/>
        <a:lstStyle/>
        <a:p>
          <a:endParaRPr lang="fr-FR"/>
        </a:p>
      </dgm:t>
    </dgm:pt>
    <dgm:pt modelId="{3F2154A6-D26B-4517-AD78-7320F8B4B4EF}" type="pres">
      <dgm:prSet presAssocID="{F52F4AEC-66A1-44E0-B9AF-DB31ABE63A5E}" presName="FourConn_3-4" presStyleLbl="fgAccFollowNode1" presStyleIdx="2" presStyleCnt="3">
        <dgm:presLayoutVars>
          <dgm:bulletEnabled val="1"/>
        </dgm:presLayoutVars>
      </dgm:prSet>
      <dgm:spPr/>
      <dgm:t>
        <a:bodyPr/>
        <a:lstStyle/>
        <a:p>
          <a:endParaRPr lang="fr-FR"/>
        </a:p>
      </dgm:t>
    </dgm:pt>
    <dgm:pt modelId="{A5F23E8E-9189-4C29-B975-E07227C92E5D}" type="pres">
      <dgm:prSet presAssocID="{F52F4AEC-66A1-44E0-B9AF-DB31ABE63A5E}" presName="FourNodes_1_text" presStyleLbl="node1" presStyleIdx="3" presStyleCnt="4">
        <dgm:presLayoutVars>
          <dgm:bulletEnabled val="1"/>
        </dgm:presLayoutVars>
      </dgm:prSet>
      <dgm:spPr/>
      <dgm:t>
        <a:bodyPr/>
        <a:lstStyle/>
        <a:p>
          <a:endParaRPr lang="fr-FR"/>
        </a:p>
      </dgm:t>
    </dgm:pt>
    <dgm:pt modelId="{54304323-7072-497E-9F5A-B77CE894A1C9}" type="pres">
      <dgm:prSet presAssocID="{F52F4AEC-66A1-44E0-B9AF-DB31ABE63A5E}" presName="FourNodes_2_text" presStyleLbl="node1" presStyleIdx="3" presStyleCnt="4">
        <dgm:presLayoutVars>
          <dgm:bulletEnabled val="1"/>
        </dgm:presLayoutVars>
      </dgm:prSet>
      <dgm:spPr/>
      <dgm:t>
        <a:bodyPr/>
        <a:lstStyle/>
        <a:p>
          <a:endParaRPr lang="fr-FR"/>
        </a:p>
      </dgm:t>
    </dgm:pt>
    <dgm:pt modelId="{21E9F525-0663-43F1-BD80-B5F1E52B574E}" type="pres">
      <dgm:prSet presAssocID="{F52F4AEC-66A1-44E0-B9AF-DB31ABE63A5E}" presName="FourNodes_3_text" presStyleLbl="node1" presStyleIdx="3" presStyleCnt="4">
        <dgm:presLayoutVars>
          <dgm:bulletEnabled val="1"/>
        </dgm:presLayoutVars>
      </dgm:prSet>
      <dgm:spPr/>
      <dgm:t>
        <a:bodyPr/>
        <a:lstStyle/>
        <a:p>
          <a:endParaRPr lang="fr-FR"/>
        </a:p>
      </dgm:t>
    </dgm:pt>
    <dgm:pt modelId="{9F2E92A1-E367-4D14-9618-4AC5FC5C1869}" type="pres">
      <dgm:prSet presAssocID="{F52F4AEC-66A1-44E0-B9AF-DB31ABE63A5E}" presName="FourNodes_4_text" presStyleLbl="node1" presStyleIdx="3" presStyleCnt="4">
        <dgm:presLayoutVars>
          <dgm:bulletEnabled val="1"/>
        </dgm:presLayoutVars>
      </dgm:prSet>
      <dgm:spPr/>
    </dgm:pt>
  </dgm:ptLst>
  <dgm:cxnLst>
    <dgm:cxn modelId="{BB38C209-01DE-4621-A00D-EE4D2C5016AC}" type="presOf" srcId="{984EF92A-79A9-431E-A356-58E30864E4A2}" destId="{9F2E92A1-E367-4D14-9618-4AC5FC5C1869}" srcOrd="1" destOrd="0" presId="urn:microsoft.com/office/officeart/2005/8/layout/vProcess5"/>
    <dgm:cxn modelId="{22336922-9777-4245-B365-B9AD9C68BB46}" type="presOf" srcId="{E86F39FC-70C7-47B6-9A99-D76745C27944}" destId="{54304323-7072-497E-9F5A-B77CE894A1C9}" srcOrd="1" destOrd="0" presId="urn:microsoft.com/office/officeart/2005/8/layout/vProcess5"/>
    <dgm:cxn modelId="{80E5939C-AA2F-4115-ABA5-BB709F2DB010}" type="presOf" srcId="{984EF92A-79A9-431E-A356-58E30864E4A2}" destId="{8A874067-F6AA-4F52-AEC9-7B5BBC321C3A}" srcOrd="0" destOrd="0" presId="urn:microsoft.com/office/officeart/2005/8/layout/vProcess5"/>
    <dgm:cxn modelId="{AC9F13E7-52D3-4D38-A953-130E631CD3A3}" type="presOf" srcId="{D7D7C079-F98C-483A-BEEF-AA3BB5A966B8}" destId="{2AD255CF-E0D1-4CA5-A8AC-F6A4F14B7DD9}" srcOrd="0" destOrd="0" presId="urn:microsoft.com/office/officeart/2005/8/layout/vProcess5"/>
    <dgm:cxn modelId="{455F1D40-5A34-4EEB-9C8B-7DF224E900E0}" srcId="{F52F4AEC-66A1-44E0-B9AF-DB31ABE63A5E}" destId="{A8F3483E-8AAA-48C7-8EF0-B7037D674D26}" srcOrd="2" destOrd="0" parTransId="{30D1516A-0901-42D7-A6C0-E588A24430F0}" sibTransId="{C89428E1-E56F-46C2-A834-9B8FFC80A60D}"/>
    <dgm:cxn modelId="{10373CB3-126C-486F-A1C3-6A255AD8F78A}" type="presOf" srcId="{A8F3483E-8AAA-48C7-8EF0-B7037D674D26}" destId="{21E9F525-0663-43F1-BD80-B5F1E52B574E}" srcOrd="1" destOrd="0" presId="urn:microsoft.com/office/officeart/2005/8/layout/vProcess5"/>
    <dgm:cxn modelId="{9935880A-3936-436E-9B8C-A390B7E64815}" type="presOf" srcId="{DFCF8285-3B8A-469B-93C4-F232F9131800}" destId="{2AC84665-4CCE-48CA-882C-A20A9ED8F141}" srcOrd="0" destOrd="0" presId="urn:microsoft.com/office/officeart/2005/8/layout/vProcess5"/>
    <dgm:cxn modelId="{F59DD312-26A9-4E0E-90D5-66635ADC0484}" srcId="{F52F4AEC-66A1-44E0-B9AF-DB31ABE63A5E}" destId="{984EF92A-79A9-431E-A356-58E30864E4A2}" srcOrd="3" destOrd="0" parTransId="{5A37CC69-96B5-4581-8151-4D00C4A2E811}" sibTransId="{FE8E3DD9-C9F1-41C2-865F-C65BA1CC6275}"/>
    <dgm:cxn modelId="{EF0DD916-862B-4EE2-9B01-BB0DBC8040AD}" srcId="{F52F4AEC-66A1-44E0-B9AF-DB31ABE63A5E}" destId="{E86F39FC-70C7-47B6-9A99-D76745C27944}" srcOrd="1" destOrd="0" parTransId="{482A9848-2884-4332-8B55-BB7CF9C9A11C}" sibTransId="{DFCF8285-3B8A-469B-93C4-F232F9131800}"/>
    <dgm:cxn modelId="{2F984758-59C8-4ABF-B0AD-E64E9380C7CB}" type="presOf" srcId="{E86F39FC-70C7-47B6-9A99-D76745C27944}" destId="{751BCA5D-3C87-49C2-9572-8CD3799254A3}" srcOrd="0" destOrd="0" presId="urn:microsoft.com/office/officeart/2005/8/layout/vProcess5"/>
    <dgm:cxn modelId="{332970DB-505B-45E2-9E24-0DBE9C0E4845}" type="presOf" srcId="{1121CE04-5E59-4A22-8C9E-1B2575D65EB4}" destId="{AFF992D6-BE3C-4075-B8A2-E9FBA2EC19C2}" srcOrd="0" destOrd="0" presId="urn:microsoft.com/office/officeart/2005/8/layout/vProcess5"/>
    <dgm:cxn modelId="{02D14936-FC73-4B4F-B494-A5F9F4A341E7}" type="presOf" srcId="{F52F4AEC-66A1-44E0-B9AF-DB31ABE63A5E}" destId="{C9188023-D27E-4ABE-895D-91B137A11095}" srcOrd="0" destOrd="0" presId="urn:microsoft.com/office/officeart/2005/8/layout/vProcess5"/>
    <dgm:cxn modelId="{CC7EDB36-3706-426D-8518-075AAB472B23}" srcId="{F52F4AEC-66A1-44E0-B9AF-DB31ABE63A5E}" destId="{1121CE04-5E59-4A22-8C9E-1B2575D65EB4}" srcOrd="0" destOrd="0" parTransId="{B7DB9624-BD43-4EAA-A910-B760EE306790}" sibTransId="{D7D7C079-F98C-483A-BEEF-AA3BB5A966B8}"/>
    <dgm:cxn modelId="{9BFAE2B2-4B0A-42D2-B011-C8993CEE7934}" type="presOf" srcId="{1121CE04-5E59-4A22-8C9E-1B2575D65EB4}" destId="{A5F23E8E-9189-4C29-B975-E07227C92E5D}" srcOrd="1" destOrd="0" presId="urn:microsoft.com/office/officeart/2005/8/layout/vProcess5"/>
    <dgm:cxn modelId="{CAEA6DE7-F0B9-4D36-85C2-2D3130A7DB42}" type="presOf" srcId="{A8F3483E-8AAA-48C7-8EF0-B7037D674D26}" destId="{887A692C-A10C-4C0A-8314-F9E5984F7F56}" srcOrd="0" destOrd="0" presId="urn:microsoft.com/office/officeart/2005/8/layout/vProcess5"/>
    <dgm:cxn modelId="{9D8055E8-729D-469D-AADC-7D7E9E21E76B}" type="presOf" srcId="{C89428E1-E56F-46C2-A834-9B8FFC80A60D}" destId="{3F2154A6-D26B-4517-AD78-7320F8B4B4EF}" srcOrd="0" destOrd="0" presId="urn:microsoft.com/office/officeart/2005/8/layout/vProcess5"/>
    <dgm:cxn modelId="{6595E57B-C141-4A89-8213-A2185474ADDC}" type="presParOf" srcId="{C9188023-D27E-4ABE-895D-91B137A11095}" destId="{C50CE801-9A0C-4FC4-A27D-01B2FB4DAA23}" srcOrd="0" destOrd="0" presId="urn:microsoft.com/office/officeart/2005/8/layout/vProcess5"/>
    <dgm:cxn modelId="{0FEAE229-2F02-40C9-993C-7829E46AE913}" type="presParOf" srcId="{C9188023-D27E-4ABE-895D-91B137A11095}" destId="{AFF992D6-BE3C-4075-B8A2-E9FBA2EC19C2}" srcOrd="1" destOrd="0" presId="urn:microsoft.com/office/officeart/2005/8/layout/vProcess5"/>
    <dgm:cxn modelId="{AA94AB3C-8D52-449F-90C7-98BC2E9C4DDA}" type="presParOf" srcId="{C9188023-D27E-4ABE-895D-91B137A11095}" destId="{751BCA5D-3C87-49C2-9572-8CD3799254A3}" srcOrd="2" destOrd="0" presId="urn:microsoft.com/office/officeart/2005/8/layout/vProcess5"/>
    <dgm:cxn modelId="{E5B4C200-BC67-4446-BAA4-53F75676805D}" type="presParOf" srcId="{C9188023-D27E-4ABE-895D-91B137A11095}" destId="{887A692C-A10C-4C0A-8314-F9E5984F7F56}" srcOrd="3" destOrd="0" presId="urn:microsoft.com/office/officeart/2005/8/layout/vProcess5"/>
    <dgm:cxn modelId="{50B0CBFA-6430-433F-B638-0E43B9931703}" type="presParOf" srcId="{C9188023-D27E-4ABE-895D-91B137A11095}" destId="{8A874067-F6AA-4F52-AEC9-7B5BBC321C3A}" srcOrd="4" destOrd="0" presId="urn:microsoft.com/office/officeart/2005/8/layout/vProcess5"/>
    <dgm:cxn modelId="{EB06FA7E-119D-4524-AEF3-1B72EF7C75DE}" type="presParOf" srcId="{C9188023-D27E-4ABE-895D-91B137A11095}" destId="{2AD255CF-E0D1-4CA5-A8AC-F6A4F14B7DD9}" srcOrd="5" destOrd="0" presId="urn:microsoft.com/office/officeart/2005/8/layout/vProcess5"/>
    <dgm:cxn modelId="{5C7EED67-0053-4784-8BB5-0ACCB16C24CA}" type="presParOf" srcId="{C9188023-D27E-4ABE-895D-91B137A11095}" destId="{2AC84665-4CCE-48CA-882C-A20A9ED8F141}" srcOrd="6" destOrd="0" presId="urn:microsoft.com/office/officeart/2005/8/layout/vProcess5"/>
    <dgm:cxn modelId="{28ECF553-9D9B-4246-BFC6-9254908343C0}" type="presParOf" srcId="{C9188023-D27E-4ABE-895D-91B137A11095}" destId="{3F2154A6-D26B-4517-AD78-7320F8B4B4EF}" srcOrd="7" destOrd="0" presId="urn:microsoft.com/office/officeart/2005/8/layout/vProcess5"/>
    <dgm:cxn modelId="{6EFE9D88-D3D1-4AB3-9701-8522C497925C}" type="presParOf" srcId="{C9188023-D27E-4ABE-895D-91B137A11095}" destId="{A5F23E8E-9189-4C29-B975-E07227C92E5D}" srcOrd="8" destOrd="0" presId="urn:microsoft.com/office/officeart/2005/8/layout/vProcess5"/>
    <dgm:cxn modelId="{B1C17729-555C-41C7-A4D5-10BF4EE5EB47}" type="presParOf" srcId="{C9188023-D27E-4ABE-895D-91B137A11095}" destId="{54304323-7072-497E-9F5A-B77CE894A1C9}" srcOrd="9" destOrd="0" presId="urn:microsoft.com/office/officeart/2005/8/layout/vProcess5"/>
    <dgm:cxn modelId="{AB95D4CF-D74A-467B-8DD2-3B15CBD28ADC}" type="presParOf" srcId="{C9188023-D27E-4ABE-895D-91B137A11095}" destId="{21E9F525-0663-43F1-BD80-B5F1E52B574E}" srcOrd="10" destOrd="0" presId="urn:microsoft.com/office/officeart/2005/8/layout/vProcess5"/>
    <dgm:cxn modelId="{B9AB605E-5AAC-4CC8-84DD-C295D1A23CE5}" type="presParOf" srcId="{C9188023-D27E-4ABE-895D-91B137A11095}" destId="{9F2E92A1-E367-4D14-9618-4AC5FC5C1869}" srcOrd="11"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67546C-16DB-4621-B5F1-0026BEFA8E53}"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fr-FR"/>
        </a:p>
      </dgm:t>
    </dgm:pt>
    <dgm:pt modelId="{EC6D3172-4B65-4FB2-8C0E-351B3552E76B}">
      <dgm:prSet phldrT="[Texte]"/>
      <dgm:spPr/>
      <dgm:t>
        <a:bodyPr/>
        <a:lstStyle/>
        <a:p>
          <a:r>
            <a:rPr lang="ar-DZ" dirty="0"/>
            <a:t>الفروض</a:t>
          </a:r>
          <a:endParaRPr lang="fr-FR" dirty="0"/>
        </a:p>
      </dgm:t>
    </dgm:pt>
    <dgm:pt modelId="{3531A25F-0C6D-4FE7-8719-858192B3EE10}" type="parTrans" cxnId="{BDD5FF1D-1084-435D-BEA6-E95614F5C275}">
      <dgm:prSet/>
      <dgm:spPr/>
      <dgm:t>
        <a:bodyPr/>
        <a:lstStyle/>
        <a:p>
          <a:endParaRPr lang="fr-FR"/>
        </a:p>
      </dgm:t>
    </dgm:pt>
    <dgm:pt modelId="{39FBE3E9-5738-4B65-BD37-34B600E5378E}" type="sibTrans" cxnId="{BDD5FF1D-1084-435D-BEA6-E95614F5C275}">
      <dgm:prSet/>
      <dgm:spPr/>
      <dgm:t>
        <a:bodyPr/>
        <a:lstStyle/>
        <a:p>
          <a:endParaRPr lang="fr-FR"/>
        </a:p>
      </dgm:t>
    </dgm:pt>
    <dgm:pt modelId="{D6E82358-7646-4AA1-B978-A798F6F979FA}">
      <dgm:prSet phldrT="[Texte]"/>
      <dgm:spPr/>
      <dgm:t>
        <a:bodyPr/>
        <a:lstStyle/>
        <a:p>
          <a:r>
            <a:rPr lang="ar-DZ" dirty="0"/>
            <a:t>بحثية</a:t>
          </a:r>
          <a:endParaRPr lang="fr-FR" dirty="0"/>
        </a:p>
      </dgm:t>
    </dgm:pt>
    <dgm:pt modelId="{1157325C-8FA3-4507-83EF-F731899DC126}" type="parTrans" cxnId="{0553CD50-8D3E-442D-B2AD-D75922BD03D8}">
      <dgm:prSet/>
      <dgm:spPr/>
      <dgm:t>
        <a:bodyPr/>
        <a:lstStyle/>
        <a:p>
          <a:endParaRPr lang="fr-FR"/>
        </a:p>
      </dgm:t>
    </dgm:pt>
    <dgm:pt modelId="{DEFCB053-76F7-46CD-8E34-96490E47B839}" type="sibTrans" cxnId="{0553CD50-8D3E-442D-B2AD-D75922BD03D8}">
      <dgm:prSet/>
      <dgm:spPr/>
      <dgm:t>
        <a:bodyPr/>
        <a:lstStyle/>
        <a:p>
          <a:endParaRPr lang="fr-FR"/>
        </a:p>
      </dgm:t>
    </dgm:pt>
    <dgm:pt modelId="{9C06E3BD-C369-4717-A26A-83AC2A14BE11}">
      <dgm:prSet phldrT="[Texte]"/>
      <dgm:spPr/>
      <dgm:t>
        <a:bodyPr/>
        <a:lstStyle/>
        <a:p>
          <a:r>
            <a:rPr lang="ar-DZ" dirty="0" err="1"/>
            <a:t>علاقية</a:t>
          </a:r>
          <a:r>
            <a:rPr lang="ar-DZ" dirty="0"/>
            <a:t> (</a:t>
          </a:r>
          <a:r>
            <a:rPr lang="ar-DZ" dirty="0" err="1"/>
            <a:t>ارتباطية)</a:t>
          </a:r>
          <a:endParaRPr lang="fr-FR" dirty="0"/>
        </a:p>
      </dgm:t>
    </dgm:pt>
    <dgm:pt modelId="{8419D6BE-3491-44B7-8199-DF84F5B7E459}" type="parTrans" cxnId="{E28AF07A-F7DB-4EF0-A741-7E4A82038101}">
      <dgm:prSet/>
      <dgm:spPr/>
      <dgm:t>
        <a:bodyPr/>
        <a:lstStyle/>
        <a:p>
          <a:endParaRPr lang="fr-FR"/>
        </a:p>
      </dgm:t>
    </dgm:pt>
    <dgm:pt modelId="{23DA7C6F-1C15-4218-BE35-6F7408EB33C2}" type="sibTrans" cxnId="{E28AF07A-F7DB-4EF0-A741-7E4A82038101}">
      <dgm:prSet/>
      <dgm:spPr/>
      <dgm:t>
        <a:bodyPr/>
        <a:lstStyle/>
        <a:p>
          <a:endParaRPr lang="fr-FR"/>
        </a:p>
      </dgm:t>
    </dgm:pt>
    <dgm:pt modelId="{44CA14F2-2D8D-476D-8023-ED9BDC74B4C3}">
      <dgm:prSet phldrT="[Texte]"/>
      <dgm:spPr/>
      <dgm:t>
        <a:bodyPr/>
        <a:lstStyle/>
        <a:p>
          <a:r>
            <a:rPr lang="ar-DZ" dirty="0"/>
            <a:t>احصائية</a:t>
          </a:r>
          <a:endParaRPr lang="fr-FR" dirty="0"/>
        </a:p>
      </dgm:t>
    </dgm:pt>
    <dgm:pt modelId="{7ED3908D-1B79-41A9-BFBD-98838457987C}" type="parTrans" cxnId="{A9E23131-A954-47E8-B26B-64FCD20E7D7C}">
      <dgm:prSet/>
      <dgm:spPr/>
      <dgm:t>
        <a:bodyPr/>
        <a:lstStyle/>
        <a:p>
          <a:endParaRPr lang="fr-FR"/>
        </a:p>
      </dgm:t>
    </dgm:pt>
    <dgm:pt modelId="{65683FE6-2B21-492E-A16F-FFEF93F273B7}" type="sibTrans" cxnId="{A9E23131-A954-47E8-B26B-64FCD20E7D7C}">
      <dgm:prSet/>
      <dgm:spPr/>
      <dgm:t>
        <a:bodyPr/>
        <a:lstStyle/>
        <a:p>
          <a:endParaRPr lang="fr-FR"/>
        </a:p>
      </dgm:t>
    </dgm:pt>
    <dgm:pt modelId="{B6D4FA36-FF3B-446F-8DE6-B80BA6A16B38}">
      <dgm:prSet phldrT="[Texte]"/>
      <dgm:spPr/>
      <dgm:t>
        <a:bodyPr/>
        <a:lstStyle/>
        <a:p>
          <a:r>
            <a:rPr lang="ar-DZ" dirty="0"/>
            <a:t>بديلة</a:t>
          </a:r>
          <a:endParaRPr lang="fr-FR" dirty="0"/>
        </a:p>
      </dgm:t>
    </dgm:pt>
    <dgm:pt modelId="{821BD729-962C-4687-B7DD-E72CC4767B77}" type="parTrans" cxnId="{13A1CC7D-BCE2-496C-B384-DBBFB1313406}">
      <dgm:prSet/>
      <dgm:spPr/>
      <dgm:t>
        <a:bodyPr/>
        <a:lstStyle/>
        <a:p>
          <a:endParaRPr lang="fr-FR"/>
        </a:p>
      </dgm:t>
    </dgm:pt>
    <dgm:pt modelId="{C2E132A9-A197-4E0A-8B4B-48F838836C61}" type="sibTrans" cxnId="{13A1CC7D-BCE2-496C-B384-DBBFB1313406}">
      <dgm:prSet/>
      <dgm:spPr/>
      <dgm:t>
        <a:bodyPr/>
        <a:lstStyle/>
        <a:p>
          <a:endParaRPr lang="fr-FR"/>
        </a:p>
      </dgm:t>
    </dgm:pt>
    <dgm:pt modelId="{515510BB-6947-4EC7-AB49-2C88DDE59302}">
      <dgm:prSet/>
      <dgm:spPr/>
      <dgm:t>
        <a:bodyPr/>
        <a:lstStyle/>
        <a:p>
          <a:r>
            <a:rPr lang="ar-DZ" dirty="0"/>
            <a:t>صفرية</a:t>
          </a:r>
          <a:endParaRPr lang="fr-FR" dirty="0"/>
        </a:p>
      </dgm:t>
    </dgm:pt>
    <dgm:pt modelId="{02AD1297-6D07-4BA9-B08F-06CCFC476F54}" type="parTrans" cxnId="{CB64C2E7-E0EC-435C-B774-8D1815214B5F}">
      <dgm:prSet/>
      <dgm:spPr/>
      <dgm:t>
        <a:bodyPr/>
        <a:lstStyle/>
        <a:p>
          <a:endParaRPr lang="fr-FR"/>
        </a:p>
      </dgm:t>
    </dgm:pt>
    <dgm:pt modelId="{6F5838BA-53D3-4764-9046-2C831B2149F0}" type="sibTrans" cxnId="{CB64C2E7-E0EC-435C-B774-8D1815214B5F}">
      <dgm:prSet/>
      <dgm:spPr/>
      <dgm:t>
        <a:bodyPr/>
        <a:lstStyle/>
        <a:p>
          <a:endParaRPr lang="fr-FR"/>
        </a:p>
      </dgm:t>
    </dgm:pt>
    <dgm:pt modelId="{0D82EEBF-D617-43A3-9F7E-14649E2A656C}">
      <dgm:prSet/>
      <dgm:spPr/>
      <dgm:t>
        <a:bodyPr/>
        <a:lstStyle/>
        <a:p>
          <a:r>
            <a:rPr lang="ar-DZ" dirty="0"/>
            <a:t>غير موجهة</a:t>
          </a:r>
          <a:endParaRPr lang="fr-FR" dirty="0"/>
        </a:p>
      </dgm:t>
    </dgm:pt>
    <dgm:pt modelId="{11CC3F3A-4782-4D37-A550-3EC25B07AE66}" type="parTrans" cxnId="{A5A5990E-2F1C-4CA0-8D62-4A46669A4680}">
      <dgm:prSet/>
      <dgm:spPr/>
      <dgm:t>
        <a:bodyPr/>
        <a:lstStyle/>
        <a:p>
          <a:endParaRPr lang="fr-FR"/>
        </a:p>
      </dgm:t>
    </dgm:pt>
    <dgm:pt modelId="{B30DC976-5640-4417-A183-A4C26DB2EFBF}" type="sibTrans" cxnId="{A5A5990E-2F1C-4CA0-8D62-4A46669A4680}">
      <dgm:prSet/>
      <dgm:spPr/>
      <dgm:t>
        <a:bodyPr/>
        <a:lstStyle/>
        <a:p>
          <a:endParaRPr lang="fr-FR"/>
        </a:p>
      </dgm:t>
    </dgm:pt>
    <dgm:pt modelId="{22F87861-60D0-4EBF-80D5-CEAD1E2214FF}">
      <dgm:prSet/>
      <dgm:spPr/>
      <dgm:t>
        <a:bodyPr/>
        <a:lstStyle/>
        <a:p>
          <a:r>
            <a:rPr lang="ar-DZ" dirty="0"/>
            <a:t>موجهة</a:t>
          </a:r>
          <a:endParaRPr lang="fr-FR" dirty="0"/>
        </a:p>
      </dgm:t>
    </dgm:pt>
    <dgm:pt modelId="{D16FF00E-D0BF-4547-B056-E58603238C07}" type="parTrans" cxnId="{1FCBB7D1-8A1A-47F8-91CC-4879C16A59EA}">
      <dgm:prSet/>
      <dgm:spPr/>
      <dgm:t>
        <a:bodyPr/>
        <a:lstStyle/>
        <a:p>
          <a:endParaRPr lang="fr-FR"/>
        </a:p>
      </dgm:t>
    </dgm:pt>
    <dgm:pt modelId="{5BC8B15E-C4A7-47B9-8C07-97B41F2E8A6F}" type="sibTrans" cxnId="{1FCBB7D1-8A1A-47F8-91CC-4879C16A59EA}">
      <dgm:prSet/>
      <dgm:spPr/>
      <dgm:t>
        <a:bodyPr/>
        <a:lstStyle/>
        <a:p>
          <a:endParaRPr lang="fr-FR"/>
        </a:p>
      </dgm:t>
    </dgm:pt>
    <dgm:pt modelId="{3B1AFAA5-A860-49F1-A5B8-5FEEC88B4F63}">
      <dgm:prSet/>
      <dgm:spPr/>
      <dgm:t>
        <a:bodyPr/>
        <a:lstStyle/>
        <a:p>
          <a:r>
            <a:rPr lang="ar-DZ" dirty="0" err="1"/>
            <a:t>فروقية</a:t>
          </a:r>
          <a:endParaRPr lang="fr-FR" dirty="0"/>
        </a:p>
      </dgm:t>
    </dgm:pt>
    <dgm:pt modelId="{D225B558-7481-4A20-9371-A3A165088770}" type="parTrans" cxnId="{AC528EFE-6A22-4764-B1CA-476A7146D090}">
      <dgm:prSet/>
      <dgm:spPr/>
      <dgm:t>
        <a:bodyPr/>
        <a:lstStyle/>
        <a:p>
          <a:endParaRPr lang="fr-FR"/>
        </a:p>
      </dgm:t>
    </dgm:pt>
    <dgm:pt modelId="{0A1D38D0-2C18-48CC-970F-2C8B9D8190E7}" type="sibTrans" cxnId="{AC528EFE-6A22-4764-B1CA-476A7146D090}">
      <dgm:prSet/>
      <dgm:spPr/>
      <dgm:t>
        <a:bodyPr/>
        <a:lstStyle/>
        <a:p>
          <a:endParaRPr lang="fr-FR"/>
        </a:p>
      </dgm:t>
    </dgm:pt>
    <dgm:pt modelId="{3646E825-926F-4A8A-BC52-1B1747D1FF25}">
      <dgm:prSet/>
      <dgm:spPr/>
      <dgm:t>
        <a:bodyPr/>
        <a:lstStyle/>
        <a:p>
          <a:r>
            <a:rPr lang="ar-DZ" dirty="0"/>
            <a:t>سببية</a:t>
          </a:r>
          <a:endParaRPr lang="fr-FR" dirty="0"/>
        </a:p>
      </dgm:t>
    </dgm:pt>
    <dgm:pt modelId="{C82ED67B-48C6-445B-9EE7-1D339719201F}" type="parTrans" cxnId="{50BAC69D-D054-4144-8F63-1C31DB5DE70D}">
      <dgm:prSet/>
      <dgm:spPr/>
      <dgm:t>
        <a:bodyPr/>
        <a:lstStyle/>
        <a:p>
          <a:endParaRPr lang="fr-FR"/>
        </a:p>
      </dgm:t>
    </dgm:pt>
    <dgm:pt modelId="{E899D77D-9A0A-4E09-8CD2-B7F20AA34FDE}" type="sibTrans" cxnId="{50BAC69D-D054-4144-8F63-1C31DB5DE70D}">
      <dgm:prSet/>
      <dgm:spPr/>
      <dgm:t>
        <a:bodyPr/>
        <a:lstStyle/>
        <a:p>
          <a:endParaRPr lang="fr-FR"/>
        </a:p>
      </dgm:t>
    </dgm:pt>
    <dgm:pt modelId="{45300915-49A3-4983-ADBB-1E9A6FAEABAB}" type="pres">
      <dgm:prSet presAssocID="{9967546C-16DB-4621-B5F1-0026BEFA8E53}" presName="hierChild1" presStyleCnt="0">
        <dgm:presLayoutVars>
          <dgm:chPref val="1"/>
          <dgm:dir/>
          <dgm:animOne val="branch"/>
          <dgm:animLvl val="lvl"/>
          <dgm:resizeHandles/>
        </dgm:presLayoutVars>
      </dgm:prSet>
      <dgm:spPr/>
      <dgm:t>
        <a:bodyPr/>
        <a:lstStyle/>
        <a:p>
          <a:endParaRPr lang="fr-FR"/>
        </a:p>
      </dgm:t>
    </dgm:pt>
    <dgm:pt modelId="{E6BD61D1-E0B8-459E-A55A-49E879C6A268}" type="pres">
      <dgm:prSet presAssocID="{EC6D3172-4B65-4FB2-8C0E-351B3552E76B}" presName="hierRoot1" presStyleCnt="0"/>
      <dgm:spPr/>
    </dgm:pt>
    <dgm:pt modelId="{CE472593-8C30-40A3-BC41-3FE6BC5E13EB}" type="pres">
      <dgm:prSet presAssocID="{EC6D3172-4B65-4FB2-8C0E-351B3552E76B}" presName="composite" presStyleCnt="0"/>
      <dgm:spPr/>
    </dgm:pt>
    <dgm:pt modelId="{428B7F6B-4D78-4BF7-ADC6-63BAA350AE10}" type="pres">
      <dgm:prSet presAssocID="{EC6D3172-4B65-4FB2-8C0E-351B3552E76B}" presName="background" presStyleLbl="node0" presStyleIdx="0" presStyleCnt="1"/>
      <dgm:spPr/>
    </dgm:pt>
    <dgm:pt modelId="{E800D2C6-64EA-4538-947C-E580A4ECFB9D}" type="pres">
      <dgm:prSet presAssocID="{EC6D3172-4B65-4FB2-8C0E-351B3552E76B}" presName="text" presStyleLbl="fgAcc0" presStyleIdx="0" presStyleCnt="1">
        <dgm:presLayoutVars>
          <dgm:chPref val="3"/>
        </dgm:presLayoutVars>
      </dgm:prSet>
      <dgm:spPr/>
      <dgm:t>
        <a:bodyPr/>
        <a:lstStyle/>
        <a:p>
          <a:endParaRPr lang="fr-FR"/>
        </a:p>
      </dgm:t>
    </dgm:pt>
    <dgm:pt modelId="{5B1A2D14-761A-4871-AF6D-F7B32856D4D5}" type="pres">
      <dgm:prSet presAssocID="{EC6D3172-4B65-4FB2-8C0E-351B3552E76B}" presName="hierChild2" presStyleCnt="0"/>
      <dgm:spPr/>
    </dgm:pt>
    <dgm:pt modelId="{21F672AE-C7B2-4AB2-98BD-75DA8628417A}" type="pres">
      <dgm:prSet presAssocID="{1157325C-8FA3-4507-83EF-F731899DC126}" presName="Name10" presStyleLbl="parChTrans1D2" presStyleIdx="0" presStyleCnt="2"/>
      <dgm:spPr/>
      <dgm:t>
        <a:bodyPr/>
        <a:lstStyle/>
        <a:p>
          <a:endParaRPr lang="fr-FR"/>
        </a:p>
      </dgm:t>
    </dgm:pt>
    <dgm:pt modelId="{AE796D6A-FA85-4B10-AA4E-0C89564332E8}" type="pres">
      <dgm:prSet presAssocID="{D6E82358-7646-4AA1-B978-A798F6F979FA}" presName="hierRoot2" presStyleCnt="0"/>
      <dgm:spPr/>
    </dgm:pt>
    <dgm:pt modelId="{DCD5FC7F-3E2E-4A91-AB77-8A243DF914EE}" type="pres">
      <dgm:prSet presAssocID="{D6E82358-7646-4AA1-B978-A798F6F979FA}" presName="composite2" presStyleCnt="0"/>
      <dgm:spPr/>
    </dgm:pt>
    <dgm:pt modelId="{0CF515C4-13C8-4CDF-825F-51CED2A40D7C}" type="pres">
      <dgm:prSet presAssocID="{D6E82358-7646-4AA1-B978-A798F6F979FA}" presName="background2" presStyleLbl="node2" presStyleIdx="0" presStyleCnt="2"/>
      <dgm:spPr/>
    </dgm:pt>
    <dgm:pt modelId="{CE39C004-6053-41BD-90A3-46F79E0E5AFE}" type="pres">
      <dgm:prSet presAssocID="{D6E82358-7646-4AA1-B978-A798F6F979FA}" presName="text2" presStyleLbl="fgAcc2" presStyleIdx="0" presStyleCnt="2">
        <dgm:presLayoutVars>
          <dgm:chPref val="3"/>
        </dgm:presLayoutVars>
      </dgm:prSet>
      <dgm:spPr/>
      <dgm:t>
        <a:bodyPr/>
        <a:lstStyle/>
        <a:p>
          <a:endParaRPr lang="fr-FR"/>
        </a:p>
      </dgm:t>
    </dgm:pt>
    <dgm:pt modelId="{B5EB9678-28B9-4220-841A-87C4FBC2284F}" type="pres">
      <dgm:prSet presAssocID="{D6E82358-7646-4AA1-B978-A798F6F979FA}" presName="hierChild3" presStyleCnt="0"/>
      <dgm:spPr/>
    </dgm:pt>
    <dgm:pt modelId="{DDC30544-802B-4FF4-B15D-5247C5DC1636}" type="pres">
      <dgm:prSet presAssocID="{C82ED67B-48C6-445B-9EE7-1D339719201F}" presName="Name17" presStyleLbl="parChTrans1D3" presStyleIdx="0" presStyleCnt="5"/>
      <dgm:spPr/>
      <dgm:t>
        <a:bodyPr/>
        <a:lstStyle/>
        <a:p>
          <a:endParaRPr lang="fr-FR"/>
        </a:p>
      </dgm:t>
    </dgm:pt>
    <dgm:pt modelId="{BFE1F275-560F-4AFB-B5DE-9A4EC267C146}" type="pres">
      <dgm:prSet presAssocID="{3646E825-926F-4A8A-BC52-1B1747D1FF25}" presName="hierRoot3" presStyleCnt="0"/>
      <dgm:spPr/>
    </dgm:pt>
    <dgm:pt modelId="{7BE55B3C-D815-49D9-9886-4A4E83FF2A9C}" type="pres">
      <dgm:prSet presAssocID="{3646E825-926F-4A8A-BC52-1B1747D1FF25}" presName="composite3" presStyleCnt="0"/>
      <dgm:spPr/>
    </dgm:pt>
    <dgm:pt modelId="{AF4DDEA3-8DCA-4332-A815-6FED73460784}" type="pres">
      <dgm:prSet presAssocID="{3646E825-926F-4A8A-BC52-1B1747D1FF25}" presName="background3" presStyleLbl="node3" presStyleIdx="0" presStyleCnt="5"/>
      <dgm:spPr/>
    </dgm:pt>
    <dgm:pt modelId="{C160CE5F-56CE-4C56-9E63-7AD894C6EB10}" type="pres">
      <dgm:prSet presAssocID="{3646E825-926F-4A8A-BC52-1B1747D1FF25}" presName="text3" presStyleLbl="fgAcc3" presStyleIdx="0" presStyleCnt="5">
        <dgm:presLayoutVars>
          <dgm:chPref val="3"/>
        </dgm:presLayoutVars>
      </dgm:prSet>
      <dgm:spPr/>
      <dgm:t>
        <a:bodyPr/>
        <a:lstStyle/>
        <a:p>
          <a:endParaRPr lang="fr-FR"/>
        </a:p>
      </dgm:t>
    </dgm:pt>
    <dgm:pt modelId="{1DCEB7CF-A610-41C2-B317-885ACA117D6A}" type="pres">
      <dgm:prSet presAssocID="{3646E825-926F-4A8A-BC52-1B1747D1FF25}" presName="hierChild4" presStyleCnt="0"/>
      <dgm:spPr/>
    </dgm:pt>
    <dgm:pt modelId="{32D9EC81-39AC-48CB-B812-8C529B2A9CA8}" type="pres">
      <dgm:prSet presAssocID="{D225B558-7481-4A20-9371-A3A165088770}" presName="Name17" presStyleLbl="parChTrans1D3" presStyleIdx="1" presStyleCnt="5"/>
      <dgm:spPr/>
      <dgm:t>
        <a:bodyPr/>
        <a:lstStyle/>
        <a:p>
          <a:endParaRPr lang="fr-FR"/>
        </a:p>
      </dgm:t>
    </dgm:pt>
    <dgm:pt modelId="{59652E36-899F-4B7D-B7AA-758EAB7C86C3}" type="pres">
      <dgm:prSet presAssocID="{3B1AFAA5-A860-49F1-A5B8-5FEEC88B4F63}" presName="hierRoot3" presStyleCnt="0"/>
      <dgm:spPr/>
    </dgm:pt>
    <dgm:pt modelId="{5690E2DB-1012-451E-A59A-7551071B7BD0}" type="pres">
      <dgm:prSet presAssocID="{3B1AFAA5-A860-49F1-A5B8-5FEEC88B4F63}" presName="composite3" presStyleCnt="0"/>
      <dgm:spPr/>
    </dgm:pt>
    <dgm:pt modelId="{93A4A720-0DEA-47D3-9F8A-12208ED81D55}" type="pres">
      <dgm:prSet presAssocID="{3B1AFAA5-A860-49F1-A5B8-5FEEC88B4F63}" presName="background3" presStyleLbl="node3" presStyleIdx="1" presStyleCnt="5"/>
      <dgm:spPr/>
    </dgm:pt>
    <dgm:pt modelId="{9E037621-84BA-4798-BFA0-6998DF203A70}" type="pres">
      <dgm:prSet presAssocID="{3B1AFAA5-A860-49F1-A5B8-5FEEC88B4F63}" presName="text3" presStyleLbl="fgAcc3" presStyleIdx="1" presStyleCnt="5">
        <dgm:presLayoutVars>
          <dgm:chPref val="3"/>
        </dgm:presLayoutVars>
      </dgm:prSet>
      <dgm:spPr/>
      <dgm:t>
        <a:bodyPr/>
        <a:lstStyle/>
        <a:p>
          <a:endParaRPr lang="fr-FR"/>
        </a:p>
      </dgm:t>
    </dgm:pt>
    <dgm:pt modelId="{7462F923-C227-406E-AD46-E3E50DCDD706}" type="pres">
      <dgm:prSet presAssocID="{3B1AFAA5-A860-49F1-A5B8-5FEEC88B4F63}" presName="hierChild4" presStyleCnt="0"/>
      <dgm:spPr/>
    </dgm:pt>
    <dgm:pt modelId="{921F44B1-92EA-4586-854F-128D3E07851E}" type="pres">
      <dgm:prSet presAssocID="{8419D6BE-3491-44B7-8199-DF84F5B7E459}" presName="Name17" presStyleLbl="parChTrans1D3" presStyleIdx="2" presStyleCnt="5"/>
      <dgm:spPr/>
      <dgm:t>
        <a:bodyPr/>
        <a:lstStyle/>
        <a:p>
          <a:endParaRPr lang="fr-FR"/>
        </a:p>
      </dgm:t>
    </dgm:pt>
    <dgm:pt modelId="{45F3E414-CAAB-4DE4-A72A-7E326AD87DD1}" type="pres">
      <dgm:prSet presAssocID="{9C06E3BD-C369-4717-A26A-83AC2A14BE11}" presName="hierRoot3" presStyleCnt="0"/>
      <dgm:spPr/>
    </dgm:pt>
    <dgm:pt modelId="{0D32F574-6C05-417B-9B53-1C180BEE6FEE}" type="pres">
      <dgm:prSet presAssocID="{9C06E3BD-C369-4717-A26A-83AC2A14BE11}" presName="composite3" presStyleCnt="0"/>
      <dgm:spPr/>
    </dgm:pt>
    <dgm:pt modelId="{30BA1564-DD45-44F5-8320-2443C55C6CF2}" type="pres">
      <dgm:prSet presAssocID="{9C06E3BD-C369-4717-A26A-83AC2A14BE11}" presName="background3" presStyleLbl="node3" presStyleIdx="2" presStyleCnt="5"/>
      <dgm:spPr/>
    </dgm:pt>
    <dgm:pt modelId="{F992D0EE-175A-4407-A102-17419718430D}" type="pres">
      <dgm:prSet presAssocID="{9C06E3BD-C369-4717-A26A-83AC2A14BE11}" presName="text3" presStyleLbl="fgAcc3" presStyleIdx="2" presStyleCnt="5">
        <dgm:presLayoutVars>
          <dgm:chPref val="3"/>
        </dgm:presLayoutVars>
      </dgm:prSet>
      <dgm:spPr/>
      <dgm:t>
        <a:bodyPr/>
        <a:lstStyle/>
        <a:p>
          <a:endParaRPr lang="fr-FR"/>
        </a:p>
      </dgm:t>
    </dgm:pt>
    <dgm:pt modelId="{317D4FE3-D7BB-41AA-A0AE-27E651B2BB8F}" type="pres">
      <dgm:prSet presAssocID="{9C06E3BD-C369-4717-A26A-83AC2A14BE11}" presName="hierChild4" presStyleCnt="0"/>
      <dgm:spPr/>
    </dgm:pt>
    <dgm:pt modelId="{5CA44718-EE3A-43D4-8AD1-A7D0492D966F}" type="pres">
      <dgm:prSet presAssocID="{7ED3908D-1B79-41A9-BFBD-98838457987C}" presName="Name10" presStyleLbl="parChTrans1D2" presStyleIdx="1" presStyleCnt="2"/>
      <dgm:spPr/>
      <dgm:t>
        <a:bodyPr/>
        <a:lstStyle/>
        <a:p>
          <a:endParaRPr lang="fr-FR"/>
        </a:p>
      </dgm:t>
    </dgm:pt>
    <dgm:pt modelId="{BAC54C6E-A33F-44FB-9690-5928F936941C}" type="pres">
      <dgm:prSet presAssocID="{44CA14F2-2D8D-476D-8023-ED9BDC74B4C3}" presName="hierRoot2" presStyleCnt="0"/>
      <dgm:spPr/>
    </dgm:pt>
    <dgm:pt modelId="{860CA7EC-B8FC-41CD-A2D2-A93548F769C5}" type="pres">
      <dgm:prSet presAssocID="{44CA14F2-2D8D-476D-8023-ED9BDC74B4C3}" presName="composite2" presStyleCnt="0"/>
      <dgm:spPr/>
    </dgm:pt>
    <dgm:pt modelId="{85E77B57-C7AE-4695-BFAE-6226EEFA3DB3}" type="pres">
      <dgm:prSet presAssocID="{44CA14F2-2D8D-476D-8023-ED9BDC74B4C3}" presName="background2" presStyleLbl="node2" presStyleIdx="1" presStyleCnt="2"/>
      <dgm:spPr/>
    </dgm:pt>
    <dgm:pt modelId="{866CB309-E72B-4709-B5F8-9D5203F5DDF2}" type="pres">
      <dgm:prSet presAssocID="{44CA14F2-2D8D-476D-8023-ED9BDC74B4C3}" presName="text2" presStyleLbl="fgAcc2" presStyleIdx="1" presStyleCnt="2">
        <dgm:presLayoutVars>
          <dgm:chPref val="3"/>
        </dgm:presLayoutVars>
      </dgm:prSet>
      <dgm:spPr/>
      <dgm:t>
        <a:bodyPr/>
        <a:lstStyle/>
        <a:p>
          <a:endParaRPr lang="fr-FR"/>
        </a:p>
      </dgm:t>
    </dgm:pt>
    <dgm:pt modelId="{09667006-4A67-4089-BA6A-CC42F0AF5B41}" type="pres">
      <dgm:prSet presAssocID="{44CA14F2-2D8D-476D-8023-ED9BDC74B4C3}" presName="hierChild3" presStyleCnt="0"/>
      <dgm:spPr/>
    </dgm:pt>
    <dgm:pt modelId="{9BF82B3C-9A7A-418F-8850-2952AF32054D}" type="pres">
      <dgm:prSet presAssocID="{821BD729-962C-4687-B7DD-E72CC4767B77}" presName="Name17" presStyleLbl="parChTrans1D3" presStyleIdx="3" presStyleCnt="5"/>
      <dgm:spPr/>
      <dgm:t>
        <a:bodyPr/>
        <a:lstStyle/>
        <a:p>
          <a:endParaRPr lang="fr-FR"/>
        </a:p>
      </dgm:t>
    </dgm:pt>
    <dgm:pt modelId="{4DD4B868-E10E-4F34-B7EC-C8111D39D9DB}" type="pres">
      <dgm:prSet presAssocID="{B6D4FA36-FF3B-446F-8DE6-B80BA6A16B38}" presName="hierRoot3" presStyleCnt="0"/>
      <dgm:spPr/>
    </dgm:pt>
    <dgm:pt modelId="{CAF3D9DA-D6E6-4AB5-B227-048342B5B730}" type="pres">
      <dgm:prSet presAssocID="{B6D4FA36-FF3B-446F-8DE6-B80BA6A16B38}" presName="composite3" presStyleCnt="0"/>
      <dgm:spPr/>
    </dgm:pt>
    <dgm:pt modelId="{F60C08D7-44F6-49C2-B905-75C8125EB7C2}" type="pres">
      <dgm:prSet presAssocID="{B6D4FA36-FF3B-446F-8DE6-B80BA6A16B38}" presName="background3" presStyleLbl="node3" presStyleIdx="3" presStyleCnt="5"/>
      <dgm:spPr/>
    </dgm:pt>
    <dgm:pt modelId="{DB33CEAE-33C6-49BD-B05F-25CE0740E9C0}" type="pres">
      <dgm:prSet presAssocID="{B6D4FA36-FF3B-446F-8DE6-B80BA6A16B38}" presName="text3" presStyleLbl="fgAcc3" presStyleIdx="3" presStyleCnt="5">
        <dgm:presLayoutVars>
          <dgm:chPref val="3"/>
        </dgm:presLayoutVars>
      </dgm:prSet>
      <dgm:spPr/>
      <dgm:t>
        <a:bodyPr/>
        <a:lstStyle/>
        <a:p>
          <a:endParaRPr lang="fr-FR"/>
        </a:p>
      </dgm:t>
    </dgm:pt>
    <dgm:pt modelId="{291A9AB6-D545-4B58-87E9-87D2BBC137C8}" type="pres">
      <dgm:prSet presAssocID="{B6D4FA36-FF3B-446F-8DE6-B80BA6A16B38}" presName="hierChild4" presStyleCnt="0"/>
      <dgm:spPr/>
    </dgm:pt>
    <dgm:pt modelId="{AFCD7790-5135-42E7-AF64-1A97CD6F920D}" type="pres">
      <dgm:prSet presAssocID="{11CC3F3A-4782-4D37-A550-3EC25B07AE66}" presName="Name23" presStyleLbl="parChTrans1D4" presStyleIdx="0" presStyleCnt="2"/>
      <dgm:spPr/>
      <dgm:t>
        <a:bodyPr/>
        <a:lstStyle/>
        <a:p>
          <a:endParaRPr lang="fr-FR"/>
        </a:p>
      </dgm:t>
    </dgm:pt>
    <dgm:pt modelId="{E4EF5F99-6A4C-47F1-B40F-BD27B536591B}" type="pres">
      <dgm:prSet presAssocID="{0D82EEBF-D617-43A3-9F7E-14649E2A656C}" presName="hierRoot4" presStyleCnt="0"/>
      <dgm:spPr/>
    </dgm:pt>
    <dgm:pt modelId="{C41E5B24-0B34-4416-A5EE-790716B77450}" type="pres">
      <dgm:prSet presAssocID="{0D82EEBF-D617-43A3-9F7E-14649E2A656C}" presName="composite4" presStyleCnt="0"/>
      <dgm:spPr/>
    </dgm:pt>
    <dgm:pt modelId="{640AF5B4-EEB6-4389-B8DB-024ED27F6FF7}" type="pres">
      <dgm:prSet presAssocID="{0D82EEBF-D617-43A3-9F7E-14649E2A656C}" presName="background4" presStyleLbl="node4" presStyleIdx="0" presStyleCnt="2"/>
      <dgm:spPr/>
    </dgm:pt>
    <dgm:pt modelId="{D8272E32-EBF6-4CBB-B31A-05CEB67AEB5E}" type="pres">
      <dgm:prSet presAssocID="{0D82EEBF-D617-43A3-9F7E-14649E2A656C}" presName="text4" presStyleLbl="fgAcc4" presStyleIdx="0" presStyleCnt="2">
        <dgm:presLayoutVars>
          <dgm:chPref val="3"/>
        </dgm:presLayoutVars>
      </dgm:prSet>
      <dgm:spPr/>
      <dgm:t>
        <a:bodyPr/>
        <a:lstStyle/>
        <a:p>
          <a:endParaRPr lang="fr-FR"/>
        </a:p>
      </dgm:t>
    </dgm:pt>
    <dgm:pt modelId="{0F2AA129-0438-40DC-938C-EBE7D46DFB38}" type="pres">
      <dgm:prSet presAssocID="{0D82EEBF-D617-43A3-9F7E-14649E2A656C}" presName="hierChild5" presStyleCnt="0"/>
      <dgm:spPr/>
    </dgm:pt>
    <dgm:pt modelId="{79379EFA-5CDA-4F61-B48C-B634F6702262}" type="pres">
      <dgm:prSet presAssocID="{D16FF00E-D0BF-4547-B056-E58603238C07}" presName="Name23" presStyleLbl="parChTrans1D4" presStyleIdx="1" presStyleCnt="2"/>
      <dgm:spPr/>
      <dgm:t>
        <a:bodyPr/>
        <a:lstStyle/>
        <a:p>
          <a:endParaRPr lang="fr-FR"/>
        </a:p>
      </dgm:t>
    </dgm:pt>
    <dgm:pt modelId="{88F08A8F-2771-4B59-8D15-E9F23D9EF092}" type="pres">
      <dgm:prSet presAssocID="{22F87861-60D0-4EBF-80D5-CEAD1E2214FF}" presName="hierRoot4" presStyleCnt="0"/>
      <dgm:spPr/>
    </dgm:pt>
    <dgm:pt modelId="{87D38933-78F7-41D1-A182-C64B65B02360}" type="pres">
      <dgm:prSet presAssocID="{22F87861-60D0-4EBF-80D5-CEAD1E2214FF}" presName="composite4" presStyleCnt="0"/>
      <dgm:spPr/>
    </dgm:pt>
    <dgm:pt modelId="{F455731A-3E82-4D27-B477-96924F70172E}" type="pres">
      <dgm:prSet presAssocID="{22F87861-60D0-4EBF-80D5-CEAD1E2214FF}" presName="background4" presStyleLbl="node4" presStyleIdx="1" presStyleCnt="2"/>
      <dgm:spPr/>
    </dgm:pt>
    <dgm:pt modelId="{F83C6B80-B003-4D1A-B96A-43D7A4D9B2FD}" type="pres">
      <dgm:prSet presAssocID="{22F87861-60D0-4EBF-80D5-CEAD1E2214FF}" presName="text4" presStyleLbl="fgAcc4" presStyleIdx="1" presStyleCnt="2">
        <dgm:presLayoutVars>
          <dgm:chPref val="3"/>
        </dgm:presLayoutVars>
      </dgm:prSet>
      <dgm:spPr/>
      <dgm:t>
        <a:bodyPr/>
        <a:lstStyle/>
        <a:p>
          <a:endParaRPr lang="fr-FR"/>
        </a:p>
      </dgm:t>
    </dgm:pt>
    <dgm:pt modelId="{D80756B1-3A1C-4DF1-A0AA-63C6CDFEF41F}" type="pres">
      <dgm:prSet presAssocID="{22F87861-60D0-4EBF-80D5-CEAD1E2214FF}" presName="hierChild5" presStyleCnt="0"/>
      <dgm:spPr/>
    </dgm:pt>
    <dgm:pt modelId="{5AC94715-1BE6-4439-92E2-17A61D40847D}" type="pres">
      <dgm:prSet presAssocID="{02AD1297-6D07-4BA9-B08F-06CCFC476F54}" presName="Name17" presStyleLbl="parChTrans1D3" presStyleIdx="4" presStyleCnt="5"/>
      <dgm:spPr/>
      <dgm:t>
        <a:bodyPr/>
        <a:lstStyle/>
        <a:p>
          <a:endParaRPr lang="fr-FR"/>
        </a:p>
      </dgm:t>
    </dgm:pt>
    <dgm:pt modelId="{9B2EAA9B-6D7B-482A-86A1-46D83F7A1233}" type="pres">
      <dgm:prSet presAssocID="{515510BB-6947-4EC7-AB49-2C88DDE59302}" presName="hierRoot3" presStyleCnt="0"/>
      <dgm:spPr/>
    </dgm:pt>
    <dgm:pt modelId="{CD62693E-03C7-43E8-985C-0DB82E4E234F}" type="pres">
      <dgm:prSet presAssocID="{515510BB-6947-4EC7-AB49-2C88DDE59302}" presName="composite3" presStyleCnt="0"/>
      <dgm:spPr/>
    </dgm:pt>
    <dgm:pt modelId="{D60235FB-5ED6-4F2D-9735-091274D76EB2}" type="pres">
      <dgm:prSet presAssocID="{515510BB-6947-4EC7-AB49-2C88DDE59302}" presName="background3" presStyleLbl="node3" presStyleIdx="4" presStyleCnt="5"/>
      <dgm:spPr/>
    </dgm:pt>
    <dgm:pt modelId="{7B445481-6139-48A8-AC70-6D2B95DE99EB}" type="pres">
      <dgm:prSet presAssocID="{515510BB-6947-4EC7-AB49-2C88DDE59302}" presName="text3" presStyleLbl="fgAcc3" presStyleIdx="4" presStyleCnt="5">
        <dgm:presLayoutVars>
          <dgm:chPref val="3"/>
        </dgm:presLayoutVars>
      </dgm:prSet>
      <dgm:spPr/>
      <dgm:t>
        <a:bodyPr/>
        <a:lstStyle/>
        <a:p>
          <a:endParaRPr lang="fr-FR"/>
        </a:p>
      </dgm:t>
    </dgm:pt>
    <dgm:pt modelId="{FC960CDA-B668-48E4-8CBE-18106328B02B}" type="pres">
      <dgm:prSet presAssocID="{515510BB-6947-4EC7-AB49-2C88DDE59302}" presName="hierChild4" presStyleCnt="0"/>
      <dgm:spPr/>
    </dgm:pt>
  </dgm:ptLst>
  <dgm:cxnLst>
    <dgm:cxn modelId="{0553CD50-8D3E-442D-B2AD-D75922BD03D8}" srcId="{EC6D3172-4B65-4FB2-8C0E-351B3552E76B}" destId="{D6E82358-7646-4AA1-B978-A798F6F979FA}" srcOrd="0" destOrd="0" parTransId="{1157325C-8FA3-4507-83EF-F731899DC126}" sibTransId="{DEFCB053-76F7-46CD-8E34-96490E47B839}"/>
    <dgm:cxn modelId="{A5A5990E-2F1C-4CA0-8D62-4A46669A4680}" srcId="{B6D4FA36-FF3B-446F-8DE6-B80BA6A16B38}" destId="{0D82EEBF-D617-43A3-9F7E-14649E2A656C}" srcOrd="0" destOrd="0" parTransId="{11CC3F3A-4782-4D37-A550-3EC25B07AE66}" sibTransId="{B30DC976-5640-4417-A183-A4C26DB2EFBF}"/>
    <dgm:cxn modelId="{128F29CB-A55D-4DCB-8CBD-647262F43FCA}" type="presOf" srcId="{EC6D3172-4B65-4FB2-8C0E-351B3552E76B}" destId="{E800D2C6-64EA-4538-947C-E580A4ECFB9D}" srcOrd="0" destOrd="0" presId="urn:microsoft.com/office/officeart/2005/8/layout/hierarchy1"/>
    <dgm:cxn modelId="{E28AF07A-F7DB-4EF0-A741-7E4A82038101}" srcId="{D6E82358-7646-4AA1-B978-A798F6F979FA}" destId="{9C06E3BD-C369-4717-A26A-83AC2A14BE11}" srcOrd="2" destOrd="0" parTransId="{8419D6BE-3491-44B7-8199-DF84F5B7E459}" sibTransId="{23DA7C6F-1C15-4218-BE35-6F7408EB33C2}"/>
    <dgm:cxn modelId="{AC528EFE-6A22-4764-B1CA-476A7146D090}" srcId="{D6E82358-7646-4AA1-B978-A798F6F979FA}" destId="{3B1AFAA5-A860-49F1-A5B8-5FEEC88B4F63}" srcOrd="1" destOrd="0" parTransId="{D225B558-7481-4A20-9371-A3A165088770}" sibTransId="{0A1D38D0-2C18-48CC-970F-2C8B9D8190E7}"/>
    <dgm:cxn modelId="{CB64C2E7-E0EC-435C-B774-8D1815214B5F}" srcId="{44CA14F2-2D8D-476D-8023-ED9BDC74B4C3}" destId="{515510BB-6947-4EC7-AB49-2C88DDE59302}" srcOrd="1" destOrd="0" parTransId="{02AD1297-6D07-4BA9-B08F-06CCFC476F54}" sibTransId="{6F5838BA-53D3-4764-9046-2C831B2149F0}"/>
    <dgm:cxn modelId="{0D128259-700B-48CD-AA02-4C4B9CB1DE62}" type="presOf" srcId="{22F87861-60D0-4EBF-80D5-CEAD1E2214FF}" destId="{F83C6B80-B003-4D1A-B96A-43D7A4D9B2FD}" srcOrd="0" destOrd="0" presId="urn:microsoft.com/office/officeart/2005/8/layout/hierarchy1"/>
    <dgm:cxn modelId="{A9E23131-A954-47E8-B26B-64FCD20E7D7C}" srcId="{EC6D3172-4B65-4FB2-8C0E-351B3552E76B}" destId="{44CA14F2-2D8D-476D-8023-ED9BDC74B4C3}" srcOrd="1" destOrd="0" parTransId="{7ED3908D-1B79-41A9-BFBD-98838457987C}" sibTransId="{65683FE6-2B21-492E-A16F-FFEF93F273B7}"/>
    <dgm:cxn modelId="{F32DB363-16C9-4A89-907C-175DA940526E}" type="presOf" srcId="{02AD1297-6D07-4BA9-B08F-06CCFC476F54}" destId="{5AC94715-1BE6-4439-92E2-17A61D40847D}" srcOrd="0" destOrd="0" presId="urn:microsoft.com/office/officeart/2005/8/layout/hierarchy1"/>
    <dgm:cxn modelId="{59717DD6-792F-4EE1-AC4A-E839B8533182}" type="presOf" srcId="{8419D6BE-3491-44B7-8199-DF84F5B7E459}" destId="{921F44B1-92EA-4586-854F-128D3E07851E}" srcOrd="0" destOrd="0" presId="urn:microsoft.com/office/officeart/2005/8/layout/hierarchy1"/>
    <dgm:cxn modelId="{BDD5FF1D-1084-435D-BEA6-E95614F5C275}" srcId="{9967546C-16DB-4621-B5F1-0026BEFA8E53}" destId="{EC6D3172-4B65-4FB2-8C0E-351B3552E76B}" srcOrd="0" destOrd="0" parTransId="{3531A25F-0C6D-4FE7-8719-858192B3EE10}" sibTransId="{39FBE3E9-5738-4B65-BD37-34B600E5378E}"/>
    <dgm:cxn modelId="{423354D7-839E-4A09-A1A2-5CE6F91FD1B5}" type="presOf" srcId="{B6D4FA36-FF3B-446F-8DE6-B80BA6A16B38}" destId="{DB33CEAE-33C6-49BD-B05F-25CE0740E9C0}" srcOrd="0" destOrd="0" presId="urn:microsoft.com/office/officeart/2005/8/layout/hierarchy1"/>
    <dgm:cxn modelId="{50BAC69D-D054-4144-8F63-1C31DB5DE70D}" srcId="{D6E82358-7646-4AA1-B978-A798F6F979FA}" destId="{3646E825-926F-4A8A-BC52-1B1747D1FF25}" srcOrd="0" destOrd="0" parTransId="{C82ED67B-48C6-445B-9EE7-1D339719201F}" sibTransId="{E899D77D-9A0A-4E09-8CD2-B7F20AA34FDE}"/>
    <dgm:cxn modelId="{D1ABDBC4-C539-4E20-8351-11BE58B1BD13}" type="presOf" srcId="{3B1AFAA5-A860-49F1-A5B8-5FEEC88B4F63}" destId="{9E037621-84BA-4798-BFA0-6998DF203A70}" srcOrd="0" destOrd="0" presId="urn:microsoft.com/office/officeart/2005/8/layout/hierarchy1"/>
    <dgm:cxn modelId="{59E6EE35-CE2B-4ECE-9D8C-C6657F916606}" type="presOf" srcId="{7ED3908D-1B79-41A9-BFBD-98838457987C}" destId="{5CA44718-EE3A-43D4-8AD1-A7D0492D966F}" srcOrd="0" destOrd="0" presId="urn:microsoft.com/office/officeart/2005/8/layout/hierarchy1"/>
    <dgm:cxn modelId="{59A3DF1E-B3D7-4432-B17F-E40208564ABF}" type="presOf" srcId="{9C06E3BD-C369-4717-A26A-83AC2A14BE11}" destId="{F992D0EE-175A-4407-A102-17419718430D}" srcOrd="0" destOrd="0" presId="urn:microsoft.com/office/officeart/2005/8/layout/hierarchy1"/>
    <dgm:cxn modelId="{8A6FE7EB-78C7-4938-8E3E-C276BF0C6318}" type="presOf" srcId="{515510BB-6947-4EC7-AB49-2C88DDE59302}" destId="{7B445481-6139-48A8-AC70-6D2B95DE99EB}" srcOrd="0" destOrd="0" presId="urn:microsoft.com/office/officeart/2005/8/layout/hierarchy1"/>
    <dgm:cxn modelId="{1FCBB7D1-8A1A-47F8-91CC-4879C16A59EA}" srcId="{B6D4FA36-FF3B-446F-8DE6-B80BA6A16B38}" destId="{22F87861-60D0-4EBF-80D5-CEAD1E2214FF}" srcOrd="1" destOrd="0" parTransId="{D16FF00E-D0BF-4547-B056-E58603238C07}" sibTransId="{5BC8B15E-C4A7-47B9-8C07-97B41F2E8A6F}"/>
    <dgm:cxn modelId="{18150765-E302-47A8-ACFE-7627B2D97B59}" type="presOf" srcId="{D16FF00E-D0BF-4547-B056-E58603238C07}" destId="{79379EFA-5CDA-4F61-B48C-B634F6702262}" srcOrd="0" destOrd="0" presId="urn:microsoft.com/office/officeart/2005/8/layout/hierarchy1"/>
    <dgm:cxn modelId="{DA8F6A07-EF2B-4070-B168-E3B9C52843EA}" type="presOf" srcId="{821BD729-962C-4687-B7DD-E72CC4767B77}" destId="{9BF82B3C-9A7A-418F-8850-2952AF32054D}" srcOrd="0" destOrd="0" presId="urn:microsoft.com/office/officeart/2005/8/layout/hierarchy1"/>
    <dgm:cxn modelId="{9A65B747-41F5-4ACE-B2C3-1E4D9FE7558A}" type="presOf" srcId="{D6E82358-7646-4AA1-B978-A798F6F979FA}" destId="{CE39C004-6053-41BD-90A3-46F79E0E5AFE}" srcOrd="0" destOrd="0" presId="urn:microsoft.com/office/officeart/2005/8/layout/hierarchy1"/>
    <dgm:cxn modelId="{EC765D2E-57E8-445E-B64C-B54B48566C95}" type="presOf" srcId="{D225B558-7481-4A20-9371-A3A165088770}" destId="{32D9EC81-39AC-48CB-B812-8C529B2A9CA8}" srcOrd="0" destOrd="0" presId="urn:microsoft.com/office/officeart/2005/8/layout/hierarchy1"/>
    <dgm:cxn modelId="{13A1CC7D-BCE2-496C-B384-DBBFB1313406}" srcId="{44CA14F2-2D8D-476D-8023-ED9BDC74B4C3}" destId="{B6D4FA36-FF3B-446F-8DE6-B80BA6A16B38}" srcOrd="0" destOrd="0" parTransId="{821BD729-962C-4687-B7DD-E72CC4767B77}" sibTransId="{C2E132A9-A197-4E0A-8B4B-48F838836C61}"/>
    <dgm:cxn modelId="{EE83D0B4-19D9-4B36-A911-95681D87B0FA}" type="presOf" srcId="{C82ED67B-48C6-445B-9EE7-1D339719201F}" destId="{DDC30544-802B-4FF4-B15D-5247C5DC1636}" srcOrd="0" destOrd="0" presId="urn:microsoft.com/office/officeart/2005/8/layout/hierarchy1"/>
    <dgm:cxn modelId="{CF8CC7FF-454E-4B44-AD68-1B37C8538602}" type="presOf" srcId="{1157325C-8FA3-4507-83EF-F731899DC126}" destId="{21F672AE-C7B2-4AB2-98BD-75DA8628417A}" srcOrd="0" destOrd="0" presId="urn:microsoft.com/office/officeart/2005/8/layout/hierarchy1"/>
    <dgm:cxn modelId="{8087E863-8855-4328-94AE-FA693F4CCBCB}" type="presOf" srcId="{0D82EEBF-D617-43A3-9F7E-14649E2A656C}" destId="{D8272E32-EBF6-4CBB-B31A-05CEB67AEB5E}" srcOrd="0" destOrd="0" presId="urn:microsoft.com/office/officeart/2005/8/layout/hierarchy1"/>
    <dgm:cxn modelId="{F81F11CF-788D-4ACB-BD38-AC4DCF99D9A6}" type="presOf" srcId="{3646E825-926F-4A8A-BC52-1B1747D1FF25}" destId="{C160CE5F-56CE-4C56-9E63-7AD894C6EB10}" srcOrd="0" destOrd="0" presId="urn:microsoft.com/office/officeart/2005/8/layout/hierarchy1"/>
    <dgm:cxn modelId="{52B2B818-FF3D-4317-9414-74046A0C2043}" type="presOf" srcId="{9967546C-16DB-4621-B5F1-0026BEFA8E53}" destId="{45300915-49A3-4983-ADBB-1E9A6FAEABAB}" srcOrd="0" destOrd="0" presId="urn:microsoft.com/office/officeart/2005/8/layout/hierarchy1"/>
    <dgm:cxn modelId="{49D230BF-1EE6-4AA3-8676-15270F0C92AE}" type="presOf" srcId="{11CC3F3A-4782-4D37-A550-3EC25B07AE66}" destId="{AFCD7790-5135-42E7-AF64-1A97CD6F920D}" srcOrd="0" destOrd="0" presId="urn:microsoft.com/office/officeart/2005/8/layout/hierarchy1"/>
    <dgm:cxn modelId="{5847D569-8950-4C6E-B133-D99A0B43F20D}" type="presOf" srcId="{44CA14F2-2D8D-476D-8023-ED9BDC74B4C3}" destId="{866CB309-E72B-4709-B5F8-9D5203F5DDF2}" srcOrd="0" destOrd="0" presId="urn:microsoft.com/office/officeart/2005/8/layout/hierarchy1"/>
    <dgm:cxn modelId="{EE1051C6-AD7A-4CC2-A283-33F6D860677E}" type="presParOf" srcId="{45300915-49A3-4983-ADBB-1E9A6FAEABAB}" destId="{E6BD61D1-E0B8-459E-A55A-49E879C6A268}" srcOrd="0" destOrd="0" presId="urn:microsoft.com/office/officeart/2005/8/layout/hierarchy1"/>
    <dgm:cxn modelId="{53757C09-872C-489C-8479-16A2D9411DC7}" type="presParOf" srcId="{E6BD61D1-E0B8-459E-A55A-49E879C6A268}" destId="{CE472593-8C30-40A3-BC41-3FE6BC5E13EB}" srcOrd="0" destOrd="0" presId="urn:microsoft.com/office/officeart/2005/8/layout/hierarchy1"/>
    <dgm:cxn modelId="{89828BAF-9806-42D9-AB82-156455518388}" type="presParOf" srcId="{CE472593-8C30-40A3-BC41-3FE6BC5E13EB}" destId="{428B7F6B-4D78-4BF7-ADC6-63BAA350AE10}" srcOrd="0" destOrd="0" presId="urn:microsoft.com/office/officeart/2005/8/layout/hierarchy1"/>
    <dgm:cxn modelId="{38A9CFA7-CE0D-48C8-A954-B5DAD31610F9}" type="presParOf" srcId="{CE472593-8C30-40A3-BC41-3FE6BC5E13EB}" destId="{E800D2C6-64EA-4538-947C-E580A4ECFB9D}" srcOrd="1" destOrd="0" presId="urn:microsoft.com/office/officeart/2005/8/layout/hierarchy1"/>
    <dgm:cxn modelId="{F1B054AD-505D-4C79-A5C4-2143539EBAB1}" type="presParOf" srcId="{E6BD61D1-E0B8-459E-A55A-49E879C6A268}" destId="{5B1A2D14-761A-4871-AF6D-F7B32856D4D5}" srcOrd="1" destOrd="0" presId="urn:microsoft.com/office/officeart/2005/8/layout/hierarchy1"/>
    <dgm:cxn modelId="{54D4D86B-8DF4-401D-B25E-846FA67B72BE}" type="presParOf" srcId="{5B1A2D14-761A-4871-AF6D-F7B32856D4D5}" destId="{21F672AE-C7B2-4AB2-98BD-75DA8628417A}" srcOrd="0" destOrd="0" presId="urn:microsoft.com/office/officeart/2005/8/layout/hierarchy1"/>
    <dgm:cxn modelId="{81848A7D-59FE-4064-8854-4BD6044E80E4}" type="presParOf" srcId="{5B1A2D14-761A-4871-AF6D-F7B32856D4D5}" destId="{AE796D6A-FA85-4B10-AA4E-0C89564332E8}" srcOrd="1" destOrd="0" presId="urn:microsoft.com/office/officeart/2005/8/layout/hierarchy1"/>
    <dgm:cxn modelId="{E16AEBA8-FA69-416C-B005-2A49A343D7B2}" type="presParOf" srcId="{AE796D6A-FA85-4B10-AA4E-0C89564332E8}" destId="{DCD5FC7F-3E2E-4A91-AB77-8A243DF914EE}" srcOrd="0" destOrd="0" presId="urn:microsoft.com/office/officeart/2005/8/layout/hierarchy1"/>
    <dgm:cxn modelId="{DB64ED6D-E45D-4C5B-9769-A7AF6ADC4AFA}" type="presParOf" srcId="{DCD5FC7F-3E2E-4A91-AB77-8A243DF914EE}" destId="{0CF515C4-13C8-4CDF-825F-51CED2A40D7C}" srcOrd="0" destOrd="0" presId="urn:microsoft.com/office/officeart/2005/8/layout/hierarchy1"/>
    <dgm:cxn modelId="{546D6342-E2EF-4702-97E1-A68037FD5EFE}" type="presParOf" srcId="{DCD5FC7F-3E2E-4A91-AB77-8A243DF914EE}" destId="{CE39C004-6053-41BD-90A3-46F79E0E5AFE}" srcOrd="1" destOrd="0" presId="urn:microsoft.com/office/officeart/2005/8/layout/hierarchy1"/>
    <dgm:cxn modelId="{2D16BD64-0022-4EA6-872B-A5D19BEA1C7E}" type="presParOf" srcId="{AE796D6A-FA85-4B10-AA4E-0C89564332E8}" destId="{B5EB9678-28B9-4220-841A-87C4FBC2284F}" srcOrd="1" destOrd="0" presId="urn:microsoft.com/office/officeart/2005/8/layout/hierarchy1"/>
    <dgm:cxn modelId="{544E4438-A23B-4D89-AE53-8AD52AD221A1}" type="presParOf" srcId="{B5EB9678-28B9-4220-841A-87C4FBC2284F}" destId="{DDC30544-802B-4FF4-B15D-5247C5DC1636}" srcOrd="0" destOrd="0" presId="urn:microsoft.com/office/officeart/2005/8/layout/hierarchy1"/>
    <dgm:cxn modelId="{293BEBF4-35AC-4EF7-B058-20136B23F907}" type="presParOf" srcId="{B5EB9678-28B9-4220-841A-87C4FBC2284F}" destId="{BFE1F275-560F-4AFB-B5DE-9A4EC267C146}" srcOrd="1" destOrd="0" presId="urn:microsoft.com/office/officeart/2005/8/layout/hierarchy1"/>
    <dgm:cxn modelId="{38DCD6B1-3392-4524-B10D-34A2900B5D69}" type="presParOf" srcId="{BFE1F275-560F-4AFB-B5DE-9A4EC267C146}" destId="{7BE55B3C-D815-49D9-9886-4A4E83FF2A9C}" srcOrd="0" destOrd="0" presId="urn:microsoft.com/office/officeart/2005/8/layout/hierarchy1"/>
    <dgm:cxn modelId="{3250C1A4-7D57-4BD0-BF68-C5D89776ADC9}" type="presParOf" srcId="{7BE55B3C-D815-49D9-9886-4A4E83FF2A9C}" destId="{AF4DDEA3-8DCA-4332-A815-6FED73460784}" srcOrd="0" destOrd="0" presId="urn:microsoft.com/office/officeart/2005/8/layout/hierarchy1"/>
    <dgm:cxn modelId="{031BBB19-E195-4FAF-97D5-D92EB971DEE1}" type="presParOf" srcId="{7BE55B3C-D815-49D9-9886-4A4E83FF2A9C}" destId="{C160CE5F-56CE-4C56-9E63-7AD894C6EB10}" srcOrd="1" destOrd="0" presId="urn:microsoft.com/office/officeart/2005/8/layout/hierarchy1"/>
    <dgm:cxn modelId="{88E9D538-6938-4E86-ACC4-39677E7036A8}" type="presParOf" srcId="{BFE1F275-560F-4AFB-B5DE-9A4EC267C146}" destId="{1DCEB7CF-A610-41C2-B317-885ACA117D6A}" srcOrd="1" destOrd="0" presId="urn:microsoft.com/office/officeart/2005/8/layout/hierarchy1"/>
    <dgm:cxn modelId="{46A3A22B-E7D7-4BF2-B40E-91B273B7326E}" type="presParOf" srcId="{B5EB9678-28B9-4220-841A-87C4FBC2284F}" destId="{32D9EC81-39AC-48CB-B812-8C529B2A9CA8}" srcOrd="2" destOrd="0" presId="urn:microsoft.com/office/officeart/2005/8/layout/hierarchy1"/>
    <dgm:cxn modelId="{41E8F1A9-0802-4312-8C98-394F20D84792}" type="presParOf" srcId="{B5EB9678-28B9-4220-841A-87C4FBC2284F}" destId="{59652E36-899F-4B7D-B7AA-758EAB7C86C3}" srcOrd="3" destOrd="0" presId="urn:microsoft.com/office/officeart/2005/8/layout/hierarchy1"/>
    <dgm:cxn modelId="{64E94C19-66F1-46E2-AD95-CD36BE3BA0FE}" type="presParOf" srcId="{59652E36-899F-4B7D-B7AA-758EAB7C86C3}" destId="{5690E2DB-1012-451E-A59A-7551071B7BD0}" srcOrd="0" destOrd="0" presId="urn:microsoft.com/office/officeart/2005/8/layout/hierarchy1"/>
    <dgm:cxn modelId="{22AE1D86-F6E1-438B-A542-A3128664B661}" type="presParOf" srcId="{5690E2DB-1012-451E-A59A-7551071B7BD0}" destId="{93A4A720-0DEA-47D3-9F8A-12208ED81D55}" srcOrd="0" destOrd="0" presId="urn:microsoft.com/office/officeart/2005/8/layout/hierarchy1"/>
    <dgm:cxn modelId="{47EC7FE2-D4D6-420C-AF0C-18FB3FBF3817}" type="presParOf" srcId="{5690E2DB-1012-451E-A59A-7551071B7BD0}" destId="{9E037621-84BA-4798-BFA0-6998DF203A70}" srcOrd="1" destOrd="0" presId="urn:microsoft.com/office/officeart/2005/8/layout/hierarchy1"/>
    <dgm:cxn modelId="{0D9CC06A-9086-4D5C-B038-B0F06D7C393E}" type="presParOf" srcId="{59652E36-899F-4B7D-B7AA-758EAB7C86C3}" destId="{7462F923-C227-406E-AD46-E3E50DCDD706}" srcOrd="1" destOrd="0" presId="urn:microsoft.com/office/officeart/2005/8/layout/hierarchy1"/>
    <dgm:cxn modelId="{7427F8E4-EA63-4BC4-ADEA-71150CFF268E}" type="presParOf" srcId="{B5EB9678-28B9-4220-841A-87C4FBC2284F}" destId="{921F44B1-92EA-4586-854F-128D3E07851E}" srcOrd="4" destOrd="0" presId="urn:microsoft.com/office/officeart/2005/8/layout/hierarchy1"/>
    <dgm:cxn modelId="{1B988C8A-D3C0-4144-AABB-E9620FA7DC00}" type="presParOf" srcId="{B5EB9678-28B9-4220-841A-87C4FBC2284F}" destId="{45F3E414-CAAB-4DE4-A72A-7E326AD87DD1}" srcOrd="5" destOrd="0" presId="urn:microsoft.com/office/officeart/2005/8/layout/hierarchy1"/>
    <dgm:cxn modelId="{3C6A18F2-B78D-487E-BE51-1D59B777748D}" type="presParOf" srcId="{45F3E414-CAAB-4DE4-A72A-7E326AD87DD1}" destId="{0D32F574-6C05-417B-9B53-1C180BEE6FEE}" srcOrd="0" destOrd="0" presId="urn:microsoft.com/office/officeart/2005/8/layout/hierarchy1"/>
    <dgm:cxn modelId="{7B4B919C-7831-4262-95D0-BC4F5A16CD8B}" type="presParOf" srcId="{0D32F574-6C05-417B-9B53-1C180BEE6FEE}" destId="{30BA1564-DD45-44F5-8320-2443C55C6CF2}" srcOrd="0" destOrd="0" presId="urn:microsoft.com/office/officeart/2005/8/layout/hierarchy1"/>
    <dgm:cxn modelId="{A084244B-EEA7-4F25-A596-E61570FF4A65}" type="presParOf" srcId="{0D32F574-6C05-417B-9B53-1C180BEE6FEE}" destId="{F992D0EE-175A-4407-A102-17419718430D}" srcOrd="1" destOrd="0" presId="urn:microsoft.com/office/officeart/2005/8/layout/hierarchy1"/>
    <dgm:cxn modelId="{F4FA03E1-FA48-4AD1-AA68-52D76B90444F}" type="presParOf" srcId="{45F3E414-CAAB-4DE4-A72A-7E326AD87DD1}" destId="{317D4FE3-D7BB-41AA-A0AE-27E651B2BB8F}" srcOrd="1" destOrd="0" presId="urn:microsoft.com/office/officeart/2005/8/layout/hierarchy1"/>
    <dgm:cxn modelId="{4BD2553B-0ABA-448C-B375-37D89DA8D74A}" type="presParOf" srcId="{5B1A2D14-761A-4871-AF6D-F7B32856D4D5}" destId="{5CA44718-EE3A-43D4-8AD1-A7D0492D966F}" srcOrd="2" destOrd="0" presId="urn:microsoft.com/office/officeart/2005/8/layout/hierarchy1"/>
    <dgm:cxn modelId="{CE5EB31A-242F-4A46-B588-B3811ED6935C}" type="presParOf" srcId="{5B1A2D14-761A-4871-AF6D-F7B32856D4D5}" destId="{BAC54C6E-A33F-44FB-9690-5928F936941C}" srcOrd="3" destOrd="0" presId="urn:microsoft.com/office/officeart/2005/8/layout/hierarchy1"/>
    <dgm:cxn modelId="{1138F14B-1373-456F-9BA0-4A22EBB709C8}" type="presParOf" srcId="{BAC54C6E-A33F-44FB-9690-5928F936941C}" destId="{860CA7EC-B8FC-41CD-A2D2-A93548F769C5}" srcOrd="0" destOrd="0" presId="urn:microsoft.com/office/officeart/2005/8/layout/hierarchy1"/>
    <dgm:cxn modelId="{4CDA686B-AC18-4507-8063-120A07D58A4C}" type="presParOf" srcId="{860CA7EC-B8FC-41CD-A2D2-A93548F769C5}" destId="{85E77B57-C7AE-4695-BFAE-6226EEFA3DB3}" srcOrd="0" destOrd="0" presId="urn:microsoft.com/office/officeart/2005/8/layout/hierarchy1"/>
    <dgm:cxn modelId="{FBA1E351-4CCA-4E3E-B310-BCF4E8751BBA}" type="presParOf" srcId="{860CA7EC-B8FC-41CD-A2D2-A93548F769C5}" destId="{866CB309-E72B-4709-B5F8-9D5203F5DDF2}" srcOrd="1" destOrd="0" presId="urn:microsoft.com/office/officeart/2005/8/layout/hierarchy1"/>
    <dgm:cxn modelId="{3ED51CA5-15F5-4000-BD1D-790E29CC1B43}" type="presParOf" srcId="{BAC54C6E-A33F-44FB-9690-5928F936941C}" destId="{09667006-4A67-4089-BA6A-CC42F0AF5B41}" srcOrd="1" destOrd="0" presId="urn:microsoft.com/office/officeart/2005/8/layout/hierarchy1"/>
    <dgm:cxn modelId="{A43C0D81-545F-4E13-A015-B530414A1869}" type="presParOf" srcId="{09667006-4A67-4089-BA6A-CC42F0AF5B41}" destId="{9BF82B3C-9A7A-418F-8850-2952AF32054D}" srcOrd="0" destOrd="0" presId="urn:microsoft.com/office/officeart/2005/8/layout/hierarchy1"/>
    <dgm:cxn modelId="{881057C0-4433-4BDC-B9BD-CC876C913633}" type="presParOf" srcId="{09667006-4A67-4089-BA6A-CC42F0AF5B41}" destId="{4DD4B868-E10E-4F34-B7EC-C8111D39D9DB}" srcOrd="1" destOrd="0" presId="urn:microsoft.com/office/officeart/2005/8/layout/hierarchy1"/>
    <dgm:cxn modelId="{EAE8763D-CB25-445A-B44B-6299BB8B10B2}" type="presParOf" srcId="{4DD4B868-E10E-4F34-B7EC-C8111D39D9DB}" destId="{CAF3D9DA-D6E6-4AB5-B227-048342B5B730}" srcOrd="0" destOrd="0" presId="urn:microsoft.com/office/officeart/2005/8/layout/hierarchy1"/>
    <dgm:cxn modelId="{28412436-7C27-4353-986E-6FF1918FB78C}" type="presParOf" srcId="{CAF3D9DA-D6E6-4AB5-B227-048342B5B730}" destId="{F60C08D7-44F6-49C2-B905-75C8125EB7C2}" srcOrd="0" destOrd="0" presId="urn:microsoft.com/office/officeart/2005/8/layout/hierarchy1"/>
    <dgm:cxn modelId="{EB6E1A79-2BE8-4E21-A748-4EF6837CAFF6}" type="presParOf" srcId="{CAF3D9DA-D6E6-4AB5-B227-048342B5B730}" destId="{DB33CEAE-33C6-49BD-B05F-25CE0740E9C0}" srcOrd="1" destOrd="0" presId="urn:microsoft.com/office/officeart/2005/8/layout/hierarchy1"/>
    <dgm:cxn modelId="{5C38789B-50D2-4993-A5D2-792F30E89484}" type="presParOf" srcId="{4DD4B868-E10E-4F34-B7EC-C8111D39D9DB}" destId="{291A9AB6-D545-4B58-87E9-87D2BBC137C8}" srcOrd="1" destOrd="0" presId="urn:microsoft.com/office/officeart/2005/8/layout/hierarchy1"/>
    <dgm:cxn modelId="{37C702B7-1960-4FF8-B943-CE58100AA9F2}" type="presParOf" srcId="{291A9AB6-D545-4B58-87E9-87D2BBC137C8}" destId="{AFCD7790-5135-42E7-AF64-1A97CD6F920D}" srcOrd="0" destOrd="0" presId="urn:microsoft.com/office/officeart/2005/8/layout/hierarchy1"/>
    <dgm:cxn modelId="{A97CE0EB-66C4-41E5-AE60-0F0E3D17B22A}" type="presParOf" srcId="{291A9AB6-D545-4B58-87E9-87D2BBC137C8}" destId="{E4EF5F99-6A4C-47F1-B40F-BD27B536591B}" srcOrd="1" destOrd="0" presId="urn:microsoft.com/office/officeart/2005/8/layout/hierarchy1"/>
    <dgm:cxn modelId="{2344DECB-4789-4CCA-BAF1-5DA054AD0FA8}" type="presParOf" srcId="{E4EF5F99-6A4C-47F1-B40F-BD27B536591B}" destId="{C41E5B24-0B34-4416-A5EE-790716B77450}" srcOrd="0" destOrd="0" presId="urn:microsoft.com/office/officeart/2005/8/layout/hierarchy1"/>
    <dgm:cxn modelId="{FD6E58E3-74F0-4D78-927E-3FC794676259}" type="presParOf" srcId="{C41E5B24-0B34-4416-A5EE-790716B77450}" destId="{640AF5B4-EEB6-4389-B8DB-024ED27F6FF7}" srcOrd="0" destOrd="0" presId="urn:microsoft.com/office/officeart/2005/8/layout/hierarchy1"/>
    <dgm:cxn modelId="{B44BD75F-6A16-4F6B-AD5C-E741C7FBF027}" type="presParOf" srcId="{C41E5B24-0B34-4416-A5EE-790716B77450}" destId="{D8272E32-EBF6-4CBB-B31A-05CEB67AEB5E}" srcOrd="1" destOrd="0" presId="urn:microsoft.com/office/officeart/2005/8/layout/hierarchy1"/>
    <dgm:cxn modelId="{BB9665B2-6998-4E4F-A62E-CDC86BAA8845}" type="presParOf" srcId="{E4EF5F99-6A4C-47F1-B40F-BD27B536591B}" destId="{0F2AA129-0438-40DC-938C-EBE7D46DFB38}" srcOrd="1" destOrd="0" presId="urn:microsoft.com/office/officeart/2005/8/layout/hierarchy1"/>
    <dgm:cxn modelId="{E1ED961F-A81A-4A3D-BA47-36AD297EB2D1}" type="presParOf" srcId="{291A9AB6-D545-4B58-87E9-87D2BBC137C8}" destId="{79379EFA-5CDA-4F61-B48C-B634F6702262}" srcOrd="2" destOrd="0" presId="urn:microsoft.com/office/officeart/2005/8/layout/hierarchy1"/>
    <dgm:cxn modelId="{DE398F27-CDB6-4359-A055-C12CFBEA40BF}" type="presParOf" srcId="{291A9AB6-D545-4B58-87E9-87D2BBC137C8}" destId="{88F08A8F-2771-4B59-8D15-E9F23D9EF092}" srcOrd="3" destOrd="0" presId="urn:microsoft.com/office/officeart/2005/8/layout/hierarchy1"/>
    <dgm:cxn modelId="{D2DCBB5C-A595-42DA-BAE3-F643565FAD25}" type="presParOf" srcId="{88F08A8F-2771-4B59-8D15-E9F23D9EF092}" destId="{87D38933-78F7-41D1-A182-C64B65B02360}" srcOrd="0" destOrd="0" presId="urn:microsoft.com/office/officeart/2005/8/layout/hierarchy1"/>
    <dgm:cxn modelId="{79EF3384-F4C5-43DC-B387-D74A558149AB}" type="presParOf" srcId="{87D38933-78F7-41D1-A182-C64B65B02360}" destId="{F455731A-3E82-4D27-B477-96924F70172E}" srcOrd="0" destOrd="0" presId="urn:microsoft.com/office/officeart/2005/8/layout/hierarchy1"/>
    <dgm:cxn modelId="{36DD7049-A0FA-4EE5-A637-79F31EBAFD59}" type="presParOf" srcId="{87D38933-78F7-41D1-A182-C64B65B02360}" destId="{F83C6B80-B003-4D1A-B96A-43D7A4D9B2FD}" srcOrd="1" destOrd="0" presId="urn:microsoft.com/office/officeart/2005/8/layout/hierarchy1"/>
    <dgm:cxn modelId="{9F581C05-5BFD-4B7C-9844-81F9EBAB8A6C}" type="presParOf" srcId="{88F08A8F-2771-4B59-8D15-E9F23D9EF092}" destId="{D80756B1-3A1C-4DF1-A0AA-63C6CDFEF41F}" srcOrd="1" destOrd="0" presId="urn:microsoft.com/office/officeart/2005/8/layout/hierarchy1"/>
    <dgm:cxn modelId="{C7E05063-918C-44A4-A5AC-8010092BE747}" type="presParOf" srcId="{09667006-4A67-4089-BA6A-CC42F0AF5B41}" destId="{5AC94715-1BE6-4439-92E2-17A61D40847D}" srcOrd="2" destOrd="0" presId="urn:microsoft.com/office/officeart/2005/8/layout/hierarchy1"/>
    <dgm:cxn modelId="{7C698DE0-98C5-4E94-9D4C-4058A0B3F398}" type="presParOf" srcId="{09667006-4A67-4089-BA6A-CC42F0AF5B41}" destId="{9B2EAA9B-6D7B-482A-86A1-46D83F7A1233}" srcOrd="3" destOrd="0" presId="urn:microsoft.com/office/officeart/2005/8/layout/hierarchy1"/>
    <dgm:cxn modelId="{9AFA7D88-87E9-49EB-ACFB-9E5D2977D370}" type="presParOf" srcId="{9B2EAA9B-6D7B-482A-86A1-46D83F7A1233}" destId="{CD62693E-03C7-43E8-985C-0DB82E4E234F}" srcOrd="0" destOrd="0" presId="urn:microsoft.com/office/officeart/2005/8/layout/hierarchy1"/>
    <dgm:cxn modelId="{780AA45B-32B5-4689-BC05-D3062A07CFEF}" type="presParOf" srcId="{CD62693E-03C7-43E8-985C-0DB82E4E234F}" destId="{D60235FB-5ED6-4F2D-9735-091274D76EB2}" srcOrd="0" destOrd="0" presId="urn:microsoft.com/office/officeart/2005/8/layout/hierarchy1"/>
    <dgm:cxn modelId="{2EEA7D59-26B3-488F-9CB5-7E8AC7702A7B}" type="presParOf" srcId="{CD62693E-03C7-43E8-985C-0DB82E4E234F}" destId="{7B445481-6139-48A8-AC70-6D2B95DE99EB}" srcOrd="1" destOrd="0" presId="urn:microsoft.com/office/officeart/2005/8/layout/hierarchy1"/>
    <dgm:cxn modelId="{18982DB1-652B-46B9-877A-CE7A4F323305}" type="presParOf" srcId="{9B2EAA9B-6D7B-482A-86A1-46D83F7A1233}" destId="{FC960CDA-B668-48E4-8CBE-18106328B02B}"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FF992D6-BE3C-4075-B8A2-E9FBA2EC19C2}">
      <dsp:nvSpPr>
        <dsp:cNvPr id="0" name=""/>
        <dsp:cNvSpPr/>
      </dsp:nvSpPr>
      <dsp:spPr>
        <a:xfrm>
          <a:off x="0" y="0"/>
          <a:ext cx="6458762" cy="70121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DZ" sz="3000" kern="1200" dirty="0" smtClean="0"/>
            <a:t>الفرضيات</a:t>
          </a:r>
          <a:endParaRPr lang="ar-DZ" sz="3000" kern="1200" dirty="0"/>
        </a:p>
      </dsp:txBody>
      <dsp:txXfrm>
        <a:off x="0" y="0"/>
        <a:ext cx="5683920" cy="701214"/>
      </dsp:txXfrm>
    </dsp:sp>
    <dsp:sp modelId="{751BCA5D-3C87-49C2-9572-8CD3799254A3}">
      <dsp:nvSpPr>
        <dsp:cNvPr id="0" name=""/>
        <dsp:cNvSpPr/>
      </dsp:nvSpPr>
      <dsp:spPr>
        <a:xfrm>
          <a:off x="540921" y="828707"/>
          <a:ext cx="6458762" cy="70121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DZ" sz="3000" kern="1200" dirty="0" smtClean="0"/>
            <a:t>اختبارات الفروق بين المتوسطات</a:t>
          </a:r>
          <a:endParaRPr lang="ar-DZ" sz="3000" kern="1200" dirty="0"/>
        </a:p>
      </dsp:txBody>
      <dsp:txXfrm>
        <a:off x="540921" y="828707"/>
        <a:ext cx="5462051" cy="701214"/>
      </dsp:txXfrm>
    </dsp:sp>
    <dsp:sp modelId="{887A692C-A10C-4C0A-8314-F9E5984F7F56}">
      <dsp:nvSpPr>
        <dsp:cNvPr id="0" name=""/>
        <dsp:cNvSpPr/>
      </dsp:nvSpPr>
      <dsp:spPr>
        <a:xfrm>
          <a:off x="1073769" y="1657415"/>
          <a:ext cx="6458762" cy="70121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rtl="1">
            <a:lnSpc>
              <a:spcPct val="90000"/>
            </a:lnSpc>
            <a:spcBef>
              <a:spcPct val="0"/>
            </a:spcBef>
            <a:spcAft>
              <a:spcPct val="35000"/>
            </a:spcAft>
          </a:pPr>
          <a:r>
            <a:rPr lang="ar-DZ" sz="3000" kern="1200" dirty="0" smtClean="0"/>
            <a:t>الارتباط</a:t>
          </a:r>
          <a:endParaRPr lang="ar-DZ" sz="3000" kern="1200" dirty="0"/>
        </a:p>
      </dsp:txBody>
      <dsp:txXfrm>
        <a:off x="1073769" y="1657415"/>
        <a:ext cx="5470125" cy="701214"/>
      </dsp:txXfrm>
    </dsp:sp>
    <dsp:sp modelId="{8A874067-F6AA-4F52-AEC9-7B5BBC321C3A}">
      <dsp:nvSpPr>
        <dsp:cNvPr id="0" name=""/>
        <dsp:cNvSpPr/>
      </dsp:nvSpPr>
      <dsp:spPr>
        <a:xfrm>
          <a:off x="1614690" y="2486123"/>
          <a:ext cx="6458762" cy="70121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ar-DZ" sz="3000" kern="1200" dirty="0" smtClean="0"/>
            <a:t>الانحدار</a:t>
          </a:r>
          <a:endParaRPr lang="fr-FR" sz="3000" kern="1200" dirty="0"/>
        </a:p>
      </dsp:txBody>
      <dsp:txXfrm>
        <a:off x="1614690" y="2486123"/>
        <a:ext cx="5462051" cy="701214"/>
      </dsp:txXfrm>
    </dsp:sp>
    <dsp:sp modelId="{2AD255CF-E0D1-4CA5-A8AC-F6A4F14B7DD9}">
      <dsp:nvSpPr>
        <dsp:cNvPr id="0" name=""/>
        <dsp:cNvSpPr/>
      </dsp:nvSpPr>
      <dsp:spPr>
        <a:xfrm>
          <a:off x="6002973" y="537066"/>
          <a:ext cx="455789" cy="455789"/>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rtl="1">
            <a:lnSpc>
              <a:spcPct val="90000"/>
            </a:lnSpc>
            <a:spcBef>
              <a:spcPct val="0"/>
            </a:spcBef>
            <a:spcAft>
              <a:spcPct val="35000"/>
            </a:spcAft>
          </a:pPr>
          <a:endParaRPr lang="ar-DZ" sz="2100" kern="1200" dirty="0"/>
        </a:p>
      </dsp:txBody>
      <dsp:txXfrm>
        <a:off x="6002973" y="537066"/>
        <a:ext cx="455789" cy="455789"/>
      </dsp:txXfrm>
    </dsp:sp>
    <dsp:sp modelId="{2AC84665-4CCE-48CA-882C-A20A9ED8F141}">
      <dsp:nvSpPr>
        <dsp:cNvPr id="0" name=""/>
        <dsp:cNvSpPr/>
      </dsp:nvSpPr>
      <dsp:spPr>
        <a:xfrm>
          <a:off x="6543894" y="1365774"/>
          <a:ext cx="455789" cy="455789"/>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rtl="1">
            <a:lnSpc>
              <a:spcPct val="90000"/>
            </a:lnSpc>
            <a:spcBef>
              <a:spcPct val="0"/>
            </a:spcBef>
            <a:spcAft>
              <a:spcPct val="35000"/>
            </a:spcAft>
          </a:pPr>
          <a:endParaRPr lang="ar-DZ" sz="2100" kern="1200" dirty="0"/>
        </a:p>
      </dsp:txBody>
      <dsp:txXfrm>
        <a:off x="6543894" y="1365774"/>
        <a:ext cx="455789" cy="455789"/>
      </dsp:txXfrm>
    </dsp:sp>
    <dsp:sp modelId="{3F2154A6-D26B-4517-AD78-7320F8B4B4EF}">
      <dsp:nvSpPr>
        <dsp:cNvPr id="0" name=""/>
        <dsp:cNvSpPr/>
      </dsp:nvSpPr>
      <dsp:spPr>
        <a:xfrm>
          <a:off x="7076742" y="2194482"/>
          <a:ext cx="455789" cy="455789"/>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rtl="1">
            <a:lnSpc>
              <a:spcPct val="90000"/>
            </a:lnSpc>
            <a:spcBef>
              <a:spcPct val="0"/>
            </a:spcBef>
            <a:spcAft>
              <a:spcPct val="35000"/>
            </a:spcAft>
          </a:pPr>
          <a:endParaRPr lang="ar-DZ" sz="2100" kern="1200"/>
        </a:p>
      </dsp:txBody>
      <dsp:txXfrm>
        <a:off x="7076742" y="2194482"/>
        <a:ext cx="455789" cy="45578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AC94715-1BE6-4439-92E2-17A61D40847D}">
      <dsp:nvSpPr>
        <dsp:cNvPr id="0" name=""/>
        <dsp:cNvSpPr/>
      </dsp:nvSpPr>
      <dsp:spPr>
        <a:xfrm>
          <a:off x="4195438" y="1064472"/>
          <a:ext cx="416060" cy="198006"/>
        </a:xfrm>
        <a:custGeom>
          <a:avLst/>
          <a:gdLst/>
          <a:ahLst/>
          <a:cxnLst/>
          <a:rect l="0" t="0" r="0" b="0"/>
          <a:pathLst>
            <a:path>
              <a:moveTo>
                <a:pt x="0" y="0"/>
              </a:moveTo>
              <a:lnTo>
                <a:pt x="0" y="134935"/>
              </a:lnTo>
              <a:lnTo>
                <a:pt x="416060" y="134935"/>
              </a:lnTo>
              <a:lnTo>
                <a:pt x="416060" y="198006"/>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379EFA-5CDA-4F61-B48C-B634F6702262}">
      <dsp:nvSpPr>
        <dsp:cNvPr id="0" name=""/>
        <dsp:cNvSpPr/>
      </dsp:nvSpPr>
      <dsp:spPr>
        <a:xfrm>
          <a:off x="3779378" y="1694803"/>
          <a:ext cx="416060" cy="198006"/>
        </a:xfrm>
        <a:custGeom>
          <a:avLst/>
          <a:gdLst/>
          <a:ahLst/>
          <a:cxnLst/>
          <a:rect l="0" t="0" r="0" b="0"/>
          <a:pathLst>
            <a:path>
              <a:moveTo>
                <a:pt x="0" y="0"/>
              </a:moveTo>
              <a:lnTo>
                <a:pt x="0" y="134935"/>
              </a:lnTo>
              <a:lnTo>
                <a:pt x="416060" y="134935"/>
              </a:lnTo>
              <a:lnTo>
                <a:pt x="416060" y="198006"/>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FCD7790-5135-42E7-AF64-1A97CD6F920D}">
      <dsp:nvSpPr>
        <dsp:cNvPr id="0" name=""/>
        <dsp:cNvSpPr/>
      </dsp:nvSpPr>
      <dsp:spPr>
        <a:xfrm>
          <a:off x="3363318" y="1694803"/>
          <a:ext cx="416060" cy="198006"/>
        </a:xfrm>
        <a:custGeom>
          <a:avLst/>
          <a:gdLst/>
          <a:ahLst/>
          <a:cxnLst/>
          <a:rect l="0" t="0" r="0" b="0"/>
          <a:pathLst>
            <a:path>
              <a:moveTo>
                <a:pt x="416060" y="0"/>
              </a:moveTo>
              <a:lnTo>
                <a:pt x="416060" y="134935"/>
              </a:lnTo>
              <a:lnTo>
                <a:pt x="0" y="134935"/>
              </a:lnTo>
              <a:lnTo>
                <a:pt x="0" y="198006"/>
              </a:lnTo>
            </a:path>
          </a:pathLst>
        </a:custGeom>
        <a:noFill/>
        <a:ln w="15875"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F82B3C-9A7A-418F-8850-2952AF32054D}">
      <dsp:nvSpPr>
        <dsp:cNvPr id="0" name=""/>
        <dsp:cNvSpPr/>
      </dsp:nvSpPr>
      <dsp:spPr>
        <a:xfrm>
          <a:off x="3779378" y="1064472"/>
          <a:ext cx="416060" cy="198006"/>
        </a:xfrm>
        <a:custGeom>
          <a:avLst/>
          <a:gdLst/>
          <a:ahLst/>
          <a:cxnLst/>
          <a:rect l="0" t="0" r="0" b="0"/>
          <a:pathLst>
            <a:path>
              <a:moveTo>
                <a:pt x="416060" y="0"/>
              </a:moveTo>
              <a:lnTo>
                <a:pt x="416060" y="134935"/>
              </a:lnTo>
              <a:lnTo>
                <a:pt x="0" y="134935"/>
              </a:lnTo>
              <a:lnTo>
                <a:pt x="0" y="198006"/>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A44718-EE3A-43D4-8AD1-A7D0492D966F}">
      <dsp:nvSpPr>
        <dsp:cNvPr id="0" name=""/>
        <dsp:cNvSpPr/>
      </dsp:nvSpPr>
      <dsp:spPr>
        <a:xfrm>
          <a:off x="3155287" y="434140"/>
          <a:ext cx="1040150" cy="198006"/>
        </a:xfrm>
        <a:custGeom>
          <a:avLst/>
          <a:gdLst/>
          <a:ahLst/>
          <a:cxnLst/>
          <a:rect l="0" t="0" r="0" b="0"/>
          <a:pathLst>
            <a:path>
              <a:moveTo>
                <a:pt x="0" y="0"/>
              </a:moveTo>
              <a:lnTo>
                <a:pt x="0" y="134935"/>
              </a:lnTo>
              <a:lnTo>
                <a:pt x="1040150" y="134935"/>
              </a:lnTo>
              <a:lnTo>
                <a:pt x="1040150" y="198006"/>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1F44B1-92EA-4586-854F-128D3E07851E}">
      <dsp:nvSpPr>
        <dsp:cNvPr id="0" name=""/>
        <dsp:cNvSpPr/>
      </dsp:nvSpPr>
      <dsp:spPr>
        <a:xfrm>
          <a:off x="2115137" y="1064472"/>
          <a:ext cx="832120" cy="198006"/>
        </a:xfrm>
        <a:custGeom>
          <a:avLst/>
          <a:gdLst/>
          <a:ahLst/>
          <a:cxnLst/>
          <a:rect l="0" t="0" r="0" b="0"/>
          <a:pathLst>
            <a:path>
              <a:moveTo>
                <a:pt x="0" y="0"/>
              </a:moveTo>
              <a:lnTo>
                <a:pt x="0" y="134935"/>
              </a:lnTo>
              <a:lnTo>
                <a:pt x="832120" y="134935"/>
              </a:lnTo>
              <a:lnTo>
                <a:pt x="832120" y="198006"/>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D9EC81-39AC-48CB-B812-8C529B2A9CA8}">
      <dsp:nvSpPr>
        <dsp:cNvPr id="0" name=""/>
        <dsp:cNvSpPr/>
      </dsp:nvSpPr>
      <dsp:spPr>
        <a:xfrm>
          <a:off x="2069417" y="1064472"/>
          <a:ext cx="91440" cy="198006"/>
        </a:xfrm>
        <a:custGeom>
          <a:avLst/>
          <a:gdLst/>
          <a:ahLst/>
          <a:cxnLst/>
          <a:rect l="0" t="0" r="0" b="0"/>
          <a:pathLst>
            <a:path>
              <a:moveTo>
                <a:pt x="45720" y="0"/>
              </a:moveTo>
              <a:lnTo>
                <a:pt x="45720" y="198006"/>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C30544-802B-4FF4-B15D-5247C5DC1636}">
      <dsp:nvSpPr>
        <dsp:cNvPr id="0" name=""/>
        <dsp:cNvSpPr/>
      </dsp:nvSpPr>
      <dsp:spPr>
        <a:xfrm>
          <a:off x="1283016" y="1064472"/>
          <a:ext cx="832120" cy="198006"/>
        </a:xfrm>
        <a:custGeom>
          <a:avLst/>
          <a:gdLst/>
          <a:ahLst/>
          <a:cxnLst/>
          <a:rect l="0" t="0" r="0" b="0"/>
          <a:pathLst>
            <a:path>
              <a:moveTo>
                <a:pt x="832120" y="0"/>
              </a:moveTo>
              <a:lnTo>
                <a:pt x="832120" y="134935"/>
              </a:lnTo>
              <a:lnTo>
                <a:pt x="0" y="134935"/>
              </a:lnTo>
              <a:lnTo>
                <a:pt x="0" y="198006"/>
              </a:lnTo>
            </a:path>
          </a:pathLst>
        </a:custGeom>
        <a:noFill/>
        <a:ln w="15875"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F672AE-C7B2-4AB2-98BD-75DA8628417A}">
      <dsp:nvSpPr>
        <dsp:cNvPr id="0" name=""/>
        <dsp:cNvSpPr/>
      </dsp:nvSpPr>
      <dsp:spPr>
        <a:xfrm>
          <a:off x="2115137" y="434140"/>
          <a:ext cx="1040150" cy="198006"/>
        </a:xfrm>
        <a:custGeom>
          <a:avLst/>
          <a:gdLst/>
          <a:ahLst/>
          <a:cxnLst/>
          <a:rect l="0" t="0" r="0" b="0"/>
          <a:pathLst>
            <a:path>
              <a:moveTo>
                <a:pt x="1040150" y="0"/>
              </a:moveTo>
              <a:lnTo>
                <a:pt x="1040150" y="134935"/>
              </a:lnTo>
              <a:lnTo>
                <a:pt x="0" y="134935"/>
              </a:lnTo>
              <a:lnTo>
                <a:pt x="0" y="198006"/>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8B7F6B-4D78-4BF7-ADC6-63BAA350AE10}">
      <dsp:nvSpPr>
        <dsp:cNvPr id="0" name=""/>
        <dsp:cNvSpPr/>
      </dsp:nvSpPr>
      <dsp:spPr>
        <a:xfrm>
          <a:off x="2814875" y="1816"/>
          <a:ext cx="680825" cy="43232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00D2C6-64EA-4538-947C-E580A4ECFB9D}">
      <dsp:nvSpPr>
        <dsp:cNvPr id="0" name=""/>
        <dsp:cNvSpPr/>
      </dsp:nvSpPr>
      <dsp:spPr>
        <a:xfrm>
          <a:off x="2890522" y="73681"/>
          <a:ext cx="680825" cy="432324"/>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a:t>الفروض</a:t>
          </a:r>
          <a:endParaRPr lang="fr-FR" sz="1100" kern="1200" dirty="0"/>
        </a:p>
      </dsp:txBody>
      <dsp:txXfrm>
        <a:off x="2890522" y="73681"/>
        <a:ext cx="680825" cy="432324"/>
      </dsp:txXfrm>
    </dsp:sp>
    <dsp:sp modelId="{0CF515C4-13C8-4CDF-825F-51CED2A40D7C}">
      <dsp:nvSpPr>
        <dsp:cNvPr id="0" name=""/>
        <dsp:cNvSpPr/>
      </dsp:nvSpPr>
      <dsp:spPr>
        <a:xfrm>
          <a:off x="1774724" y="632147"/>
          <a:ext cx="680825" cy="432324"/>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39C004-6053-41BD-90A3-46F79E0E5AFE}">
      <dsp:nvSpPr>
        <dsp:cNvPr id="0" name=""/>
        <dsp:cNvSpPr/>
      </dsp:nvSpPr>
      <dsp:spPr>
        <a:xfrm>
          <a:off x="1850371" y="704012"/>
          <a:ext cx="680825" cy="432324"/>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a:t>بحثية</a:t>
          </a:r>
          <a:endParaRPr lang="fr-FR" sz="1100" kern="1200" dirty="0"/>
        </a:p>
      </dsp:txBody>
      <dsp:txXfrm>
        <a:off x="1850371" y="704012"/>
        <a:ext cx="680825" cy="432324"/>
      </dsp:txXfrm>
    </dsp:sp>
    <dsp:sp modelId="{AF4DDEA3-8DCA-4332-A815-6FED73460784}">
      <dsp:nvSpPr>
        <dsp:cNvPr id="0" name=""/>
        <dsp:cNvSpPr/>
      </dsp:nvSpPr>
      <dsp:spPr>
        <a:xfrm>
          <a:off x="942603" y="1262478"/>
          <a:ext cx="680825" cy="432324"/>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60CE5F-56CE-4C56-9E63-7AD894C6EB10}">
      <dsp:nvSpPr>
        <dsp:cNvPr id="0" name=""/>
        <dsp:cNvSpPr/>
      </dsp:nvSpPr>
      <dsp:spPr>
        <a:xfrm>
          <a:off x="1018250" y="1334343"/>
          <a:ext cx="680825" cy="432324"/>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a:t>سببية</a:t>
          </a:r>
          <a:endParaRPr lang="fr-FR" sz="1100" kern="1200" dirty="0"/>
        </a:p>
      </dsp:txBody>
      <dsp:txXfrm>
        <a:off x="1018250" y="1334343"/>
        <a:ext cx="680825" cy="432324"/>
      </dsp:txXfrm>
    </dsp:sp>
    <dsp:sp modelId="{93A4A720-0DEA-47D3-9F8A-12208ED81D55}">
      <dsp:nvSpPr>
        <dsp:cNvPr id="0" name=""/>
        <dsp:cNvSpPr/>
      </dsp:nvSpPr>
      <dsp:spPr>
        <a:xfrm>
          <a:off x="1774724" y="1262478"/>
          <a:ext cx="680825" cy="432324"/>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037621-84BA-4798-BFA0-6998DF203A70}">
      <dsp:nvSpPr>
        <dsp:cNvPr id="0" name=""/>
        <dsp:cNvSpPr/>
      </dsp:nvSpPr>
      <dsp:spPr>
        <a:xfrm>
          <a:off x="1850371" y="1334343"/>
          <a:ext cx="680825" cy="432324"/>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err="1"/>
            <a:t>فروقية</a:t>
          </a:r>
          <a:endParaRPr lang="fr-FR" sz="1100" kern="1200" dirty="0"/>
        </a:p>
      </dsp:txBody>
      <dsp:txXfrm>
        <a:off x="1850371" y="1334343"/>
        <a:ext cx="680825" cy="432324"/>
      </dsp:txXfrm>
    </dsp:sp>
    <dsp:sp modelId="{30BA1564-DD45-44F5-8320-2443C55C6CF2}">
      <dsp:nvSpPr>
        <dsp:cNvPr id="0" name=""/>
        <dsp:cNvSpPr/>
      </dsp:nvSpPr>
      <dsp:spPr>
        <a:xfrm>
          <a:off x="2606844" y="1262478"/>
          <a:ext cx="680825" cy="432324"/>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92D0EE-175A-4407-A102-17419718430D}">
      <dsp:nvSpPr>
        <dsp:cNvPr id="0" name=""/>
        <dsp:cNvSpPr/>
      </dsp:nvSpPr>
      <dsp:spPr>
        <a:xfrm>
          <a:off x="2682492" y="1334343"/>
          <a:ext cx="680825" cy="432324"/>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err="1"/>
            <a:t>علاقية</a:t>
          </a:r>
          <a:r>
            <a:rPr lang="ar-DZ" sz="1100" kern="1200" dirty="0"/>
            <a:t> (</a:t>
          </a:r>
          <a:r>
            <a:rPr lang="ar-DZ" sz="1100" kern="1200" dirty="0" err="1"/>
            <a:t>ارتباطية)</a:t>
          </a:r>
          <a:endParaRPr lang="fr-FR" sz="1100" kern="1200" dirty="0"/>
        </a:p>
      </dsp:txBody>
      <dsp:txXfrm>
        <a:off x="2682492" y="1334343"/>
        <a:ext cx="680825" cy="432324"/>
      </dsp:txXfrm>
    </dsp:sp>
    <dsp:sp modelId="{85E77B57-C7AE-4695-BFAE-6226EEFA3DB3}">
      <dsp:nvSpPr>
        <dsp:cNvPr id="0" name=""/>
        <dsp:cNvSpPr/>
      </dsp:nvSpPr>
      <dsp:spPr>
        <a:xfrm>
          <a:off x="3855025" y="632147"/>
          <a:ext cx="680825" cy="432324"/>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6CB309-E72B-4709-B5F8-9D5203F5DDF2}">
      <dsp:nvSpPr>
        <dsp:cNvPr id="0" name=""/>
        <dsp:cNvSpPr/>
      </dsp:nvSpPr>
      <dsp:spPr>
        <a:xfrm>
          <a:off x="3930673" y="704012"/>
          <a:ext cx="680825" cy="432324"/>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a:t>احصائية</a:t>
          </a:r>
          <a:endParaRPr lang="fr-FR" sz="1100" kern="1200" dirty="0"/>
        </a:p>
      </dsp:txBody>
      <dsp:txXfrm>
        <a:off x="3930673" y="704012"/>
        <a:ext cx="680825" cy="432324"/>
      </dsp:txXfrm>
    </dsp:sp>
    <dsp:sp modelId="{F60C08D7-44F6-49C2-B905-75C8125EB7C2}">
      <dsp:nvSpPr>
        <dsp:cNvPr id="0" name=""/>
        <dsp:cNvSpPr/>
      </dsp:nvSpPr>
      <dsp:spPr>
        <a:xfrm>
          <a:off x="3438965" y="1262478"/>
          <a:ext cx="680825" cy="432324"/>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B33CEAE-33C6-49BD-B05F-25CE0740E9C0}">
      <dsp:nvSpPr>
        <dsp:cNvPr id="0" name=""/>
        <dsp:cNvSpPr/>
      </dsp:nvSpPr>
      <dsp:spPr>
        <a:xfrm>
          <a:off x="3514612" y="1334343"/>
          <a:ext cx="680825" cy="432324"/>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a:t>بديلة</a:t>
          </a:r>
          <a:endParaRPr lang="fr-FR" sz="1100" kern="1200" dirty="0"/>
        </a:p>
      </dsp:txBody>
      <dsp:txXfrm>
        <a:off x="3514612" y="1334343"/>
        <a:ext cx="680825" cy="432324"/>
      </dsp:txXfrm>
    </dsp:sp>
    <dsp:sp modelId="{640AF5B4-EEB6-4389-B8DB-024ED27F6FF7}">
      <dsp:nvSpPr>
        <dsp:cNvPr id="0" name=""/>
        <dsp:cNvSpPr/>
      </dsp:nvSpPr>
      <dsp:spPr>
        <a:xfrm>
          <a:off x="3022905" y="1892810"/>
          <a:ext cx="680825" cy="43232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8272E32-EBF6-4CBB-B31A-05CEB67AEB5E}">
      <dsp:nvSpPr>
        <dsp:cNvPr id="0" name=""/>
        <dsp:cNvSpPr/>
      </dsp:nvSpPr>
      <dsp:spPr>
        <a:xfrm>
          <a:off x="3098552" y="1964675"/>
          <a:ext cx="680825" cy="432324"/>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a:t>غير موجهة</a:t>
          </a:r>
          <a:endParaRPr lang="fr-FR" sz="1100" kern="1200" dirty="0"/>
        </a:p>
      </dsp:txBody>
      <dsp:txXfrm>
        <a:off x="3098552" y="1964675"/>
        <a:ext cx="680825" cy="432324"/>
      </dsp:txXfrm>
    </dsp:sp>
    <dsp:sp modelId="{F455731A-3E82-4D27-B477-96924F70172E}">
      <dsp:nvSpPr>
        <dsp:cNvPr id="0" name=""/>
        <dsp:cNvSpPr/>
      </dsp:nvSpPr>
      <dsp:spPr>
        <a:xfrm>
          <a:off x="3855025" y="1892810"/>
          <a:ext cx="680825" cy="432324"/>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3C6B80-B003-4D1A-B96A-43D7A4D9B2FD}">
      <dsp:nvSpPr>
        <dsp:cNvPr id="0" name=""/>
        <dsp:cNvSpPr/>
      </dsp:nvSpPr>
      <dsp:spPr>
        <a:xfrm>
          <a:off x="3930673" y="1964675"/>
          <a:ext cx="680825" cy="432324"/>
        </a:xfrm>
        <a:prstGeom prst="roundRect">
          <a:avLst>
            <a:gd name="adj" fmla="val 10000"/>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a:t>موجهة</a:t>
          </a:r>
          <a:endParaRPr lang="fr-FR" sz="1100" kern="1200" dirty="0"/>
        </a:p>
      </dsp:txBody>
      <dsp:txXfrm>
        <a:off x="3930673" y="1964675"/>
        <a:ext cx="680825" cy="432324"/>
      </dsp:txXfrm>
    </dsp:sp>
    <dsp:sp modelId="{D60235FB-5ED6-4F2D-9735-091274D76EB2}">
      <dsp:nvSpPr>
        <dsp:cNvPr id="0" name=""/>
        <dsp:cNvSpPr/>
      </dsp:nvSpPr>
      <dsp:spPr>
        <a:xfrm>
          <a:off x="4271086" y="1262478"/>
          <a:ext cx="680825" cy="432324"/>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445481-6139-48A8-AC70-6D2B95DE99EB}">
      <dsp:nvSpPr>
        <dsp:cNvPr id="0" name=""/>
        <dsp:cNvSpPr/>
      </dsp:nvSpPr>
      <dsp:spPr>
        <a:xfrm>
          <a:off x="4346733" y="1334343"/>
          <a:ext cx="680825" cy="432324"/>
        </a:xfrm>
        <a:prstGeom prst="roundRect">
          <a:avLst>
            <a:gd name="adj" fmla="val 10000"/>
          </a:avLst>
        </a:prstGeom>
        <a:solidFill>
          <a:schemeClr val="lt1">
            <a:alpha val="90000"/>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ar-DZ" sz="1100" kern="1200" dirty="0"/>
            <a:t>صفرية</a:t>
          </a:r>
          <a:endParaRPr lang="fr-FR" sz="1100" kern="1200" dirty="0"/>
        </a:p>
      </dsp:txBody>
      <dsp:txXfrm>
        <a:off x="4346733" y="1334343"/>
        <a:ext cx="680825" cy="43232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DZ"/>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7304AE7-290C-4346-807A-9126851E2D18}" type="datetimeFigureOut">
              <a:rPr lang="ar-DZ" smtClean="0"/>
              <a:pPr/>
              <a:t>03-06-1445</a:t>
            </a:fld>
            <a:endParaRPr lang="ar-DZ"/>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DZ"/>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DZ"/>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DZ"/>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F7D570F-D963-48F5-A74F-73BA8004EC92}" type="slidenum">
              <a:rPr lang="ar-DZ" smtClean="0"/>
              <a:pPr/>
              <a:t>‹N°›</a:t>
            </a:fld>
            <a:endParaRPr lang="ar-DZ"/>
          </a:p>
        </p:txBody>
      </p:sp>
    </p:spTree>
    <p:extLst>
      <p:ext uri="{BB962C8B-B14F-4D97-AF65-F5344CB8AC3E}">
        <p14:creationId xmlns:p14="http://schemas.microsoft.com/office/powerpoint/2010/main" xmlns="" val="192483082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a:xfrm>
            <a:off x="2692397" y="5037663"/>
            <a:ext cx="5214635" cy="279400"/>
          </a:xfrm>
        </p:spPr>
        <p:txBody>
          <a:bodyPr/>
          <a:lstStyle/>
          <a:p>
            <a:endParaRPr lang="ar-DZ"/>
          </a:p>
        </p:txBody>
      </p:sp>
      <p:sp>
        <p:nvSpPr>
          <p:cNvPr id="6" name="Slide Number Placeholder 5"/>
          <p:cNvSpPr>
            <a:spLocks noGrp="1"/>
          </p:cNvSpPr>
          <p:nvPr>
            <p:ph type="sldNum" sz="quarter" idx="12"/>
          </p:nvPr>
        </p:nvSpPr>
        <p:spPr>
          <a:xfrm>
            <a:off x="8956900" y="5037663"/>
            <a:ext cx="551167" cy="279400"/>
          </a:xfrm>
        </p:spPr>
        <p:txBody>
          <a:bodyPr/>
          <a:lstStyle/>
          <a:p>
            <a:fld id="{AA54E3C8-EEF5-451F-BCCA-B93B31E1E40D}" type="slidenum">
              <a:rPr lang="ar-DZ" smtClean="0"/>
              <a:pPr/>
              <a:t>‹N°›</a:t>
            </a:fld>
            <a:endParaRPr lang="ar-DZ"/>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367453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873737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250065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4287148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8" name="Footer Placeholder 7"/>
          <p:cNvSpPr>
            <a:spLocks noGrp="1"/>
          </p:cNvSpPr>
          <p:nvPr>
            <p:ph type="ftr" sz="quarter" idx="11"/>
          </p:nvPr>
        </p:nvSpPr>
        <p:spPr/>
        <p:txBody>
          <a:bodyPr/>
          <a:lstStyle/>
          <a:p>
            <a:endParaRPr lang="ar-DZ"/>
          </a:p>
        </p:txBody>
      </p:sp>
      <p:sp>
        <p:nvSpPr>
          <p:cNvPr id="9" name="Slide Number Placeholder 8"/>
          <p:cNvSpPr>
            <a:spLocks noGrp="1"/>
          </p:cNvSpPr>
          <p:nvPr>
            <p:ph type="sldNum" sz="quarter" idx="12"/>
          </p:nvPr>
        </p:nvSpPr>
        <p:spPr/>
        <p:txBody>
          <a:bodyPr/>
          <a:lstStyle/>
          <a:p>
            <a:fld id="{AA54E3C8-EEF5-451F-BCCA-B93B31E1E40D}" type="slidenum">
              <a:rPr lang="ar-DZ" smtClean="0"/>
              <a:pPr/>
              <a:t>‹N°›</a:t>
            </a:fld>
            <a:endParaRPr lang="ar-DZ"/>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412895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4" name="Footer Placeholder 3"/>
          <p:cNvSpPr>
            <a:spLocks noGrp="1"/>
          </p:cNvSpPr>
          <p:nvPr>
            <p:ph type="ftr" sz="quarter" idx="11"/>
          </p:nvPr>
        </p:nvSpPr>
        <p:spPr/>
        <p:txBody>
          <a:bodyPr/>
          <a:lstStyle/>
          <a:p>
            <a:endParaRPr lang="ar-DZ"/>
          </a:p>
        </p:txBody>
      </p:sp>
      <p:sp>
        <p:nvSpPr>
          <p:cNvPr id="5" name="Slide Number Placeholder 4"/>
          <p:cNvSpPr>
            <a:spLocks noGrp="1"/>
          </p:cNvSpPr>
          <p:nvPr>
            <p:ph type="sldNum" sz="quarter" idx="12"/>
          </p:nvPr>
        </p:nvSpPr>
        <p:spPr/>
        <p:txBody>
          <a:bodyPr/>
          <a:lstStyle/>
          <a:p>
            <a:fld id="{AA54E3C8-EEF5-451F-BCCA-B93B31E1E40D}" type="slidenum">
              <a:rPr lang="ar-DZ" smtClean="0"/>
              <a:pPr/>
              <a:t>‹N°›</a:t>
            </a:fld>
            <a:endParaRPr lang="ar-DZ"/>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37194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3" name="Footer Placeholder 2"/>
          <p:cNvSpPr>
            <a:spLocks noGrp="1"/>
          </p:cNvSpPr>
          <p:nvPr>
            <p:ph type="ftr" sz="quarter" idx="11"/>
          </p:nvPr>
        </p:nvSpPr>
        <p:spPr/>
        <p:txBody>
          <a:bodyPr/>
          <a:lstStyle/>
          <a:p>
            <a:endParaRPr lang="ar-DZ"/>
          </a:p>
        </p:txBody>
      </p:sp>
      <p:sp>
        <p:nvSpPr>
          <p:cNvPr id="4" name="Slide Number Placeholder 3"/>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3774439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A54E3C8-EEF5-451F-BCCA-B93B31E1E40D}" type="slidenum">
              <a:rPr lang="ar-DZ" smtClean="0"/>
              <a:pPr/>
              <a:t>‹N°›</a:t>
            </a:fld>
            <a:endParaRPr lang="ar-DZ"/>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556632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ar-SA"/>
              <a:t>انقر لتحرير نمط عنوان الشكل الرئيسي</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1832251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314743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513422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ar-SA"/>
              <a:t>انقر لتحرير نمط عنوان الشكل الرئيسي</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حرر أنماط نص الشكل الرئيسي</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82039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296041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ar-SA"/>
              <a:t>انقر لتحرير نمط عنوان الشكل الرئيسي</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354687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ar-SA"/>
              <a:t>انقر لتحرير نمط عنوان الشكل الرئيسي</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774594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234023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BBA8344-6BA9-4667-822B-C1A1B05C57A0}" type="datetimeFigureOut">
              <a:rPr lang="ar-DZ" smtClean="0"/>
              <a:pPr/>
              <a:t>03-06-1445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246383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cstate="print">
              <a:extLst>
                <a:ext uri="{28A0092B-C50C-407E-A947-70E740481C1C}">
                  <a14:useLocalDpi xmlns:a14="http://schemas.microsoft.com/office/drawing/2010/main" xmlns=""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cstate="print">
              <a:extLst>
                <a:ext uri="{28A0092B-C50C-407E-A947-70E740481C1C}">
                  <a14:useLocalDpi xmlns:a14="http://schemas.microsoft.com/office/drawing/2010/main" xmlns=""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BBA8344-6BA9-4667-822B-C1A1B05C57A0}" type="datetimeFigureOut">
              <a:rPr lang="ar-DZ" smtClean="0"/>
              <a:pPr/>
              <a:t>03-06-1445</a:t>
            </a:fld>
            <a:endParaRPr lang="ar-DZ"/>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ar-DZ"/>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14672931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1"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xmlns="" id="{CB2414EF-5D45-42BB-90CA-71BEC395E363}"/>
              </a:ext>
            </a:extLst>
          </p:cNvPr>
          <p:cNvSpPr txBox="1"/>
          <p:nvPr/>
        </p:nvSpPr>
        <p:spPr>
          <a:xfrm>
            <a:off x="2059274" y="876576"/>
            <a:ext cx="8073452" cy="646331"/>
          </a:xfrm>
          <a:prstGeom prst="rect">
            <a:avLst/>
          </a:prstGeom>
          <a:noFill/>
        </p:spPr>
        <p:txBody>
          <a:bodyPr wrap="square" rtlCol="1">
            <a:spAutoFit/>
          </a:bodyPr>
          <a:lstStyle/>
          <a:p>
            <a:pPr algn="ctr"/>
            <a:r>
              <a:rPr lang="ar-DZ" sz="3600" b="1" dirty="0" smtClean="0"/>
              <a:t>المحور </a:t>
            </a:r>
            <a:r>
              <a:rPr lang="ar-DZ" sz="3600" b="1" dirty="0" smtClean="0"/>
              <a:t>الثامن</a:t>
            </a:r>
            <a:r>
              <a:rPr lang="ar-DZ" sz="3600" b="1" dirty="0"/>
              <a:t>:</a:t>
            </a:r>
            <a:r>
              <a:rPr lang="ar-DZ" sz="3600" b="1" dirty="0" smtClean="0">
                <a:latin typeface="Calibri" panose="020F0502020204030204" pitchFamily="34" charset="0"/>
                <a:ea typeface="Calibri" panose="020F0502020204030204" pitchFamily="34" charset="0"/>
                <a:cs typeface="Arial" panose="020B0604020202020204" pitchFamily="34" charset="0"/>
              </a:rPr>
              <a:t>اختبار </a:t>
            </a:r>
            <a:r>
              <a:rPr lang="ar-DZ" sz="3600" b="1" dirty="0" smtClean="0">
                <a:latin typeface="Calibri" panose="020F0502020204030204" pitchFamily="34" charset="0"/>
                <a:ea typeface="Calibri" panose="020F0502020204030204" pitchFamily="34" charset="0"/>
                <a:cs typeface="Arial" panose="020B0604020202020204" pitchFamily="34" charset="0"/>
              </a:rPr>
              <a:t>الفرضيات</a:t>
            </a:r>
            <a:endParaRPr lang="ar-DZ" sz="3600" b="1" dirty="0">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3" name="رسم تخطيطي 2">
            <a:extLst>
              <a:ext uri="{FF2B5EF4-FFF2-40B4-BE49-F238E27FC236}">
                <a16:creationId xmlns:a16="http://schemas.microsoft.com/office/drawing/2014/main" xmlns="" id="{68B56FD2-71BB-4FD6-984A-21025E461605}"/>
              </a:ext>
            </a:extLst>
          </p:cNvPr>
          <p:cNvGraphicFramePr/>
          <p:nvPr>
            <p:extLst>
              <p:ext uri="{D42A27DB-BD31-4B8C-83A1-F6EECF244321}">
                <p14:modId xmlns:p14="http://schemas.microsoft.com/office/powerpoint/2010/main" xmlns="" val="1311652246"/>
              </p:ext>
            </p:extLst>
          </p:nvPr>
        </p:nvGraphicFramePr>
        <p:xfrm>
          <a:off x="832513" y="2259874"/>
          <a:ext cx="8073453" cy="3187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241585883"/>
      </p:ext>
    </p:extLst>
  </p:cSld>
  <p:clrMapOvr>
    <a:masterClrMapping/>
  </p:clrMapOvr>
  <mc:AlternateContent xmlns:mc="http://schemas.openxmlformats.org/markup-compatibility/2006">
    <mc:Choice xmlns:p14="http://schemas.microsoft.com/office/powerpoint/2010/main" xmlns="" Requires="p14">
      <p:transition spd="slow" p14:dur="1600">
        <p14:gallery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
            </a:r>
            <a:br>
              <a:rPr lang="fr-FR" dirty="0" smtClean="0"/>
            </a:br>
            <a:endParaRPr lang="fr-FR" dirty="0"/>
          </a:p>
        </p:txBody>
      </p:sp>
      <p:sp>
        <p:nvSpPr>
          <p:cNvPr id="3" name="Espace réservé du contenu 2"/>
          <p:cNvSpPr>
            <a:spLocks noGrp="1"/>
          </p:cNvSpPr>
          <p:nvPr>
            <p:ph idx="1"/>
          </p:nvPr>
        </p:nvSpPr>
        <p:spPr>
          <a:xfrm>
            <a:off x="5513671" y="1389414"/>
            <a:ext cx="5469466" cy="1900052"/>
          </a:xfrm>
        </p:spPr>
        <p:txBody>
          <a:bodyPr>
            <a:normAutofit lnSpcReduction="10000"/>
          </a:bodyPr>
          <a:lstStyle/>
          <a:p>
            <a:pPr algn="just"/>
            <a:r>
              <a:rPr lang="ar-DZ" sz="1800" b="1" dirty="0" smtClean="0"/>
              <a:t>الفرض: </a:t>
            </a:r>
            <a:r>
              <a:rPr lang="ar-DZ" sz="1800" dirty="0" smtClean="0"/>
              <a:t>يعرف بأنه إجابة متوقعة لسؤال من الأسئلة تراود ذهن الباحث أو المهتم، وهذه الإجابة لا تكون نهائية وإنما خاضعة للدراسة والتحقق من مدى صحتها فإما أن تكون الإجابة صحيحة وإما أن تكون الاجابة خاطئة.</a:t>
            </a:r>
            <a:endParaRPr lang="fr-FR" sz="1800" dirty="0" smtClean="0"/>
          </a:p>
          <a:p>
            <a:pPr algn="just"/>
            <a:r>
              <a:rPr lang="ar-DZ" sz="1800" dirty="0" smtClean="0"/>
              <a:t>وتوقع الاجابة من جانب الباحث يتم بناءا على خلفية نظرية متعلقة بهذا السؤال ونتائج دراسات سابقة </a:t>
            </a:r>
            <a:r>
              <a:rPr lang="ar-DZ" sz="1800" dirty="0" err="1" smtClean="0"/>
              <a:t>حوله.</a:t>
            </a:r>
            <a:r>
              <a:rPr lang="ar-DZ" sz="1800" dirty="0" smtClean="0"/>
              <a:t> وتقسم الفروض إلى الأنواع </a:t>
            </a:r>
            <a:r>
              <a:rPr lang="ar-DZ" sz="1800" dirty="0" err="1" smtClean="0"/>
              <a:t>الآتية:</a:t>
            </a:r>
            <a:r>
              <a:rPr lang="ar-DZ" sz="1800" dirty="0" smtClean="0"/>
              <a:t> </a:t>
            </a:r>
            <a:endParaRPr lang="fr-FR" dirty="0" smtClean="0"/>
          </a:p>
          <a:p>
            <a:endParaRPr lang="fr-FR" dirty="0"/>
          </a:p>
        </p:txBody>
      </p:sp>
      <p:sp>
        <p:nvSpPr>
          <p:cNvPr id="4" name="Espace réservé du texte 3"/>
          <p:cNvSpPr>
            <a:spLocks noGrp="1"/>
          </p:cNvSpPr>
          <p:nvPr>
            <p:ph type="body" sz="half" idx="2"/>
          </p:nvPr>
        </p:nvSpPr>
        <p:spPr>
          <a:xfrm>
            <a:off x="1045029" y="2078182"/>
            <a:ext cx="3967237" cy="3391287"/>
          </a:xfrm>
        </p:spPr>
        <p:style>
          <a:lnRef idx="2">
            <a:schemeClr val="accent1"/>
          </a:lnRef>
          <a:fillRef idx="1">
            <a:schemeClr val="lt1"/>
          </a:fillRef>
          <a:effectRef idx="0">
            <a:schemeClr val="accent1"/>
          </a:effectRef>
          <a:fontRef idx="minor">
            <a:schemeClr val="dk1"/>
          </a:fontRef>
        </p:style>
        <p:txBody>
          <a:bodyPr>
            <a:normAutofit fontScale="92500"/>
          </a:bodyPr>
          <a:lstStyle/>
          <a:p>
            <a:r>
              <a:rPr lang="ar-DZ" b="1" dirty="0" smtClean="0">
                <a:solidFill>
                  <a:srgbClr val="FF0000"/>
                </a:solidFill>
              </a:rPr>
              <a:t>الفرق بين الفروض الاحصائية والفروض </a:t>
            </a:r>
            <a:r>
              <a:rPr lang="ar-DZ" b="1" dirty="0" err="1" smtClean="0">
                <a:solidFill>
                  <a:srgbClr val="FF0000"/>
                </a:solidFill>
              </a:rPr>
              <a:t>البحثية:</a:t>
            </a:r>
            <a:r>
              <a:rPr lang="ar-DZ" dirty="0" smtClean="0">
                <a:solidFill>
                  <a:srgbClr val="FF0000"/>
                </a:solidFill>
              </a:rPr>
              <a:t/>
            </a:r>
            <a:br>
              <a:rPr lang="ar-DZ" dirty="0" smtClean="0">
                <a:solidFill>
                  <a:srgbClr val="FF0000"/>
                </a:solidFill>
              </a:rPr>
            </a:br>
            <a:endParaRPr lang="ar-DZ" dirty="0" smtClean="0">
              <a:solidFill>
                <a:srgbClr val="FF0000"/>
              </a:solidFill>
            </a:endParaRPr>
          </a:p>
          <a:p>
            <a:endParaRPr lang="ar-DZ" dirty="0" smtClean="0">
              <a:solidFill>
                <a:srgbClr val="FF0000"/>
              </a:solidFill>
            </a:endParaRPr>
          </a:p>
          <a:p>
            <a:pPr algn="just"/>
            <a:r>
              <a:rPr lang="ar-DZ" b="1" u="sng" dirty="0" smtClean="0"/>
              <a:t>الفروض البحثية:</a:t>
            </a:r>
            <a:r>
              <a:rPr lang="ar-DZ" dirty="0" smtClean="0"/>
              <a:t>هي الفروض التي </a:t>
            </a:r>
            <a:r>
              <a:rPr lang="ar-DZ" dirty="0" err="1" smtClean="0"/>
              <a:t>يصيغها</a:t>
            </a:r>
            <a:r>
              <a:rPr lang="ar-DZ" dirty="0" smtClean="0"/>
              <a:t> الباحث بنفسه في ضوء اطلاعه على الخلفية النظرية ونتائج الدراسات السابقة، وبناء على اطلاعه يحدد اتجاه الفرض هل هو فرض بديل موجه أم فرض بديل غير موجه أم فرض صفري.</a:t>
            </a:r>
            <a:endParaRPr lang="fr-FR" dirty="0" smtClean="0"/>
          </a:p>
          <a:p>
            <a:pPr algn="just"/>
            <a:r>
              <a:rPr lang="ar-DZ" dirty="0" smtClean="0"/>
              <a:t>اما </a:t>
            </a:r>
            <a:r>
              <a:rPr lang="ar-DZ" b="1" u="sng" dirty="0" smtClean="0"/>
              <a:t>الفروض الاحصائية:</a:t>
            </a:r>
            <a:r>
              <a:rPr lang="ar-DZ" dirty="0" smtClean="0"/>
              <a:t>فتصاغ في صورة رياضية ويتم اختبارها من خلال الاختبارات الاحصائية المختلفة.</a:t>
            </a:r>
          </a:p>
          <a:p>
            <a:pPr algn="just"/>
            <a:r>
              <a:rPr lang="ar-DZ" dirty="0" smtClean="0"/>
              <a:t>فهي تهدف إلى تفسير نتيجة معالجة الأسلوب الإحصائي للفرض البحثي.والذي بناء عليه نقبل الفرض البحثي أو نرفضه</a:t>
            </a:r>
            <a:endParaRPr lang="fr-FR" dirty="0" smtClean="0"/>
          </a:p>
          <a:p>
            <a:endParaRPr lang="fr-FR" dirty="0"/>
          </a:p>
        </p:txBody>
      </p:sp>
      <p:sp>
        <p:nvSpPr>
          <p:cNvPr id="5" name="Titre 1"/>
          <p:cNvSpPr txBox="1">
            <a:spLocks/>
          </p:cNvSpPr>
          <p:nvPr/>
        </p:nvSpPr>
        <p:spPr>
          <a:xfrm>
            <a:off x="1295402" y="700644"/>
            <a:ext cx="9601196" cy="534391"/>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chor="b">
            <a:normAutofit/>
          </a:bodyPr>
          <a:lstStyle/>
          <a:p>
            <a:pPr marL="0" marR="0" lvl="0" indent="0" algn="ctr" defTabSz="457200" rtl="1" eaLnBrk="1" fontAlgn="auto" latinLnBrk="0" hangingPunct="1">
              <a:lnSpc>
                <a:spcPct val="100000"/>
              </a:lnSpc>
              <a:spcBef>
                <a:spcPct val="0"/>
              </a:spcBef>
              <a:spcAft>
                <a:spcPts val="0"/>
              </a:spcAft>
              <a:buClrTx/>
              <a:buSzTx/>
              <a:buFontTx/>
              <a:buNone/>
              <a:tabLst/>
              <a:defRPr/>
            </a:pPr>
            <a:r>
              <a:rPr kumimoji="0" lang="ar-DZ" sz="2400" b="0" i="0" u="none" strike="noStrike" kern="1200" cap="none" spc="0" normalizeH="0" baseline="0" noProof="0" dirty="0" smtClean="0">
                <a:ln w="3175" cmpd="sng">
                  <a:noFill/>
                </a:ln>
                <a:solidFill>
                  <a:schemeClr val="accent2"/>
                </a:solidFill>
                <a:effectLst/>
                <a:uLnTx/>
                <a:uFillTx/>
                <a:latin typeface="+mj-lt"/>
                <a:ea typeface="+mj-ea"/>
                <a:cs typeface="+mj-cs"/>
              </a:rPr>
              <a:t>الفرضيات</a:t>
            </a:r>
            <a:endParaRPr kumimoji="0" lang="fr-FR" sz="2400" b="0" i="0" u="none" strike="noStrike" kern="1200" cap="none" spc="0" normalizeH="0" baseline="0" noProof="0" dirty="0">
              <a:ln w="3175" cmpd="sng">
                <a:noFill/>
              </a:ln>
              <a:solidFill>
                <a:schemeClr val="accent2"/>
              </a:solidFill>
              <a:effectLst/>
              <a:uLnTx/>
              <a:uFillTx/>
              <a:latin typeface="+mj-lt"/>
              <a:ea typeface="+mj-ea"/>
              <a:cs typeface="+mj-cs"/>
            </a:endParaRPr>
          </a:p>
        </p:txBody>
      </p:sp>
      <p:graphicFrame>
        <p:nvGraphicFramePr>
          <p:cNvPr id="6" name="Diagramme 5"/>
          <p:cNvGraphicFramePr/>
          <p:nvPr/>
        </p:nvGraphicFramePr>
        <p:xfrm>
          <a:off x="5406398" y="3378530"/>
          <a:ext cx="5970163" cy="23988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90405" y="720875"/>
            <a:ext cx="9601196" cy="597286"/>
          </a:xfrm>
        </p:spPr>
        <p:txBody>
          <a:bodyPr>
            <a:normAutofit fontScale="90000"/>
          </a:bodyPr>
          <a:lstStyle/>
          <a:p>
            <a:r>
              <a:rPr lang="ar-DZ" dirty="0" smtClean="0"/>
              <a:t>الفرضية الصفرية والفرضية البديلة</a:t>
            </a:r>
            <a:endParaRPr lang="fr-FR" dirty="0"/>
          </a:p>
        </p:txBody>
      </p:sp>
      <p:sp>
        <p:nvSpPr>
          <p:cNvPr id="4" name="Espace réservé du contenu 3"/>
          <p:cNvSpPr>
            <a:spLocks noGrp="1"/>
          </p:cNvSpPr>
          <p:nvPr>
            <p:ph sz="half" idx="2"/>
          </p:nvPr>
        </p:nvSpPr>
        <p:spPr>
          <a:xfrm>
            <a:off x="1295400" y="1828800"/>
            <a:ext cx="4718304" cy="4047068"/>
          </a:xfrm>
        </p:spPr>
        <p:style>
          <a:lnRef idx="2">
            <a:schemeClr val="accent2"/>
          </a:lnRef>
          <a:fillRef idx="1">
            <a:schemeClr val="lt1"/>
          </a:fillRef>
          <a:effectRef idx="0">
            <a:schemeClr val="accent2"/>
          </a:effectRef>
          <a:fontRef idx="minor">
            <a:schemeClr val="dk1"/>
          </a:fontRef>
        </p:style>
        <p:txBody>
          <a:bodyPr>
            <a:normAutofit fontScale="70000" lnSpcReduction="20000"/>
          </a:bodyPr>
          <a:lstStyle/>
          <a:p>
            <a:pPr algn="ctr">
              <a:buNone/>
            </a:pPr>
            <a:r>
              <a:rPr lang="ar-DZ" b="1" dirty="0" smtClean="0">
                <a:solidFill>
                  <a:srgbClr val="FF0000"/>
                </a:solidFill>
              </a:rPr>
              <a:t>الفرضية </a:t>
            </a:r>
            <a:r>
              <a:rPr lang="ar-DZ" b="1" dirty="0" err="1" smtClean="0">
                <a:solidFill>
                  <a:srgbClr val="FF0000"/>
                </a:solidFill>
              </a:rPr>
              <a:t>الصفرية </a:t>
            </a:r>
            <a:r>
              <a:rPr lang="ar-DZ" b="1" dirty="0" smtClean="0">
                <a:solidFill>
                  <a:srgbClr val="FF0000"/>
                </a:solidFill>
              </a:rPr>
              <a:t>(فرضية العدم</a:t>
            </a:r>
            <a:r>
              <a:rPr lang="ar-DZ" b="1" dirty="0" err="1" smtClean="0">
                <a:solidFill>
                  <a:srgbClr val="FF0000"/>
                </a:solidFill>
              </a:rPr>
              <a:t>)</a:t>
            </a:r>
            <a:r>
              <a:rPr lang="fr-FR" b="1" dirty="0" smtClean="0">
                <a:solidFill>
                  <a:srgbClr val="FF0000"/>
                </a:solidFill>
              </a:rPr>
              <a:t>H</a:t>
            </a:r>
            <a:r>
              <a:rPr lang="fr-FR" b="1" baseline="-25000" dirty="0" smtClean="0">
                <a:solidFill>
                  <a:srgbClr val="FF0000"/>
                </a:solidFill>
              </a:rPr>
              <a:t>0</a:t>
            </a:r>
            <a:r>
              <a:rPr lang="fr-FR" b="1" dirty="0" smtClean="0">
                <a:solidFill>
                  <a:srgbClr val="FF0000"/>
                </a:solidFill>
              </a:rPr>
              <a:t> (</a:t>
            </a:r>
            <a:r>
              <a:rPr lang="fr-FR" b="1" dirty="0" err="1" smtClean="0">
                <a:solidFill>
                  <a:srgbClr val="FF0000"/>
                </a:solidFill>
              </a:rPr>
              <a:t>Null</a:t>
            </a:r>
            <a:r>
              <a:rPr lang="fr-FR" b="1" dirty="0" smtClean="0">
                <a:solidFill>
                  <a:srgbClr val="FF0000"/>
                </a:solidFill>
              </a:rPr>
              <a:t> </a:t>
            </a:r>
            <a:r>
              <a:rPr lang="fr-FR" b="1" dirty="0" err="1" smtClean="0">
                <a:solidFill>
                  <a:srgbClr val="FF0000"/>
                </a:solidFill>
              </a:rPr>
              <a:t>Hypothesis</a:t>
            </a:r>
            <a:r>
              <a:rPr lang="fr-FR" b="1" dirty="0" smtClean="0">
                <a:solidFill>
                  <a:srgbClr val="FF0000"/>
                </a:solidFill>
              </a:rPr>
              <a:t>)</a:t>
            </a:r>
            <a:r>
              <a:rPr lang="ar-DZ" b="1" dirty="0" err="1" smtClean="0">
                <a:solidFill>
                  <a:srgbClr val="FF0000"/>
                </a:solidFill>
              </a:rPr>
              <a:t>:</a:t>
            </a:r>
            <a:endParaRPr lang="ar-DZ" b="1" dirty="0" smtClean="0">
              <a:solidFill>
                <a:srgbClr val="FF0000"/>
              </a:solidFill>
            </a:endParaRPr>
          </a:p>
          <a:p>
            <a:pPr algn="ctr">
              <a:buNone/>
            </a:pPr>
            <a:endParaRPr lang="fr-FR" dirty="0" smtClean="0">
              <a:solidFill>
                <a:srgbClr val="FF0000"/>
              </a:solidFill>
            </a:endParaRPr>
          </a:p>
          <a:p>
            <a:pPr algn="just"/>
            <a:r>
              <a:rPr lang="ar-DZ" dirty="0" smtClean="0"/>
              <a:t>هي الفرضية حول معلمة المجتمع التي نجري اختبار عليها باستخدام بيانات من عينة والتي تشير إلى عدم وجود الفرق بين معلمة المجتمع </a:t>
            </a:r>
            <a:r>
              <a:rPr lang="ar-DZ" dirty="0" err="1" smtClean="0"/>
              <a:t>والاحصائي</a:t>
            </a:r>
            <a:r>
              <a:rPr lang="ar-DZ" dirty="0" smtClean="0"/>
              <a:t> من العينة وهي الفرضية التي ننطلق منها ونرفضها عندما تتوفر دلائل على عدم </a:t>
            </a:r>
            <a:r>
              <a:rPr lang="ar-DZ" dirty="0" err="1" smtClean="0"/>
              <a:t>صحتها.</a:t>
            </a:r>
            <a:r>
              <a:rPr lang="ar-DZ" dirty="0" smtClean="0"/>
              <a:t> وخلاف ذلك نقبلها وتعني كلمة </a:t>
            </a:r>
            <a:r>
              <a:rPr lang="fr-FR" dirty="0" smtClean="0"/>
              <a:t>Nul</a:t>
            </a:r>
            <a:r>
              <a:rPr lang="ar-DZ" dirty="0" smtClean="0"/>
              <a:t> أنه لا يوجد فرق بين معلمة المجتمع والقيمة </a:t>
            </a:r>
            <a:r>
              <a:rPr lang="ar-DZ" dirty="0" err="1" smtClean="0"/>
              <a:t>المدعاة</a:t>
            </a:r>
            <a:r>
              <a:rPr lang="ar-DZ" dirty="0" smtClean="0"/>
              <a:t> (إحصائية العينة</a:t>
            </a:r>
            <a:r>
              <a:rPr lang="ar-DZ" dirty="0" err="1" smtClean="0"/>
              <a:t>)</a:t>
            </a:r>
            <a:r>
              <a:rPr lang="fr-FR" dirty="0" smtClean="0"/>
              <a:t>. </a:t>
            </a:r>
          </a:p>
          <a:p>
            <a:pPr algn="just"/>
            <a:r>
              <a:rPr lang="ar-DZ" b="1" dirty="0" smtClean="0"/>
              <a:t>مثال:</a:t>
            </a:r>
            <a:endParaRPr lang="fr-FR" dirty="0" smtClean="0"/>
          </a:p>
          <a:p>
            <a:pPr algn="just"/>
            <a:r>
              <a:rPr lang="ar-DZ" dirty="0" smtClean="0"/>
              <a:t> لا توجد فروق ذات دلالة </a:t>
            </a:r>
            <a:r>
              <a:rPr lang="ar-DZ" dirty="0" err="1" smtClean="0"/>
              <a:t>احصائية (</a:t>
            </a:r>
            <a:r>
              <a:rPr lang="fr-FR" dirty="0" smtClean="0">
                <a:sym typeface="Symbol"/>
              </a:rPr>
              <a:t></a:t>
            </a:r>
            <a:r>
              <a:rPr lang="fr-FR" dirty="0" smtClean="0"/>
              <a:t>=0.05</a:t>
            </a:r>
            <a:r>
              <a:rPr lang="ar-DZ" dirty="0" smtClean="0"/>
              <a:t>) بين متوسط تحصيل الطلبة الذين درسوا بطريقة المناقشة والذين درسوا بالطريقة العادية ويمكن التعبير عن هذه الفرضية بالرموز على النحو الآتي:</a:t>
            </a:r>
            <a:endParaRPr lang="fr-FR" dirty="0" smtClean="0"/>
          </a:p>
          <a:p>
            <a:r>
              <a:rPr lang="fr-FR" dirty="0" smtClean="0"/>
              <a:t>H</a:t>
            </a:r>
            <a:r>
              <a:rPr lang="fr-FR" baseline="-25000" dirty="0" smtClean="0"/>
              <a:t>0</a:t>
            </a:r>
            <a:r>
              <a:rPr lang="fr-FR" dirty="0" smtClean="0"/>
              <a:t>:</a:t>
            </a:r>
            <a:r>
              <a:rPr lang="fr-FR" dirty="0" smtClean="0">
                <a:sym typeface="Symbol"/>
              </a:rPr>
              <a:t></a:t>
            </a:r>
            <a:r>
              <a:rPr lang="fr-FR" baseline="-25000" dirty="0" smtClean="0"/>
              <a:t>1</a:t>
            </a:r>
            <a:r>
              <a:rPr lang="fr-FR" dirty="0" smtClean="0"/>
              <a:t>=</a:t>
            </a:r>
            <a:r>
              <a:rPr lang="fr-FR" dirty="0" smtClean="0">
                <a:sym typeface="Symbol"/>
              </a:rPr>
              <a:t></a:t>
            </a:r>
            <a:r>
              <a:rPr lang="fr-FR" baseline="-25000" dirty="0" smtClean="0"/>
              <a:t>2</a:t>
            </a:r>
            <a:endParaRPr lang="fr-FR" dirty="0" smtClean="0"/>
          </a:p>
          <a:p>
            <a:r>
              <a:rPr lang="fr-FR" dirty="0" smtClean="0"/>
              <a:t>Ha:</a:t>
            </a:r>
            <a:r>
              <a:rPr lang="fr-FR" dirty="0" smtClean="0">
                <a:sym typeface="Symbol"/>
              </a:rPr>
              <a:t></a:t>
            </a:r>
            <a:r>
              <a:rPr lang="fr-FR" baseline="-25000" dirty="0" smtClean="0"/>
              <a:t>1</a:t>
            </a:r>
            <a:r>
              <a:rPr lang="fr-FR" dirty="0" smtClean="0"/>
              <a:t>-</a:t>
            </a:r>
            <a:r>
              <a:rPr lang="fr-FR" dirty="0" smtClean="0">
                <a:sym typeface="Symbol"/>
              </a:rPr>
              <a:t></a:t>
            </a:r>
            <a:r>
              <a:rPr lang="fr-FR" baseline="-25000" dirty="0" smtClean="0"/>
              <a:t>2 </a:t>
            </a:r>
            <a:r>
              <a:rPr lang="fr-FR" dirty="0" smtClean="0">
                <a:sym typeface="Symbol"/>
              </a:rPr>
              <a:t></a:t>
            </a:r>
            <a:r>
              <a:rPr lang="fr-FR" dirty="0" smtClean="0"/>
              <a:t>0</a:t>
            </a:r>
          </a:p>
          <a:p>
            <a:endParaRPr lang="fr-FR" dirty="0"/>
          </a:p>
        </p:txBody>
      </p:sp>
      <p:sp>
        <p:nvSpPr>
          <p:cNvPr id="6" name="Espace réservé du contenu 5"/>
          <p:cNvSpPr>
            <a:spLocks noGrp="1"/>
          </p:cNvSpPr>
          <p:nvPr>
            <p:ph sz="quarter" idx="4"/>
          </p:nvPr>
        </p:nvSpPr>
        <p:spPr>
          <a:xfrm>
            <a:off x="6180670" y="1816925"/>
            <a:ext cx="4718304" cy="4476997"/>
          </a:xfrm>
        </p:spPr>
        <p:style>
          <a:lnRef idx="2">
            <a:schemeClr val="accent2"/>
          </a:lnRef>
          <a:fillRef idx="1">
            <a:schemeClr val="lt1"/>
          </a:fillRef>
          <a:effectRef idx="0">
            <a:schemeClr val="accent2"/>
          </a:effectRef>
          <a:fontRef idx="minor">
            <a:schemeClr val="dk1"/>
          </a:fontRef>
        </p:style>
        <p:txBody>
          <a:bodyPr>
            <a:normAutofit fontScale="25000" lnSpcReduction="20000"/>
          </a:bodyPr>
          <a:lstStyle/>
          <a:p>
            <a:r>
              <a:rPr lang="ar-DZ" sz="4800" b="1" dirty="0" smtClean="0">
                <a:solidFill>
                  <a:srgbClr val="FF0000"/>
                </a:solidFill>
              </a:rPr>
              <a:t>الفرضية البديلة </a:t>
            </a:r>
            <a:r>
              <a:rPr lang="fr-FR" sz="4800" b="1" dirty="0" smtClean="0">
                <a:solidFill>
                  <a:srgbClr val="FF0000"/>
                </a:solidFill>
              </a:rPr>
              <a:t>(Alternative </a:t>
            </a:r>
            <a:r>
              <a:rPr lang="fr-FR" sz="4800" b="1" dirty="0" err="1" smtClean="0">
                <a:solidFill>
                  <a:srgbClr val="FF0000"/>
                </a:solidFill>
              </a:rPr>
              <a:t>Hypothesis</a:t>
            </a:r>
            <a:r>
              <a:rPr lang="fr-FR" sz="4800" b="1" dirty="0" smtClean="0">
                <a:solidFill>
                  <a:srgbClr val="FF0000"/>
                </a:solidFill>
              </a:rPr>
              <a:t>)  Ha</a:t>
            </a:r>
            <a:r>
              <a:rPr lang="ar-DZ" sz="4800" b="1" baseline="-25000" dirty="0" smtClean="0">
                <a:solidFill>
                  <a:srgbClr val="FF0000"/>
                </a:solidFill>
              </a:rPr>
              <a:t> </a:t>
            </a:r>
            <a:r>
              <a:rPr lang="ar-DZ" sz="4800" b="1" baseline="-25000" dirty="0" err="1" smtClean="0">
                <a:solidFill>
                  <a:srgbClr val="FF0000"/>
                </a:solidFill>
              </a:rPr>
              <a:t>:</a:t>
            </a:r>
            <a:endParaRPr lang="ar-DZ" sz="4800" b="1" baseline="-25000" dirty="0" smtClean="0">
              <a:solidFill>
                <a:srgbClr val="FF0000"/>
              </a:solidFill>
            </a:endParaRPr>
          </a:p>
          <a:p>
            <a:endParaRPr lang="fr-FR" sz="4800" dirty="0" smtClean="0">
              <a:solidFill>
                <a:srgbClr val="FF0000"/>
              </a:solidFill>
            </a:endParaRPr>
          </a:p>
          <a:p>
            <a:r>
              <a:rPr lang="ar-DZ" sz="4400" dirty="0" smtClean="0"/>
              <a:t>هي الفرضية التي يضعها الباحث كبديل عن فرضية العدم ونقبلها عندما نرفض فرضية العدم باعتبارها ليست صحيحة بناء على المعلومات المستقاة من العينة.وتنقسم الفرضيات البديلة إلى قسمين:</a:t>
            </a:r>
            <a:endParaRPr lang="fr-FR" sz="4400" dirty="0" smtClean="0"/>
          </a:p>
          <a:p>
            <a:r>
              <a:rPr lang="ar-DZ" sz="4400" b="1" dirty="0" smtClean="0"/>
              <a:t>الفرضية البديلة عديمة الاتجاه:</a:t>
            </a:r>
            <a:r>
              <a:rPr lang="ar-DZ" sz="4400" dirty="0" smtClean="0"/>
              <a:t> يشير الباحث في هذا النوع من الفرضيات إلى وجود فروق بين مجموعتين او أكثر لكن لا يحدد اتجاه هذه الفروق أي لصالح من.</a:t>
            </a:r>
            <a:endParaRPr lang="fr-FR" sz="4400" dirty="0" smtClean="0"/>
          </a:p>
          <a:p>
            <a:r>
              <a:rPr lang="ar-DZ" sz="4400" b="1" dirty="0" err="1" smtClean="0"/>
              <a:t>مثال:</a:t>
            </a:r>
            <a:r>
              <a:rPr lang="ar-DZ" sz="4400" b="1" dirty="0" smtClean="0"/>
              <a:t> </a:t>
            </a:r>
            <a:endParaRPr lang="fr-FR" sz="4400" dirty="0" smtClean="0"/>
          </a:p>
          <a:p>
            <a:r>
              <a:rPr lang="ar-DZ" sz="4400" dirty="0" smtClean="0"/>
              <a:t>توجد فروق ذات دلالة </a:t>
            </a:r>
            <a:r>
              <a:rPr lang="ar-DZ" sz="4400" dirty="0" err="1" smtClean="0"/>
              <a:t>احصائية (</a:t>
            </a:r>
            <a:r>
              <a:rPr lang="fr-FR" sz="4400" dirty="0" smtClean="0">
                <a:sym typeface="Symbol"/>
              </a:rPr>
              <a:t></a:t>
            </a:r>
            <a:r>
              <a:rPr lang="fr-FR" sz="4400" dirty="0" smtClean="0"/>
              <a:t>=0.05</a:t>
            </a:r>
            <a:r>
              <a:rPr lang="ar-DZ" sz="4400" dirty="0" smtClean="0"/>
              <a:t>) بين متوسط تحصيل الطلبة الذين درسوا بطريقة المناقشة والذين درسوا بالطريقة العادية ويمكن التعبير عن هذه الفرضية بالرموز على النحو الآتي:</a:t>
            </a:r>
            <a:endParaRPr lang="fr-FR" sz="4400" dirty="0" smtClean="0"/>
          </a:p>
          <a:p>
            <a:r>
              <a:rPr lang="fr-FR" sz="4400" dirty="0" smtClean="0"/>
              <a:t>Ha:</a:t>
            </a:r>
            <a:r>
              <a:rPr lang="fr-FR" sz="4400" dirty="0" smtClean="0">
                <a:sym typeface="Symbol"/>
              </a:rPr>
              <a:t></a:t>
            </a:r>
            <a:r>
              <a:rPr lang="fr-FR" sz="4400" baseline="-25000" dirty="0" smtClean="0"/>
              <a:t>1</a:t>
            </a:r>
            <a:r>
              <a:rPr lang="fr-FR" sz="4400" dirty="0" smtClean="0">
                <a:sym typeface="Symbol"/>
              </a:rPr>
              <a:t></a:t>
            </a:r>
            <a:r>
              <a:rPr lang="fr-FR" sz="4400" baseline="-25000" dirty="0" smtClean="0"/>
              <a:t>2</a:t>
            </a:r>
            <a:endParaRPr lang="fr-FR" sz="4400" dirty="0" smtClean="0"/>
          </a:p>
          <a:p>
            <a:r>
              <a:rPr lang="ar-DZ" sz="4400" dirty="0" smtClean="0"/>
              <a:t>     </a:t>
            </a:r>
            <a:r>
              <a:rPr lang="fr-FR" sz="4400" dirty="0" smtClean="0">
                <a:sym typeface="Symbol"/>
              </a:rPr>
              <a:t></a:t>
            </a:r>
            <a:r>
              <a:rPr lang="fr-FR" sz="4400" baseline="-25000" dirty="0" smtClean="0"/>
              <a:t>1</a:t>
            </a:r>
            <a:r>
              <a:rPr lang="fr-FR" sz="4400" dirty="0" smtClean="0"/>
              <a:t>-</a:t>
            </a:r>
            <a:r>
              <a:rPr lang="fr-FR" sz="4400" dirty="0" smtClean="0">
                <a:sym typeface="Symbol"/>
              </a:rPr>
              <a:t></a:t>
            </a:r>
            <a:r>
              <a:rPr lang="fr-FR" sz="4400" baseline="-25000" dirty="0" smtClean="0"/>
              <a:t>2 </a:t>
            </a:r>
            <a:r>
              <a:rPr lang="fr-FR" sz="4400" dirty="0" smtClean="0">
                <a:sym typeface="Symbol"/>
              </a:rPr>
              <a:t></a:t>
            </a:r>
            <a:r>
              <a:rPr lang="fr-FR" sz="4400" dirty="0" smtClean="0"/>
              <a:t>0</a:t>
            </a:r>
          </a:p>
          <a:p>
            <a:r>
              <a:rPr lang="ar-DZ" sz="4400" b="1" dirty="0" smtClean="0"/>
              <a:t>الفرضية البديلة المتجهة:</a:t>
            </a:r>
            <a:endParaRPr lang="fr-FR" sz="4400" dirty="0" smtClean="0"/>
          </a:p>
          <a:p>
            <a:r>
              <a:rPr lang="ar-SA" sz="4400" dirty="0" smtClean="0"/>
              <a:t>يشير الباحث في هذه الفرضية إلى وجود فروق مثلا بين المجموعات لصالح مجموعة دون أخرى.</a:t>
            </a:r>
            <a:endParaRPr lang="fr-FR" sz="4400" dirty="0" smtClean="0"/>
          </a:p>
          <a:p>
            <a:r>
              <a:rPr lang="ar-SA" sz="4400" b="1" dirty="0" smtClean="0"/>
              <a:t>مثال:</a:t>
            </a:r>
            <a:r>
              <a:rPr lang="ar-SA" sz="4400" dirty="0" smtClean="0"/>
              <a:t> إن متوسط تحصيل الطلبة الذين يدرسون بطريقة المناقشة أعلى من متوسط الطلبة الذين يدرسون بالطريقة العادية.</a:t>
            </a:r>
            <a:endParaRPr lang="fr-FR" sz="4400" dirty="0" smtClean="0"/>
          </a:p>
          <a:p>
            <a:r>
              <a:rPr lang="ar-SA" sz="4400" dirty="0" smtClean="0"/>
              <a:t>ويمكن التعبير عن هذه الفرضية بالرموز على النحو الآتي:</a:t>
            </a:r>
            <a:endParaRPr lang="fr-FR" sz="4400" dirty="0" smtClean="0"/>
          </a:p>
          <a:p>
            <a:r>
              <a:rPr lang="fr-FR" sz="4400" dirty="0" smtClean="0"/>
              <a:t>     Ha: </a:t>
            </a:r>
            <a:r>
              <a:rPr lang="fr-FR" sz="4400" dirty="0" smtClean="0">
                <a:sym typeface="Symbol"/>
              </a:rPr>
              <a:t></a:t>
            </a:r>
            <a:r>
              <a:rPr lang="fr-FR" sz="4400" baseline="-25000" dirty="0" smtClean="0"/>
              <a:t>1</a:t>
            </a:r>
            <a:r>
              <a:rPr lang="fr-FR" sz="4400" baseline="-25000" dirty="0" smtClean="0">
                <a:sym typeface="Symbol"/>
              </a:rPr>
              <a:t></a:t>
            </a:r>
            <a:r>
              <a:rPr lang="fr-FR" sz="4400" dirty="0" smtClean="0">
                <a:sym typeface="Symbol"/>
              </a:rPr>
              <a:t></a:t>
            </a:r>
            <a:r>
              <a:rPr lang="fr-FR" sz="4400" baseline="-25000" dirty="0" smtClean="0"/>
              <a:t>2</a:t>
            </a:r>
            <a:endParaRPr lang="fr-FR" sz="4400" dirty="0" smtClean="0"/>
          </a:p>
          <a:p>
            <a:r>
              <a:rPr lang="fr-FR" sz="4400" dirty="0" smtClean="0"/>
              <a:t>Or  Ha: </a:t>
            </a:r>
            <a:r>
              <a:rPr lang="fr-FR" sz="4400" dirty="0" smtClean="0">
                <a:sym typeface="Symbol"/>
              </a:rPr>
              <a:t></a:t>
            </a:r>
            <a:r>
              <a:rPr lang="fr-FR" sz="4400" baseline="-25000" dirty="0" smtClean="0"/>
              <a:t>1</a:t>
            </a:r>
            <a:r>
              <a:rPr lang="fr-FR" sz="4400" dirty="0" smtClean="0"/>
              <a:t>-</a:t>
            </a:r>
            <a:r>
              <a:rPr lang="fr-FR" sz="4400" dirty="0" smtClean="0">
                <a:sym typeface="Symbol"/>
              </a:rPr>
              <a:t></a:t>
            </a:r>
            <a:r>
              <a:rPr lang="fr-FR" sz="4400" baseline="-25000" dirty="0" smtClean="0"/>
              <a:t>2 </a:t>
            </a:r>
            <a:r>
              <a:rPr lang="fr-FR" sz="4400" baseline="-25000" dirty="0" smtClean="0">
                <a:sym typeface="Symbol"/>
              </a:rPr>
              <a:t></a:t>
            </a:r>
            <a:r>
              <a:rPr lang="fr-FR" sz="4400" dirty="0" smtClean="0"/>
              <a:t>0</a:t>
            </a:r>
          </a:p>
          <a:p>
            <a:endParaRPr lang="fr-FR"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2090058" y="1711451"/>
          <a:ext cx="7968342" cy="3549324"/>
        </p:xfrm>
        <a:graphic>
          <a:graphicData uri="http://schemas.openxmlformats.org/drawingml/2006/table">
            <a:tbl>
              <a:tblPr/>
              <a:tblGrid>
                <a:gridCol w="4934836"/>
                <a:gridCol w="3033506"/>
              </a:tblGrid>
              <a:tr h="295777">
                <a:tc gridSpan="2">
                  <a:txBody>
                    <a:bodyPr/>
                    <a:lstStyle/>
                    <a:p>
                      <a:pPr algn="ctr" rtl="1">
                        <a:lnSpc>
                          <a:spcPct val="115000"/>
                        </a:lnSpc>
                        <a:spcAft>
                          <a:spcPts val="0"/>
                        </a:spcAft>
                      </a:pPr>
                      <a:r>
                        <a:rPr lang="ar-SA" sz="1400" b="1" dirty="0">
                          <a:solidFill>
                            <a:srgbClr val="943634"/>
                          </a:solidFill>
                          <a:latin typeface="Calibri"/>
                          <a:ea typeface="Calibri"/>
                          <a:cs typeface="Sakkal Majalla"/>
                        </a:rPr>
                        <a:t>الفروض </a:t>
                      </a:r>
                      <a:r>
                        <a:rPr lang="ar-SA" sz="1400" b="1" dirty="0" err="1" smtClean="0">
                          <a:solidFill>
                            <a:srgbClr val="943634"/>
                          </a:solidFill>
                          <a:latin typeface="Calibri"/>
                          <a:ea typeface="Calibri"/>
                          <a:cs typeface="Sakkal Majalla"/>
                        </a:rPr>
                        <a:t>الارتباطية</a:t>
                      </a:r>
                      <a:r>
                        <a:rPr lang="ar-DZ" sz="1400" b="1" dirty="0" smtClean="0">
                          <a:solidFill>
                            <a:srgbClr val="943634"/>
                          </a:solidFill>
                          <a:latin typeface="Calibri"/>
                          <a:ea typeface="Calibri"/>
                          <a:cs typeface="Sakkal Majalla"/>
                        </a:rPr>
                        <a:t> (</a:t>
                      </a:r>
                      <a:r>
                        <a:rPr lang="ar-DZ" sz="1400" b="1" dirty="0" err="1" smtClean="0">
                          <a:solidFill>
                            <a:srgbClr val="943634"/>
                          </a:solidFill>
                          <a:latin typeface="Calibri"/>
                          <a:ea typeface="Calibri"/>
                          <a:cs typeface="Sakkal Majalla"/>
                        </a:rPr>
                        <a:t>العلائقية)</a:t>
                      </a:r>
                      <a:endParaRPr lang="fr-FR"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r>
              <a:tr h="295777">
                <a:tc>
                  <a:txBody>
                    <a:bodyPr/>
                    <a:lstStyle/>
                    <a:p>
                      <a:pPr algn="just" rtl="1">
                        <a:lnSpc>
                          <a:spcPct val="115000"/>
                        </a:lnSpc>
                        <a:spcAft>
                          <a:spcPts val="0"/>
                        </a:spcAft>
                      </a:pPr>
                      <a:r>
                        <a:rPr lang="ar-SA" sz="1400">
                          <a:latin typeface="Calibri"/>
                          <a:ea typeface="Calibri"/>
                          <a:cs typeface="Sakkal Majalla"/>
                        </a:rPr>
                        <a:t>توجد علاقة دالة احصائيا بين الدخل والاستهلاك</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400" b="1">
                          <a:solidFill>
                            <a:srgbClr val="7030A0"/>
                          </a:solidFill>
                          <a:latin typeface="Calibri"/>
                          <a:ea typeface="Calibri"/>
                          <a:cs typeface="Sakkal Majalla"/>
                        </a:rPr>
                        <a:t>الفرض البديل العلائقي غير الموجه</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777">
                <a:tc>
                  <a:txBody>
                    <a:bodyPr/>
                    <a:lstStyle/>
                    <a:p>
                      <a:pPr algn="just" rtl="1">
                        <a:lnSpc>
                          <a:spcPct val="115000"/>
                        </a:lnSpc>
                        <a:spcAft>
                          <a:spcPts val="0"/>
                        </a:spcAft>
                      </a:pPr>
                      <a:r>
                        <a:rPr lang="ar-SA" sz="1400">
                          <a:latin typeface="Calibri"/>
                          <a:ea typeface="Calibri"/>
                          <a:cs typeface="Sakkal Majalla"/>
                        </a:rPr>
                        <a:t>توجد علاقة ايجابية  دالة احصائيا بين الدخل والاستهلاك</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400" b="1">
                          <a:solidFill>
                            <a:srgbClr val="7030A0"/>
                          </a:solidFill>
                          <a:latin typeface="Calibri"/>
                          <a:ea typeface="Calibri"/>
                          <a:cs typeface="Sakkal Majalla"/>
                        </a:rPr>
                        <a:t>الفرض البديل العلائقي</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777">
                <a:tc>
                  <a:txBody>
                    <a:bodyPr/>
                    <a:lstStyle/>
                    <a:p>
                      <a:pPr algn="just" rtl="1">
                        <a:lnSpc>
                          <a:spcPct val="115000"/>
                        </a:lnSpc>
                        <a:spcAft>
                          <a:spcPts val="0"/>
                        </a:spcAft>
                      </a:pPr>
                      <a:r>
                        <a:rPr lang="ar-SA" sz="1400">
                          <a:latin typeface="Calibri"/>
                          <a:ea typeface="Calibri"/>
                          <a:cs typeface="Sakkal Majalla"/>
                        </a:rPr>
                        <a:t>لا توجد علاقة دالة احصائيا بين الدخل والاستهلاك</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400" b="1">
                          <a:solidFill>
                            <a:srgbClr val="7030A0"/>
                          </a:solidFill>
                          <a:latin typeface="Calibri"/>
                          <a:ea typeface="Calibri"/>
                          <a:cs typeface="Sakkal Majalla"/>
                        </a:rPr>
                        <a:t>الفرض الصفري العلائقي</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777">
                <a:tc gridSpan="2">
                  <a:txBody>
                    <a:bodyPr/>
                    <a:lstStyle/>
                    <a:p>
                      <a:pPr algn="ctr" rtl="1">
                        <a:lnSpc>
                          <a:spcPct val="115000"/>
                        </a:lnSpc>
                        <a:spcAft>
                          <a:spcPts val="0"/>
                        </a:spcAft>
                      </a:pPr>
                      <a:r>
                        <a:rPr lang="ar-SA" sz="1400">
                          <a:latin typeface="Calibri"/>
                          <a:ea typeface="Calibri"/>
                          <a:cs typeface="Sakkal Majalla"/>
                        </a:rPr>
                        <a:t>ا</a:t>
                      </a:r>
                      <a:r>
                        <a:rPr lang="ar-SA" sz="1400" b="1">
                          <a:solidFill>
                            <a:srgbClr val="943634"/>
                          </a:solidFill>
                          <a:latin typeface="Calibri"/>
                          <a:ea typeface="Calibri"/>
                          <a:cs typeface="Sakkal Majalla"/>
                        </a:rPr>
                        <a:t>لفروض الفروقية</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r>
              <a:tr h="295777">
                <a:tc>
                  <a:txBody>
                    <a:bodyPr/>
                    <a:lstStyle/>
                    <a:p>
                      <a:pPr algn="just" rtl="1">
                        <a:lnSpc>
                          <a:spcPct val="115000"/>
                        </a:lnSpc>
                        <a:spcAft>
                          <a:spcPts val="0"/>
                        </a:spcAft>
                      </a:pPr>
                      <a:r>
                        <a:rPr lang="ar-SA" sz="1400">
                          <a:latin typeface="Calibri"/>
                          <a:ea typeface="Calibri"/>
                          <a:cs typeface="Sakkal Majalla"/>
                        </a:rPr>
                        <a:t>توجد فروق دالة احصائيا بين متوسطي درجات الذكور والاناث في الذكاء</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400" b="1">
                          <a:solidFill>
                            <a:srgbClr val="7030A0"/>
                          </a:solidFill>
                          <a:latin typeface="Calibri"/>
                          <a:ea typeface="Calibri"/>
                          <a:cs typeface="Sakkal Majalla"/>
                        </a:rPr>
                        <a:t>الفرض البديل الفروقي غير الموجه</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777">
                <a:tc>
                  <a:txBody>
                    <a:bodyPr/>
                    <a:lstStyle/>
                    <a:p>
                      <a:pPr algn="just" rtl="1">
                        <a:lnSpc>
                          <a:spcPct val="115000"/>
                        </a:lnSpc>
                        <a:spcAft>
                          <a:spcPts val="0"/>
                        </a:spcAft>
                      </a:pPr>
                      <a:r>
                        <a:rPr lang="ar-SA" sz="1400" dirty="0">
                          <a:latin typeface="Calibri"/>
                          <a:ea typeface="Calibri"/>
                          <a:cs typeface="Sakkal Majalla"/>
                        </a:rPr>
                        <a:t>توجد فروق دالة احصائيا بين متوسطي درجات الذكور </a:t>
                      </a:r>
                      <a:r>
                        <a:rPr lang="ar-SA" sz="1400" dirty="0" err="1">
                          <a:latin typeface="Calibri"/>
                          <a:ea typeface="Calibri"/>
                          <a:cs typeface="Sakkal Majalla"/>
                        </a:rPr>
                        <a:t>والاناث</a:t>
                      </a:r>
                      <a:r>
                        <a:rPr lang="ar-SA" sz="1400" dirty="0">
                          <a:latin typeface="Calibri"/>
                          <a:ea typeface="Calibri"/>
                          <a:cs typeface="Sakkal Majalla"/>
                        </a:rPr>
                        <a:t> في الذكاء لصالح الذكور</a:t>
                      </a:r>
                      <a:endParaRPr lang="fr-FR"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400" b="1">
                          <a:solidFill>
                            <a:srgbClr val="7030A0"/>
                          </a:solidFill>
                          <a:latin typeface="Calibri"/>
                          <a:ea typeface="Calibri"/>
                          <a:cs typeface="Sakkal Majalla"/>
                        </a:rPr>
                        <a:t>الفرض البديل الفروقي  الموجه</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777">
                <a:tc>
                  <a:txBody>
                    <a:bodyPr/>
                    <a:lstStyle/>
                    <a:p>
                      <a:pPr algn="just" rtl="1">
                        <a:lnSpc>
                          <a:spcPct val="115000"/>
                        </a:lnSpc>
                        <a:spcAft>
                          <a:spcPts val="0"/>
                        </a:spcAft>
                      </a:pPr>
                      <a:r>
                        <a:rPr lang="ar-SA" sz="1400">
                          <a:latin typeface="Calibri"/>
                          <a:ea typeface="Calibri"/>
                          <a:cs typeface="Sakkal Majalla"/>
                        </a:rPr>
                        <a:t>لا توجد فروق دالة احصائيا بين متوسطي درجات الذكور والاناث في الذكاء</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400" b="1">
                          <a:solidFill>
                            <a:srgbClr val="7030A0"/>
                          </a:solidFill>
                          <a:latin typeface="Calibri"/>
                          <a:ea typeface="Calibri"/>
                          <a:cs typeface="Sakkal Majalla"/>
                        </a:rPr>
                        <a:t>الفرض الصفري الفروقي</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777">
                <a:tc gridSpan="2">
                  <a:txBody>
                    <a:bodyPr/>
                    <a:lstStyle/>
                    <a:p>
                      <a:pPr algn="ctr" rtl="1">
                        <a:lnSpc>
                          <a:spcPct val="115000"/>
                        </a:lnSpc>
                        <a:spcAft>
                          <a:spcPts val="0"/>
                        </a:spcAft>
                      </a:pPr>
                      <a:r>
                        <a:rPr lang="ar-SA" sz="1400" b="1">
                          <a:solidFill>
                            <a:srgbClr val="943634"/>
                          </a:solidFill>
                          <a:latin typeface="Calibri"/>
                          <a:ea typeface="Calibri"/>
                          <a:cs typeface="Sakkal Majalla"/>
                        </a:rPr>
                        <a:t>الفروض السببية</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fr-FR"/>
                    </a:p>
                  </a:txBody>
                  <a:tcPr/>
                </a:tc>
              </a:tr>
              <a:tr h="295777">
                <a:tc>
                  <a:txBody>
                    <a:bodyPr/>
                    <a:lstStyle/>
                    <a:p>
                      <a:pPr algn="just" rtl="1">
                        <a:lnSpc>
                          <a:spcPct val="115000"/>
                        </a:lnSpc>
                        <a:spcAft>
                          <a:spcPts val="0"/>
                        </a:spcAft>
                      </a:pPr>
                      <a:r>
                        <a:rPr lang="ar-SA" sz="1400">
                          <a:latin typeface="Calibri"/>
                          <a:ea typeface="Calibri"/>
                          <a:cs typeface="Sakkal Majalla"/>
                        </a:rPr>
                        <a:t>يوجد اثر دال احصائيا بين ظروف العمل والأداء الوظيفي</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400" b="1">
                          <a:solidFill>
                            <a:srgbClr val="7030A0"/>
                          </a:solidFill>
                          <a:latin typeface="Calibri"/>
                          <a:ea typeface="Calibri"/>
                          <a:cs typeface="Sakkal Majalla"/>
                        </a:rPr>
                        <a:t>الفرض البديل السببي غير الموجه</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777">
                <a:tc>
                  <a:txBody>
                    <a:bodyPr/>
                    <a:lstStyle/>
                    <a:p>
                      <a:pPr algn="just" rtl="1">
                        <a:lnSpc>
                          <a:spcPct val="115000"/>
                        </a:lnSpc>
                        <a:spcAft>
                          <a:spcPts val="0"/>
                        </a:spcAft>
                      </a:pPr>
                      <a:r>
                        <a:rPr lang="ar-SA" sz="1400">
                          <a:latin typeface="Calibri"/>
                          <a:ea typeface="Calibri"/>
                          <a:cs typeface="Sakkal Majalla"/>
                        </a:rPr>
                        <a:t>يوجد اثر ايجابي  دال احصائيا بين ظروف العمل والأداء الوظيفي</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400" b="1">
                          <a:solidFill>
                            <a:srgbClr val="7030A0"/>
                          </a:solidFill>
                          <a:latin typeface="Calibri"/>
                          <a:ea typeface="Calibri"/>
                          <a:cs typeface="Sakkal Majalla"/>
                        </a:rPr>
                        <a:t>الفرض البديل السببي الموجه</a:t>
                      </a:r>
                      <a:endParaRPr lang="fr-FR"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5777">
                <a:tc>
                  <a:txBody>
                    <a:bodyPr/>
                    <a:lstStyle/>
                    <a:p>
                      <a:pPr algn="just" rtl="1">
                        <a:lnSpc>
                          <a:spcPct val="115000"/>
                        </a:lnSpc>
                        <a:spcAft>
                          <a:spcPts val="0"/>
                        </a:spcAft>
                      </a:pPr>
                      <a:r>
                        <a:rPr lang="ar-SA" sz="1400" dirty="0">
                          <a:latin typeface="Calibri"/>
                          <a:ea typeface="Calibri"/>
                          <a:cs typeface="Sakkal Majalla"/>
                        </a:rPr>
                        <a:t>لا يوجد اثر دال احصائيا بين ظروف العمل والأداء الوظيفي</a:t>
                      </a:r>
                      <a:endParaRPr lang="fr-FR"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rtl="1">
                        <a:lnSpc>
                          <a:spcPct val="115000"/>
                        </a:lnSpc>
                        <a:spcAft>
                          <a:spcPts val="0"/>
                        </a:spcAft>
                      </a:pPr>
                      <a:r>
                        <a:rPr lang="ar-SA" sz="1400" b="1" dirty="0">
                          <a:solidFill>
                            <a:srgbClr val="7030A0"/>
                          </a:solidFill>
                          <a:latin typeface="Calibri"/>
                          <a:ea typeface="Calibri"/>
                          <a:cs typeface="Sakkal Majalla"/>
                        </a:rPr>
                        <a:t>الفرض الصفري السببي</a:t>
                      </a:r>
                      <a:endParaRPr lang="fr-FR"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itre 1"/>
          <p:cNvSpPr txBox="1">
            <a:spLocks/>
          </p:cNvSpPr>
          <p:nvPr/>
        </p:nvSpPr>
        <p:spPr>
          <a:xfrm>
            <a:off x="1390405" y="720875"/>
            <a:ext cx="9601196" cy="597286"/>
          </a:xfrm>
          <a:prstGeom prst="rect">
            <a:avLst/>
          </a:prstGeom>
        </p:spPr>
        <p:txBody>
          <a:bodyPr>
            <a:normAutofit fontScale="90000" lnSpcReduction="20000"/>
          </a:bodyPr>
          <a:lstStyle/>
          <a:p>
            <a:pPr marL="0" marR="0" lvl="0" indent="0" algn="ctr" defTabSz="457200" rtl="1" eaLnBrk="1" fontAlgn="auto" latinLnBrk="0" hangingPunct="1">
              <a:lnSpc>
                <a:spcPct val="100000"/>
              </a:lnSpc>
              <a:spcBef>
                <a:spcPct val="0"/>
              </a:spcBef>
              <a:spcAft>
                <a:spcPts val="0"/>
              </a:spcAft>
              <a:buClrTx/>
              <a:buSzTx/>
              <a:buFontTx/>
              <a:buNone/>
              <a:tabLst/>
              <a:defRPr/>
            </a:pPr>
            <a:r>
              <a:rPr kumimoji="0" lang="ar-DZ" sz="4400" b="0" i="0" u="none" strike="noStrike" kern="1200" cap="none" spc="0" normalizeH="0" baseline="0" noProof="0" dirty="0" smtClean="0">
                <a:ln w="3175" cmpd="sng">
                  <a:noFill/>
                </a:ln>
                <a:solidFill>
                  <a:schemeClr val="tx1">
                    <a:lumMod val="85000"/>
                    <a:lumOff val="15000"/>
                  </a:schemeClr>
                </a:solidFill>
                <a:effectLst/>
                <a:uLnTx/>
                <a:uFillTx/>
                <a:latin typeface="+mj-lt"/>
                <a:ea typeface="+mj-ea"/>
                <a:cs typeface="+mj-cs"/>
              </a:rPr>
              <a:t>الفروض البحثية</a:t>
            </a:r>
            <a:endParaRPr kumimoji="0" lang="fr-FR" sz="4400" b="0" i="0" u="none" strike="noStrike" kern="1200" cap="none" spc="0" normalizeH="0" baseline="0" noProof="0" dirty="0">
              <a:ln w="3175" cmpd="sng">
                <a:noFill/>
              </a:ln>
              <a:solidFill>
                <a:schemeClr val="tx1">
                  <a:lumMod val="85000"/>
                  <a:lumOff val="15000"/>
                </a:schemeClr>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783772"/>
            <a:ext cx="9601196" cy="676893"/>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ar-DZ" b="1" dirty="0" smtClean="0"/>
              <a:t/>
            </a:r>
            <a:br>
              <a:rPr lang="ar-DZ" b="1" dirty="0" smtClean="0"/>
            </a:br>
            <a:r>
              <a:rPr lang="ar-SA" sz="4000" b="1" dirty="0" smtClean="0"/>
              <a:t>الأخطاء المتعلقة باختبار الفرضيات</a:t>
            </a:r>
            <a:r>
              <a:rPr lang="ar-DZ" sz="4000" b="1" dirty="0" smtClean="0"/>
              <a:t>،</a:t>
            </a:r>
            <a:r>
              <a:rPr lang="ar-DZ" sz="3600" b="1" dirty="0" smtClean="0"/>
              <a:t>مستوى الدلالة وقوة الاختبار</a:t>
            </a:r>
            <a:r>
              <a:rPr lang="fr-FR" dirty="0" smtClean="0"/>
              <a:t/>
            </a:r>
            <a:br>
              <a:rPr lang="fr-FR" dirty="0" smtClean="0"/>
            </a:br>
            <a:endParaRPr lang="fr-FR" dirty="0"/>
          </a:p>
        </p:txBody>
      </p:sp>
      <p:sp>
        <p:nvSpPr>
          <p:cNvPr id="3" name="Espace réservé du contenu 2"/>
          <p:cNvSpPr>
            <a:spLocks noGrp="1"/>
          </p:cNvSpPr>
          <p:nvPr>
            <p:ph idx="1"/>
          </p:nvPr>
        </p:nvSpPr>
        <p:spPr>
          <a:xfrm>
            <a:off x="736270" y="1543792"/>
            <a:ext cx="10711543" cy="4738256"/>
          </a:xfrm>
        </p:spPr>
        <p:style>
          <a:lnRef idx="2">
            <a:schemeClr val="accent2"/>
          </a:lnRef>
          <a:fillRef idx="1">
            <a:schemeClr val="lt1"/>
          </a:fillRef>
          <a:effectRef idx="0">
            <a:schemeClr val="accent2"/>
          </a:effectRef>
          <a:fontRef idx="minor">
            <a:schemeClr val="dk1"/>
          </a:fontRef>
        </p:style>
        <p:txBody>
          <a:bodyPr>
            <a:normAutofit fontScale="25000" lnSpcReduction="20000"/>
          </a:bodyPr>
          <a:lstStyle/>
          <a:p>
            <a:r>
              <a:rPr lang="ar-SA" sz="5600" dirty="0" smtClean="0"/>
              <a:t>عند اختبار الفروض يمكن ارتكاب نوعين من الخطأ:</a:t>
            </a:r>
            <a:endParaRPr lang="fr-FR" sz="5600" dirty="0" smtClean="0"/>
          </a:p>
          <a:p>
            <a:r>
              <a:rPr lang="ar-SA" sz="5600" b="1" u="sng" dirty="0" smtClean="0"/>
              <a:t>الخطأ من النوع الأول</a:t>
            </a:r>
            <a:r>
              <a:rPr lang="ar-DZ" sz="5600" b="1" dirty="0" err="1" smtClean="0"/>
              <a:t>:</a:t>
            </a:r>
            <a:r>
              <a:rPr lang="ar-DZ" sz="5600" b="1" dirty="0" smtClean="0"/>
              <a:t> </a:t>
            </a:r>
            <a:r>
              <a:rPr lang="ar-SA" sz="5600" dirty="0" smtClean="0"/>
              <a:t>الخطأ من النوع الأول هو احتمال رفض الفرض العدمي بينما هو صحيح.أي أنه على الرغم من أن الفرض العدمي في الواقع صحيح وكان الواجب قبوله فقد تم أخذ قرار خاطئ برفضه.أي أن الخطأ من النوع الأول باختصار هو" رفض فرض صحيح" </a:t>
            </a:r>
            <a:r>
              <a:rPr lang="ar-SA" sz="5600" b="1" u="sng" dirty="0" smtClean="0"/>
              <a:t>ويرمز له بالرمز </a:t>
            </a:r>
            <a:r>
              <a:rPr lang="fr-FR" sz="5600" b="1" u="sng" dirty="0" smtClean="0">
                <a:sym typeface="Symbol"/>
              </a:rPr>
              <a:t></a:t>
            </a:r>
            <a:endParaRPr lang="fr-FR" sz="5600" dirty="0" smtClean="0"/>
          </a:p>
          <a:p>
            <a:r>
              <a:rPr lang="ar-SA" sz="5600" dirty="0" smtClean="0"/>
              <a:t>إن احتمال الوقوع في الخطأ من النوع الأول </a:t>
            </a:r>
            <a:r>
              <a:rPr lang="fr-FR" sz="5600" dirty="0" smtClean="0">
                <a:sym typeface="Symbol"/>
              </a:rPr>
              <a:t></a:t>
            </a:r>
            <a:r>
              <a:rPr lang="fr-FR" sz="5600" dirty="0" smtClean="0"/>
              <a:t> </a:t>
            </a:r>
            <a:r>
              <a:rPr lang="ar-SA" sz="5600" dirty="0" smtClean="0"/>
              <a:t> </a:t>
            </a:r>
            <a:r>
              <a:rPr lang="ar-SA" sz="5600" dirty="0" err="1" smtClean="0"/>
              <a:t>يدعى </a:t>
            </a:r>
            <a:r>
              <a:rPr lang="ar-SA" sz="5600" dirty="0" smtClean="0"/>
              <a:t>(</a:t>
            </a:r>
            <a:r>
              <a:rPr lang="ar-SA" sz="5600" b="1" dirty="0" smtClean="0">
                <a:solidFill>
                  <a:srgbClr val="FF0000"/>
                </a:solidFill>
              </a:rPr>
              <a:t>مستوى الدلالة </a:t>
            </a:r>
            <a:r>
              <a:rPr lang="fr-FR" sz="5600" b="1" dirty="0" smtClean="0">
                <a:solidFill>
                  <a:srgbClr val="FF0000"/>
                </a:solidFill>
                <a:sym typeface="Symbol"/>
              </a:rPr>
              <a:t></a:t>
            </a:r>
            <a:r>
              <a:rPr lang="ar-SA" sz="5600" dirty="0" smtClean="0">
                <a:solidFill>
                  <a:srgbClr val="FF0000"/>
                </a:solidFill>
              </a:rPr>
              <a:t> </a:t>
            </a:r>
            <a:r>
              <a:rPr lang="ar-SA" sz="5600" dirty="0" smtClean="0"/>
              <a:t>) ومستوى </a:t>
            </a:r>
            <a:r>
              <a:rPr lang="fr-FR" sz="5600" dirty="0" smtClean="0">
                <a:sym typeface="Symbol"/>
              </a:rPr>
              <a:t></a:t>
            </a:r>
            <a:r>
              <a:rPr lang="ar-SA" sz="5600" dirty="0" smtClean="0"/>
              <a:t> عادة ما يكون </a:t>
            </a:r>
            <a:r>
              <a:rPr lang="ar-SA" sz="5600" dirty="0" err="1" smtClean="0"/>
              <a:t>محدد.</a:t>
            </a:r>
            <a:r>
              <a:rPr lang="ar-SA" sz="5600" dirty="0" smtClean="0"/>
              <a:t> وفي العلوم السلوكية والاجتماعية، فإن الاحتمال المقبول للوقوع في الخطأ من النوع الأول هو عند </a:t>
            </a:r>
            <a:r>
              <a:rPr lang="ar-SA" sz="5600" dirty="0" err="1" smtClean="0"/>
              <a:t>مستوى (</a:t>
            </a:r>
            <a:r>
              <a:rPr lang="fr-FR" sz="5600" dirty="0" smtClean="0">
                <a:sym typeface="Symbol"/>
              </a:rPr>
              <a:t></a:t>
            </a:r>
            <a:r>
              <a:rPr lang="fr-FR" sz="5600" dirty="0" smtClean="0"/>
              <a:t>0.05</a:t>
            </a:r>
            <a:r>
              <a:rPr lang="ar-SA" sz="5600" dirty="0" smtClean="0"/>
              <a:t>) </a:t>
            </a:r>
            <a:r>
              <a:rPr lang="ar-SA" sz="5600" dirty="0" err="1" smtClean="0"/>
              <a:t>أو (</a:t>
            </a:r>
            <a:r>
              <a:rPr lang="fr-FR" sz="5600" dirty="0" smtClean="0">
                <a:sym typeface="Symbol"/>
              </a:rPr>
              <a:t></a:t>
            </a:r>
            <a:r>
              <a:rPr lang="fr-FR" sz="5600" dirty="0" smtClean="0"/>
              <a:t>0.01</a:t>
            </a:r>
            <a:r>
              <a:rPr lang="ar-SA" sz="5600" dirty="0" err="1" smtClean="0"/>
              <a:t>)</a:t>
            </a:r>
            <a:r>
              <a:rPr lang="fr-FR" sz="5600" dirty="0" smtClean="0"/>
              <a:t>.</a:t>
            </a:r>
          </a:p>
          <a:p>
            <a:r>
              <a:rPr lang="ar-SA" sz="5600" dirty="0" smtClean="0"/>
              <a:t>إن استخدامنا لمستوى المعنوية 0.05</a:t>
            </a:r>
            <a:r>
              <a:rPr lang="ar-DZ" sz="5600" dirty="0" smtClean="0"/>
              <a:t> أو 5</a:t>
            </a:r>
            <a:r>
              <a:rPr lang="fr-FR" sz="5600" dirty="0" smtClean="0"/>
              <a:t>%</a:t>
            </a:r>
            <a:r>
              <a:rPr lang="ar-SA" sz="5600" dirty="0" smtClean="0"/>
              <a:t> في اختبار فرضية معينة يعني أن هناك حوالي 5 فرص من 100 أننا سنرفض الفرضية وهي صحيحة بمعنى اننا سنكون واثقين بنسبة 95</a:t>
            </a:r>
            <a:r>
              <a:rPr lang="fr-FR" sz="5600" dirty="0" smtClean="0"/>
              <a:t>%</a:t>
            </a:r>
            <a:r>
              <a:rPr lang="ar-DZ" sz="5600" dirty="0" smtClean="0"/>
              <a:t> في أننا سنتخذ القرار الصحيح وبالمقابل فإنه من الممكن أن نكون على خطأ باحتمال قدره </a:t>
            </a:r>
            <a:r>
              <a:rPr lang="ar-DZ" sz="5600" dirty="0" err="1" smtClean="0"/>
              <a:t>0.05 </a:t>
            </a:r>
            <a:r>
              <a:rPr lang="ar-DZ" sz="5600" dirty="0" smtClean="0"/>
              <a:t>(5</a:t>
            </a:r>
            <a:r>
              <a:rPr lang="fr-FR" sz="5600" dirty="0" smtClean="0"/>
              <a:t>%</a:t>
            </a:r>
            <a:r>
              <a:rPr lang="ar-DZ" sz="5600" dirty="0" err="1" smtClean="0"/>
              <a:t>)</a:t>
            </a:r>
            <a:endParaRPr lang="fr-FR" sz="5600" dirty="0" smtClean="0"/>
          </a:p>
          <a:p>
            <a:r>
              <a:rPr lang="ar-DZ" sz="5600" dirty="0" smtClean="0"/>
              <a:t> </a:t>
            </a:r>
            <a:r>
              <a:rPr lang="ar-SA" sz="5600" b="1" u="sng" dirty="0" smtClean="0"/>
              <a:t>الخطأ من النوع الثاني:</a:t>
            </a:r>
            <a:r>
              <a:rPr lang="ar-SA" sz="5600" dirty="0" smtClean="0"/>
              <a:t>وفي المقابل فإن الخطأ من النوع الثاني </a:t>
            </a:r>
            <a:r>
              <a:rPr lang="ar-SA" sz="5600" dirty="0" err="1" smtClean="0"/>
              <a:t>يعني </a:t>
            </a:r>
            <a:r>
              <a:rPr lang="ar-SA" sz="5600" dirty="0" smtClean="0"/>
              <a:t>" قبول الفرض العدمي بينما هو خاطئ" أي أنه على الرغم من أن الفرض العدمي خاطئ وكان من الواجب رفضه فقد تم أخذ قرار خاطئ </a:t>
            </a:r>
            <a:r>
              <a:rPr lang="ar-SA" sz="5600" dirty="0" err="1" smtClean="0"/>
              <a:t>بقبوله.</a:t>
            </a:r>
            <a:r>
              <a:rPr lang="ar-SA" sz="5600" dirty="0" smtClean="0"/>
              <a:t> أي أن الخطأ من النوع الثاني باختصار </a:t>
            </a:r>
            <a:r>
              <a:rPr lang="ar-SA" sz="5600" dirty="0" err="1" smtClean="0"/>
              <a:t>هو </a:t>
            </a:r>
            <a:r>
              <a:rPr lang="ar-SA" sz="5600" dirty="0" smtClean="0"/>
              <a:t>" قبول فرض خاطئ" </a:t>
            </a:r>
            <a:r>
              <a:rPr lang="ar-SA" sz="5600" b="1" u="sng" dirty="0" smtClean="0"/>
              <a:t>ويرمز له بالرمز </a:t>
            </a:r>
            <a:r>
              <a:rPr lang="fr-FR" sz="5600" b="1" u="sng" dirty="0" smtClean="0">
                <a:sym typeface="Symbol"/>
              </a:rPr>
              <a:t></a:t>
            </a:r>
            <a:endParaRPr lang="fr-FR" sz="5600" dirty="0" smtClean="0"/>
          </a:p>
          <a:p>
            <a:r>
              <a:rPr lang="ar-SA" sz="5600" dirty="0" smtClean="0"/>
              <a:t>ويمكن أن نمثل </a:t>
            </a:r>
            <a:r>
              <a:rPr lang="ar-DZ" sz="5600" dirty="0" smtClean="0"/>
              <a:t>الاخطاء المرتبطة باختبار الفرضيات </a:t>
            </a:r>
            <a:r>
              <a:rPr lang="ar-SA" sz="5600" dirty="0" smtClean="0"/>
              <a:t>في الجدول التالي:</a:t>
            </a:r>
            <a:endParaRPr lang="fr-FR" sz="5600" dirty="0" smtClean="0"/>
          </a:p>
          <a:p>
            <a:pPr>
              <a:buNone/>
            </a:pPr>
            <a:endParaRPr lang="ar-DZ" sz="5600" dirty="0" smtClean="0"/>
          </a:p>
          <a:p>
            <a:pPr>
              <a:buNone/>
            </a:pPr>
            <a:r>
              <a:rPr lang="ar-DZ" sz="5600" dirty="0" smtClean="0"/>
              <a:t/>
            </a:r>
            <a:br>
              <a:rPr lang="ar-DZ" sz="5600" dirty="0" smtClean="0"/>
            </a:br>
            <a:endParaRPr lang="fr-FR" sz="5600" dirty="0" smtClean="0"/>
          </a:p>
          <a:p>
            <a:pPr lvl="0"/>
            <a:r>
              <a:rPr lang="ar-SA" sz="5600" dirty="0" smtClean="0"/>
              <a:t>احتمال رفض الفرضية الصفرية وهي في الواقع صحيحة ويسمى هذا بالخطأ من النوع الأول ويرمز له </a:t>
            </a:r>
            <a:r>
              <a:rPr lang="ar-SA" sz="5600" dirty="0" err="1" smtClean="0"/>
              <a:t>بألفا</a:t>
            </a:r>
            <a:r>
              <a:rPr lang="ar-SA" sz="5600" dirty="0" smtClean="0"/>
              <a:t> </a:t>
            </a:r>
            <a:r>
              <a:rPr lang="ar-SA" sz="5600" b="1" dirty="0" err="1" smtClean="0"/>
              <a:t>(</a:t>
            </a:r>
            <a:r>
              <a:rPr lang="fr-FR" sz="5600" b="1" dirty="0" smtClean="0">
                <a:sym typeface="Symbol"/>
              </a:rPr>
              <a:t></a:t>
            </a:r>
            <a:r>
              <a:rPr lang="ar-SA" sz="5600" b="1" dirty="0" err="1" smtClean="0"/>
              <a:t>)</a:t>
            </a:r>
            <a:endParaRPr lang="fr-FR" sz="5600" dirty="0" smtClean="0"/>
          </a:p>
          <a:p>
            <a:pPr lvl="0"/>
            <a:r>
              <a:rPr lang="ar-SA" sz="5600" dirty="0" smtClean="0"/>
              <a:t>احتمال قبول الفرضية الصفرية وهي خطأ ويرمز له بالرمز</a:t>
            </a:r>
            <a:r>
              <a:rPr lang="ar-SA" sz="5600" b="1" dirty="0" err="1" smtClean="0"/>
              <a:t>(</a:t>
            </a:r>
            <a:r>
              <a:rPr lang="fr-FR" sz="5600" b="1" dirty="0" smtClean="0">
                <a:sym typeface="Symbol"/>
              </a:rPr>
              <a:t></a:t>
            </a:r>
            <a:r>
              <a:rPr lang="ar-SA" sz="5600" b="1" dirty="0" err="1" smtClean="0"/>
              <a:t>)</a:t>
            </a:r>
            <a:endParaRPr lang="fr-FR" sz="5600" dirty="0" smtClean="0"/>
          </a:p>
          <a:p>
            <a:pPr lvl="0"/>
            <a:r>
              <a:rPr lang="ar-SA" sz="5600" dirty="0" smtClean="0"/>
              <a:t>احتمال قبول الفرضية الصفرية وهي صحيحة وهذا </a:t>
            </a:r>
            <a:r>
              <a:rPr lang="ar-SA" sz="5600" dirty="0" err="1" smtClean="0"/>
              <a:t>مايدعى</a:t>
            </a:r>
            <a:r>
              <a:rPr lang="ar-SA" sz="5600" dirty="0" smtClean="0"/>
              <a:t> </a:t>
            </a:r>
            <a:r>
              <a:rPr lang="ar-SA" sz="5600" b="1" dirty="0" smtClean="0"/>
              <a:t>بمستوى الثقة</a:t>
            </a:r>
            <a:r>
              <a:rPr lang="ar-SA" sz="5600" dirty="0" smtClean="0"/>
              <a:t> </a:t>
            </a:r>
            <a:r>
              <a:rPr lang="ar-SA" sz="5600" dirty="0" err="1" smtClean="0"/>
              <a:t>ويساوي </a:t>
            </a:r>
            <a:r>
              <a:rPr lang="ar-SA" sz="5600" b="1" dirty="0" smtClean="0"/>
              <a:t>(1-</a:t>
            </a:r>
            <a:r>
              <a:rPr lang="fr-FR" sz="5600" b="1" dirty="0" smtClean="0">
                <a:sym typeface="Symbol"/>
              </a:rPr>
              <a:t></a:t>
            </a:r>
            <a:r>
              <a:rPr lang="ar-SA" sz="5600" b="1" dirty="0" err="1" smtClean="0"/>
              <a:t>)</a:t>
            </a:r>
            <a:endParaRPr lang="fr-FR" sz="5600" dirty="0" smtClean="0"/>
          </a:p>
          <a:p>
            <a:pPr lvl="0"/>
            <a:r>
              <a:rPr lang="ar-SA" sz="5600" dirty="0" smtClean="0"/>
              <a:t>احتمال رفض الفرضية الصفرية وهي في الواقع خطأ ويسمى هذا </a:t>
            </a:r>
            <a:r>
              <a:rPr lang="ar-SA" sz="5600" b="1" dirty="0" smtClean="0">
                <a:solidFill>
                  <a:srgbClr val="FF0000"/>
                </a:solidFill>
              </a:rPr>
              <a:t>بقوة الاختبار الاحصائي</a:t>
            </a:r>
            <a:r>
              <a:rPr lang="ar-SA" sz="5600" dirty="0" smtClean="0">
                <a:solidFill>
                  <a:srgbClr val="FF0000"/>
                </a:solidFill>
              </a:rPr>
              <a:t> </a:t>
            </a:r>
            <a:r>
              <a:rPr lang="ar-SA" sz="5600" dirty="0" err="1" smtClean="0"/>
              <a:t>ويساوي </a:t>
            </a:r>
            <a:r>
              <a:rPr lang="ar-SA" sz="5600" b="1" dirty="0" smtClean="0"/>
              <a:t>(1-</a:t>
            </a:r>
            <a:r>
              <a:rPr lang="fr-FR" sz="5600" b="1" dirty="0" smtClean="0">
                <a:sym typeface="Symbol"/>
              </a:rPr>
              <a:t></a:t>
            </a:r>
            <a:r>
              <a:rPr lang="ar-SA" sz="5600" b="1" dirty="0" err="1" smtClean="0"/>
              <a:t>).</a:t>
            </a:r>
            <a:endParaRPr lang="fr-FR" sz="5600" dirty="0" smtClean="0"/>
          </a:p>
          <a:p>
            <a:endParaRPr lang="fr-FR" dirty="0"/>
          </a:p>
        </p:txBody>
      </p:sp>
      <p:pic>
        <p:nvPicPr>
          <p:cNvPr id="4" name="Image 3"/>
          <p:cNvPicPr/>
          <p:nvPr/>
        </p:nvPicPr>
        <p:blipFill>
          <a:blip r:embed="rId2" cstate="print"/>
          <a:srcRect/>
          <a:stretch>
            <a:fillRect/>
          </a:stretch>
        </p:blipFill>
        <p:spPr bwMode="auto">
          <a:xfrm>
            <a:off x="2686725" y="4037611"/>
            <a:ext cx="4348480" cy="71109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3811" y="1388534"/>
            <a:ext cx="3718455" cy="740517"/>
          </a:xfrm>
        </p:spPr>
        <p:txBody>
          <a:bodyPr/>
          <a:lstStyle/>
          <a:p>
            <a:r>
              <a:rPr lang="ar-DZ" b="1" dirty="0" smtClean="0"/>
              <a:t>شروط الاختبارات </a:t>
            </a:r>
            <a:r>
              <a:rPr lang="ar-DZ" b="1" dirty="0" err="1" smtClean="0"/>
              <a:t>المعلمية</a:t>
            </a:r>
            <a:endParaRPr lang="fr-FR" b="1" dirty="0"/>
          </a:p>
        </p:txBody>
      </p:sp>
      <p:sp>
        <p:nvSpPr>
          <p:cNvPr id="4" name="Espace réservé du texte 3"/>
          <p:cNvSpPr>
            <a:spLocks noGrp="1"/>
          </p:cNvSpPr>
          <p:nvPr>
            <p:ph type="body" sz="half" idx="2"/>
          </p:nvPr>
        </p:nvSpPr>
        <p:spPr>
          <a:xfrm>
            <a:off x="832513" y="3031065"/>
            <a:ext cx="4179754" cy="2438404"/>
          </a:xfrm>
        </p:spPr>
        <p:txBody>
          <a:bodyPr>
            <a:normAutofit/>
          </a:bodyPr>
          <a:lstStyle/>
          <a:p>
            <a:pPr algn="just"/>
            <a:r>
              <a:rPr lang="ar-DZ" sz="1800" dirty="0" smtClean="0"/>
              <a:t>اذا تحققت شروط الاختبارات </a:t>
            </a:r>
            <a:r>
              <a:rPr lang="ar-DZ" sz="1800" dirty="0" err="1" smtClean="0"/>
              <a:t>المعلمية</a:t>
            </a:r>
            <a:r>
              <a:rPr lang="ar-DZ" sz="1800" dirty="0" smtClean="0"/>
              <a:t> نستخدم الاختبارات </a:t>
            </a:r>
            <a:r>
              <a:rPr lang="ar-DZ" sz="1800" dirty="0" err="1" smtClean="0"/>
              <a:t>المعلمية</a:t>
            </a:r>
            <a:r>
              <a:rPr lang="ar-DZ" sz="1800" dirty="0" smtClean="0"/>
              <a:t> واذا لم تتحقق نستخدم الاختبارات </a:t>
            </a:r>
            <a:r>
              <a:rPr lang="ar-DZ" sz="1800" dirty="0" err="1" smtClean="0"/>
              <a:t>اللامعلمية</a:t>
            </a:r>
            <a:r>
              <a:rPr lang="ar-DZ" sz="1800" dirty="0" smtClean="0"/>
              <a:t> البديلة  كما هو موضح في الجدول</a:t>
            </a:r>
          </a:p>
          <a:p>
            <a:pPr algn="just"/>
            <a:r>
              <a:rPr lang="ar-DZ" sz="1800" b="1" dirty="0" err="1" smtClean="0"/>
              <a:t>ملاحظة </a:t>
            </a:r>
            <a:r>
              <a:rPr lang="ar-DZ" sz="1800" b="1" dirty="0" smtClean="0"/>
              <a:t>:الجدول يوضح فقط بعض الاختبارات</a:t>
            </a:r>
          </a:p>
          <a:p>
            <a:pPr algn="just"/>
            <a:endParaRPr lang="fr-FR" sz="1800" dirty="0"/>
          </a:p>
        </p:txBody>
      </p:sp>
      <p:pic>
        <p:nvPicPr>
          <p:cNvPr id="4098" name="Picture 2"/>
          <p:cNvPicPr>
            <a:picLocks noChangeAspect="1" noChangeArrowheads="1"/>
          </p:cNvPicPr>
          <p:nvPr/>
        </p:nvPicPr>
        <p:blipFill>
          <a:blip r:embed="rId2" cstate="print"/>
          <a:srcRect/>
          <a:stretch>
            <a:fillRect/>
          </a:stretch>
        </p:blipFill>
        <p:spPr bwMode="auto">
          <a:xfrm>
            <a:off x="5718341" y="3289111"/>
            <a:ext cx="5286375" cy="2433638"/>
          </a:xfrm>
          <a:prstGeom prst="rect">
            <a:avLst/>
          </a:prstGeom>
          <a:noFill/>
          <a:ln w="9525">
            <a:noFill/>
            <a:miter lim="800000"/>
            <a:headEnd/>
            <a:tailEnd/>
          </a:ln>
        </p:spPr>
      </p:pic>
      <p:sp>
        <p:nvSpPr>
          <p:cNvPr id="7" name="Titre 1"/>
          <p:cNvSpPr txBox="1">
            <a:spLocks/>
          </p:cNvSpPr>
          <p:nvPr/>
        </p:nvSpPr>
        <p:spPr>
          <a:xfrm>
            <a:off x="1295402" y="763769"/>
            <a:ext cx="9601196" cy="396292"/>
          </a:xfrm>
          <a:prstGeom prst="rect">
            <a:avLst/>
          </a:prstGeom>
          <a:effectLst/>
        </p:spPr>
        <p:txBody>
          <a:bodyPr vert="horz" lIns="91440" tIns="45720" rIns="91440" bIns="45720" rtlCol="0" anchor="b">
            <a:normAutofit fontScale="92500" lnSpcReduction="10000"/>
          </a:bodyPr>
          <a:lstStyle/>
          <a:p>
            <a:pPr marL="0" marR="0" lvl="0" indent="0" algn="ctr" defTabSz="457200" rtl="1" eaLnBrk="1" fontAlgn="auto" latinLnBrk="0" hangingPunct="1">
              <a:lnSpc>
                <a:spcPct val="100000"/>
              </a:lnSpc>
              <a:spcBef>
                <a:spcPct val="0"/>
              </a:spcBef>
              <a:spcAft>
                <a:spcPts val="0"/>
              </a:spcAft>
              <a:buClrTx/>
              <a:buSzTx/>
              <a:buFontTx/>
              <a:buNone/>
              <a:tabLst/>
              <a:defRPr/>
            </a:pPr>
            <a:r>
              <a:rPr kumimoji="0" lang="ar-DZ" sz="2400" b="0" i="0" u="none" strike="noStrike" kern="1200" cap="none" spc="0" normalizeH="0" baseline="0" noProof="0" dirty="0" smtClean="0">
                <a:ln w="3175" cmpd="sng">
                  <a:noFill/>
                </a:ln>
                <a:solidFill>
                  <a:schemeClr val="tx1">
                    <a:lumMod val="85000"/>
                    <a:lumOff val="15000"/>
                  </a:schemeClr>
                </a:solidFill>
                <a:effectLst/>
                <a:uLnTx/>
                <a:uFillTx/>
                <a:latin typeface="+mj-lt"/>
                <a:ea typeface="+mj-ea"/>
                <a:cs typeface="+mj-cs"/>
              </a:rPr>
              <a:t>الاختبارات </a:t>
            </a:r>
            <a:r>
              <a:rPr kumimoji="0" lang="ar-DZ" sz="2400" b="0" i="0" u="none" strike="noStrike" kern="1200" cap="none" spc="0" normalizeH="0" baseline="0" noProof="0" dirty="0" err="1" smtClean="0">
                <a:ln w="3175" cmpd="sng">
                  <a:noFill/>
                </a:ln>
                <a:solidFill>
                  <a:schemeClr val="tx1">
                    <a:lumMod val="85000"/>
                    <a:lumOff val="15000"/>
                  </a:schemeClr>
                </a:solidFill>
                <a:effectLst/>
                <a:uLnTx/>
                <a:uFillTx/>
                <a:latin typeface="+mj-lt"/>
                <a:ea typeface="+mj-ea"/>
                <a:cs typeface="+mj-cs"/>
              </a:rPr>
              <a:t>المعلمية</a:t>
            </a:r>
            <a:r>
              <a:rPr kumimoji="0" lang="ar-DZ" sz="2400" b="0" i="0" u="none" strike="noStrike" kern="1200" cap="none" spc="0" normalizeH="0" baseline="0" noProof="0" dirty="0" smtClean="0">
                <a:ln w="3175" cmpd="sng">
                  <a:noFill/>
                </a:ln>
                <a:solidFill>
                  <a:schemeClr val="tx1">
                    <a:lumMod val="85000"/>
                    <a:lumOff val="15000"/>
                  </a:schemeClr>
                </a:solidFill>
                <a:effectLst/>
                <a:uLnTx/>
                <a:uFillTx/>
                <a:latin typeface="+mj-lt"/>
                <a:ea typeface="+mj-ea"/>
                <a:cs typeface="+mj-cs"/>
              </a:rPr>
              <a:t> </a:t>
            </a:r>
            <a:r>
              <a:rPr kumimoji="0" lang="ar-DZ" sz="2400" b="0" i="0" u="none" strike="noStrike" kern="1200" cap="none" spc="0" normalizeH="0" baseline="0" noProof="0" dirty="0" err="1" smtClean="0">
                <a:ln w="3175" cmpd="sng">
                  <a:noFill/>
                </a:ln>
                <a:solidFill>
                  <a:schemeClr val="tx1">
                    <a:lumMod val="85000"/>
                    <a:lumOff val="15000"/>
                  </a:schemeClr>
                </a:solidFill>
                <a:effectLst/>
                <a:uLnTx/>
                <a:uFillTx/>
                <a:latin typeface="+mj-lt"/>
                <a:ea typeface="+mj-ea"/>
                <a:cs typeface="+mj-cs"/>
              </a:rPr>
              <a:t>واللامعلمية</a:t>
            </a:r>
            <a:endParaRPr kumimoji="0" lang="fr-FR" sz="2400" b="0" i="0" u="none" strike="noStrike" kern="1200" cap="none" spc="0" normalizeH="0" baseline="0" noProof="0" dirty="0">
              <a:ln w="3175" cmpd="sng">
                <a:noFill/>
              </a:ln>
              <a:solidFill>
                <a:schemeClr val="tx1">
                  <a:lumMod val="85000"/>
                  <a:lumOff val="15000"/>
                </a:schemeClr>
              </a:solidFill>
              <a:effectLst/>
              <a:uLnTx/>
              <a:uFillTx/>
              <a:latin typeface="+mj-lt"/>
              <a:ea typeface="+mj-ea"/>
              <a:cs typeface="+mj-cs"/>
            </a:endParaRPr>
          </a:p>
        </p:txBody>
      </p:sp>
      <p:sp>
        <p:nvSpPr>
          <p:cNvPr id="8" name="Flèche droite à entaille 7"/>
          <p:cNvSpPr/>
          <p:nvPr/>
        </p:nvSpPr>
        <p:spPr>
          <a:xfrm>
            <a:off x="5063319" y="1651379"/>
            <a:ext cx="773692" cy="484632"/>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droite 8"/>
          <p:cNvSpPr/>
          <p:nvPr/>
        </p:nvSpPr>
        <p:spPr>
          <a:xfrm>
            <a:off x="5063319" y="3684896"/>
            <a:ext cx="70968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Légende sans bordure 3 9"/>
          <p:cNvSpPr/>
          <p:nvPr/>
        </p:nvSpPr>
        <p:spPr>
          <a:xfrm>
            <a:off x="8120418" y="2661313"/>
            <a:ext cx="1951630" cy="612648"/>
          </a:xfrm>
          <a:prstGeom prst="callout3">
            <a:avLst>
              <a:gd name="adj1" fmla="val 18750"/>
              <a:gd name="adj2" fmla="val -8333"/>
              <a:gd name="adj3" fmla="val 18750"/>
              <a:gd name="adj4" fmla="val -16667"/>
              <a:gd name="adj5" fmla="val 100000"/>
              <a:gd name="adj6" fmla="val -16667"/>
              <a:gd name="adj7" fmla="val 182021"/>
              <a:gd name="adj8" fmla="val 200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dirty="0" smtClean="0"/>
              <a:t>شروط </a:t>
            </a:r>
            <a:r>
              <a:rPr lang="ar-DZ" dirty="0" err="1" smtClean="0"/>
              <a:t>المعلمية</a:t>
            </a:r>
            <a:r>
              <a:rPr lang="ar-DZ" dirty="0" smtClean="0"/>
              <a:t> محققة</a:t>
            </a:r>
          </a:p>
          <a:p>
            <a:pPr algn="ctr" rtl="1"/>
            <a:r>
              <a:rPr lang="ar-DZ" dirty="0" smtClean="0"/>
              <a:t>نستخدم:</a:t>
            </a:r>
            <a:endParaRPr lang="fr-FR" dirty="0"/>
          </a:p>
        </p:txBody>
      </p:sp>
      <p:sp>
        <p:nvSpPr>
          <p:cNvPr id="11" name="Légende sans bordure 3 10"/>
          <p:cNvSpPr/>
          <p:nvPr/>
        </p:nvSpPr>
        <p:spPr>
          <a:xfrm>
            <a:off x="6075528" y="2663589"/>
            <a:ext cx="1594513" cy="612648"/>
          </a:xfrm>
          <a:prstGeom prst="callout3">
            <a:avLst>
              <a:gd name="adj1" fmla="val 18750"/>
              <a:gd name="adj2" fmla="val -8333"/>
              <a:gd name="adj3" fmla="val 18750"/>
              <a:gd name="adj4" fmla="val -16667"/>
              <a:gd name="adj5" fmla="val 100000"/>
              <a:gd name="adj6" fmla="val -16667"/>
              <a:gd name="adj7" fmla="val 182021"/>
              <a:gd name="adj8" fmla="val 2002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DZ" dirty="0" smtClean="0"/>
              <a:t>شروط </a:t>
            </a:r>
            <a:r>
              <a:rPr lang="ar-DZ" dirty="0" err="1" smtClean="0"/>
              <a:t>المعلمية</a:t>
            </a:r>
            <a:r>
              <a:rPr lang="ar-DZ" dirty="0" smtClean="0"/>
              <a:t>  غير محققة،نستخدم:</a:t>
            </a:r>
            <a:endParaRPr lang="fr-FR" dirty="0"/>
          </a:p>
        </p:txBody>
      </p:sp>
      <p:pic>
        <p:nvPicPr>
          <p:cNvPr id="4099" name="Picture 3"/>
          <p:cNvPicPr>
            <a:picLocks noGrp="1" noChangeAspect="1" noChangeArrowheads="1"/>
          </p:cNvPicPr>
          <p:nvPr>
            <p:ph idx="1"/>
          </p:nvPr>
        </p:nvPicPr>
        <p:blipFill>
          <a:blip r:embed="rId3" cstate="print"/>
          <a:srcRect/>
          <a:stretch>
            <a:fillRect/>
          </a:stretch>
        </p:blipFill>
        <p:spPr bwMode="auto">
          <a:xfrm>
            <a:off x="5882162" y="1339338"/>
            <a:ext cx="5470525" cy="106763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48925A5B-16B5-4539-B39C-3D14C9175230}"/>
              </a:ext>
            </a:extLst>
          </p:cNvPr>
          <p:cNvSpPr/>
          <p:nvPr/>
        </p:nvSpPr>
        <p:spPr>
          <a:xfrm>
            <a:off x="7043810" y="1259316"/>
            <a:ext cx="4213012" cy="373757"/>
          </a:xfrm>
          <a:prstGeom prst="rect">
            <a:avLst/>
          </a:prstGeom>
        </p:spPr>
        <p:txBody>
          <a:bodyPr wrap="none">
            <a:spAutoFit/>
          </a:bodyPr>
          <a:lstStyle/>
          <a:p>
            <a:pPr marL="342900" lvl="0" indent="-342900" algn="r" rtl="1">
              <a:lnSpc>
                <a:spcPct val="107000"/>
              </a:lnSpc>
              <a:spcAft>
                <a:spcPts val="800"/>
              </a:spcAft>
              <a:buFont typeface="+mj-lt"/>
              <a:buAutoNum type="arabicPeriod"/>
            </a:pPr>
            <a:r>
              <a:rPr lang="ar-DZ" b="1" dirty="0">
                <a:latin typeface="Calibri" panose="020F0502020204030204" pitchFamily="34" charset="0"/>
                <a:ea typeface="Calibri" panose="020F0502020204030204" pitchFamily="34" charset="0"/>
                <a:cs typeface="Arial" panose="020B0604020202020204" pitchFamily="34" charset="0"/>
              </a:rPr>
              <a:t>التحقق من طبيعة التوزيع باستخدام برنامج </a:t>
            </a:r>
            <a:r>
              <a:rPr lang="fr-FR" b="1" dirty="0">
                <a:latin typeface="Calibri" panose="020F0502020204030204" pitchFamily="34" charset="0"/>
                <a:ea typeface="Calibri" panose="020F0502020204030204" pitchFamily="34" charset="0"/>
                <a:cs typeface="Arial" panose="020B0604020202020204" pitchFamily="34" charset="0"/>
              </a:rPr>
              <a:t>SPSS</a:t>
            </a: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1026" name="Picture 2"/>
          <p:cNvPicPr>
            <a:picLocks noChangeAspect="1" noChangeArrowheads="1"/>
          </p:cNvPicPr>
          <p:nvPr/>
        </p:nvPicPr>
        <p:blipFill>
          <a:blip r:embed="rId2" cstate="print"/>
          <a:srcRect/>
          <a:stretch>
            <a:fillRect/>
          </a:stretch>
        </p:blipFill>
        <p:spPr bwMode="auto">
          <a:xfrm>
            <a:off x="7317302" y="1918427"/>
            <a:ext cx="3257550" cy="4257675"/>
          </a:xfrm>
          <a:prstGeom prst="rect">
            <a:avLst/>
          </a:prstGeom>
          <a:noFill/>
          <a:ln w="9525">
            <a:noFill/>
            <a:miter lim="800000"/>
            <a:headEnd/>
            <a:tailEnd/>
          </a:ln>
        </p:spPr>
      </p:pic>
      <p:sp>
        <p:nvSpPr>
          <p:cNvPr id="5" name="مستطيل 3">
            <a:extLst>
              <a:ext uri="{FF2B5EF4-FFF2-40B4-BE49-F238E27FC236}">
                <a16:creationId xmlns:a16="http://schemas.microsoft.com/office/drawing/2014/main" xmlns="" id="{D11E4CD1-A454-469C-95D2-A1B47E846126}"/>
              </a:ext>
            </a:extLst>
          </p:cNvPr>
          <p:cNvSpPr/>
          <p:nvPr/>
        </p:nvSpPr>
        <p:spPr>
          <a:xfrm>
            <a:off x="3125337" y="702664"/>
            <a:ext cx="6196083" cy="37375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r" rtl="1">
              <a:lnSpc>
                <a:spcPct val="107000"/>
              </a:lnSpc>
              <a:spcAft>
                <a:spcPts val="800"/>
              </a:spcAft>
            </a:pPr>
            <a:r>
              <a:rPr lang="ar-DZ" b="1" dirty="0" smtClean="0">
                <a:latin typeface="Calibri" panose="020F0502020204030204" pitchFamily="34" charset="0"/>
                <a:ea typeface="Calibri" panose="020F0502020204030204" pitchFamily="34" charset="0"/>
                <a:cs typeface="Arial" panose="020B0604020202020204" pitchFamily="34" charset="0"/>
              </a:rPr>
              <a:t>اختبار الفروق بين المتوسطات</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6" name="مستطيل 1">
            <a:extLst>
              <a:ext uri="{FF2B5EF4-FFF2-40B4-BE49-F238E27FC236}">
                <a16:creationId xmlns:a16="http://schemas.microsoft.com/office/drawing/2014/main" xmlns="" id="{E8F72638-234A-4ACA-AD92-AD7D3C3D9C21}"/>
              </a:ext>
            </a:extLst>
          </p:cNvPr>
          <p:cNvSpPr/>
          <p:nvPr/>
        </p:nvSpPr>
        <p:spPr>
          <a:xfrm>
            <a:off x="2627020" y="1764832"/>
            <a:ext cx="2140330" cy="373757"/>
          </a:xfrm>
          <a:prstGeom prst="rect">
            <a:avLst/>
          </a:prstGeom>
        </p:spPr>
        <p:txBody>
          <a:bodyPr wrap="none">
            <a:spAutoFit/>
          </a:bodyPr>
          <a:lstStyle/>
          <a:p>
            <a:pPr algn="r" rtl="1">
              <a:lnSpc>
                <a:spcPct val="107000"/>
              </a:lnSpc>
              <a:spcAft>
                <a:spcPts val="800"/>
              </a:spcAft>
            </a:pPr>
            <a:r>
              <a:rPr lang="ar-DZ" dirty="0">
                <a:latin typeface="Calibri" panose="020F0502020204030204" pitchFamily="34" charset="0"/>
                <a:ea typeface="Calibri" panose="020F0502020204030204" pitchFamily="34" charset="0"/>
                <a:cs typeface="Arial" panose="020B0604020202020204" pitchFamily="34" charset="0"/>
              </a:rPr>
              <a:t>نحصل على الجدول التالي:</a:t>
            </a: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7" name="Picture 2"/>
          <p:cNvPicPr>
            <a:picLocks noChangeAspect="1" noChangeArrowheads="1"/>
          </p:cNvPicPr>
          <p:nvPr/>
        </p:nvPicPr>
        <p:blipFill>
          <a:blip r:embed="rId3" cstate="print"/>
          <a:srcRect/>
          <a:stretch>
            <a:fillRect/>
          </a:stretch>
        </p:blipFill>
        <p:spPr bwMode="auto">
          <a:xfrm>
            <a:off x="1060554" y="3051464"/>
            <a:ext cx="5363997" cy="1466850"/>
          </a:xfrm>
          <a:prstGeom prst="rect">
            <a:avLst/>
          </a:prstGeom>
          <a:noFill/>
          <a:ln w="9525">
            <a:noFill/>
            <a:miter lim="800000"/>
            <a:headEnd/>
            <a:tailEnd/>
          </a:ln>
        </p:spPr>
      </p:pic>
      <p:sp>
        <p:nvSpPr>
          <p:cNvPr id="8" name="Flèche vers le bas 7"/>
          <p:cNvSpPr/>
          <p:nvPr/>
        </p:nvSpPr>
        <p:spPr>
          <a:xfrm>
            <a:off x="8799616" y="1638795"/>
            <a:ext cx="484632" cy="3325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Flèche gauche 8"/>
          <p:cNvSpPr/>
          <p:nvPr/>
        </p:nvSpPr>
        <p:spPr>
          <a:xfrm>
            <a:off x="6305798" y="3610098"/>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xmlns="" val="1500233308"/>
      </p:ext>
    </p:extLst>
  </p:cSld>
  <p:clrMapOvr>
    <a:masterClrMapping/>
  </p:clrMapOvr>
  <mc:AlternateContent xmlns:mc="http://schemas.openxmlformats.org/markup-compatibility/2006">
    <mc:Choice xmlns:p14="http://schemas.microsoft.com/office/powerpoint/2010/main" xmlns="" Requires="p14">
      <p:transition spd="slow" p14:dur="1250">
        <p14:switch dir="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14E99142-5372-4BD8-A44D-AB961686FB68}"/>
              </a:ext>
            </a:extLst>
          </p:cNvPr>
          <p:cNvSpPr/>
          <p:nvPr/>
        </p:nvSpPr>
        <p:spPr>
          <a:xfrm>
            <a:off x="914400" y="1156166"/>
            <a:ext cx="10358846" cy="4103688"/>
          </a:xfrm>
          <a:prstGeom prst="rect">
            <a:avLst/>
          </a:prstGeom>
        </p:spPr>
        <p:txBody>
          <a:bodyPr wrap="square">
            <a:spAutoFit/>
          </a:bodyPr>
          <a:lstStyle/>
          <a:p>
            <a:pPr algn="r" rtl="1">
              <a:lnSpc>
                <a:spcPct val="107000"/>
              </a:lnSpc>
              <a:spcAft>
                <a:spcPts val="800"/>
              </a:spcAft>
            </a:pPr>
            <a:r>
              <a:rPr lang="fr-FR" sz="2000" dirty="0">
                <a:latin typeface="Calibri" panose="020F0502020204030204" pitchFamily="34" charset="0"/>
                <a:ea typeface="Calibri" panose="020F0502020204030204" pitchFamily="34" charset="0"/>
                <a:cs typeface="Arial" panose="020B0604020202020204" pitchFamily="34" charset="0"/>
              </a:rPr>
              <a:t>H0</a:t>
            </a:r>
            <a:r>
              <a:rPr lang="ar-DZ" sz="2000" dirty="0">
                <a:latin typeface="Calibri" panose="020F0502020204030204" pitchFamily="34" charset="0"/>
                <a:ea typeface="Calibri" panose="020F0502020204030204" pitchFamily="34" charset="0"/>
                <a:cs typeface="Arial" panose="020B0604020202020204" pitchFamily="34" charset="0"/>
              </a:rPr>
              <a:t>: البيانات تخضع للتوزيع الطبيعي</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dirty="0">
                <a:latin typeface="Calibri" panose="020F0502020204030204" pitchFamily="34" charset="0"/>
                <a:ea typeface="Calibri" panose="020F0502020204030204" pitchFamily="34" charset="0"/>
                <a:cs typeface="Arial" panose="020B0604020202020204" pitchFamily="34" charset="0"/>
              </a:rPr>
              <a:t>H1</a:t>
            </a:r>
            <a:r>
              <a:rPr lang="ar-DZ" sz="2000" dirty="0">
                <a:latin typeface="Calibri" panose="020F0502020204030204" pitchFamily="34" charset="0"/>
                <a:ea typeface="Calibri" panose="020F0502020204030204" pitchFamily="34" charset="0"/>
                <a:cs typeface="Arial" panose="020B0604020202020204" pitchFamily="34" charset="0"/>
              </a:rPr>
              <a:t>: البيانات لا تخضع للتوزيع الطبيعي</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dirty="0" err="1">
                <a:latin typeface="Calibri" panose="020F0502020204030204" pitchFamily="34" charset="0"/>
                <a:ea typeface="Calibri" panose="020F0502020204030204" pitchFamily="34" charset="0"/>
                <a:cs typeface="Arial" panose="020B0604020202020204" pitchFamily="34" charset="0"/>
              </a:rPr>
              <a:t>Sig</a:t>
            </a:r>
            <a:r>
              <a:rPr lang="fr-FR" sz="2000" dirty="0">
                <a:latin typeface="Calibri" panose="020F0502020204030204" pitchFamily="34" charset="0"/>
                <a:ea typeface="Calibri" panose="020F0502020204030204" pitchFamily="34" charset="0"/>
                <a:cs typeface="Arial" panose="020B0604020202020204" pitchFamily="34" charset="0"/>
              </a:rPr>
              <a:t>&lt;0.05</a:t>
            </a:r>
            <a:r>
              <a:rPr lang="ar-DZ" sz="2000" dirty="0">
                <a:latin typeface="Calibri" panose="020F0502020204030204" pitchFamily="34" charset="0"/>
                <a:ea typeface="Calibri" panose="020F0502020204030204" pitchFamily="34" charset="0"/>
                <a:cs typeface="Arial" panose="020B0604020202020204" pitchFamily="34" charset="0"/>
              </a:rPr>
              <a:t> نقبل الفرض البديل </a:t>
            </a:r>
            <a:r>
              <a:rPr lang="fr-FR" sz="2000" dirty="0">
                <a:latin typeface="Calibri" panose="020F0502020204030204" pitchFamily="34" charset="0"/>
                <a:ea typeface="Calibri" panose="020F0502020204030204" pitchFamily="34" charset="0"/>
                <a:cs typeface="Arial" panose="020B0604020202020204" pitchFamily="34" charset="0"/>
              </a:rPr>
              <a:t>H1</a:t>
            </a:r>
            <a:r>
              <a:rPr lang="ar-DZ" sz="2000" dirty="0">
                <a:latin typeface="Calibri" panose="020F0502020204030204" pitchFamily="34" charset="0"/>
                <a:ea typeface="Calibri" panose="020F0502020204030204" pitchFamily="34" charset="0"/>
                <a:cs typeface="Arial" panose="020B0604020202020204" pitchFamily="34" charset="0"/>
              </a:rPr>
              <a:t> و نرفض الفرض الصفري </a:t>
            </a:r>
            <a:r>
              <a:rPr lang="fr-FR" sz="2000" dirty="0">
                <a:latin typeface="Calibri" panose="020F0502020204030204" pitchFamily="34" charset="0"/>
                <a:ea typeface="Calibri" panose="020F0502020204030204" pitchFamily="34" charset="0"/>
                <a:cs typeface="Arial" panose="020B0604020202020204" pitchFamily="34" charset="0"/>
              </a:rPr>
              <a:t>H0</a:t>
            </a:r>
            <a:r>
              <a:rPr lang="ar-DZ" sz="2000" dirty="0">
                <a:latin typeface="Calibri" panose="020F0502020204030204" pitchFamily="34" charset="0"/>
                <a:ea typeface="Calibri" panose="020F0502020204030204" pitchFamily="34" charset="0"/>
                <a:cs typeface="Arial" panose="020B0604020202020204" pitchFamily="34" charset="0"/>
              </a:rPr>
              <a:t>    القرار هو (البيانات لا تخضع للتوزيع الطبيعي</a:t>
            </a:r>
            <a:r>
              <a:rPr lang="ar-DZ" sz="2000" dirty="0" err="1">
                <a:latin typeface="Calibri" panose="020F0502020204030204" pitchFamily="34" charset="0"/>
                <a:ea typeface="Calibri" panose="020F0502020204030204" pitchFamily="34" charset="0"/>
                <a:cs typeface="Arial" panose="020B0604020202020204" pitchFamily="34" charset="0"/>
              </a:rPr>
              <a:t>)</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dirty="0">
                <a:latin typeface="Calibri" panose="020F0502020204030204" pitchFamily="34" charset="0"/>
                <a:ea typeface="Calibri" panose="020F0502020204030204" pitchFamily="34" charset="0"/>
                <a:cs typeface="Arial" panose="020B0604020202020204" pitchFamily="34" charset="0"/>
              </a:rPr>
              <a:t>Sig&gt;=0.05</a:t>
            </a:r>
            <a:r>
              <a:rPr lang="ar-DZ" sz="2000" dirty="0">
                <a:latin typeface="Calibri" panose="020F0502020204030204" pitchFamily="34" charset="0"/>
                <a:ea typeface="Calibri" panose="020F0502020204030204" pitchFamily="34" charset="0"/>
                <a:cs typeface="Arial" panose="020B0604020202020204" pitchFamily="34" charset="0"/>
              </a:rPr>
              <a:t> نقبل الفرض الصفري </a:t>
            </a:r>
            <a:r>
              <a:rPr lang="fr-FR" sz="2000" dirty="0">
                <a:latin typeface="Calibri" panose="020F0502020204030204" pitchFamily="34" charset="0"/>
                <a:ea typeface="Calibri" panose="020F0502020204030204" pitchFamily="34" charset="0"/>
                <a:cs typeface="Arial" panose="020B0604020202020204" pitchFamily="34" charset="0"/>
              </a:rPr>
              <a:t>H0</a:t>
            </a:r>
            <a:r>
              <a:rPr lang="ar-DZ" sz="2000" dirty="0">
                <a:latin typeface="Calibri" panose="020F0502020204030204" pitchFamily="34" charset="0"/>
                <a:ea typeface="Calibri" panose="020F0502020204030204" pitchFamily="34" charset="0"/>
                <a:cs typeface="Arial" panose="020B0604020202020204" pitchFamily="34" charset="0"/>
              </a:rPr>
              <a:t> و نرفض الفرض البديل </a:t>
            </a:r>
            <a:r>
              <a:rPr lang="fr-FR" sz="2000" dirty="0">
                <a:latin typeface="Calibri" panose="020F0502020204030204" pitchFamily="34" charset="0"/>
                <a:ea typeface="Calibri" panose="020F0502020204030204" pitchFamily="34" charset="0"/>
                <a:cs typeface="Arial" panose="020B0604020202020204" pitchFamily="34" charset="0"/>
              </a:rPr>
              <a:t>H1</a:t>
            </a:r>
            <a:r>
              <a:rPr lang="ar-DZ" sz="2000" dirty="0">
                <a:latin typeface="Calibri" panose="020F0502020204030204" pitchFamily="34" charset="0"/>
                <a:ea typeface="Calibri" panose="020F0502020204030204" pitchFamily="34" charset="0"/>
                <a:cs typeface="Arial" panose="020B0604020202020204" pitchFamily="34" charset="0"/>
              </a:rPr>
              <a:t>  القرار هو (البيانات تخضع للتوزيع الطبيعي</a:t>
            </a:r>
            <a:r>
              <a:rPr lang="ar-DZ" sz="2000" dirty="0" err="1" smtClean="0">
                <a:latin typeface="Calibri" panose="020F0502020204030204" pitchFamily="34" charset="0"/>
                <a:ea typeface="Calibri" panose="020F0502020204030204" pitchFamily="34" charset="0"/>
                <a:cs typeface="Arial" panose="020B0604020202020204" pitchFamily="34" charset="0"/>
              </a:rPr>
              <a:t>)</a:t>
            </a:r>
            <a:endParaRPr lang="ar-DZ" sz="2000" dirty="0" smtClean="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DZ" sz="2000" dirty="0" smtClean="0">
                <a:solidFill>
                  <a:srgbClr val="FF0000"/>
                </a:solidFill>
                <a:latin typeface="Calibri" panose="020F0502020204030204" pitchFamily="34" charset="0"/>
                <a:ea typeface="Calibri" panose="020F0502020204030204" pitchFamily="34" charset="0"/>
                <a:cs typeface="Arial" panose="020B0604020202020204" pitchFamily="34" charset="0"/>
              </a:rPr>
              <a:t>ملاحظة: اذا كان حجم العينة أكبر من 30 نستطيع الاستغناء عن اختبار التوزيع الطبيعي</a:t>
            </a:r>
            <a:endParaRPr lang="en-US" sz="2000" dirty="0">
              <a:solidFill>
                <a:srgbClr val="FF0000"/>
              </a:solidFill>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0"/>
              </a:spcAft>
              <a:buFont typeface="+mj-lt"/>
              <a:buAutoNum type="arabicPeriod"/>
            </a:pPr>
            <a:r>
              <a:rPr lang="ar-DZ" sz="2000" dirty="0">
                <a:latin typeface="Calibri" panose="020F0502020204030204" pitchFamily="34" charset="0"/>
                <a:ea typeface="Calibri" panose="020F0502020204030204" pitchFamily="34" charset="0"/>
                <a:cs typeface="Arial" panose="020B0604020202020204" pitchFamily="34" charset="0"/>
              </a:rPr>
              <a:t>إذا كان التوزيع طبيعي ننتقل إلى الخطوة </a:t>
            </a:r>
            <a:r>
              <a:rPr lang="ar-DZ" sz="2000" dirty="0" smtClean="0">
                <a:latin typeface="Calibri" panose="020F0502020204030204" pitchFamily="34" charset="0"/>
                <a:ea typeface="Calibri" panose="020F0502020204030204" pitchFamily="34" charset="0"/>
                <a:cs typeface="Arial" panose="020B0604020202020204" pitchFamily="34" charset="0"/>
              </a:rPr>
              <a:t>الموالية</a:t>
            </a:r>
            <a:r>
              <a:rPr lang="ar-DZ" sz="2000" dirty="0">
                <a:latin typeface="Calibri" panose="020F0502020204030204" pitchFamily="34" charset="0"/>
                <a:ea typeface="Calibri" panose="020F0502020204030204" pitchFamily="34" charset="0"/>
                <a:cs typeface="Arial" panose="020B0604020202020204" pitchFamily="34" charset="0"/>
              </a:rPr>
              <a:t> </a:t>
            </a:r>
            <a:r>
              <a:rPr lang="ar-DZ" sz="2000" dirty="0" smtClean="0">
                <a:latin typeface="Calibri" panose="020F0502020204030204" pitchFamily="34" charset="0"/>
                <a:ea typeface="Calibri" panose="020F0502020204030204" pitchFamily="34" charset="0"/>
                <a:cs typeface="Arial" panose="020B0604020202020204" pitchFamily="34" charset="0"/>
              </a:rPr>
              <a:t>وهي </a:t>
            </a:r>
            <a:r>
              <a:rPr lang="ar-DZ" sz="2000" dirty="0" smtClean="0">
                <a:latin typeface="Calibri" panose="020F0502020204030204" pitchFamily="34" charset="0"/>
                <a:ea typeface="Calibri" panose="020F0502020204030204" pitchFamily="34" charset="0"/>
                <a:cs typeface="Arial" panose="020B0604020202020204" pitchFamily="34" charset="0"/>
              </a:rPr>
              <a:t>القيام </a:t>
            </a:r>
            <a:r>
              <a:rPr lang="ar-DZ" sz="2000" dirty="0">
                <a:latin typeface="Calibri" panose="020F0502020204030204" pitchFamily="34" charset="0"/>
                <a:ea typeface="Calibri" panose="020F0502020204030204" pitchFamily="34" charset="0"/>
                <a:cs typeface="Arial" panose="020B0604020202020204" pitchFamily="34" charset="0"/>
              </a:rPr>
              <a:t>باختبار </a:t>
            </a:r>
            <a:r>
              <a:rPr lang="fr-FR" sz="2000" dirty="0">
                <a:latin typeface="Calibri" panose="020F0502020204030204" pitchFamily="34" charset="0"/>
                <a:ea typeface="Calibri" panose="020F0502020204030204" pitchFamily="34" charset="0"/>
                <a:cs typeface="Arial" panose="020B0604020202020204" pitchFamily="34" charset="0"/>
              </a:rPr>
              <a:t>T</a:t>
            </a:r>
            <a:r>
              <a:rPr lang="ar-DZ" sz="2000" dirty="0">
                <a:latin typeface="Calibri" panose="020F0502020204030204" pitchFamily="34" charset="0"/>
                <a:ea typeface="Calibri" panose="020F0502020204030204" pitchFamily="34" charset="0"/>
                <a:cs typeface="Arial" panose="020B0604020202020204" pitchFamily="34" charset="0"/>
              </a:rPr>
              <a:t> للعينة الوحيدة</a:t>
            </a: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ar-DZ" sz="2000" dirty="0">
                <a:latin typeface="Calibri" panose="020F0502020204030204" pitchFamily="34" charset="0"/>
                <a:ea typeface="Calibri" panose="020F0502020204030204" pitchFamily="34" charset="0"/>
                <a:cs typeface="Arial" panose="020B0604020202020204" pitchFamily="34" charset="0"/>
              </a:rPr>
              <a:t>نلاحظ أن توزيع المتوسطات </a:t>
            </a:r>
            <a:r>
              <a:rPr lang="ar-DZ" sz="2000" dirty="0" smtClean="0">
                <a:latin typeface="Calibri" panose="020F0502020204030204" pitchFamily="34" charset="0"/>
                <a:ea typeface="Calibri" panose="020F0502020204030204" pitchFamily="34" charset="0"/>
                <a:cs typeface="Arial" panose="020B0604020202020204" pitchFamily="34" charset="0"/>
              </a:rPr>
              <a:t>للمحورين </a:t>
            </a:r>
            <a:r>
              <a:rPr lang="fr-FR" sz="2000" dirty="0" smtClean="0">
                <a:latin typeface="Calibri" panose="020F0502020204030204" pitchFamily="34" charset="0"/>
                <a:ea typeface="Calibri" panose="020F0502020204030204" pitchFamily="34" charset="0"/>
                <a:cs typeface="Arial" panose="020B0604020202020204" pitchFamily="34" charset="0"/>
              </a:rPr>
              <a:t>B</a:t>
            </a:r>
            <a:r>
              <a:rPr lang="ar-DZ" sz="2000" dirty="0" smtClean="0">
                <a:latin typeface="Calibri" panose="020F0502020204030204" pitchFamily="34" charset="0"/>
                <a:ea typeface="Calibri" panose="020F0502020204030204" pitchFamily="34" charset="0"/>
                <a:cs typeface="Arial" panose="020B0604020202020204" pitchFamily="34" charset="0"/>
              </a:rPr>
              <a:t> </a:t>
            </a:r>
            <a:r>
              <a:rPr lang="ar-DZ" sz="2000" dirty="0">
                <a:latin typeface="Calibri" panose="020F0502020204030204" pitchFamily="34" charset="0"/>
                <a:ea typeface="Calibri" panose="020F0502020204030204" pitchFamily="34" charset="0"/>
                <a:cs typeface="Arial" panose="020B0604020202020204" pitchFamily="34" charset="0"/>
              </a:rPr>
              <a:t>المتعلق </a:t>
            </a:r>
            <a:r>
              <a:rPr lang="ar-DZ" sz="2000" dirty="0" smtClean="0">
                <a:latin typeface="Calibri" panose="020F0502020204030204" pitchFamily="34" charset="0"/>
                <a:ea typeface="Calibri" panose="020F0502020204030204" pitchFamily="34" charset="0"/>
                <a:cs typeface="Arial" panose="020B0604020202020204" pitchFamily="34" charset="0"/>
              </a:rPr>
              <a:t>بعد الالتزام في مكان العمل و </a:t>
            </a:r>
            <a:r>
              <a:rPr lang="ar-DZ" sz="2000" dirty="0">
                <a:latin typeface="Calibri" panose="020F0502020204030204" pitchFamily="34" charset="0"/>
                <a:ea typeface="Calibri" panose="020F0502020204030204" pitchFamily="34" charset="0"/>
                <a:cs typeface="Arial" panose="020B0604020202020204" pitchFamily="34" charset="0"/>
              </a:rPr>
              <a:t>المحور </a:t>
            </a:r>
            <a:r>
              <a:rPr lang="fr-FR" sz="2000" dirty="0">
                <a:latin typeface="Calibri" panose="020F0502020204030204" pitchFamily="34" charset="0"/>
                <a:ea typeface="Calibri" panose="020F0502020204030204" pitchFamily="34" charset="0"/>
                <a:cs typeface="Arial" panose="020B0604020202020204" pitchFamily="34" charset="0"/>
              </a:rPr>
              <a:t>C</a:t>
            </a:r>
            <a:r>
              <a:rPr lang="ar-DZ" sz="2000" dirty="0">
                <a:latin typeface="Calibri" panose="020F0502020204030204" pitchFamily="34" charset="0"/>
                <a:ea typeface="Calibri" panose="020F0502020204030204" pitchFamily="34" charset="0"/>
                <a:cs typeface="Arial" panose="020B0604020202020204" pitchFamily="34" charset="0"/>
              </a:rPr>
              <a:t> المتعلق </a:t>
            </a:r>
            <a:r>
              <a:rPr lang="ar-DZ" sz="2000" dirty="0" smtClean="0">
                <a:latin typeface="Calibri" panose="020F0502020204030204" pitchFamily="34" charset="0"/>
                <a:ea typeface="Calibri" panose="020F0502020204030204" pitchFamily="34" charset="0"/>
                <a:cs typeface="Arial" panose="020B0604020202020204" pitchFamily="34" charset="0"/>
              </a:rPr>
              <a:t>بنية ترك العمل لا تخضع </a:t>
            </a:r>
            <a:r>
              <a:rPr lang="ar-DZ" sz="2000" dirty="0">
                <a:latin typeface="Calibri" panose="020F0502020204030204" pitchFamily="34" charset="0"/>
                <a:ea typeface="Calibri" panose="020F0502020204030204" pitchFamily="34" charset="0"/>
                <a:cs typeface="Arial" panose="020B0604020202020204" pitchFamily="34" charset="0"/>
              </a:rPr>
              <a:t>للتوزيع الطبيعي و </a:t>
            </a:r>
            <a:r>
              <a:rPr lang="ar-DZ" sz="2000" dirty="0" smtClean="0">
                <a:latin typeface="Calibri" panose="020F0502020204030204" pitchFamily="34" charset="0"/>
                <a:ea typeface="Calibri" panose="020F0502020204030204" pitchFamily="34" charset="0"/>
                <a:cs typeface="Arial" panose="020B0604020202020204" pitchFamily="34" charset="0"/>
              </a:rPr>
              <a:t>ولكن حجم العينة اكبر من 30 ومنه يمكننا استخدام </a:t>
            </a:r>
            <a:r>
              <a:rPr lang="ar-DZ" sz="2000" dirty="0" smtClean="0">
                <a:latin typeface="Calibri" panose="020F0502020204030204" pitchFamily="34" charset="0"/>
                <a:ea typeface="Calibri" panose="020F0502020204030204" pitchFamily="34" charset="0"/>
                <a:cs typeface="Arial" panose="020B0604020202020204" pitchFamily="34" charset="0"/>
              </a:rPr>
              <a:t>اختبار ت لعينة واحدة </a:t>
            </a:r>
            <a:r>
              <a:rPr lang="fr-FR" sz="2000" dirty="0" smtClean="0">
                <a:latin typeface="Calibri" panose="020F0502020204030204" pitchFamily="34" charset="0"/>
                <a:ea typeface="Calibri" panose="020F0502020204030204" pitchFamily="34" charset="0"/>
                <a:cs typeface="Arial" panose="020B0604020202020204" pitchFamily="34" charset="0"/>
              </a:rPr>
              <a:t>T one </a:t>
            </a:r>
            <a:r>
              <a:rPr lang="fr-FR" sz="2000" dirty="0" err="1" smtClean="0">
                <a:latin typeface="Calibri" panose="020F0502020204030204" pitchFamily="34" charset="0"/>
                <a:ea typeface="Calibri" panose="020F0502020204030204" pitchFamily="34" charset="0"/>
                <a:cs typeface="Arial" panose="020B0604020202020204" pitchFamily="34" charset="0"/>
              </a:rPr>
              <a:t>sample</a:t>
            </a:r>
            <a:r>
              <a:rPr lang="fr-FR" sz="2000" dirty="0" smtClean="0">
                <a:latin typeface="Calibri" panose="020F0502020204030204" pitchFamily="34" charset="0"/>
                <a:ea typeface="Calibri" panose="020F0502020204030204" pitchFamily="34" charset="0"/>
                <a:cs typeface="Arial" panose="020B0604020202020204" pitchFamily="34" charset="0"/>
              </a:rPr>
              <a:t> </a:t>
            </a:r>
            <a:r>
              <a:rPr lang="fr-FR" sz="2000" dirty="0" smtClean="0">
                <a:latin typeface="Calibri" panose="020F0502020204030204" pitchFamily="34" charset="0"/>
                <a:ea typeface="Calibri" panose="020F0502020204030204" pitchFamily="34" charset="0"/>
                <a:cs typeface="Arial" panose="020B0604020202020204" pitchFamily="34" charset="0"/>
              </a:rPr>
              <a:t>test</a:t>
            </a:r>
            <a:endParaRPr lang="ar-DZ" sz="2000" dirty="0" smtClean="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ar-DZ" sz="2000" dirty="0" smtClean="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ar-DZ" sz="2000" dirty="0" smtClean="0">
              <a:latin typeface="Calibri" panose="020F0502020204030204" pitchFamily="34" charset="0"/>
              <a:ea typeface="Calibri" panose="020F0502020204030204" pitchFamily="34" charset="0"/>
              <a:cs typeface="Arial" panose="020B0604020202020204" pitchFamily="34" charset="0"/>
            </a:endParaRPr>
          </a:p>
        </p:txBody>
      </p:sp>
      <p:sp>
        <p:nvSpPr>
          <p:cNvPr id="4" name="Rectangle 3"/>
          <p:cNvSpPr/>
          <p:nvPr/>
        </p:nvSpPr>
        <p:spPr>
          <a:xfrm>
            <a:off x="7110041" y="4914744"/>
            <a:ext cx="4218131" cy="373757"/>
          </a:xfrm>
          <a:prstGeom prst="rect">
            <a:avLst/>
          </a:prstGeom>
        </p:spPr>
        <p:txBody>
          <a:bodyPr wrap="square">
            <a:spAutoFit/>
          </a:bodyPr>
          <a:lstStyle/>
          <a:p>
            <a:pPr algn="r" rtl="1">
              <a:lnSpc>
                <a:spcPct val="107000"/>
              </a:lnSpc>
              <a:spcAft>
                <a:spcPts val="800"/>
              </a:spcAft>
            </a:pPr>
            <a:r>
              <a:rPr lang="ar-DZ" b="1" dirty="0" smtClean="0">
                <a:solidFill>
                  <a:srgbClr val="FF0000"/>
                </a:solidFill>
                <a:latin typeface="Calibri" panose="020F0502020204030204" pitchFamily="34" charset="0"/>
                <a:ea typeface="Calibri" panose="020F0502020204030204" pitchFamily="34" charset="0"/>
                <a:cs typeface="Arial" panose="020B0604020202020204" pitchFamily="34" charset="0"/>
              </a:rPr>
              <a:t>سيتم اتباع الخطوات التالية لاستخدام ت لعينة واحدة</a:t>
            </a:r>
            <a:r>
              <a:rPr lang="ar-DZ" b="1" dirty="0" smtClean="0">
                <a:latin typeface="Calibri" panose="020F0502020204030204" pitchFamily="34" charset="0"/>
                <a:ea typeface="Calibri" panose="020F0502020204030204" pitchFamily="34" charset="0"/>
                <a:cs typeface="Arial" panose="020B0604020202020204" pitchFamily="34" charset="0"/>
              </a:rPr>
              <a:t>.</a:t>
            </a:r>
            <a:endParaRPr lang="en-US" b="1"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7580918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 xmlns:a16="http://schemas.microsoft.com/office/drawing/2014/main" id="{6EF1D88D-3874-4C65-8806-AC6108F09A12}"/>
              </a:ext>
            </a:extLst>
          </p:cNvPr>
          <p:cNvGraphicFramePr>
            <a:graphicFrameLocks noGrp="1"/>
          </p:cNvGraphicFramePr>
          <p:nvPr/>
        </p:nvGraphicFramePr>
        <p:xfrm>
          <a:off x="968991" y="2085059"/>
          <a:ext cx="10276763" cy="3215450"/>
        </p:xfrm>
        <a:graphic>
          <a:graphicData uri="http://schemas.openxmlformats.org/drawingml/2006/table">
            <a:tbl>
              <a:tblPr rtl="1" firstRow="1" firstCol="1" bandRow="1">
                <a:tableStyleId>{5C22544A-7EE6-4342-B048-85BDC9FD1C3A}</a:tableStyleId>
              </a:tblPr>
              <a:tblGrid>
                <a:gridCol w="10276763">
                  <a:extLst>
                    <a:ext uri="{9D8B030D-6E8A-4147-A177-3AD203B41FA5}">
                      <a16:colId xmlns="" xmlns:a16="http://schemas.microsoft.com/office/drawing/2014/main" val="1262150782"/>
                    </a:ext>
                  </a:extLst>
                </a:gridCol>
              </a:tblGrid>
              <a:tr h="0">
                <a:tc>
                  <a:txBody>
                    <a:bodyPr/>
                    <a:lstStyle/>
                    <a:p>
                      <a:pPr algn="r" rtl="1">
                        <a:lnSpc>
                          <a:spcPct val="107000"/>
                        </a:lnSpc>
                        <a:spcAft>
                          <a:spcPts val="0"/>
                        </a:spcAft>
                      </a:pPr>
                      <a:r>
                        <a:rPr lang="ar-DZ" sz="1800" dirty="0">
                          <a:effectLst/>
                        </a:rPr>
                        <a:t>التعريف:</a:t>
                      </a:r>
                      <a:endParaRPr lang="en-US" sz="1800" dirty="0">
                        <a:effectLst/>
                      </a:endParaRPr>
                    </a:p>
                    <a:p>
                      <a:pPr algn="r" rtl="1">
                        <a:lnSpc>
                          <a:spcPct val="107000"/>
                        </a:lnSpc>
                        <a:spcAft>
                          <a:spcPts val="0"/>
                        </a:spcAft>
                      </a:pPr>
                      <a:r>
                        <a:rPr lang="ar-DZ" sz="1800" dirty="0">
                          <a:effectLst/>
                        </a:rPr>
                        <a:t>اختبار </a:t>
                      </a:r>
                      <a:r>
                        <a:rPr lang="ar-DZ" sz="1800" dirty="0" smtClean="0">
                          <a:effectLst/>
                        </a:rPr>
                        <a:t>ت لعينة واحدة يقارن متوسط مجموعة واحدة مع</a:t>
                      </a:r>
                      <a:r>
                        <a:rPr lang="ar-DZ" sz="1800" baseline="0" dirty="0" smtClean="0">
                          <a:effectLst/>
                        </a:rPr>
                        <a:t> متوسط معلوم </a:t>
                      </a:r>
                      <a:r>
                        <a:rPr lang="ar-DZ" sz="1800" dirty="0" smtClean="0">
                          <a:effectLst/>
                        </a:rPr>
                        <a:t>من </a:t>
                      </a:r>
                      <a:r>
                        <a:rPr lang="ar-DZ" sz="1800" dirty="0">
                          <a:effectLst/>
                        </a:rPr>
                        <a:t>أجل اكتشاف وجود فروق ذات دلالة إحصائية بين </a:t>
                      </a:r>
                      <a:r>
                        <a:rPr lang="ar-DZ" sz="1800" dirty="0" smtClean="0">
                          <a:effectLst/>
                        </a:rPr>
                        <a:t>متوسط المجموعة والمتوسط المعلوم عند </a:t>
                      </a:r>
                      <a:r>
                        <a:rPr lang="ar-DZ" sz="1800" dirty="0">
                          <a:effectLst/>
                        </a:rPr>
                        <a:t>مستوى دلالة </a:t>
                      </a:r>
                      <a:r>
                        <a:rPr lang="ar-DZ" sz="1800" dirty="0" err="1">
                          <a:effectLst/>
                        </a:rPr>
                        <a:t>5%.</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087193888"/>
                  </a:ext>
                </a:extLst>
              </a:tr>
              <a:tr h="0">
                <a:tc>
                  <a:txBody>
                    <a:bodyPr/>
                    <a:lstStyle/>
                    <a:p>
                      <a:pPr algn="r" rtl="1">
                        <a:lnSpc>
                          <a:spcPct val="107000"/>
                        </a:lnSpc>
                        <a:spcAft>
                          <a:spcPts val="0"/>
                        </a:spcAft>
                      </a:pPr>
                      <a:r>
                        <a:rPr lang="ar-DZ" sz="1800" dirty="0" smtClean="0">
                          <a:effectLst/>
                          <a:latin typeface="Calibri" panose="020F0502020204030204" pitchFamily="34" charset="0"/>
                          <a:ea typeface="Calibri" panose="020F0502020204030204" pitchFamily="34" charset="0"/>
                          <a:cs typeface="Arial" panose="020B0604020202020204" pitchFamily="34" charset="0"/>
                        </a:rPr>
                        <a:t>شروط</a:t>
                      </a:r>
                      <a:r>
                        <a:rPr lang="ar-DZ" sz="1800" baseline="0" dirty="0" smtClean="0">
                          <a:effectLst/>
                          <a:latin typeface="Calibri" panose="020F0502020204030204" pitchFamily="34" charset="0"/>
                          <a:ea typeface="Calibri" panose="020F0502020204030204" pitchFamily="34" charset="0"/>
                          <a:cs typeface="Arial" panose="020B0604020202020204" pitchFamily="34" charset="0"/>
                        </a:rPr>
                        <a:t> </a:t>
                      </a:r>
                      <a:r>
                        <a:rPr lang="ar-DZ" sz="1800" baseline="0" dirty="0" err="1" smtClean="0">
                          <a:effectLst/>
                          <a:latin typeface="Calibri" panose="020F0502020204030204" pitchFamily="34" charset="0"/>
                          <a:ea typeface="Calibri" panose="020F0502020204030204" pitchFamily="34" charset="0"/>
                          <a:cs typeface="Arial" panose="020B0604020202020204" pitchFamily="34" charset="0"/>
                        </a:rPr>
                        <a:t>الاستخدام:</a:t>
                      </a:r>
                      <a:endParaRPr lang="ar-DZ" sz="1800" baseline="0" dirty="0" smtClean="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r>
                        <a:rPr lang="ar-DZ" sz="1800" baseline="0" dirty="0" smtClean="0">
                          <a:effectLst/>
                          <a:latin typeface="Calibri" panose="020F0502020204030204" pitchFamily="34" charset="0"/>
                          <a:ea typeface="Calibri" panose="020F0502020204030204" pitchFamily="34" charset="0"/>
                          <a:cs typeface="Arial" panose="020B0604020202020204" pitchFamily="34" charset="0"/>
                        </a:rPr>
                        <a:t>-</a:t>
                      </a:r>
                      <a:r>
                        <a:rPr lang="ar-DZ" sz="1800" baseline="0" dirty="0" err="1" smtClean="0">
                          <a:effectLst/>
                          <a:latin typeface="Calibri" panose="020F0502020204030204" pitchFamily="34" charset="0"/>
                          <a:ea typeface="Calibri" panose="020F0502020204030204" pitchFamily="34" charset="0"/>
                          <a:cs typeface="Arial" panose="020B0604020202020204" pitchFamily="34" charset="0"/>
                        </a:rPr>
                        <a:t>اعتدالية</a:t>
                      </a:r>
                      <a:r>
                        <a:rPr lang="ar-DZ" sz="1800" baseline="0" dirty="0" smtClean="0">
                          <a:effectLst/>
                          <a:latin typeface="Calibri" panose="020F0502020204030204" pitchFamily="34" charset="0"/>
                          <a:ea typeface="Calibri" panose="020F0502020204030204" pitchFamily="34" charset="0"/>
                          <a:cs typeface="Arial" panose="020B0604020202020204" pitchFamily="34" charset="0"/>
                        </a:rPr>
                        <a:t> التوزيع</a:t>
                      </a:r>
                    </a:p>
                    <a:p>
                      <a:pPr algn="r" rtl="1">
                        <a:lnSpc>
                          <a:spcPct val="107000"/>
                        </a:lnSpc>
                        <a:spcAft>
                          <a:spcPts val="0"/>
                        </a:spcAft>
                      </a:pPr>
                      <a:r>
                        <a:rPr lang="ar-DZ" sz="1800" baseline="0" dirty="0" smtClean="0">
                          <a:effectLst/>
                          <a:latin typeface="Calibri" panose="020F0502020204030204" pitchFamily="34" charset="0"/>
                          <a:ea typeface="Calibri" panose="020F0502020204030204" pitchFamily="34" charset="0"/>
                          <a:cs typeface="Arial" panose="020B0604020202020204" pitchFamily="34" charset="0"/>
                        </a:rPr>
                        <a:t>-البيانات مترية</a:t>
                      </a:r>
                    </a:p>
                    <a:p>
                      <a:pPr algn="r" rtl="1">
                        <a:lnSpc>
                          <a:spcPct val="107000"/>
                        </a:lnSpc>
                        <a:spcAft>
                          <a:spcPts val="0"/>
                        </a:spcAft>
                      </a:pPr>
                      <a:r>
                        <a:rPr lang="ar-DZ" sz="1800" baseline="0" dirty="0" smtClean="0">
                          <a:effectLst/>
                          <a:latin typeface="Calibri" panose="020F0502020204030204" pitchFamily="34" charset="0"/>
                          <a:ea typeface="Calibri" panose="020F0502020204030204" pitchFamily="34" charset="0"/>
                          <a:cs typeface="Arial" panose="020B0604020202020204" pitchFamily="34" charset="0"/>
                        </a:rPr>
                        <a:t>-العشوائية</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4015921741"/>
                  </a:ext>
                </a:extLst>
              </a:tr>
              <a:tr h="0">
                <a:tc>
                  <a:txBody>
                    <a:bodyPr/>
                    <a:lstStyle/>
                    <a:p>
                      <a:pPr algn="r" rtl="1">
                        <a:lnSpc>
                          <a:spcPct val="107000"/>
                        </a:lnSpc>
                        <a:spcAft>
                          <a:spcPts val="0"/>
                        </a:spcAft>
                      </a:pPr>
                      <a:r>
                        <a:rPr lang="ar-DZ" sz="1800" dirty="0">
                          <a:effectLst/>
                        </a:rPr>
                        <a:t>الفرضيات:</a:t>
                      </a:r>
                      <a:endParaRPr lang="en-US" sz="1800" dirty="0">
                        <a:effectLst/>
                      </a:endParaRPr>
                    </a:p>
                    <a:p>
                      <a:pPr marL="342900" lvl="0" indent="-342900" algn="r" rtl="1">
                        <a:lnSpc>
                          <a:spcPct val="107000"/>
                        </a:lnSpc>
                        <a:spcAft>
                          <a:spcPts val="0"/>
                        </a:spcAft>
                        <a:buFont typeface="Arial" panose="020B0604020202020204" pitchFamily="34" charset="0"/>
                        <a:buChar char="-"/>
                      </a:pPr>
                      <a:r>
                        <a:rPr lang="fr-FR" sz="1800" dirty="0">
                          <a:effectLst/>
                        </a:rPr>
                        <a:t>H0</a:t>
                      </a:r>
                      <a:r>
                        <a:rPr lang="ar-DZ" sz="1800" dirty="0">
                          <a:effectLst/>
                        </a:rPr>
                        <a:t> : لا توجد </a:t>
                      </a:r>
                      <a:r>
                        <a:rPr lang="ar-DZ" sz="1800" dirty="0" smtClean="0">
                          <a:effectLst/>
                        </a:rPr>
                        <a:t>فروق ذات دلالة احصائية بين متوسط المجتمع  ومتوسط معلوم عند </a:t>
                      </a:r>
                      <a:r>
                        <a:rPr lang="ar-DZ" sz="1800" dirty="0">
                          <a:effectLst/>
                        </a:rPr>
                        <a:t>مستوى دلالة 5%.</a:t>
                      </a:r>
                      <a:endParaRPr lang="en-US" sz="1800" dirty="0">
                        <a:effectLst/>
                      </a:endParaRPr>
                    </a:p>
                    <a:p>
                      <a:pPr marL="342900" lvl="0" indent="-342900" algn="r" rtl="1">
                        <a:lnSpc>
                          <a:spcPct val="107000"/>
                        </a:lnSpc>
                        <a:spcAft>
                          <a:spcPts val="0"/>
                        </a:spcAft>
                        <a:buFont typeface="Arial" panose="020B0604020202020204" pitchFamily="34" charset="0"/>
                        <a:buChar char="-"/>
                      </a:pPr>
                      <a:r>
                        <a:rPr lang="fr-FR" sz="1800" dirty="0">
                          <a:effectLst/>
                        </a:rPr>
                        <a:t>H1</a:t>
                      </a:r>
                      <a:r>
                        <a:rPr lang="ar-DZ" sz="1800" dirty="0">
                          <a:effectLst/>
                        </a:rPr>
                        <a:t> : </a:t>
                      </a:r>
                      <a:r>
                        <a:rPr lang="ar-DZ" sz="1800" dirty="0" smtClean="0">
                          <a:effectLst/>
                        </a:rPr>
                        <a:t>توجد فروق ذات دلالة احصائية بين متوسط المجتمع  ومتوسط معلوم عند مستوى دلالة 5</a:t>
                      </a:r>
                      <a:r>
                        <a:rPr lang="ar-DZ" sz="1800" dirty="0" smtClean="0">
                          <a:effectLst/>
                        </a:rPr>
                        <a:t>%</a:t>
                      </a:r>
                      <a:endParaRPr lang="fr-FR" sz="1800" dirty="0" smtClean="0">
                        <a:effectLst/>
                      </a:endParaRPr>
                    </a:p>
                    <a:p>
                      <a:pPr marL="342900" lvl="0" indent="-342900" algn="r" rtl="1">
                        <a:lnSpc>
                          <a:spcPct val="107000"/>
                        </a:lnSpc>
                        <a:spcAft>
                          <a:spcPts val="0"/>
                        </a:spcAft>
                        <a:buFont typeface="Arial" panose="020B0604020202020204" pitchFamily="34" charset="0"/>
                        <a:buNone/>
                      </a:pPr>
                      <a:endParaRPr lang="fr-FR" sz="1800" dirty="0" smtClean="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546563004"/>
                  </a:ext>
                </a:extLst>
              </a:tr>
            </a:tbl>
          </a:graphicData>
        </a:graphic>
      </p:graphicFrame>
      <p:sp>
        <p:nvSpPr>
          <p:cNvPr id="3" name="Rectangle 1">
            <a:extLst>
              <a:ext uri="{FF2B5EF4-FFF2-40B4-BE49-F238E27FC236}">
                <a16:creationId xmlns="" xmlns:a16="http://schemas.microsoft.com/office/drawing/2014/main" id="{78869836-ACCF-4AA1-863E-4F0CD075CAE0}"/>
              </a:ext>
            </a:extLst>
          </p:cNvPr>
          <p:cNvSpPr>
            <a:spLocks noChangeArrowheads="1"/>
          </p:cNvSpPr>
          <p:nvPr/>
        </p:nvSpPr>
        <p:spPr bwMode="auto">
          <a:xfrm>
            <a:off x="736979" y="678256"/>
            <a:ext cx="10697452" cy="9233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DZ" altLang="ar-DZ" b="1"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إختبار المتوسطات للتوصل الى الاتجاه العام لأراء المستجوبين </a:t>
            </a:r>
            <a:r>
              <a:rPr kumimoji="0" lang="ar-DZ" altLang="ar-DZ"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وهذا من خلال </a:t>
            </a:r>
            <a:endParaRPr kumimoji="0" lang="en-US" altLang="ar-DZ" b="1" i="0" u="none" strike="noStrike" cap="none" normalizeH="0" baseline="0" dirty="0">
              <a:ln>
                <a:noFill/>
              </a:ln>
              <a:solidFill>
                <a:srgbClr val="FF0000"/>
              </a:solidFill>
              <a:effectLst/>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DZ" altLang="ar-DZ" b="1" i="0" u="none" strike="noStrike" cap="none" normalizeH="0" baseline="0" dirty="0">
                <a:ln>
                  <a:noFill/>
                </a:ln>
                <a:solidFill>
                  <a:schemeClr val="accent3"/>
                </a:solidFill>
                <a:effectLst/>
                <a:latin typeface="Calibri" panose="020F0502020204030204" pitchFamily="34" charset="0"/>
                <a:ea typeface="Calibri" panose="020F0502020204030204" pitchFamily="34" charset="0"/>
                <a:cs typeface="Arial" panose="020B0604020202020204" pitchFamily="34" charset="0"/>
              </a:rPr>
              <a:t>إختبار </a:t>
            </a:r>
            <a:r>
              <a:rPr kumimoji="0" lang="fr-FR" altLang="ar-DZ" b="1" i="0" u="none" strike="noStrike" cap="none" normalizeH="0" baseline="0" dirty="0">
                <a:ln>
                  <a:noFill/>
                </a:ln>
                <a:solidFill>
                  <a:schemeClr val="accent3"/>
                </a:solidFill>
                <a:effectLst/>
                <a:latin typeface="Calibri" panose="020F0502020204030204" pitchFamily="34" charset="0"/>
                <a:ea typeface="Calibri" panose="020F0502020204030204" pitchFamily="34" charset="0"/>
                <a:cs typeface="Arial" panose="020B0604020202020204" pitchFamily="34" charset="0"/>
              </a:rPr>
              <a:t>T</a:t>
            </a:r>
            <a:r>
              <a:rPr kumimoji="0" lang="ar-DZ" altLang="ar-DZ" b="1" i="0" u="none" strike="noStrike" cap="none" normalizeH="0" baseline="0" dirty="0">
                <a:ln>
                  <a:noFill/>
                </a:ln>
                <a:solidFill>
                  <a:schemeClr val="accent3"/>
                </a:solidFill>
                <a:effectLst/>
                <a:latin typeface="Calibri" panose="020F0502020204030204" pitchFamily="34" charset="0"/>
                <a:ea typeface="Calibri" panose="020F0502020204030204" pitchFamily="34" charset="0"/>
                <a:cs typeface="Arial" panose="020B0604020202020204" pitchFamily="34" charset="0"/>
              </a:rPr>
              <a:t> </a:t>
            </a:r>
            <a:r>
              <a:rPr kumimoji="0" lang="ar-DZ" altLang="ar-DZ" b="1" i="0" u="none" strike="noStrike" cap="none" normalizeH="0" baseline="0" dirty="0" smtClean="0">
                <a:ln>
                  <a:noFill/>
                </a:ln>
                <a:solidFill>
                  <a:schemeClr val="accent3"/>
                </a:solidFill>
                <a:effectLst/>
                <a:latin typeface="Calibri" panose="020F0502020204030204" pitchFamily="34" charset="0"/>
                <a:ea typeface="Calibri" panose="020F0502020204030204" pitchFamily="34" charset="0"/>
                <a:cs typeface="Arial" panose="020B0604020202020204" pitchFamily="34" charset="0"/>
              </a:rPr>
              <a:t>لعينة واحدة:</a:t>
            </a:r>
            <a:endParaRPr kumimoji="0" lang="en-US" altLang="ar-DZ" b="1" i="0" u="none" strike="noStrike" cap="none" normalizeH="0" baseline="0" dirty="0">
              <a:ln>
                <a:noFill/>
              </a:ln>
              <a:solidFill>
                <a:schemeClr val="accent3"/>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DZ" altLang="ar-DZ"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يستخدم عندما تكون لدينا مجموعة واحدة ومتوسط معلوم</a:t>
            </a:r>
            <a:endParaRPr kumimoji="0" lang="ar-DZ" altLang="ar-DZ" sz="3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4445936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982132"/>
            <a:ext cx="9601196" cy="1228805"/>
          </a:xfrm>
        </p:spPr>
        <p:txBody>
          <a:bodyPr/>
          <a:lstStyle/>
          <a:p>
            <a:r>
              <a:rPr lang="ar-DZ" dirty="0" smtClean="0"/>
              <a:t>خطوات استخدام </a:t>
            </a:r>
            <a:r>
              <a:rPr lang="fr-FR" dirty="0" smtClean="0"/>
              <a:t>one </a:t>
            </a:r>
            <a:r>
              <a:rPr lang="fr-FR" dirty="0" err="1" smtClean="0"/>
              <a:t>sample</a:t>
            </a:r>
            <a:r>
              <a:rPr lang="fr-FR" dirty="0" smtClean="0"/>
              <a:t> T Test</a:t>
            </a:r>
            <a:r>
              <a:rPr lang="ar-DZ" dirty="0" smtClean="0"/>
              <a:t> </a:t>
            </a:r>
            <a:endParaRPr lang="fr-FR"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7930956" y="2243565"/>
            <a:ext cx="3082787" cy="3317875"/>
          </a:xfrm>
          <a:prstGeom prst="rect">
            <a:avLst/>
          </a:prstGeom>
          <a:noFill/>
          <a:ln w="9525">
            <a:noFill/>
            <a:miter lim="800000"/>
            <a:headEnd/>
            <a:tailEnd/>
          </a:ln>
        </p:spPr>
      </p:pic>
      <p:sp>
        <p:nvSpPr>
          <p:cNvPr id="6" name="Flèche gauche 5"/>
          <p:cNvSpPr/>
          <p:nvPr/>
        </p:nvSpPr>
        <p:spPr>
          <a:xfrm>
            <a:off x="7001301" y="3220871"/>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7" name="Picture 3"/>
          <p:cNvPicPr>
            <a:picLocks noChangeAspect="1" noChangeArrowheads="1"/>
          </p:cNvPicPr>
          <p:nvPr/>
        </p:nvPicPr>
        <p:blipFill>
          <a:blip r:embed="rId3" cstate="print"/>
          <a:srcRect/>
          <a:stretch>
            <a:fillRect/>
          </a:stretch>
        </p:blipFill>
        <p:spPr bwMode="auto">
          <a:xfrm>
            <a:off x="1037230" y="2364830"/>
            <a:ext cx="5745708" cy="3438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72823" y="791065"/>
            <a:ext cx="9601196" cy="693352"/>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ar-DZ" dirty="0" err="1" smtClean="0"/>
              <a:t>نتحصل</a:t>
            </a:r>
            <a:r>
              <a:rPr lang="ar-DZ" dirty="0" smtClean="0"/>
              <a:t> على المخرجات الآتية</a:t>
            </a:r>
            <a:endParaRPr lang="fr-FR"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2831414" y="1631073"/>
            <a:ext cx="6829425" cy="2905125"/>
          </a:xfrm>
          <a:prstGeom prst="rect">
            <a:avLst/>
          </a:prstGeom>
          <a:noFill/>
          <a:ln w="9525">
            <a:noFill/>
            <a:miter lim="800000"/>
            <a:headEnd/>
            <a:tailEnd/>
          </a:ln>
        </p:spPr>
      </p:pic>
      <p:sp>
        <p:nvSpPr>
          <p:cNvPr id="5" name="مستطيل 1">
            <a:extLst>
              <a:ext uri="{FF2B5EF4-FFF2-40B4-BE49-F238E27FC236}">
                <a16:creationId xmlns:a16="http://schemas.microsoft.com/office/drawing/2014/main" xmlns="" id="{14E99142-5372-4BD8-A44D-AB961686FB68}"/>
              </a:ext>
            </a:extLst>
          </p:cNvPr>
          <p:cNvSpPr/>
          <p:nvPr/>
        </p:nvSpPr>
        <p:spPr>
          <a:xfrm>
            <a:off x="873456" y="4583875"/>
            <a:ext cx="10358846" cy="128548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r" rtl="1">
              <a:lnSpc>
                <a:spcPct val="107000"/>
              </a:lnSpc>
              <a:spcAft>
                <a:spcPts val="800"/>
              </a:spcAft>
            </a:pPr>
            <a:endParaRPr lang="en-US" sz="20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fr-FR" sz="2000" dirty="0" err="1" smtClean="0">
                <a:latin typeface="Calibri" panose="020F0502020204030204" pitchFamily="34" charset="0"/>
                <a:ea typeface="Calibri" panose="020F0502020204030204" pitchFamily="34" charset="0"/>
                <a:cs typeface="Arial" panose="020B0604020202020204" pitchFamily="34" charset="0"/>
              </a:rPr>
              <a:t>Sig</a:t>
            </a:r>
            <a:r>
              <a:rPr lang="fr-FR" sz="2000" dirty="0" smtClean="0">
                <a:latin typeface="Calibri" panose="020F0502020204030204" pitchFamily="34" charset="0"/>
                <a:ea typeface="Calibri" panose="020F0502020204030204" pitchFamily="34" charset="0"/>
                <a:cs typeface="Arial" panose="020B0604020202020204" pitchFamily="34" charset="0"/>
              </a:rPr>
              <a:t>&lt;0.05</a:t>
            </a:r>
            <a:r>
              <a:rPr lang="ar-DZ" sz="2000" dirty="0" smtClean="0">
                <a:latin typeface="Calibri" panose="020F0502020204030204" pitchFamily="34" charset="0"/>
                <a:ea typeface="Calibri" panose="020F0502020204030204" pitchFamily="34" charset="0"/>
                <a:cs typeface="Arial" panose="020B0604020202020204" pitchFamily="34" charset="0"/>
              </a:rPr>
              <a:t> توجد فروق ذات دلالة بين متوسط الاجابات </a:t>
            </a:r>
            <a:r>
              <a:rPr lang="ar-DZ" sz="2000" dirty="0" smtClean="0">
                <a:latin typeface="Calibri" panose="020F0502020204030204" pitchFamily="34" charset="0"/>
                <a:ea typeface="Calibri" panose="020F0502020204030204" pitchFamily="34" charset="0"/>
                <a:cs typeface="Arial" panose="020B0604020202020204" pitchFamily="34" charset="0"/>
              </a:rPr>
              <a:t>وقيمة المتوسط </a:t>
            </a:r>
            <a:r>
              <a:rPr lang="ar-DZ" sz="2000" dirty="0" err="1" smtClean="0">
                <a:latin typeface="Calibri" panose="020F0502020204030204" pitchFamily="34" charset="0"/>
                <a:ea typeface="Calibri" panose="020F0502020204030204" pitchFamily="34" charset="0"/>
                <a:cs typeface="Arial" panose="020B0604020202020204" pitchFamily="34" charset="0"/>
              </a:rPr>
              <a:t>الفرضي </a:t>
            </a:r>
            <a:r>
              <a:rPr lang="ar-DZ" sz="2000" dirty="0" smtClean="0">
                <a:latin typeface="Calibri" panose="020F0502020204030204" pitchFamily="34" charset="0"/>
                <a:ea typeface="Calibri" panose="020F0502020204030204" pitchFamily="34" charset="0"/>
                <a:cs typeface="Arial" panose="020B0604020202020204" pitchFamily="34" charset="0"/>
              </a:rPr>
              <a:t>(3.40</a:t>
            </a:r>
            <a:r>
              <a:rPr lang="ar-DZ" sz="2000" dirty="0" err="1" smtClean="0">
                <a:latin typeface="Calibri" panose="020F0502020204030204" pitchFamily="34" charset="0"/>
                <a:ea typeface="Calibri" panose="020F0502020204030204" pitchFamily="34" charset="0"/>
                <a:cs typeface="Arial" panose="020B0604020202020204" pitchFamily="34" charset="0"/>
              </a:rPr>
              <a:t>)</a:t>
            </a:r>
            <a:r>
              <a:rPr lang="ar-DZ" sz="2000" dirty="0" smtClean="0">
                <a:latin typeface="Calibri" panose="020F0502020204030204" pitchFamily="34" charset="0"/>
                <a:ea typeface="Calibri" panose="020F0502020204030204" pitchFamily="34" charset="0"/>
                <a:cs typeface="Arial" panose="020B0604020202020204" pitchFamily="34" charset="0"/>
              </a:rPr>
              <a:t> </a:t>
            </a:r>
            <a:endParaRPr lang="ar-DZ" sz="2000" dirty="0" smtClean="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endParaRPr lang="ar-DZ" sz="2000" dirty="0" smtClean="0">
              <a:latin typeface="Calibri" panose="020F0502020204030204" pitchFamily="34" charset="0"/>
              <a:ea typeface="Calibri" panose="020F050202020403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 xmlns:a16="http://schemas.microsoft.com/office/drawing/2014/main" id="{6EF1D88D-3874-4C65-8806-AC6108F09A12}"/>
              </a:ext>
            </a:extLst>
          </p:cNvPr>
          <p:cNvGraphicFramePr>
            <a:graphicFrameLocks noGrp="1"/>
          </p:cNvGraphicFramePr>
          <p:nvPr/>
        </p:nvGraphicFramePr>
        <p:xfrm>
          <a:off x="968991" y="2085059"/>
          <a:ext cx="10276763" cy="3917061"/>
        </p:xfrm>
        <a:graphic>
          <a:graphicData uri="http://schemas.openxmlformats.org/drawingml/2006/table">
            <a:tbl>
              <a:tblPr rtl="1" firstRow="1" firstCol="1" bandRow="1">
                <a:tableStyleId>{5C22544A-7EE6-4342-B048-85BDC9FD1C3A}</a:tableStyleId>
              </a:tblPr>
              <a:tblGrid>
                <a:gridCol w="10276763">
                  <a:extLst>
                    <a:ext uri="{9D8B030D-6E8A-4147-A177-3AD203B41FA5}">
                      <a16:colId xmlns="" xmlns:a16="http://schemas.microsoft.com/office/drawing/2014/main" val="1262150782"/>
                    </a:ext>
                  </a:extLst>
                </a:gridCol>
              </a:tblGrid>
              <a:tr h="0">
                <a:tc>
                  <a:txBody>
                    <a:bodyPr/>
                    <a:lstStyle/>
                    <a:p>
                      <a:pPr algn="r" rtl="1">
                        <a:lnSpc>
                          <a:spcPct val="107000"/>
                        </a:lnSpc>
                        <a:spcAft>
                          <a:spcPts val="0"/>
                        </a:spcAft>
                      </a:pPr>
                      <a:r>
                        <a:rPr lang="ar-DZ" sz="1800" dirty="0">
                          <a:effectLst/>
                        </a:rPr>
                        <a:t>التعريف:</a:t>
                      </a:r>
                      <a:endParaRPr lang="en-US" sz="1800" dirty="0">
                        <a:effectLst/>
                      </a:endParaRPr>
                    </a:p>
                    <a:p>
                      <a:pPr algn="r" rtl="1">
                        <a:lnSpc>
                          <a:spcPct val="107000"/>
                        </a:lnSpc>
                        <a:spcAft>
                          <a:spcPts val="0"/>
                        </a:spcAft>
                      </a:pPr>
                      <a:r>
                        <a:rPr lang="ar-DZ" sz="1800" dirty="0">
                          <a:effectLst/>
                        </a:rPr>
                        <a:t>اختبار </a:t>
                      </a:r>
                      <a:r>
                        <a:rPr lang="ar-DZ" sz="1800" dirty="0" smtClean="0">
                          <a:effectLst/>
                        </a:rPr>
                        <a:t>ت </a:t>
                      </a:r>
                      <a:r>
                        <a:rPr lang="ar-DZ" sz="1800" dirty="0">
                          <a:effectLst/>
                        </a:rPr>
                        <a:t>لعينتين مستقلتين يقارن متوسطات مجموعتين مستقلتين من أجل اكتشاف وجود فروق ذات دلالة إحصائية بين متوسطات العينات عند مستوى دلالة </a:t>
                      </a:r>
                      <a:r>
                        <a:rPr lang="ar-DZ" sz="1800" dirty="0" err="1">
                          <a:effectLst/>
                        </a:rPr>
                        <a:t>5%.</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087193888"/>
                  </a:ext>
                </a:extLst>
              </a:tr>
              <a:tr h="0">
                <a:tc>
                  <a:txBody>
                    <a:bodyPr/>
                    <a:lstStyle/>
                    <a:p>
                      <a:pPr algn="r" rtl="1">
                        <a:lnSpc>
                          <a:spcPct val="107000"/>
                        </a:lnSpc>
                        <a:spcAft>
                          <a:spcPts val="0"/>
                        </a:spcAft>
                      </a:pPr>
                      <a:r>
                        <a:rPr lang="ar-DZ" sz="1800" dirty="0">
                          <a:effectLst/>
                        </a:rPr>
                        <a:t>الافتراضات:</a:t>
                      </a:r>
                      <a:endParaRPr lang="en-US" sz="1800" dirty="0">
                        <a:effectLst/>
                      </a:endParaRPr>
                    </a:p>
                    <a:p>
                      <a:pPr marL="342900" lvl="0" indent="-342900" algn="r" rtl="1">
                        <a:lnSpc>
                          <a:spcPct val="107000"/>
                        </a:lnSpc>
                        <a:spcAft>
                          <a:spcPts val="0"/>
                        </a:spcAft>
                        <a:buFont typeface="Arial" panose="020B0604020202020204" pitchFamily="34" charset="0"/>
                        <a:buChar char="-"/>
                      </a:pPr>
                      <a:r>
                        <a:rPr lang="ar-DZ" sz="1800" dirty="0">
                          <a:effectLst/>
                        </a:rPr>
                        <a:t>المتغير المستقل فئوي ، وإذا ما احتوى هذا المتغير ثلاث فئات أو أكثر ، يجب علينا أن نقرر ما هي الفئتين التي سنقارن بينهما.</a:t>
                      </a:r>
                      <a:endParaRPr lang="en-US" sz="1800" dirty="0">
                        <a:effectLst/>
                      </a:endParaRPr>
                    </a:p>
                    <a:p>
                      <a:pPr marL="342900" lvl="0" indent="-342900" algn="r" rtl="1">
                        <a:lnSpc>
                          <a:spcPct val="107000"/>
                        </a:lnSpc>
                        <a:spcAft>
                          <a:spcPts val="0"/>
                        </a:spcAft>
                        <a:buFont typeface="Arial" panose="020B0604020202020204" pitchFamily="34" charset="0"/>
                        <a:buChar char="-"/>
                      </a:pPr>
                      <a:r>
                        <a:rPr lang="ar-DZ" sz="1800" dirty="0">
                          <a:effectLst/>
                        </a:rPr>
                        <a:t>المتغير التابع متصل؛</a:t>
                      </a:r>
                      <a:endParaRPr lang="en-US" sz="1800" dirty="0">
                        <a:effectLst/>
                      </a:endParaRPr>
                    </a:p>
                    <a:p>
                      <a:pPr marL="342900" lvl="0" indent="-342900" algn="r" rtl="1">
                        <a:lnSpc>
                          <a:spcPct val="107000"/>
                        </a:lnSpc>
                        <a:spcAft>
                          <a:spcPts val="0"/>
                        </a:spcAft>
                        <a:buFont typeface="Arial" panose="020B0604020202020204" pitchFamily="34" charset="0"/>
                        <a:buChar char="-"/>
                      </a:pPr>
                      <a:r>
                        <a:rPr lang="ar-DZ" sz="1800" dirty="0">
                          <a:effectLst/>
                        </a:rPr>
                        <a:t>توجد استقلالية بين المشاهدات، بطريقة أخرى لا يوجد أي ارتباط بين المشاهدات بين الفئتين التي تشكل مجموعتين؛</a:t>
                      </a:r>
                      <a:endParaRPr lang="en-US" sz="1800" dirty="0">
                        <a:effectLst/>
                      </a:endParaRPr>
                    </a:p>
                    <a:p>
                      <a:pPr marL="342900" lvl="0" indent="-342900" algn="r" rtl="1">
                        <a:lnSpc>
                          <a:spcPct val="107000"/>
                        </a:lnSpc>
                        <a:spcAft>
                          <a:spcPts val="0"/>
                        </a:spcAft>
                        <a:buFont typeface="Arial" panose="020B0604020202020204" pitchFamily="34" charset="0"/>
                        <a:buChar char="-"/>
                      </a:pPr>
                      <a:r>
                        <a:rPr lang="ar-DZ" sz="1800" dirty="0">
                          <a:effectLst/>
                        </a:rPr>
                        <a:t>بيانات المتغير التابع تتبع التوزيع الطبيعي في المجموعتين؛</a:t>
                      </a:r>
                      <a:endParaRPr lang="en-US" sz="1800" dirty="0">
                        <a:effectLst/>
                      </a:endParaRPr>
                    </a:p>
                    <a:p>
                      <a:pPr marL="342900" lvl="0" indent="-342900" algn="r" rtl="1">
                        <a:lnSpc>
                          <a:spcPct val="107000"/>
                        </a:lnSpc>
                        <a:spcAft>
                          <a:spcPts val="800"/>
                        </a:spcAft>
                        <a:buFont typeface="Arial" panose="020B0604020202020204" pitchFamily="34" charset="0"/>
                        <a:buChar char="-"/>
                      </a:pPr>
                      <a:r>
                        <a:rPr lang="ar-DZ" sz="1800" dirty="0">
                          <a:effectLst/>
                        </a:rPr>
                        <a:t>لا يوجد أي قيم متطرفة في بيانات المتغير التابع في المجموعتين؛</a:t>
                      </a:r>
                      <a:endParaRPr lang="en-US" sz="1800" dirty="0">
                        <a:effectLst/>
                      </a:endParaRPr>
                    </a:p>
                    <a:p>
                      <a:pPr marL="342900" lvl="0" indent="-342900" algn="r" rtl="1">
                        <a:lnSpc>
                          <a:spcPct val="107000"/>
                        </a:lnSpc>
                        <a:spcAft>
                          <a:spcPts val="800"/>
                        </a:spcAft>
                        <a:buFont typeface="Arial" panose="020B0604020202020204" pitchFamily="34" charset="0"/>
                        <a:buChar char="-"/>
                      </a:pPr>
                      <a:r>
                        <a:rPr lang="ar-DZ" sz="1800" dirty="0">
                          <a:effectLst/>
                        </a:rPr>
                        <a:t>أن يتساوى تباين بيانات المتغير التابع في المجموعتين؛ أو بطريقة أخرى توفر تجانس التباين.</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4015921741"/>
                  </a:ext>
                </a:extLst>
              </a:tr>
              <a:tr h="0">
                <a:tc>
                  <a:txBody>
                    <a:bodyPr/>
                    <a:lstStyle/>
                    <a:p>
                      <a:pPr algn="r" rtl="1">
                        <a:lnSpc>
                          <a:spcPct val="107000"/>
                        </a:lnSpc>
                        <a:spcAft>
                          <a:spcPts val="0"/>
                        </a:spcAft>
                      </a:pPr>
                      <a:r>
                        <a:rPr lang="ar-DZ" sz="1800" dirty="0">
                          <a:effectLst/>
                        </a:rPr>
                        <a:t>الفرضيات:</a:t>
                      </a:r>
                      <a:endParaRPr lang="en-US" sz="1800" dirty="0">
                        <a:effectLst/>
                      </a:endParaRPr>
                    </a:p>
                    <a:p>
                      <a:pPr marL="342900" lvl="0" indent="-342900" algn="r" rtl="1">
                        <a:lnSpc>
                          <a:spcPct val="107000"/>
                        </a:lnSpc>
                        <a:spcAft>
                          <a:spcPts val="0"/>
                        </a:spcAft>
                        <a:buFont typeface="Arial" panose="020B0604020202020204" pitchFamily="34" charset="0"/>
                        <a:buChar char="-"/>
                      </a:pPr>
                      <a:r>
                        <a:rPr lang="fr-FR" sz="1800" dirty="0">
                          <a:effectLst/>
                        </a:rPr>
                        <a:t>H0</a:t>
                      </a:r>
                      <a:r>
                        <a:rPr lang="ar-DZ" sz="1800" dirty="0">
                          <a:effectLst/>
                        </a:rPr>
                        <a:t> : لا توجد فروق ذات دلالة إحصائية بين متوسطات العينتين عند مستوى دلالة 5%.</a:t>
                      </a:r>
                      <a:endParaRPr lang="en-US" sz="1800" dirty="0">
                        <a:effectLst/>
                      </a:endParaRPr>
                    </a:p>
                    <a:p>
                      <a:pPr marL="342900" lvl="0" indent="-342900" algn="r" rtl="1">
                        <a:lnSpc>
                          <a:spcPct val="107000"/>
                        </a:lnSpc>
                        <a:spcAft>
                          <a:spcPts val="0"/>
                        </a:spcAft>
                        <a:buFont typeface="Arial" panose="020B0604020202020204" pitchFamily="34" charset="0"/>
                        <a:buChar char="-"/>
                      </a:pPr>
                      <a:r>
                        <a:rPr lang="fr-FR" sz="1800" dirty="0">
                          <a:effectLst/>
                        </a:rPr>
                        <a:t>H1</a:t>
                      </a:r>
                      <a:r>
                        <a:rPr lang="ar-DZ" sz="1800" dirty="0">
                          <a:effectLst/>
                        </a:rPr>
                        <a:t> : توجد فروق ذات دلالة إحصائية بين متوسطات العينتين عند مستوى دلالة 5%.</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546563004"/>
                  </a:ext>
                </a:extLst>
              </a:tr>
            </a:tbl>
          </a:graphicData>
        </a:graphic>
      </p:graphicFrame>
      <p:sp>
        <p:nvSpPr>
          <p:cNvPr id="3" name="Rectangle 1">
            <a:extLst>
              <a:ext uri="{FF2B5EF4-FFF2-40B4-BE49-F238E27FC236}">
                <a16:creationId xmlns="" xmlns:a16="http://schemas.microsoft.com/office/drawing/2014/main" id="{78869836-ACCF-4AA1-863E-4F0CD075CAE0}"/>
              </a:ext>
            </a:extLst>
          </p:cNvPr>
          <p:cNvSpPr>
            <a:spLocks noChangeArrowheads="1"/>
          </p:cNvSpPr>
          <p:nvPr/>
        </p:nvSpPr>
        <p:spPr bwMode="auto">
          <a:xfrm>
            <a:off x="736979" y="678256"/>
            <a:ext cx="10697452" cy="9233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DZ" altLang="ar-DZ" b="1"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إختبار </a:t>
            </a:r>
            <a:r>
              <a:rPr kumimoji="0" lang="ar-DZ" altLang="ar-DZ"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وجود </a:t>
            </a:r>
            <a:r>
              <a:rPr kumimoji="0" lang="ar-DZ" altLang="ar-DZ" b="1" i="0" u="none" strike="noStrike" cap="none" normalizeH="0" baseline="0" dirty="0" err="1">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إختلافات</a:t>
            </a:r>
            <a:r>
              <a:rPr kumimoji="0" lang="ar-DZ" altLang="ar-DZ"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 في وجهات نظر المستجوبين التي قد تعزى لأحد المتغيرات </a:t>
            </a:r>
            <a:r>
              <a:rPr kumimoji="0" lang="ar-DZ" altLang="ar-DZ" b="1" i="0" u="none" strike="noStrike" cap="none" normalizeH="0" baseline="0" dirty="0" err="1" smtClean="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الديمغرافية</a:t>
            </a:r>
            <a:r>
              <a:rPr kumimoji="0" lang="ar-DZ" altLang="ar-DZ" b="1"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 (كالجنس مثلا) </a:t>
            </a:r>
            <a:r>
              <a:rPr kumimoji="0" lang="ar-DZ" altLang="ar-DZ"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وهذا من خلال </a:t>
            </a:r>
            <a:endParaRPr kumimoji="0" lang="en-US" altLang="ar-DZ" b="1" i="0" u="none" strike="noStrike" cap="none" normalizeH="0" baseline="0" dirty="0">
              <a:ln>
                <a:noFill/>
              </a:ln>
              <a:solidFill>
                <a:srgbClr val="FF0000"/>
              </a:solidFill>
              <a:effectLst/>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DZ" altLang="ar-DZ" b="1" i="0" u="none" strike="noStrike" cap="none" normalizeH="0" baseline="0" dirty="0">
                <a:ln>
                  <a:noFill/>
                </a:ln>
                <a:solidFill>
                  <a:schemeClr val="accent3"/>
                </a:solidFill>
                <a:effectLst/>
                <a:latin typeface="Calibri" panose="020F0502020204030204" pitchFamily="34" charset="0"/>
                <a:ea typeface="Calibri" panose="020F0502020204030204" pitchFamily="34" charset="0"/>
                <a:cs typeface="Arial" panose="020B0604020202020204" pitchFamily="34" charset="0"/>
              </a:rPr>
              <a:t>إختبار </a:t>
            </a:r>
            <a:r>
              <a:rPr kumimoji="0" lang="fr-FR" altLang="ar-DZ" b="1" i="0" u="none" strike="noStrike" cap="none" normalizeH="0" baseline="0" dirty="0">
                <a:ln>
                  <a:noFill/>
                </a:ln>
                <a:solidFill>
                  <a:schemeClr val="accent3"/>
                </a:solidFill>
                <a:effectLst/>
                <a:latin typeface="Calibri" panose="020F0502020204030204" pitchFamily="34" charset="0"/>
                <a:ea typeface="Calibri" panose="020F0502020204030204" pitchFamily="34" charset="0"/>
                <a:cs typeface="Arial" panose="020B0604020202020204" pitchFamily="34" charset="0"/>
              </a:rPr>
              <a:t>T</a:t>
            </a:r>
            <a:r>
              <a:rPr kumimoji="0" lang="ar-DZ" altLang="ar-DZ" b="1" i="0" u="none" strike="noStrike" cap="none" normalizeH="0" baseline="0" dirty="0">
                <a:ln>
                  <a:noFill/>
                </a:ln>
                <a:solidFill>
                  <a:schemeClr val="accent3"/>
                </a:solidFill>
                <a:effectLst/>
                <a:latin typeface="Calibri" panose="020F0502020204030204" pitchFamily="34" charset="0"/>
                <a:ea typeface="Calibri" panose="020F0502020204030204" pitchFamily="34" charset="0"/>
                <a:cs typeface="Arial" panose="020B0604020202020204" pitchFamily="34" charset="0"/>
              </a:rPr>
              <a:t> لعينتين </a:t>
            </a:r>
            <a:r>
              <a:rPr kumimoji="0" lang="ar-DZ" altLang="ar-DZ" b="1" i="0" u="none" strike="noStrike" cap="none" normalizeH="0" baseline="0" dirty="0" err="1">
                <a:ln>
                  <a:noFill/>
                </a:ln>
                <a:solidFill>
                  <a:schemeClr val="accent3"/>
                </a:solidFill>
                <a:effectLst/>
                <a:latin typeface="Calibri" panose="020F0502020204030204" pitchFamily="34" charset="0"/>
                <a:ea typeface="Calibri" panose="020F0502020204030204" pitchFamily="34" charset="0"/>
                <a:cs typeface="Arial" panose="020B0604020202020204" pitchFamily="34" charset="0"/>
              </a:rPr>
              <a:t>مستقليتين</a:t>
            </a:r>
            <a:r>
              <a:rPr kumimoji="0" lang="ar-DZ" altLang="ar-DZ" b="1" i="0" u="none" strike="noStrike" cap="none" normalizeH="0" baseline="0" dirty="0">
                <a:ln>
                  <a:noFill/>
                </a:ln>
                <a:solidFill>
                  <a:schemeClr val="accent3"/>
                </a:solidFill>
                <a:effectLst/>
                <a:latin typeface="Calibri" panose="020F0502020204030204" pitchFamily="34" charset="0"/>
                <a:ea typeface="Calibri" panose="020F0502020204030204" pitchFamily="34" charset="0"/>
                <a:cs typeface="Arial" panose="020B0604020202020204" pitchFamily="34" charset="0"/>
              </a:rPr>
              <a:t>:</a:t>
            </a:r>
            <a:endParaRPr kumimoji="0" lang="en-US" altLang="ar-DZ" b="1" i="0" u="none" strike="noStrike" cap="none" normalizeH="0" baseline="0" dirty="0">
              <a:ln>
                <a:noFill/>
              </a:ln>
              <a:solidFill>
                <a:schemeClr val="accent3"/>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DZ" altLang="ar-DZ"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عندما تكون عدد المجموعات المراد دراستها داخل العينة =2 </a:t>
            </a:r>
            <a:endParaRPr kumimoji="0" lang="ar-DZ" altLang="ar-DZ" sz="3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4445936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1899124" y="1212878"/>
            <a:ext cx="3762375" cy="4171097"/>
          </a:xfrm>
          <a:prstGeom prst="rect">
            <a:avLst/>
          </a:prstGeom>
          <a:noFill/>
          <a:ln w="9525">
            <a:noFill/>
            <a:miter lim="800000"/>
            <a:headEnd/>
            <a:tailEnd/>
          </a:ln>
        </p:spPr>
      </p:pic>
      <p:sp>
        <p:nvSpPr>
          <p:cNvPr id="3" name="Rectangle 2"/>
          <p:cNvSpPr/>
          <p:nvPr/>
        </p:nvSpPr>
        <p:spPr>
          <a:xfrm>
            <a:off x="1865562" y="762390"/>
            <a:ext cx="4450257" cy="369332"/>
          </a:xfrm>
          <a:prstGeom prst="rect">
            <a:avLst/>
          </a:prstGeom>
        </p:spPr>
        <p:txBody>
          <a:bodyPr wrap="none">
            <a:spAutoFit/>
          </a:bodyPr>
          <a:lstStyle/>
          <a:p>
            <a:pPr lvl="0" algn="ctr" defTabSz="914400" rtl="1" eaLnBrk="0" fontAlgn="base" hangingPunct="0">
              <a:spcBef>
                <a:spcPct val="0"/>
              </a:spcBef>
              <a:spcAft>
                <a:spcPct val="0"/>
              </a:spcAft>
              <a:buFontTx/>
              <a:buChar char="•"/>
            </a:pPr>
            <a:r>
              <a:rPr lang="ar-DZ" altLang="ar-DZ" b="1" dirty="0" err="1" smtClean="0">
                <a:solidFill>
                  <a:schemeClr val="accent3"/>
                </a:solidFill>
                <a:latin typeface="Calibri" panose="020F0502020204030204" pitchFamily="34" charset="0"/>
                <a:ea typeface="Calibri" panose="020F0502020204030204" pitchFamily="34" charset="0"/>
                <a:cs typeface="Arial" panose="020B0604020202020204" pitchFamily="34" charset="0"/>
              </a:rPr>
              <a:t>لاجراء</a:t>
            </a:r>
            <a:r>
              <a:rPr lang="ar-DZ" altLang="ar-DZ" b="1" dirty="0" smtClean="0">
                <a:solidFill>
                  <a:schemeClr val="accent3"/>
                </a:solidFill>
                <a:latin typeface="Calibri" panose="020F0502020204030204" pitchFamily="34" charset="0"/>
                <a:ea typeface="Calibri" panose="020F0502020204030204" pitchFamily="34" charset="0"/>
                <a:cs typeface="Arial" panose="020B0604020202020204" pitchFamily="34" charset="0"/>
              </a:rPr>
              <a:t> إختبار </a:t>
            </a:r>
            <a:r>
              <a:rPr lang="fr-FR" altLang="ar-DZ" b="1" dirty="0" smtClean="0">
                <a:solidFill>
                  <a:schemeClr val="accent3"/>
                </a:solidFill>
                <a:latin typeface="Calibri" panose="020F0502020204030204" pitchFamily="34" charset="0"/>
                <a:ea typeface="Calibri" panose="020F0502020204030204" pitchFamily="34" charset="0"/>
                <a:cs typeface="Arial" panose="020B0604020202020204" pitchFamily="34" charset="0"/>
              </a:rPr>
              <a:t>T</a:t>
            </a:r>
            <a:r>
              <a:rPr lang="ar-DZ" altLang="ar-DZ" b="1" dirty="0" smtClean="0">
                <a:solidFill>
                  <a:schemeClr val="accent3"/>
                </a:solidFill>
                <a:latin typeface="Calibri" panose="020F0502020204030204" pitchFamily="34" charset="0"/>
                <a:ea typeface="Calibri" panose="020F0502020204030204" pitchFamily="34" charset="0"/>
                <a:cs typeface="Arial" panose="020B0604020202020204" pitchFamily="34" charset="0"/>
              </a:rPr>
              <a:t> لعينتين </a:t>
            </a:r>
            <a:r>
              <a:rPr lang="ar-DZ" altLang="ar-DZ" b="1" dirty="0" err="1" smtClean="0">
                <a:solidFill>
                  <a:schemeClr val="accent3"/>
                </a:solidFill>
                <a:latin typeface="Calibri" panose="020F0502020204030204" pitchFamily="34" charset="0"/>
                <a:ea typeface="Calibri" panose="020F0502020204030204" pitchFamily="34" charset="0"/>
                <a:cs typeface="Arial" panose="020B0604020202020204" pitchFamily="34" charset="0"/>
              </a:rPr>
              <a:t>مستقليتين</a:t>
            </a:r>
            <a:r>
              <a:rPr lang="ar-DZ" altLang="ar-DZ" b="1" dirty="0" smtClean="0">
                <a:solidFill>
                  <a:schemeClr val="accent3"/>
                </a:solidFill>
                <a:latin typeface="Calibri" panose="020F0502020204030204" pitchFamily="34" charset="0"/>
                <a:ea typeface="Calibri" panose="020F0502020204030204" pitchFamily="34" charset="0"/>
                <a:cs typeface="Arial" panose="020B0604020202020204" pitchFamily="34" charset="0"/>
              </a:rPr>
              <a:t> نتبع الخطوات الآتية:</a:t>
            </a:r>
            <a:endParaRPr lang="en-US" altLang="ar-DZ" b="1" dirty="0">
              <a:solidFill>
                <a:schemeClr val="accent3"/>
              </a:solidFill>
            </a:endParaRPr>
          </a:p>
        </p:txBody>
      </p:sp>
      <p:sp>
        <p:nvSpPr>
          <p:cNvPr id="4" name="Rectangle 3"/>
          <p:cNvSpPr/>
          <p:nvPr/>
        </p:nvSpPr>
        <p:spPr>
          <a:xfrm>
            <a:off x="7148945" y="1722312"/>
            <a:ext cx="3776354"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ctr" defTabSz="914400" rtl="1" eaLnBrk="0" fontAlgn="base" hangingPunct="0">
              <a:spcBef>
                <a:spcPct val="0"/>
              </a:spcBef>
              <a:spcAft>
                <a:spcPct val="0"/>
              </a:spcAft>
              <a:buFontTx/>
              <a:buChar char="•"/>
            </a:pPr>
            <a:r>
              <a:rPr lang="ar-DZ" altLang="ar-DZ" b="1" dirty="0" smtClean="0">
                <a:solidFill>
                  <a:schemeClr val="accent3"/>
                </a:solidFill>
                <a:latin typeface="Calibri" panose="020F0502020204030204" pitchFamily="34" charset="0"/>
                <a:ea typeface="Calibri" panose="020F0502020204030204" pitchFamily="34" charset="0"/>
                <a:cs typeface="Arial" panose="020B0604020202020204" pitchFamily="34" charset="0"/>
              </a:rPr>
              <a:t>مثال لنختبر الفرضية:“ توجد فروق في وجهات نظر المستجوبين حول عدم الالتزام في مكان العمل ونية ترك العمل تعزى لمتغير الجنس</a:t>
            </a:r>
            <a:endParaRPr lang="en-US" altLang="ar-DZ" b="1" dirty="0">
              <a:solidFill>
                <a:schemeClr val="accent3"/>
              </a:solidFill>
            </a:endParaRPr>
          </a:p>
        </p:txBody>
      </p:sp>
    </p:spTree>
    <p:extLst>
      <p:ext uri="{BB962C8B-B14F-4D97-AF65-F5344CB8AC3E}">
        <p14:creationId xmlns="" xmlns:p14="http://schemas.microsoft.com/office/powerpoint/2010/main" val="4230904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1571625" y="1847850"/>
            <a:ext cx="9048750" cy="3162300"/>
          </a:xfrm>
          <a:prstGeom prst="rect">
            <a:avLst/>
          </a:prstGeom>
          <a:noFill/>
          <a:ln w="9525">
            <a:noFill/>
            <a:miter lim="800000"/>
            <a:headEnd/>
            <a:tailEnd/>
          </a:ln>
        </p:spPr>
      </p:pic>
      <p:sp>
        <p:nvSpPr>
          <p:cNvPr id="3" name="Flèche vers le bas 2"/>
          <p:cNvSpPr/>
          <p:nvPr/>
        </p:nvSpPr>
        <p:spPr>
          <a:xfrm>
            <a:off x="6210795" y="712519"/>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 xmlns:p14="http://schemas.microsoft.com/office/powerpoint/2010/main" val="11382527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 xmlns:a16="http://schemas.microsoft.com/office/drawing/2014/main" id="{C71A46BE-4979-464A-97A8-8DCE32D3DEC7}"/>
              </a:ext>
            </a:extLst>
          </p:cNvPr>
          <p:cNvSpPr/>
          <p:nvPr/>
        </p:nvSpPr>
        <p:spPr>
          <a:xfrm>
            <a:off x="7849817" y="697077"/>
            <a:ext cx="2135521" cy="369332"/>
          </a:xfrm>
          <a:prstGeom prst="rect">
            <a:avLst/>
          </a:prstGeom>
        </p:spPr>
        <p:txBody>
          <a:bodyPr wrap="none">
            <a:spAutoFit/>
          </a:bodyPr>
          <a:lstStyle/>
          <a:p>
            <a:r>
              <a:rPr lang="ar-SA" b="1" dirty="0">
                <a:solidFill>
                  <a:srgbClr val="000000"/>
                </a:solidFill>
                <a:ea typeface="Calibri" panose="020F0502020204030204" pitchFamily="34" charset="0"/>
                <a:cs typeface="Arial" panose="020B0604020202020204" pitchFamily="34" charset="0"/>
              </a:rPr>
              <a:t>نحصل على النتائج التالية:</a:t>
            </a:r>
            <a:endParaRPr lang="ar-DZ" dirty="0"/>
          </a:p>
        </p:txBody>
      </p:sp>
      <p:pic>
        <p:nvPicPr>
          <p:cNvPr id="5122" name="Picture 2"/>
          <p:cNvPicPr>
            <a:picLocks noChangeAspect="1" noChangeArrowheads="1"/>
          </p:cNvPicPr>
          <p:nvPr/>
        </p:nvPicPr>
        <p:blipFill>
          <a:blip r:embed="rId2" cstate="print"/>
          <a:srcRect/>
          <a:stretch>
            <a:fillRect/>
          </a:stretch>
        </p:blipFill>
        <p:spPr bwMode="auto">
          <a:xfrm>
            <a:off x="3564824" y="1545895"/>
            <a:ext cx="4991100" cy="1581150"/>
          </a:xfrm>
          <a:prstGeom prst="rect">
            <a:avLst/>
          </a:prstGeom>
          <a:noFill/>
          <a:ln w="9525">
            <a:noFill/>
            <a:miter lim="800000"/>
            <a:headEnd/>
            <a:tailEnd/>
          </a:ln>
        </p:spPr>
      </p:pic>
      <p:pic>
        <p:nvPicPr>
          <p:cNvPr id="5123" name="Picture 3"/>
          <p:cNvPicPr>
            <a:picLocks noChangeAspect="1" noChangeArrowheads="1"/>
          </p:cNvPicPr>
          <p:nvPr/>
        </p:nvPicPr>
        <p:blipFill>
          <a:blip r:embed="rId3" cstate="print"/>
          <a:srcRect/>
          <a:stretch>
            <a:fillRect/>
          </a:stretch>
        </p:blipFill>
        <p:spPr bwMode="auto">
          <a:xfrm>
            <a:off x="1016268" y="3239242"/>
            <a:ext cx="10563225" cy="2419350"/>
          </a:xfrm>
          <a:prstGeom prst="rect">
            <a:avLst/>
          </a:prstGeom>
          <a:noFill/>
          <a:ln w="9525">
            <a:noFill/>
            <a:miter lim="800000"/>
            <a:headEnd/>
            <a:tailEnd/>
          </a:ln>
        </p:spPr>
      </p:pic>
    </p:spTree>
    <p:extLst>
      <p:ext uri="{BB962C8B-B14F-4D97-AF65-F5344CB8AC3E}">
        <p14:creationId xmlns="" xmlns:p14="http://schemas.microsoft.com/office/powerpoint/2010/main" val="158830444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 xmlns:a16="http://schemas.microsoft.com/office/drawing/2014/main" id="{78298DF7-248D-4936-8F08-F417FD747951}"/>
              </a:ext>
            </a:extLst>
          </p:cNvPr>
          <p:cNvSpPr/>
          <p:nvPr/>
        </p:nvSpPr>
        <p:spPr>
          <a:xfrm>
            <a:off x="4404434" y="826665"/>
            <a:ext cx="5900333" cy="358033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lvl="0" indent="-342900" algn="r" rtl="1">
              <a:lnSpc>
                <a:spcPct val="107000"/>
              </a:lnSpc>
              <a:spcAft>
                <a:spcPts val="800"/>
              </a:spcAft>
            </a:pPr>
            <a:r>
              <a:rPr lang="ar-DZ" b="1" dirty="0">
                <a:solidFill>
                  <a:schemeClr val="accent3"/>
                </a:solidFill>
                <a:latin typeface="Calibri" panose="020F0502020204030204" pitchFamily="34" charset="0"/>
                <a:ea typeface="Calibri" panose="020F0502020204030204" pitchFamily="34" charset="0"/>
                <a:cs typeface="Arial" panose="020B0604020202020204" pitchFamily="34" charset="0"/>
              </a:rPr>
              <a:t>إختبار </a:t>
            </a:r>
            <a:r>
              <a:rPr lang="fr-FR" b="1" dirty="0" err="1">
                <a:solidFill>
                  <a:schemeClr val="accent3"/>
                </a:solidFill>
                <a:latin typeface="Calibri" panose="020F0502020204030204" pitchFamily="34" charset="0"/>
                <a:ea typeface="Calibri" panose="020F0502020204030204" pitchFamily="34" charset="0"/>
                <a:cs typeface="Arial" panose="020B0604020202020204" pitchFamily="34" charset="0"/>
              </a:rPr>
              <a:t>manwitney</a:t>
            </a:r>
            <a:r>
              <a:rPr lang="fr-FR" b="1" dirty="0">
                <a:solidFill>
                  <a:schemeClr val="accent3"/>
                </a:solidFill>
                <a:latin typeface="Calibri" panose="020F0502020204030204" pitchFamily="34" charset="0"/>
                <a:ea typeface="Calibri" panose="020F0502020204030204" pitchFamily="34" charset="0"/>
                <a:cs typeface="Arial" panose="020B0604020202020204" pitchFamily="34" charset="0"/>
              </a:rPr>
              <a:t> </a:t>
            </a:r>
            <a:r>
              <a:rPr lang="ar-DZ" b="1" dirty="0">
                <a:solidFill>
                  <a:schemeClr val="accent3"/>
                </a:solidFill>
                <a:latin typeface="Calibri" panose="020F0502020204030204" pitchFamily="34" charset="0"/>
                <a:ea typeface="Calibri" panose="020F0502020204030204" pitchFamily="34" charset="0"/>
                <a:cs typeface="Arial" panose="020B0604020202020204" pitchFamily="34" charset="0"/>
              </a:rPr>
              <a:t> : في حالة عدم تحقق شروط إختبار </a:t>
            </a:r>
            <a:r>
              <a:rPr lang="fr-FR" b="1" dirty="0" smtClean="0">
                <a:solidFill>
                  <a:schemeClr val="accent3"/>
                </a:solidFill>
                <a:latin typeface="Calibri" panose="020F0502020204030204" pitchFamily="34" charset="0"/>
                <a:ea typeface="Calibri" panose="020F0502020204030204" pitchFamily="34" charset="0"/>
                <a:cs typeface="Arial" panose="020B0604020202020204" pitchFamily="34" charset="0"/>
              </a:rPr>
              <a:t>T</a:t>
            </a:r>
            <a:r>
              <a:rPr lang="ar-DZ" b="1" dirty="0" smtClean="0">
                <a:solidFill>
                  <a:schemeClr val="accent3"/>
                </a:solidFill>
                <a:latin typeface="Calibri" panose="020F0502020204030204" pitchFamily="34" charset="0"/>
                <a:ea typeface="Calibri" panose="020F0502020204030204" pitchFamily="34" charset="0"/>
                <a:cs typeface="Arial" panose="020B0604020202020204" pitchFamily="34" charset="0"/>
              </a:rPr>
              <a:t> </a:t>
            </a:r>
            <a:endParaRPr lang="ar-DZ" b="1" dirty="0" smtClean="0">
              <a:solidFill>
                <a:schemeClr val="accent3"/>
              </a:solidFill>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pPr>
            <a:endParaRPr lang="ar-DZ" dirty="0" smtClean="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pPr>
            <a:r>
              <a:rPr lang="fr-FR" dirty="0" smtClean="0">
                <a:latin typeface="Calibri" panose="020F0502020204030204" pitchFamily="34" charset="0"/>
                <a:ea typeface="Calibri" panose="020F0502020204030204" pitchFamily="34" charset="0"/>
                <a:cs typeface="Arial" panose="020B0604020202020204" pitchFamily="34" charset="0"/>
              </a:rPr>
              <a:t>H0</a:t>
            </a:r>
            <a:r>
              <a:rPr lang="ar-DZ" dirty="0" smtClean="0">
                <a:latin typeface="Calibri" panose="020F0502020204030204" pitchFamily="34" charset="0"/>
                <a:ea typeface="Calibri" panose="020F0502020204030204" pitchFamily="34" charset="0"/>
                <a:cs typeface="Arial" panose="020B0604020202020204" pitchFamily="34" charset="0"/>
              </a:rPr>
              <a:t>:لا يوجد اختلاف بين توزيعي المجموعتين</a:t>
            </a:r>
            <a:endParaRPr lang="fr-FR" dirty="0" smtClean="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pPr>
            <a:r>
              <a:rPr lang="fr-FR" dirty="0" smtClean="0">
                <a:latin typeface="Calibri" panose="020F0502020204030204" pitchFamily="34" charset="0"/>
                <a:ea typeface="Calibri" panose="020F0502020204030204" pitchFamily="34" charset="0"/>
                <a:cs typeface="Arial" panose="020B0604020202020204" pitchFamily="34" charset="0"/>
              </a:rPr>
              <a:t>H1</a:t>
            </a:r>
            <a:r>
              <a:rPr lang="ar-DZ" dirty="0" smtClean="0">
                <a:latin typeface="Calibri" panose="020F0502020204030204" pitchFamily="34" charset="0"/>
                <a:ea typeface="Calibri" panose="020F0502020204030204" pitchFamily="34" charset="0"/>
                <a:cs typeface="Arial" panose="020B0604020202020204" pitchFamily="34" charset="0"/>
              </a:rPr>
              <a:t>يوجد اختلاف بين توزيعي المجموعتين</a:t>
            </a:r>
          </a:p>
          <a:p>
            <a:pPr marL="342900" lvl="0" indent="-342900" algn="r" rtl="1">
              <a:lnSpc>
                <a:spcPct val="107000"/>
              </a:lnSpc>
              <a:spcAft>
                <a:spcPts val="800"/>
              </a:spcAft>
            </a:pPr>
            <a:r>
              <a:rPr lang="fr-FR" dirty="0" smtClean="0">
                <a:latin typeface="Calibri" panose="020F0502020204030204" pitchFamily="34" charset="0"/>
                <a:ea typeface="Calibri" panose="020F0502020204030204" pitchFamily="34" charset="0"/>
                <a:cs typeface="Arial" panose="020B0604020202020204" pitchFamily="34" charset="0"/>
              </a:rPr>
              <a:t>Sig</a:t>
            </a:r>
            <a:r>
              <a:rPr lang="ar-DZ" dirty="0" smtClean="0">
                <a:latin typeface="Calibri" panose="020F0502020204030204" pitchFamily="34" charset="0"/>
                <a:ea typeface="Calibri" panose="020F0502020204030204" pitchFamily="34" charset="0"/>
                <a:cs typeface="Arial" panose="020B0604020202020204" pitchFamily="34" charset="0"/>
              </a:rPr>
              <a:t>أكبر من </a:t>
            </a:r>
            <a:r>
              <a:rPr lang="en-US" dirty="0" smtClean="0">
                <a:latin typeface="Calibri" panose="020F0502020204030204" pitchFamily="34" charset="0"/>
                <a:ea typeface="Calibri" panose="020F0502020204030204" pitchFamily="34" charset="0"/>
                <a:cs typeface="Arial" panose="020B0604020202020204" pitchFamily="34" charset="0"/>
              </a:rPr>
              <a:t>0.05</a:t>
            </a:r>
            <a:r>
              <a:rPr lang="ar-DZ" dirty="0" smtClean="0">
                <a:latin typeface="Calibri" panose="020F0502020204030204" pitchFamily="34" charset="0"/>
                <a:ea typeface="Calibri" panose="020F0502020204030204" pitchFamily="34" charset="0"/>
                <a:cs typeface="Arial" panose="020B0604020202020204" pitchFamily="34" charset="0"/>
              </a:rPr>
              <a:t> قبول </a:t>
            </a:r>
            <a:r>
              <a:rPr lang="fr-FR" dirty="0" smtClean="0">
                <a:latin typeface="Calibri" panose="020F0502020204030204" pitchFamily="34" charset="0"/>
                <a:ea typeface="Calibri" panose="020F0502020204030204" pitchFamily="34" charset="0"/>
                <a:cs typeface="Arial" panose="020B0604020202020204" pitchFamily="34" charset="0"/>
              </a:rPr>
              <a:t>H</a:t>
            </a:r>
            <a:r>
              <a:rPr lang="fr-FR" sz="1600" dirty="0" smtClean="0">
                <a:latin typeface="Calibri" panose="020F0502020204030204" pitchFamily="34" charset="0"/>
                <a:ea typeface="Calibri" panose="020F0502020204030204" pitchFamily="34" charset="0"/>
                <a:cs typeface="Arial" panose="020B0604020202020204" pitchFamily="34" charset="0"/>
              </a:rPr>
              <a:t>0</a:t>
            </a:r>
            <a:r>
              <a:rPr lang="ar-DZ" dirty="0" smtClean="0">
                <a:latin typeface="Calibri" panose="020F0502020204030204" pitchFamily="34" charset="0"/>
                <a:ea typeface="Calibri" panose="020F0502020204030204" pitchFamily="34" charset="0"/>
                <a:cs typeface="Arial" panose="020B0604020202020204" pitchFamily="34" charset="0"/>
              </a:rPr>
              <a:t> (</a:t>
            </a:r>
            <a:r>
              <a:rPr lang="ar-DZ" dirty="0" err="1" smtClean="0">
                <a:latin typeface="Calibri" panose="020F0502020204030204" pitchFamily="34" charset="0"/>
                <a:ea typeface="Calibri" panose="020F0502020204030204" pitchFamily="34" charset="0"/>
                <a:cs typeface="Arial" panose="020B0604020202020204" pitchFamily="34" charset="0"/>
              </a:rPr>
              <a:t>لايوجد</a:t>
            </a:r>
            <a:r>
              <a:rPr lang="ar-DZ" dirty="0" smtClean="0">
                <a:latin typeface="Calibri" panose="020F0502020204030204" pitchFamily="34" charset="0"/>
                <a:ea typeface="Calibri" panose="020F0502020204030204" pitchFamily="34" charset="0"/>
                <a:cs typeface="Arial" panose="020B0604020202020204" pitchFamily="34" charset="0"/>
              </a:rPr>
              <a:t> فروق في اراء العينة تعزى الى الجنس</a:t>
            </a:r>
            <a:r>
              <a:rPr lang="ar-DZ" dirty="0" err="1" smtClean="0">
                <a:latin typeface="Calibri" panose="020F0502020204030204" pitchFamily="34" charset="0"/>
                <a:ea typeface="Calibri" panose="020F0502020204030204" pitchFamily="34" charset="0"/>
                <a:cs typeface="Arial" panose="020B0604020202020204" pitchFamily="34" charset="0"/>
              </a:rPr>
              <a:t>)</a:t>
            </a:r>
            <a:endParaRPr lang="ar-DZ" dirty="0" smtClean="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pPr>
            <a:r>
              <a:rPr lang="fr-FR" dirty="0" smtClean="0">
                <a:latin typeface="Calibri" panose="020F0502020204030204" pitchFamily="34" charset="0"/>
                <a:ea typeface="Calibri" panose="020F0502020204030204" pitchFamily="34" charset="0"/>
                <a:cs typeface="Arial" panose="020B0604020202020204" pitchFamily="34" charset="0"/>
              </a:rPr>
              <a:t>Sig</a:t>
            </a:r>
            <a:r>
              <a:rPr lang="ar-DZ" dirty="0" smtClean="0">
                <a:latin typeface="Calibri" panose="020F0502020204030204" pitchFamily="34" charset="0"/>
                <a:ea typeface="Calibri" panose="020F0502020204030204" pitchFamily="34" charset="0"/>
                <a:cs typeface="Arial" panose="020B0604020202020204" pitchFamily="34" charset="0"/>
              </a:rPr>
              <a:t>أقل من 0.05 قبول </a:t>
            </a:r>
            <a:r>
              <a:rPr lang="en-US" dirty="0" smtClean="0">
                <a:latin typeface="Calibri" panose="020F0502020204030204" pitchFamily="34" charset="0"/>
                <a:ea typeface="Calibri" panose="020F0502020204030204" pitchFamily="34" charset="0"/>
                <a:cs typeface="Arial" panose="020B0604020202020204" pitchFamily="34" charset="0"/>
              </a:rPr>
              <a:t>H</a:t>
            </a:r>
            <a:r>
              <a:rPr lang="en-US" sz="1600" dirty="0" smtClean="0">
                <a:latin typeface="Calibri" panose="020F0502020204030204" pitchFamily="34" charset="0"/>
                <a:ea typeface="Calibri" panose="020F0502020204030204" pitchFamily="34" charset="0"/>
                <a:cs typeface="Arial" panose="020B0604020202020204" pitchFamily="34" charset="0"/>
              </a:rPr>
              <a:t>1</a:t>
            </a:r>
            <a:r>
              <a:rPr lang="fr-FR" dirty="0" smtClean="0">
                <a:latin typeface="Calibri" panose="020F0502020204030204" pitchFamily="34" charset="0"/>
                <a:ea typeface="Calibri" panose="020F0502020204030204" pitchFamily="34" charset="0"/>
                <a:cs typeface="Arial" panose="020B0604020202020204" pitchFamily="34" charset="0"/>
              </a:rPr>
              <a:t> </a:t>
            </a:r>
            <a:r>
              <a:rPr lang="ar-DZ" dirty="0" smtClean="0">
                <a:latin typeface="Calibri" panose="020F0502020204030204" pitchFamily="34" charset="0"/>
                <a:ea typeface="Calibri" panose="020F0502020204030204" pitchFamily="34" charset="0"/>
                <a:cs typeface="Arial" panose="020B0604020202020204" pitchFamily="34" charset="0"/>
              </a:rPr>
              <a:t> (يوجد فروق في اراء العينة تعزى الى الجنس</a:t>
            </a:r>
            <a:r>
              <a:rPr lang="ar-DZ" dirty="0" err="1" smtClean="0">
                <a:latin typeface="Calibri" panose="020F0502020204030204" pitchFamily="34" charset="0"/>
                <a:ea typeface="Calibri" panose="020F0502020204030204" pitchFamily="34" charset="0"/>
                <a:cs typeface="Arial" panose="020B0604020202020204" pitchFamily="34" charset="0"/>
              </a:rPr>
              <a:t>)</a:t>
            </a:r>
            <a:endParaRPr lang="ar-DZ" dirty="0" smtClean="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pPr>
            <a:endParaRPr lang="ar-DZ" dirty="0" smtClean="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pPr>
            <a:endParaRPr lang="ar-DZ" dirty="0" smtClean="0">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pP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6146" name="Picture 2"/>
          <p:cNvPicPr>
            <a:picLocks noChangeAspect="1" noChangeArrowheads="1"/>
          </p:cNvPicPr>
          <p:nvPr/>
        </p:nvPicPr>
        <p:blipFill>
          <a:blip r:embed="rId2" cstate="print"/>
          <a:srcRect/>
          <a:stretch>
            <a:fillRect/>
          </a:stretch>
        </p:blipFill>
        <p:spPr bwMode="auto">
          <a:xfrm>
            <a:off x="1629486" y="1533383"/>
            <a:ext cx="1924050" cy="4514850"/>
          </a:xfrm>
          <a:prstGeom prst="rect">
            <a:avLst/>
          </a:prstGeom>
          <a:noFill/>
          <a:ln w="9525">
            <a:noFill/>
            <a:miter lim="800000"/>
            <a:headEnd/>
            <a:tailEnd/>
          </a:ln>
        </p:spPr>
      </p:pic>
      <p:pic>
        <p:nvPicPr>
          <p:cNvPr id="6147" name="Picture 3"/>
          <p:cNvPicPr>
            <a:picLocks noChangeAspect="1" noChangeArrowheads="1"/>
          </p:cNvPicPr>
          <p:nvPr/>
        </p:nvPicPr>
        <p:blipFill>
          <a:blip r:embed="rId3" cstate="print"/>
          <a:srcRect/>
          <a:stretch>
            <a:fillRect/>
          </a:stretch>
        </p:blipFill>
        <p:spPr bwMode="auto">
          <a:xfrm>
            <a:off x="3469731" y="3444922"/>
            <a:ext cx="3324225" cy="1905000"/>
          </a:xfrm>
          <a:prstGeom prst="rect">
            <a:avLst/>
          </a:prstGeom>
          <a:noFill/>
          <a:ln w="9525">
            <a:noFill/>
            <a:miter lim="800000"/>
            <a:headEnd/>
            <a:tailEnd/>
          </a:ln>
        </p:spPr>
      </p:pic>
      <p:sp>
        <p:nvSpPr>
          <p:cNvPr id="5" name="Flèche vers le bas 4"/>
          <p:cNvSpPr/>
          <p:nvPr/>
        </p:nvSpPr>
        <p:spPr>
          <a:xfrm>
            <a:off x="6175169" y="5795158"/>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 xmlns:p14="http://schemas.microsoft.com/office/powerpoint/2010/main" val="37570853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cstate="print"/>
          <a:srcRect/>
          <a:stretch>
            <a:fillRect/>
          </a:stretch>
        </p:blipFill>
        <p:spPr bwMode="auto">
          <a:xfrm>
            <a:off x="355908" y="523947"/>
            <a:ext cx="9705975" cy="5400675"/>
          </a:xfrm>
          <a:prstGeom prst="rect">
            <a:avLst/>
          </a:prstGeom>
          <a:noFill/>
          <a:ln w="9525">
            <a:noFill/>
            <a:miter lim="800000"/>
            <a:headEnd/>
            <a:tailEnd/>
          </a:ln>
        </p:spPr>
      </p:pic>
      <p:pic>
        <p:nvPicPr>
          <p:cNvPr id="7172" name="Picture 4"/>
          <p:cNvPicPr>
            <a:picLocks noChangeAspect="1" noChangeArrowheads="1"/>
          </p:cNvPicPr>
          <p:nvPr/>
        </p:nvPicPr>
        <p:blipFill>
          <a:blip r:embed="rId3" cstate="print"/>
          <a:srcRect/>
          <a:stretch>
            <a:fillRect/>
          </a:stretch>
        </p:blipFill>
        <p:spPr bwMode="auto">
          <a:xfrm>
            <a:off x="9507727" y="3008051"/>
            <a:ext cx="2352178" cy="1604892"/>
          </a:xfrm>
          <a:prstGeom prst="rect">
            <a:avLst/>
          </a:prstGeom>
          <a:noFill/>
          <a:ln w="9525">
            <a:noFill/>
            <a:miter lim="800000"/>
            <a:headEnd/>
            <a:tailEnd/>
          </a:ln>
        </p:spPr>
      </p:pic>
    </p:spTree>
    <p:extLst>
      <p:ext uri="{BB962C8B-B14F-4D97-AF65-F5344CB8AC3E}">
        <p14:creationId xmlns="" xmlns:p14="http://schemas.microsoft.com/office/powerpoint/2010/main" val="36547054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 xmlns:a16="http://schemas.microsoft.com/office/drawing/2014/main" id="{0E6F74AB-E1AE-4F5A-BFFD-7464F5ECB18A}"/>
              </a:ext>
            </a:extLst>
          </p:cNvPr>
          <p:cNvSpPr/>
          <p:nvPr/>
        </p:nvSpPr>
        <p:spPr>
          <a:xfrm>
            <a:off x="1058091" y="749556"/>
            <a:ext cx="10450286" cy="1065292"/>
          </a:xfrm>
          <a:prstGeom prst="rect">
            <a:avLst/>
          </a:prstGeom>
        </p:spPr>
        <p:txBody>
          <a:bodyPr wrap="square">
            <a:spAutoFit/>
          </a:bodyPr>
          <a:lstStyle/>
          <a:p>
            <a:pPr algn="r" rtl="1">
              <a:lnSpc>
                <a:spcPct val="107000"/>
              </a:lnSpc>
              <a:spcAft>
                <a:spcPts val="0"/>
              </a:spcAft>
            </a:pPr>
            <a:r>
              <a:rPr lang="ar-SA" sz="2400" b="1" dirty="0">
                <a:solidFill>
                  <a:srgbClr val="000000"/>
                </a:solidFill>
                <a:latin typeface="Calibri" panose="020F0502020204030204" pitchFamily="34" charset="0"/>
                <a:ea typeface="Calibri" panose="020F0502020204030204" pitchFamily="34" charset="0"/>
                <a:cs typeface="Arial" panose="020B0604020202020204" pitchFamily="34" charset="0"/>
              </a:rPr>
              <a:t>بالتالي نحصل على المخرجات التالية</a:t>
            </a:r>
            <a:endParaRPr lang="en-US" dirty="0">
              <a:latin typeface="Calibri" panose="020F0502020204030204" pitchFamily="34" charset="0"/>
              <a:ea typeface="Calibri" panose="020F0502020204030204" pitchFamily="34" charset="0"/>
              <a:cs typeface="Arial" panose="020B0604020202020204" pitchFamily="34" charset="0"/>
            </a:endParaRPr>
          </a:p>
          <a:p>
            <a:pPr>
              <a:lnSpc>
                <a:spcPct val="107000"/>
              </a:lnSpc>
            </a:pPr>
            <a:r>
              <a:rPr lang="en-US" b="1" dirty="0" err="1">
                <a:solidFill>
                  <a:srgbClr val="323232"/>
                </a:solidFill>
                <a:latin typeface="Arial" panose="020B0604020202020204" pitchFamily="34" charset="0"/>
                <a:ea typeface="Calibri" panose="020F0502020204030204" pitchFamily="34" charset="0"/>
                <a:cs typeface="Arial" panose="020B0604020202020204" pitchFamily="34" charset="0"/>
              </a:rPr>
              <a:t>Analyse</a:t>
            </a:r>
            <a:r>
              <a:rPr lang="en-US" dirty="0">
                <a:solidFill>
                  <a:srgbClr val="323232"/>
                </a:solidFill>
                <a:latin typeface="Arial" panose="020B0604020202020204" pitchFamily="34" charset="0"/>
                <a:ea typeface="Calibri" panose="020F0502020204030204" pitchFamily="34" charset="0"/>
                <a:cs typeface="Arial" panose="020B0604020202020204" pitchFamily="34" charset="0"/>
              </a:rPr>
              <a:t> &gt; </a:t>
            </a:r>
            <a:r>
              <a:rPr lang="en-US" b="1" dirty="0">
                <a:solidFill>
                  <a:srgbClr val="323232"/>
                </a:solidFill>
                <a:latin typeface="Arial" panose="020B0604020202020204" pitchFamily="34" charset="0"/>
                <a:ea typeface="Calibri" panose="020F0502020204030204" pitchFamily="34" charset="0"/>
                <a:cs typeface="Arial" panose="020B0604020202020204" pitchFamily="34" charset="0"/>
              </a:rPr>
              <a:t>Tests non </a:t>
            </a:r>
            <a:r>
              <a:rPr lang="en-US" b="1" dirty="0" err="1">
                <a:solidFill>
                  <a:srgbClr val="323232"/>
                </a:solidFill>
                <a:latin typeface="Arial" panose="020B0604020202020204" pitchFamily="34" charset="0"/>
                <a:ea typeface="Calibri" panose="020F0502020204030204" pitchFamily="34" charset="0"/>
                <a:cs typeface="Arial" panose="020B0604020202020204" pitchFamily="34" charset="0"/>
              </a:rPr>
              <a:t>paramétriques</a:t>
            </a:r>
            <a:r>
              <a:rPr lang="en-US" dirty="0">
                <a:solidFill>
                  <a:srgbClr val="323232"/>
                </a:solidFill>
                <a:latin typeface="Arial" panose="020B0604020202020204" pitchFamily="34" charset="0"/>
                <a:ea typeface="Calibri" panose="020F0502020204030204" pitchFamily="34" charset="0"/>
                <a:cs typeface="Arial" panose="020B0604020202020204" pitchFamily="34" charset="0"/>
              </a:rPr>
              <a:t> &gt; </a:t>
            </a:r>
            <a:r>
              <a:rPr lang="en-US" b="1" dirty="0" err="1">
                <a:solidFill>
                  <a:srgbClr val="323232"/>
                </a:solidFill>
                <a:latin typeface="Arial" panose="020B0604020202020204" pitchFamily="34" charset="0"/>
                <a:ea typeface="Calibri" panose="020F0502020204030204" pitchFamily="34" charset="0"/>
                <a:cs typeface="Arial" panose="020B0604020202020204" pitchFamily="34" charset="0"/>
              </a:rPr>
              <a:t>Boîtes</a:t>
            </a:r>
            <a:r>
              <a:rPr lang="en-US" b="1" dirty="0">
                <a:solidFill>
                  <a:srgbClr val="323232"/>
                </a:solidFill>
                <a:latin typeface="Arial" panose="020B0604020202020204" pitchFamily="34" charset="0"/>
                <a:ea typeface="Calibri" panose="020F0502020204030204" pitchFamily="34" charset="0"/>
                <a:cs typeface="Arial" panose="020B0604020202020204" pitchFamily="34" charset="0"/>
              </a:rPr>
              <a:t> de dialogue </a:t>
            </a:r>
            <a:r>
              <a:rPr lang="en-US" b="1" dirty="0" err="1">
                <a:solidFill>
                  <a:srgbClr val="323232"/>
                </a:solidFill>
                <a:latin typeface="Arial" panose="020B0604020202020204" pitchFamily="34" charset="0"/>
                <a:ea typeface="Calibri" panose="020F0502020204030204" pitchFamily="34" charset="0"/>
                <a:cs typeface="Arial" panose="020B0604020202020204" pitchFamily="34" charset="0"/>
              </a:rPr>
              <a:t>ancienne</a:t>
            </a:r>
            <a:r>
              <a:rPr lang="en-US" b="1" dirty="0">
                <a:solidFill>
                  <a:srgbClr val="323232"/>
                </a:solidFill>
                <a:latin typeface="Arial" panose="020B0604020202020204" pitchFamily="34" charset="0"/>
                <a:ea typeface="Calibri" panose="020F0502020204030204" pitchFamily="34" charset="0"/>
                <a:cs typeface="Arial" panose="020B0604020202020204" pitchFamily="34" charset="0"/>
              </a:rPr>
              <a:t> version</a:t>
            </a:r>
            <a:r>
              <a:rPr lang="en-US" dirty="0">
                <a:solidFill>
                  <a:srgbClr val="323232"/>
                </a:solidFill>
                <a:latin typeface="Arial" panose="020B0604020202020204" pitchFamily="34" charset="0"/>
                <a:ea typeface="Calibri" panose="020F0502020204030204" pitchFamily="34" charset="0"/>
                <a:cs typeface="Arial" panose="020B0604020202020204" pitchFamily="34" charset="0"/>
              </a:rPr>
              <a:t> &gt; </a:t>
            </a:r>
            <a:r>
              <a:rPr lang="en-US" b="1" dirty="0">
                <a:solidFill>
                  <a:srgbClr val="323232"/>
                </a:solidFill>
                <a:latin typeface="Arial" panose="020B0604020202020204" pitchFamily="34" charset="0"/>
                <a:ea typeface="Calibri" panose="020F0502020204030204" pitchFamily="34" charset="0"/>
                <a:cs typeface="Arial" panose="020B0604020202020204" pitchFamily="34" charset="0"/>
              </a:rPr>
              <a:t>2 </a:t>
            </a:r>
            <a:r>
              <a:rPr lang="en-US" b="1" dirty="0" err="1">
                <a:solidFill>
                  <a:srgbClr val="323232"/>
                </a:solidFill>
                <a:latin typeface="Arial" panose="020B0604020202020204" pitchFamily="34" charset="0"/>
                <a:ea typeface="Calibri" panose="020F0502020204030204" pitchFamily="34" charset="0"/>
                <a:cs typeface="Arial" panose="020B0604020202020204" pitchFamily="34" charset="0"/>
              </a:rPr>
              <a:t>échantillons</a:t>
            </a:r>
            <a:r>
              <a:rPr lang="en-US" b="1" dirty="0">
                <a:solidFill>
                  <a:srgbClr val="323232"/>
                </a:solidFill>
                <a:latin typeface="Arial" panose="020B0604020202020204" pitchFamily="34" charset="0"/>
                <a:ea typeface="Calibri" panose="020F0502020204030204" pitchFamily="34" charset="0"/>
                <a:cs typeface="Arial" panose="020B0604020202020204" pitchFamily="34" charset="0"/>
              </a:rPr>
              <a:t> </a:t>
            </a:r>
            <a:r>
              <a:rPr lang="en-US" b="1" dirty="0" err="1">
                <a:solidFill>
                  <a:srgbClr val="323232"/>
                </a:solidFill>
                <a:latin typeface="Arial" panose="020B0604020202020204" pitchFamily="34" charset="0"/>
                <a:ea typeface="Calibri" panose="020F0502020204030204" pitchFamily="34" charset="0"/>
                <a:cs typeface="Arial" panose="020B0604020202020204" pitchFamily="34" charset="0"/>
              </a:rPr>
              <a:t>indépendants</a:t>
            </a: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9218" name="Picture 2"/>
          <p:cNvPicPr>
            <a:picLocks noChangeAspect="1" noChangeArrowheads="1"/>
          </p:cNvPicPr>
          <p:nvPr/>
        </p:nvPicPr>
        <p:blipFill>
          <a:blip r:embed="rId2" cstate="print"/>
          <a:srcRect/>
          <a:stretch>
            <a:fillRect/>
          </a:stretch>
        </p:blipFill>
        <p:spPr bwMode="auto">
          <a:xfrm>
            <a:off x="2980543" y="2117962"/>
            <a:ext cx="5248275" cy="1257300"/>
          </a:xfrm>
          <a:prstGeom prst="rect">
            <a:avLst/>
          </a:prstGeom>
          <a:noFill/>
          <a:ln w="9525">
            <a:noFill/>
            <a:miter lim="800000"/>
            <a:headEnd/>
            <a:tailEnd/>
          </a:ln>
        </p:spPr>
      </p:pic>
    </p:spTree>
    <p:extLst>
      <p:ext uri="{BB962C8B-B14F-4D97-AF65-F5344CB8AC3E}">
        <p14:creationId xmlns="" xmlns:p14="http://schemas.microsoft.com/office/powerpoint/2010/main" val="26455686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 xmlns:a16="http://schemas.microsoft.com/office/drawing/2014/main" id="{3906D427-3027-447F-95DE-F73AF0368B06}"/>
              </a:ext>
            </a:extLst>
          </p:cNvPr>
          <p:cNvSpPr/>
          <p:nvPr/>
        </p:nvSpPr>
        <p:spPr>
          <a:xfrm>
            <a:off x="1558834" y="755688"/>
            <a:ext cx="6096000" cy="670120"/>
          </a:xfrm>
          <a:prstGeom prst="rect">
            <a:avLst/>
          </a:prstGeom>
        </p:spPr>
        <p:txBody>
          <a:bodyPr>
            <a:spAutoFit/>
          </a:bodyPr>
          <a:lstStyle/>
          <a:p>
            <a:pPr algn="r" rtl="1">
              <a:lnSpc>
                <a:spcPct val="107000"/>
              </a:lnSpc>
              <a:spcAft>
                <a:spcPts val="0"/>
              </a:spcAft>
            </a:pPr>
            <a:r>
              <a:rPr lang="en-US" b="1" dirty="0">
                <a:solidFill>
                  <a:srgbClr val="000000"/>
                </a:solidFill>
                <a:latin typeface="Arial" panose="020B0604020202020204" pitchFamily="34" charset="0"/>
                <a:ea typeface="Calibri" panose="020F0502020204030204" pitchFamily="34" charset="0"/>
                <a:cs typeface="Arial" panose="020B0604020202020204" pitchFamily="34" charset="0"/>
              </a:rPr>
              <a:t>Tests non </a:t>
            </a:r>
            <a:r>
              <a:rPr lang="en-US" b="1" dirty="0" err="1">
                <a:solidFill>
                  <a:srgbClr val="000000"/>
                </a:solidFill>
                <a:latin typeface="Arial" panose="020B0604020202020204" pitchFamily="34" charset="0"/>
                <a:ea typeface="Calibri" panose="020F0502020204030204" pitchFamily="34" charset="0"/>
                <a:cs typeface="Arial" panose="020B0604020202020204" pitchFamily="34" charset="0"/>
              </a:rPr>
              <a:t>paramétrique</a:t>
            </a:r>
            <a:endParaRPr lang="en-US" sz="14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r>
              <a:rPr lang="en-US" b="1" dirty="0">
                <a:solidFill>
                  <a:srgbClr val="000000"/>
                </a:solidFill>
                <a:latin typeface="Arial" panose="020B0604020202020204" pitchFamily="34" charset="0"/>
                <a:ea typeface="Calibri" panose="020F0502020204030204" pitchFamily="34" charset="0"/>
                <a:cs typeface="Arial" panose="020B0604020202020204" pitchFamily="34" charset="0"/>
              </a:rPr>
              <a:t>Test de Mann-Whitney</a:t>
            </a:r>
            <a:endParaRPr lang="en-US" sz="14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8194" name="Picture 2"/>
          <p:cNvPicPr>
            <a:picLocks noChangeAspect="1" noChangeArrowheads="1"/>
          </p:cNvPicPr>
          <p:nvPr/>
        </p:nvPicPr>
        <p:blipFill>
          <a:blip r:embed="rId2" cstate="print"/>
          <a:srcRect/>
          <a:stretch>
            <a:fillRect/>
          </a:stretch>
        </p:blipFill>
        <p:spPr bwMode="auto">
          <a:xfrm>
            <a:off x="1665026" y="1977859"/>
            <a:ext cx="9198591" cy="3857625"/>
          </a:xfrm>
          <a:prstGeom prst="rect">
            <a:avLst/>
          </a:prstGeom>
          <a:noFill/>
          <a:ln w="9525">
            <a:noFill/>
            <a:miter lim="800000"/>
            <a:headEnd/>
            <a:tailEnd/>
          </a:ln>
        </p:spPr>
      </p:pic>
    </p:spTree>
    <p:extLst>
      <p:ext uri="{BB962C8B-B14F-4D97-AF65-F5344CB8AC3E}">
        <p14:creationId xmlns="" xmlns:p14="http://schemas.microsoft.com/office/powerpoint/2010/main" val="35029777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 xmlns:a16="http://schemas.microsoft.com/office/drawing/2014/main" id="{6EF1D88D-3874-4C65-8806-AC6108F09A12}"/>
              </a:ext>
            </a:extLst>
          </p:cNvPr>
          <p:cNvGraphicFramePr>
            <a:graphicFrameLocks noGrp="1"/>
          </p:cNvGraphicFramePr>
          <p:nvPr/>
        </p:nvGraphicFramePr>
        <p:xfrm>
          <a:off x="968991" y="2085059"/>
          <a:ext cx="10276763" cy="3802444"/>
        </p:xfrm>
        <a:graphic>
          <a:graphicData uri="http://schemas.openxmlformats.org/drawingml/2006/table">
            <a:tbl>
              <a:tblPr rtl="1" firstRow="1" firstCol="1" bandRow="1">
                <a:tableStyleId>{5C22544A-7EE6-4342-B048-85BDC9FD1C3A}</a:tableStyleId>
              </a:tblPr>
              <a:tblGrid>
                <a:gridCol w="10276763">
                  <a:extLst>
                    <a:ext uri="{9D8B030D-6E8A-4147-A177-3AD203B41FA5}">
                      <a16:colId xmlns="" xmlns:a16="http://schemas.microsoft.com/office/drawing/2014/main" val="1262150782"/>
                    </a:ext>
                  </a:extLst>
                </a:gridCol>
              </a:tblGrid>
              <a:tr h="0">
                <a:tc>
                  <a:txBody>
                    <a:bodyPr/>
                    <a:lstStyle/>
                    <a:p>
                      <a:pPr algn="r" rtl="1">
                        <a:lnSpc>
                          <a:spcPct val="107000"/>
                        </a:lnSpc>
                        <a:spcAft>
                          <a:spcPts val="0"/>
                        </a:spcAft>
                      </a:pPr>
                      <a:r>
                        <a:rPr lang="ar-DZ" sz="1800" dirty="0">
                          <a:effectLst/>
                        </a:rPr>
                        <a:t>التعريف:</a:t>
                      </a:r>
                      <a:endParaRPr lang="en-US" sz="1800" dirty="0">
                        <a:effectLst/>
                      </a:endParaRPr>
                    </a:p>
                    <a:p>
                      <a:pPr algn="r" rtl="1">
                        <a:lnSpc>
                          <a:spcPct val="107000"/>
                        </a:lnSpc>
                        <a:spcAft>
                          <a:spcPts val="0"/>
                        </a:spcAft>
                      </a:pPr>
                      <a:r>
                        <a:rPr lang="ar-DZ" sz="1800" dirty="0">
                          <a:effectLst/>
                        </a:rPr>
                        <a:t>اختبار </a:t>
                      </a:r>
                      <a:r>
                        <a:rPr lang="ar-DZ" sz="1800" dirty="0" smtClean="0">
                          <a:effectLst/>
                        </a:rPr>
                        <a:t>تحليل التباين الاحادي يقارن </a:t>
                      </a:r>
                      <a:r>
                        <a:rPr lang="ar-DZ" sz="1800" dirty="0">
                          <a:effectLst/>
                        </a:rPr>
                        <a:t>متوسطات </a:t>
                      </a:r>
                      <a:r>
                        <a:rPr lang="ar-DZ" sz="1800" dirty="0" smtClean="0">
                          <a:effectLst/>
                        </a:rPr>
                        <a:t>أكثر من مجموعتين </a:t>
                      </a:r>
                      <a:r>
                        <a:rPr lang="ar-DZ" sz="1800" dirty="0">
                          <a:effectLst/>
                        </a:rPr>
                        <a:t>مستقلتين من أجل اكتشاف وجود فروق ذات دلالة إحصائية بين متوسطات العينات عند مستوى دلالة </a:t>
                      </a:r>
                      <a:r>
                        <a:rPr lang="ar-DZ" sz="1800" dirty="0" err="1">
                          <a:effectLst/>
                        </a:rPr>
                        <a:t>5%.</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087193888"/>
                  </a:ext>
                </a:extLst>
              </a:tr>
              <a:tr h="0">
                <a:tc>
                  <a:txBody>
                    <a:bodyPr/>
                    <a:lstStyle/>
                    <a:p>
                      <a:pPr algn="r" rtl="1">
                        <a:lnSpc>
                          <a:spcPct val="107000"/>
                        </a:lnSpc>
                        <a:spcAft>
                          <a:spcPts val="0"/>
                        </a:spcAft>
                      </a:pPr>
                      <a:r>
                        <a:rPr lang="ar-DZ" sz="1800" dirty="0">
                          <a:effectLst/>
                        </a:rPr>
                        <a:t>الافتراضات:</a:t>
                      </a:r>
                      <a:endParaRPr lang="en-US" sz="1800" dirty="0">
                        <a:effectLst/>
                      </a:endParaRPr>
                    </a:p>
                    <a:p>
                      <a:pPr marL="342900" lvl="0" indent="-342900" algn="r" rtl="1">
                        <a:lnSpc>
                          <a:spcPct val="107000"/>
                        </a:lnSpc>
                        <a:spcAft>
                          <a:spcPts val="0"/>
                        </a:spcAft>
                        <a:buFont typeface="Arial" panose="020B0604020202020204" pitchFamily="34" charset="0"/>
                        <a:buChar char="-"/>
                      </a:pPr>
                      <a:r>
                        <a:rPr lang="ar-DZ" sz="1800" dirty="0" smtClean="0">
                          <a:effectLst/>
                        </a:rPr>
                        <a:t>بيانات </a:t>
                      </a:r>
                      <a:r>
                        <a:rPr lang="ar-DZ" sz="1800" dirty="0">
                          <a:effectLst/>
                        </a:rPr>
                        <a:t>المتغير التابع تتبع التوزيع الطبيعي في </a:t>
                      </a:r>
                      <a:r>
                        <a:rPr lang="ar-DZ" sz="1800" dirty="0" smtClean="0">
                          <a:effectLst/>
                        </a:rPr>
                        <a:t>المجموعات؛</a:t>
                      </a:r>
                      <a:endParaRPr lang="en-US" sz="1800" dirty="0">
                        <a:effectLst/>
                      </a:endParaRPr>
                    </a:p>
                    <a:p>
                      <a:pPr marL="342900" lvl="0" indent="-342900" algn="r" rtl="1">
                        <a:lnSpc>
                          <a:spcPct val="107000"/>
                        </a:lnSpc>
                        <a:spcAft>
                          <a:spcPts val="800"/>
                        </a:spcAft>
                        <a:buFont typeface="Arial" panose="020B0604020202020204" pitchFamily="34" charset="0"/>
                        <a:buChar char="-"/>
                      </a:pPr>
                      <a:r>
                        <a:rPr lang="ar-DZ" sz="1800" dirty="0" smtClean="0">
                          <a:effectLst/>
                        </a:rPr>
                        <a:t>أن </a:t>
                      </a:r>
                      <a:r>
                        <a:rPr lang="ar-DZ" sz="1800" dirty="0">
                          <a:effectLst/>
                        </a:rPr>
                        <a:t>يتساوى تباين بيانات المتغير التابع </a:t>
                      </a:r>
                      <a:r>
                        <a:rPr lang="ar-DZ" sz="1800" dirty="0" smtClean="0">
                          <a:effectLst/>
                        </a:rPr>
                        <a:t>لكل مجتمع من المجموعات؛ </a:t>
                      </a:r>
                      <a:r>
                        <a:rPr lang="ar-DZ" sz="1800" dirty="0">
                          <a:effectLst/>
                        </a:rPr>
                        <a:t>أو بطريقة أخرى توفر تجانس التباين.</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4015921741"/>
                  </a:ext>
                </a:extLst>
              </a:tr>
              <a:tr h="0">
                <a:tc>
                  <a:txBody>
                    <a:bodyPr/>
                    <a:lstStyle/>
                    <a:p>
                      <a:pPr algn="r" rtl="1">
                        <a:lnSpc>
                          <a:spcPct val="107000"/>
                        </a:lnSpc>
                        <a:spcAft>
                          <a:spcPts val="0"/>
                        </a:spcAft>
                      </a:pPr>
                      <a:r>
                        <a:rPr lang="ar-DZ" sz="1800" dirty="0">
                          <a:effectLst/>
                        </a:rPr>
                        <a:t>الفرضيات:</a:t>
                      </a:r>
                      <a:endParaRPr lang="en-US" sz="1800" dirty="0">
                        <a:effectLst/>
                      </a:endParaRPr>
                    </a:p>
                    <a:p>
                      <a:pPr marL="342900" lvl="0" indent="-342900" algn="r" rtl="1">
                        <a:lnSpc>
                          <a:spcPct val="107000"/>
                        </a:lnSpc>
                        <a:spcAft>
                          <a:spcPts val="0"/>
                        </a:spcAft>
                        <a:buFont typeface="Arial" panose="020B0604020202020204" pitchFamily="34" charset="0"/>
                        <a:buChar char="-"/>
                      </a:pPr>
                      <a:r>
                        <a:rPr lang="fr-FR" sz="1800" dirty="0">
                          <a:effectLst/>
                        </a:rPr>
                        <a:t>H0</a:t>
                      </a:r>
                      <a:r>
                        <a:rPr lang="ar-DZ" sz="1800" dirty="0">
                          <a:effectLst/>
                        </a:rPr>
                        <a:t> : لا توجد فروق ذات دلالة إحصائية بين متوسطات </a:t>
                      </a:r>
                      <a:r>
                        <a:rPr lang="ar-DZ" sz="1800" dirty="0" err="1" smtClean="0">
                          <a:effectLst/>
                        </a:rPr>
                        <a:t>االمجموعات</a:t>
                      </a:r>
                      <a:r>
                        <a:rPr lang="ar-DZ" sz="1800" dirty="0" smtClean="0">
                          <a:effectLst/>
                        </a:rPr>
                        <a:t> </a:t>
                      </a:r>
                      <a:r>
                        <a:rPr lang="ar-DZ" sz="1800" dirty="0">
                          <a:effectLst/>
                        </a:rPr>
                        <a:t>عند مستوى دلالة </a:t>
                      </a:r>
                      <a:r>
                        <a:rPr lang="ar-DZ" sz="1800" dirty="0" err="1">
                          <a:effectLst/>
                        </a:rPr>
                        <a:t>5</a:t>
                      </a:r>
                      <a:r>
                        <a:rPr lang="ar-DZ" sz="1800" dirty="0" err="1" smtClean="0">
                          <a:effectLst/>
                        </a:rPr>
                        <a:t>%.</a:t>
                      </a:r>
                      <a:r>
                        <a:rPr lang="ar-DZ" sz="1800" dirty="0" smtClean="0">
                          <a:effectLst/>
                        </a:rPr>
                        <a:t>(مثال لا يوجد فرق في اراء العينة حول نية ترك العمل تعزى للمؤهل العلمي</a:t>
                      </a:r>
                      <a:r>
                        <a:rPr lang="ar-DZ" sz="1800" dirty="0" err="1" smtClean="0">
                          <a:effectLst/>
                        </a:rPr>
                        <a:t>)</a:t>
                      </a:r>
                      <a:endParaRPr lang="en-US" sz="1800" dirty="0">
                        <a:effectLst/>
                      </a:endParaRPr>
                    </a:p>
                    <a:p>
                      <a:pPr marL="342900" lvl="0" indent="-342900" algn="r" rtl="1">
                        <a:lnSpc>
                          <a:spcPct val="107000"/>
                        </a:lnSpc>
                        <a:spcAft>
                          <a:spcPts val="0"/>
                        </a:spcAft>
                        <a:buFont typeface="Arial" panose="020B0604020202020204" pitchFamily="34" charset="0"/>
                        <a:buChar char="-"/>
                      </a:pPr>
                      <a:r>
                        <a:rPr lang="fr-FR" sz="1800" dirty="0">
                          <a:effectLst/>
                        </a:rPr>
                        <a:t>H1</a:t>
                      </a:r>
                      <a:r>
                        <a:rPr lang="ar-DZ" sz="1800" dirty="0">
                          <a:effectLst/>
                        </a:rPr>
                        <a:t> : توجد فروق ذات دلالة إحصائية بين </a:t>
                      </a:r>
                      <a:r>
                        <a:rPr lang="ar-DZ" sz="1800" dirty="0" smtClean="0">
                          <a:effectLst/>
                        </a:rPr>
                        <a:t>متوسطات المجموعات عند </a:t>
                      </a:r>
                      <a:r>
                        <a:rPr lang="ar-DZ" sz="1800" dirty="0">
                          <a:effectLst/>
                        </a:rPr>
                        <a:t>مستوى دلالة </a:t>
                      </a:r>
                      <a:r>
                        <a:rPr lang="ar-DZ" sz="1800" dirty="0" err="1">
                          <a:effectLst/>
                        </a:rPr>
                        <a:t>5</a:t>
                      </a:r>
                      <a:r>
                        <a:rPr lang="ar-DZ" sz="1800" dirty="0" err="1" smtClean="0">
                          <a:effectLst/>
                        </a:rPr>
                        <a:t>%.</a:t>
                      </a:r>
                      <a:endParaRPr lang="ar-DZ" sz="1800" dirty="0" smtClean="0">
                        <a:effectLst/>
                      </a:endParaRPr>
                    </a:p>
                    <a:p>
                      <a:pPr marL="342900" lvl="0" indent="-342900" algn="r" rtl="1">
                        <a:lnSpc>
                          <a:spcPct val="107000"/>
                        </a:lnSpc>
                        <a:spcAft>
                          <a:spcPts val="0"/>
                        </a:spcAft>
                        <a:buFont typeface="Arial" panose="020B0604020202020204" pitchFamily="34" charset="0"/>
                        <a:buChar char="-"/>
                      </a:pPr>
                      <a:endParaRPr lang="ar-DZ" sz="1800" dirty="0" smtClean="0">
                        <a:effectLst/>
                      </a:endParaRPr>
                    </a:p>
                    <a:p>
                      <a:pPr marL="342900" lvl="0" indent="-342900" algn="r" rtl="1">
                        <a:lnSpc>
                          <a:spcPct val="107000"/>
                        </a:lnSpc>
                        <a:spcAft>
                          <a:spcPts val="0"/>
                        </a:spcAft>
                        <a:buFont typeface="Arial" panose="020B0604020202020204" pitchFamily="34" charset="0"/>
                        <a:buChar char="-"/>
                      </a:pPr>
                      <a:r>
                        <a:rPr lang="ar-DZ" sz="1800" dirty="0" smtClean="0">
                          <a:effectLst/>
                        </a:rPr>
                        <a:t>مثال لنختبر الفرضية:“ توجد فروق في</a:t>
                      </a:r>
                      <a:r>
                        <a:rPr lang="ar-DZ" sz="1800" baseline="0" dirty="0" smtClean="0">
                          <a:effectLst/>
                        </a:rPr>
                        <a:t> وجهات نظر المستجوبين اتجاه نية ترك العمل تعزى الى المؤهل </a:t>
                      </a:r>
                      <a:r>
                        <a:rPr lang="ar-DZ" sz="1800" baseline="0" dirty="0" err="1" smtClean="0">
                          <a:effectLst/>
                        </a:rPr>
                        <a:t>العلمي“</a:t>
                      </a:r>
                      <a:endParaRPr lang="ar-DZ" sz="1800" dirty="0" smtClean="0">
                        <a:effectLst/>
                      </a:endParaRPr>
                    </a:p>
                    <a:p>
                      <a:pPr marL="342900" lvl="0" indent="-342900" algn="r" rtl="1">
                        <a:lnSpc>
                          <a:spcPct val="107000"/>
                        </a:lnSpc>
                        <a:spcAft>
                          <a:spcPts val="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546563004"/>
                  </a:ext>
                </a:extLst>
              </a:tr>
            </a:tbl>
          </a:graphicData>
        </a:graphic>
      </p:graphicFrame>
      <p:sp>
        <p:nvSpPr>
          <p:cNvPr id="3" name="Rectangle 1">
            <a:extLst>
              <a:ext uri="{FF2B5EF4-FFF2-40B4-BE49-F238E27FC236}">
                <a16:creationId xmlns="" xmlns:a16="http://schemas.microsoft.com/office/drawing/2014/main" id="{78869836-ACCF-4AA1-863E-4F0CD075CAE0}"/>
              </a:ext>
            </a:extLst>
          </p:cNvPr>
          <p:cNvSpPr>
            <a:spLocks noChangeArrowheads="1"/>
          </p:cNvSpPr>
          <p:nvPr/>
        </p:nvSpPr>
        <p:spPr bwMode="auto">
          <a:xfrm>
            <a:off x="736979" y="678256"/>
            <a:ext cx="10697452" cy="9233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DZ" altLang="ar-DZ"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ar-DZ" altLang="ar-DZ" b="1"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إختبار </a:t>
            </a:r>
            <a:r>
              <a:rPr kumimoji="0" lang="ar-DZ" altLang="ar-DZ"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وجود </a:t>
            </a:r>
            <a:r>
              <a:rPr kumimoji="0" lang="ar-DZ" altLang="ar-DZ" b="1" i="0" u="none" strike="noStrike" cap="none" normalizeH="0" baseline="0" dirty="0" err="1">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إختلافات</a:t>
            </a:r>
            <a:r>
              <a:rPr kumimoji="0" lang="ar-DZ" altLang="ar-DZ"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 في وجهات نظر المستجوبين التي قد تعزى لأحد المتغيرات الديمغرافية وهذا من خلال </a:t>
            </a:r>
            <a:endParaRPr kumimoji="0" lang="en-US" altLang="ar-DZ" b="1" i="0" u="none" strike="noStrike" cap="none" normalizeH="0" baseline="0" dirty="0">
              <a:ln>
                <a:noFill/>
              </a:ln>
              <a:solidFill>
                <a:srgbClr val="FF0000"/>
              </a:solidFill>
              <a:effectLst/>
            </a:endParaRPr>
          </a:p>
          <a:p>
            <a:pPr marL="0" marR="0" lvl="0" indent="0" algn="r" defTabSz="914400" rtl="1" eaLnBrk="0" fontAlgn="base" latinLnBrk="0" hangingPunct="0">
              <a:lnSpc>
                <a:spcPct val="100000"/>
              </a:lnSpc>
              <a:spcBef>
                <a:spcPct val="0"/>
              </a:spcBef>
              <a:spcAft>
                <a:spcPct val="0"/>
              </a:spcAft>
              <a:buClrTx/>
              <a:buSzTx/>
              <a:buFontTx/>
              <a:buChar char="•"/>
              <a:tabLst/>
            </a:pPr>
            <a:r>
              <a:rPr kumimoji="0" lang="ar-DZ" altLang="ar-DZ"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إختبار </a:t>
            </a:r>
            <a:r>
              <a:rPr kumimoji="0" lang="ar-DZ" altLang="ar-DZ"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تحليل التباين الاحادي </a:t>
            </a:r>
            <a:r>
              <a:rPr kumimoji="0" lang="fr-FR" altLang="ar-DZ"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one </a:t>
            </a:r>
            <a:r>
              <a:rPr kumimoji="0" lang="fr-FR" altLang="ar-DZ" b="1"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way</a:t>
            </a:r>
            <a:r>
              <a:rPr kumimoji="0" lang="fr-FR" altLang="ar-DZ"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ANOVA</a:t>
            </a:r>
            <a:r>
              <a:rPr kumimoji="0" lang="ar-DZ" altLang="ar-DZ" b="1" i="0" u="none" strike="noStrike" cap="none" normalizeH="0" baseline="0" dirty="0" err="1"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t>
            </a:r>
            <a:endParaRPr kumimoji="0" lang="en-US" altLang="ar-DZ" b="1" i="0" u="none" strike="noStrike" cap="none" normalizeH="0" baseline="0" dirty="0">
              <a:ln>
                <a:noFill/>
              </a:ln>
              <a:solidFill>
                <a:schemeClr val="tx1"/>
              </a:solidFill>
              <a:effectLst/>
            </a:endParaRPr>
          </a:p>
          <a:p>
            <a:pPr marL="0" marR="0" lvl="0" indent="0" algn="r" defTabSz="914400" rtl="1" eaLnBrk="0" fontAlgn="base" latinLnBrk="0" hangingPunct="0">
              <a:lnSpc>
                <a:spcPct val="100000"/>
              </a:lnSpc>
              <a:spcBef>
                <a:spcPct val="0"/>
              </a:spcBef>
              <a:spcAft>
                <a:spcPct val="0"/>
              </a:spcAft>
              <a:buClrTx/>
              <a:buSzTx/>
              <a:buFontTx/>
              <a:buNone/>
              <a:tabLst/>
            </a:pPr>
            <a:r>
              <a:rPr kumimoji="0" lang="ar-DZ" altLang="ar-DZ"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عندما تكون عدد المجموعات المراد دراستها داخل العينة </a:t>
            </a:r>
            <a:r>
              <a:rPr kumimoji="0" lang="ar-DZ" altLang="ar-DZ"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أكثر من 2 </a:t>
            </a:r>
            <a:endParaRPr kumimoji="0" lang="ar-DZ" altLang="ar-DZ" sz="3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4445936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873457" y="1466495"/>
            <a:ext cx="4189863" cy="1181171"/>
          </a:xfrm>
          <a:prstGeom prst="rect">
            <a:avLst/>
          </a:prstGeom>
          <a:noFill/>
          <a:ln w="9525">
            <a:noFill/>
            <a:miter lim="800000"/>
            <a:headEnd/>
            <a:tailEnd/>
          </a:ln>
        </p:spPr>
      </p:pic>
      <p:pic>
        <p:nvPicPr>
          <p:cNvPr id="10247" name="Picture 7"/>
          <p:cNvPicPr>
            <a:picLocks noChangeAspect="1" noChangeArrowheads="1"/>
          </p:cNvPicPr>
          <p:nvPr/>
        </p:nvPicPr>
        <p:blipFill>
          <a:blip r:embed="rId3" cstate="print"/>
          <a:srcRect/>
          <a:stretch>
            <a:fillRect/>
          </a:stretch>
        </p:blipFill>
        <p:spPr bwMode="auto">
          <a:xfrm>
            <a:off x="8294002" y="3560999"/>
            <a:ext cx="2665152" cy="1952696"/>
          </a:xfrm>
          <a:prstGeom prst="rect">
            <a:avLst/>
          </a:prstGeom>
          <a:noFill/>
          <a:ln w="9525">
            <a:noFill/>
            <a:miter lim="800000"/>
            <a:headEnd/>
            <a:tailEnd/>
          </a:ln>
        </p:spPr>
      </p:pic>
      <p:pic>
        <p:nvPicPr>
          <p:cNvPr id="10248" name="Picture 8"/>
          <p:cNvPicPr>
            <a:picLocks noChangeAspect="1" noChangeArrowheads="1"/>
          </p:cNvPicPr>
          <p:nvPr/>
        </p:nvPicPr>
        <p:blipFill>
          <a:blip r:embed="rId4" cstate="print"/>
          <a:srcRect/>
          <a:stretch>
            <a:fillRect/>
          </a:stretch>
        </p:blipFill>
        <p:spPr bwMode="auto">
          <a:xfrm>
            <a:off x="6219613" y="984986"/>
            <a:ext cx="4684948" cy="2486025"/>
          </a:xfrm>
          <a:prstGeom prst="rect">
            <a:avLst/>
          </a:prstGeom>
          <a:noFill/>
          <a:ln w="9525">
            <a:noFill/>
            <a:miter lim="800000"/>
            <a:headEnd/>
            <a:tailEnd/>
          </a:ln>
        </p:spPr>
      </p:pic>
      <p:sp>
        <p:nvSpPr>
          <p:cNvPr id="15" name="Flèche droite 14"/>
          <p:cNvSpPr/>
          <p:nvPr/>
        </p:nvSpPr>
        <p:spPr>
          <a:xfrm>
            <a:off x="5186149" y="184244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lèche courbée vers la gauche 5"/>
          <p:cNvSpPr/>
          <p:nvPr/>
        </p:nvSpPr>
        <p:spPr>
          <a:xfrm>
            <a:off x="10945504" y="1937983"/>
            <a:ext cx="908941" cy="213055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633799" y="941696"/>
            <a:ext cx="3718455" cy="791570"/>
          </a:xfrm>
        </p:spPr>
        <p:txBody>
          <a:bodyPr/>
          <a:lstStyle/>
          <a:p>
            <a:r>
              <a:rPr lang="ar-DZ" b="1" dirty="0" smtClean="0"/>
              <a:t>المخرجات</a:t>
            </a:r>
            <a:endParaRPr lang="fr-FR" b="1" dirty="0"/>
          </a:p>
        </p:txBody>
      </p:sp>
      <p:sp>
        <p:nvSpPr>
          <p:cNvPr id="4" name="Espace réservé du texte 3"/>
          <p:cNvSpPr>
            <a:spLocks noGrp="1"/>
          </p:cNvSpPr>
          <p:nvPr>
            <p:ph type="body" sz="half" idx="2"/>
          </p:nvPr>
        </p:nvSpPr>
        <p:spPr>
          <a:xfrm>
            <a:off x="1293811" y="2538484"/>
            <a:ext cx="3718455" cy="3179927"/>
          </a:xfrm>
        </p:spPr>
        <p:style>
          <a:lnRef idx="2">
            <a:schemeClr val="accent2"/>
          </a:lnRef>
          <a:fillRef idx="1">
            <a:schemeClr val="lt1"/>
          </a:fillRef>
          <a:effectRef idx="0">
            <a:schemeClr val="accent2"/>
          </a:effectRef>
          <a:fontRef idx="minor">
            <a:schemeClr val="dk1"/>
          </a:fontRef>
        </p:style>
        <p:txBody>
          <a:bodyPr>
            <a:normAutofit lnSpcReduction="10000"/>
          </a:bodyPr>
          <a:lstStyle/>
          <a:p>
            <a:r>
              <a:rPr lang="ar-DZ" sz="2400" b="1" dirty="0" smtClean="0">
                <a:solidFill>
                  <a:schemeClr val="accent3"/>
                </a:solidFill>
              </a:rPr>
              <a:t>تفسير </a:t>
            </a:r>
            <a:r>
              <a:rPr lang="ar-DZ" sz="2400" b="1" dirty="0" err="1" smtClean="0">
                <a:solidFill>
                  <a:schemeClr val="accent3"/>
                </a:solidFill>
              </a:rPr>
              <a:t>النتائج:</a:t>
            </a:r>
            <a:endParaRPr lang="ar-DZ" sz="2400" b="1" dirty="0" smtClean="0">
              <a:solidFill>
                <a:schemeClr val="accent3"/>
              </a:solidFill>
            </a:endParaRPr>
          </a:p>
          <a:p>
            <a:pPr algn="just">
              <a:buFont typeface="Arial" pitchFamily="34" charset="0"/>
              <a:buChar char="•"/>
            </a:pPr>
            <a:r>
              <a:rPr lang="ar-DZ" sz="2000" dirty="0" smtClean="0"/>
              <a:t>يظهر في الجدول الأول: عدد المبحوثين حسب المؤهل العلمي والمتوسطات والانحرافات المعياري</a:t>
            </a:r>
          </a:p>
          <a:p>
            <a:pPr algn="just">
              <a:buFont typeface="Arial" pitchFamily="34" charset="0"/>
              <a:buChar char="•"/>
            </a:pPr>
            <a:r>
              <a:rPr lang="ar-DZ" sz="2000" dirty="0" smtClean="0"/>
              <a:t>الجدول الثاني يبين ان مستوى الدلالة للاختبار اكبر من 0.05 وهذا يدل على عدم وجود فروق ذات دلالة احصائية بين استجابات المبحوثين تعزى الى متغير المؤهل العلمي</a:t>
            </a:r>
          </a:p>
          <a:p>
            <a:endParaRPr lang="fr-FR" dirty="0"/>
          </a:p>
        </p:txBody>
      </p:sp>
      <p:pic>
        <p:nvPicPr>
          <p:cNvPr id="5" name="Picture 6"/>
          <p:cNvPicPr>
            <a:picLocks noGrp="1" noChangeAspect="1" noChangeArrowheads="1"/>
          </p:cNvPicPr>
          <p:nvPr>
            <p:ph idx="1"/>
          </p:nvPr>
        </p:nvPicPr>
        <p:blipFill>
          <a:blip r:embed="rId2" cstate="print"/>
          <a:srcRect/>
          <a:stretch>
            <a:fillRect/>
          </a:stretch>
        </p:blipFill>
        <p:spPr bwMode="auto">
          <a:xfrm>
            <a:off x="5418138" y="2039775"/>
            <a:ext cx="5470525" cy="277845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ar-DZ" sz="3200" dirty="0" smtClean="0">
                <a:solidFill>
                  <a:srgbClr val="00B0F0"/>
                </a:solidFill>
              </a:rPr>
              <a:t>ملاحظة: في حالة وجود فروق دالة احصائيا،يمكن اجراء اختبارات بعدية لمعرفة مصدر الفروق من </a:t>
            </a:r>
            <a:r>
              <a:rPr lang="ar-DZ" sz="3200" dirty="0" err="1" smtClean="0">
                <a:solidFill>
                  <a:srgbClr val="00B0F0"/>
                </a:solidFill>
              </a:rPr>
              <a:t>اشهرها:</a:t>
            </a:r>
            <a:r>
              <a:rPr lang="ar-DZ" sz="3200" dirty="0" smtClean="0">
                <a:solidFill>
                  <a:srgbClr val="00B0F0"/>
                </a:solidFill>
              </a:rPr>
              <a:t> </a:t>
            </a:r>
            <a:r>
              <a:rPr lang="fr-FR" sz="3200" dirty="0" err="1" smtClean="0">
                <a:solidFill>
                  <a:srgbClr val="00B0F0"/>
                </a:solidFill>
              </a:rPr>
              <a:t>Tukey,L.S.D,Scheffe</a:t>
            </a:r>
            <a:endParaRPr lang="fr-FR" sz="3200" dirty="0">
              <a:solidFill>
                <a:srgbClr val="00B0F0"/>
              </a:solidFill>
            </a:endParaRPr>
          </a:p>
        </p:txBody>
      </p:sp>
      <p:pic>
        <p:nvPicPr>
          <p:cNvPr id="11267" name="Picture 3"/>
          <p:cNvPicPr>
            <a:picLocks noGrp="1" noChangeAspect="1" noChangeArrowheads="1"/>
          </p:cNvPicPr>
          <p:nvPr>
            <p:ph idx="1"/>
          </p:nvPr>
        </p:nvPicPr>
        <p:blipFill>
          <a:blip r:embed="rId2" cstate="print"/>
          <a:srcRect/>
          <a:stretch>
            <a:fillRect/>
          </a:stretch>
        </p:blipFill>
        <p:spPr bwMode="auto">
          <a:xfrm>
            <a:off x="1341319" y="2723606"/>
            <a:ext cx="4705350" cy="2466975"/>
          </a:xfrm>
          <a:prstGeom prst="rect">
            <a:avLst/>
          </a:prstGeom>
          <a:noFill/>
          <a:ln w="9525">
            <a:noFill/>
            <a:miter lim="800000"/>
            <a:headEnd/>
            <a:tailEnd/>
          </a:ln>
        </p:spPr>
      </p:pic>
      <p:pic>
        <p:nvPicPr>
          <p:cNvPr id="11268" name="Picture 4"/>
          <p:cNvPicPr>
            <a:picLocks noChangeAspect="1" noChangeArrowheads="1"/>
          </p:cNvPicPr>
          <p:nvPr/>
        </p:nvPicPr>
        <p:blipFill>
          <a:blip r:embed="rId3" cstate="print"/>
          <a:srcRect/>
          <a:stretch>
            <a:fillRect/>
          </a:stretch>
        </p:blipFill>
        <p:spPr bwMode="auto">
          <a:xfrm>
            <a:off x="6496334" y="2688609"/>
            <a:ext cx="4776716" cy="28387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583216" y="2074459"/>
            <a:ext cx="6815669" cy="1596788"/>
          </a:xfrm>
        </p:spPr>
        <p:txBody>
          <a:bodyPr/>
          <a:lstStyle/>
          <a:p>
            <a:r>
              <a:rPr lang="ar-DZ" sz="3200" dirty="0" smtClean="0"/>
              <a:t>لمعرفة اتجاه الفروق نقارن بين </a:t>
            </a:r>
            <a:r>
              <a:rPr lang="ar-DZ" sz="3200" dirty="0" err="1" smtClean="0"/>
              <a:t>العمودين (</a:t>
            </a:r>
            <a:r>
              <a:rPr lang="fr-FR" sz="3200" dirty="0" smtClean="0"/>
              <a:t>I</a:t>
            </a:r>
            <a:r>
              <a:rPr lang="ar-DZ" sz="3200" dirty="0" smtClean="0"/>
              <a:t>) و</a:t>
            </a:r>
            <a:r>
              <a:rPr lang="ar-DZ" sz="3200" dirty="0" err="1" smtClean="0"/>
              <a:t>(</a:t>
            </a:r>
            <a:r>
              <a:rPr lang="fr-FR" sz="3200" dirty="0" smtClean="0"/>
              <a:t>J</a:t>
            </a:r>
            <a:r>
              <a:rPr lang="ar-DZ" sz="3200" dirty="0" smtClean="0"/>
              <a:t>) القيم الموجبة التي عليها </a:t>
            </a:r>
            <a:r>
              <a:rPr lang="ar-DZ" sz="3200" dirty="0" err="1" smtClean="0"/>
              <a:t>علامة (*</a:t>
            </a:r>
            <a:r>
              <a:rPr lang="ar-DZ" sz="3200" dirty="0" smtClean="0"/>
              <a:t>) هي القيم الدالة احصائيا والدلالة لصالح الفئة التي تحت </a:t>
            </a:r>
            <a:r>
              <a:rPr lang="ar-DZ" sz="3200" dirty="0" err="1" smtClean="0"/>
              <a:t>العمود (</a:t>
            </a:r>
            <a:r>
              <a:rPr lang="fr-FR" sz="3200" dirty="0" smtClean="0"/>
              <a:t>I</a:t>
            </a:r>
            <a:r>
              <a:rPr lang="ar-DZ" sz="3200" dirty="0" err="1" smtClean="0"/>
              <a:t>)</a:t>
            </a:r>
            <a:r>
              <a:rPr lang="ar-DZ" sz="3200" dirty="0" smtClean="0"/>
              <a:t> </a:t>
            </a:r>
            <a:endParaRPr lang="fr-FR"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 xmlns:a16="http://schemas.microsoft.com/office/drawing/2014/main" id="{6EF1D88D-3874-4C65-8806-AC6108F09A12}"/>
              </a:ext>
            </a:extLst>
          </p:cNvPr>
          <p:cNvGraphicFramePr>
            <a:graphicFrameLocks noGrp="1"/>
          </p:cNvGraphicFramePr>
          <p:nvPr/>
        </p:nvGraphicFramePr>
        <p:xfrm>
          <a:off x="968991" y="2085059"/>
          <a:ext cx="10276763" cy="3237708"/>
        </p:xfrm>
        <a:graphic>
          <a:graphicData uri="http://schemas.openxmlformats.org/drawingml/2006/table">
            <a:tbl>
              <a:tblPr rtl="1" firstRow="1" firstCol="1" bandRow="1">
                <a:tableStyleId>{5C22544A-7EE6-4342-B048-85BDC9FD1C3A}</a:tableStyleId>
              </a:tblPr>
              <a:tblGrid>
                <a:gridCol w="10276763">
                  <a:extLst>
                    <a:ext uri="{9D8B030D-6E8A-4147-A177-3AD203B41FA5}">
                      <a16:colId xmlns="" xmlns:a16="http://schemas.microsoft.com/office/drawing/2014/main" val="1262150782"/>
                    </a:ext>
                  </a:extLst>
                </a:gridCol>
              </a:tblGrid>
              <a:tr h="1060525">
                <a:tc>
                  <a:txBody>
                    <a:bodyPr/>
                    <a:lstStyle/>
                    <a:p>
                      <a:pPr algn="r" rtl="1">
                        <a:lnSpc>
                          <a:spcPct val="107000"/>
                        </a:lnSpc>
                        <a:spcAft>
                          <a:spcPts val="0"/>
                        </a:spcAft>
                      </a:pPr>
                      <a:r>
                        <a:rPr lang="ar-DZ" sz="1800" dirty="0">
                          <a:effectLst/>
                        </a:rPr>
                        <a:t>التعريف:</a:t>
                      </a:r>
                      <a:endParaRPr lang="en-US" sz="1800" dirty="0">
                        <a:effectLst/>
                      </a:endParaRPr>
                    </a:p>
                    <a:p>
                      <a:pPr algn="r" rtl="1">
                        <a:lnSpc>
                          <a:spcPct val="107000"/>
                        </a:lnSpc>
                        <a:spcAft>
                          <a:spcPts val="0"/>
                        </a:spcAft>
                      </a:pPr>
                      <a:r>
                        <a:rPr lang="ar-DZ" sz="1800" dirty="0">
                          <a:effectLst/>
                        </a:rPr>
                        <a:t>اختبار </a:t>
                      </a:r>
                      <a:r>
                        <a:rPr lang="fr-FR" dirty="0" err="1" smtClean="0"/>
                        <a:t>kruskal</a:t>
                      </a:r>
                      <a:r>
                        <a:rPr lang="fr-FR" dirty="0" smtClean="0"/>
                        <a:t>-</a:t>
                      </a:r>
                      <a:r>
                        <a:rPr lang="fr-FR" dirty="0" err="1" smtClean="0"/>
                        <a:t>wallis</a:t>
                      </a:r>
                      <a:r>
                        <a:rPr lang="ar-DZ" dirty="0" smtClean="0"/>
                        <a:t> </a:t>
                      </a:r>
                      <a:r>
                        <a:rPr lang="ar-DZ" sz="1800" dirty="0" smtClean="0">
                          <a:effectLst/>
                        </a:rPr>
                        <a:t>يقارن </a:t>
                      </a:r>
                      <a:r>
                        <a:rPr lang="ar-DZ" sz="1800" dirty="0">
                          <a:effectLst/>
                        </a:rPr>
                        <a:t>متوسطات </a:t>
                      </a:r>
                      <a:r>
                        <a:rPr lang="ar-DZ" sz="1800" dirty="0" smtClean="0">
                          <a:effectLst/>
                        </a:rPr>
                        <a:t>أكثر من مجموعتين </a:t>
                      </a:r>
                      <a:r>
                        <a:rPr lang="ar-DZ" sz="1800" dirty="0">
                          <a:effectLst/>
                        </a:rPr>
                        <a:t>مستقلتين من أجل اكتشاف وجود فروق ذات دلالة إحصائية بين متوسطات العينات عند مستوى دلالة </a:t>
                      </a:r>
                      <a:r>
                        <a:rPr lang="ar-DZ" sz="1800" dirty="0" err="1">
                          <a:effectLst/>
                        </a:rPr>
                        <a:t>5%.</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087193888"/>
                  </a:ext>
                </a:extLst>
              </a:tr>
              <a:tr h="1590189">
                <a:tc>
                  <a:txBody>
                    <a:bodyPr/>
                    <a:lstStyle/>
                    <a:p>
                      <a:pPr algn="r" rtl="1">
                        <a:lnSpc>
                          <a:spcPct val="107000"/>
                        </a:lnSpc>
                        <a:spcAft>
                          <a:spcPts val="0"/>
                        </a:spcAft>
                      </a:pPr>
                      <a:r>
                        <a:rPr lang="ar-DZ" sz="1800" dirty="0" smtClean="0">
                          <a:effectLst/>
                        </a:rPr>
                        <a:t>الفرضيات:</a:t>
                      </a:r>
                      <a:endParaRPr lang="en-US" sz="1800" dirty="0" smtClean="0">
                        <a:effectLst/>
                      </a:endParaRPr>
                    </a:p>
                    <a:p>
                      <a:pPr marL="342900" lvl="0" indent="-342900" algn="r" rtl="1">
                        <a:lnSpc>
                          <a:spcPct val="107000"/>
                        </a:lnSpc>
                        <a:spcAft>
                          <a:spcPts val="0"/>
                        </a:spcAft>
                        <a:buFont typeface="Arial" panose="020B0604020202020204" pitchFamily="34" charset="0"/>
                        <a:buChar char="-"/>
                      </a:pPr>
                      <a:r>
                        <a:rPr lang="fr-FR" sz="1800" dirty="0" smtClean="0">
                          <a:effectLst/>
                        </a:rPr>
                        <a:t>H0</a:t>
                      </a:r>
                      <a:r>
                        <a:rPr lang="ar-DZ" sz="1800" dirty="0" smtClean="0">
                          <a:effectLst/>
                        </a:rPr>
                        <a:t> : لا توجد فروق ذات دلالة إحصائية بين متوسطات </a:t>
                      </a:r>
                      <a:r>
                        <a:rPr lang="ar-DZ" sz="1800" dirty="0" err="1" smtClean="0">
                          <a:effectLst/>
                        </a:rPr>
                        <a:t>االمجموعات</a:t>
                      </a:r>
                      <a:r>
                        <a:rPr lang="ar-DZ" sz="1800" dirty="0" smtClean="0">
                          <a:effectLst/>
                        </a:rPr>
                        <a:t> عند مستوى دلالة </a:t>
                      </a:r>
                      <a:r>
                        <a:rPr lang="ar-DZ" sz="1800" dirty="0" err="1" smtClean="0">
                          <a:effectLst/>
                        </a:rPr>
                        <a:t>5%.</a:t>
                      </a:r>
                      <a:r>
                        <a:rPr lang="ar-DZ" sz="1800" dirty="0" smtClean="0">
                          <a:effectLst/>
                        </a:rPr>
                        <a:t>(مثال لا يوجد فرق في اراء العينة حول نية ترك العمل تعزى للمؤهل العلمي</a:t>
                      </a:r>
                      <a:r>
                        <a:rPr lang="ar-DZ" sz="1800" dirty="0" err="1" smtClean="0">
                          <a:effectLst/>
                        </a:rPr>
                        <a:t>)</a:t>
                      </a:r>
                      <a:endParaRPr lang="en-US" sz="1800" dirty="0" smtClean="0">
                        <a:effectLst/>
                      </a:endParaRPr>
                    </a:p>
                    <a:p>
                      <a:pPr marL="342900" lvl="0" indent="-342900" algn="r" rtl="1">
                        <a:lnSpc>
                          <a:spcPct val="107000"/>
                        </a:lnSpc>
                        <a:spcAft>
                          <a:spcPts val="0"/>
                        </a:spcAft>
                        <a:buFont typeface="Arial" panose="020B0604020202020204" pitchFamily="34" charset="0"/>
                        <a:buChar char="-"/>
                      </a:pPr>
                      <a:r>
                        <a:rPr lang="fr-FR" sz="1800" dirty="0" smtClean="0">
                          <a:effectLst/>
                        </a:rPr>
                        <a:t>H1</a:t>
                      </a:r>
                      <a:r>
                        <a:rPr lang="ar-DZ" sz="1800" dirty="0" smtClean="0">
                          <a:effectLst/>
                        </a:rPr>
                        <a:t> : توجد فروق ذات دلالة إحصائية بين متوسطات المجموعات عند مستوى دلالة </a:t>
                      </a:r>
                      <a:r>
                        <a:rPr lang="ar-DZ" sz="1800" dirty="0" err="1" smtClean="0">
                          <a:effectLst/>
                        </a:rPr>
                        <a:t>5%.</a:t>
                      </a:r>
                      <a:endParaRPr lang="ar-DZ" sz="1800" dirty="0" smtClean="0">
                        <a:effectLst/>
                      </a:endParaRPr>
                    </a:p>
                    <a:p>
                      <a:pPr algn="r" rtl="1">
                        <a:lnSpc>
                          <a:spcPct val="107000"/>
                        </a:lnSpc>
                        <a:spcAft>
                          <a:spcPts val="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4015921741"/>
                  </a:ext>
                </a:extLst>
              </a:tr>
              <a:tr h="341300">
                <a:tc>
                  <a:txBody>
                    <a:bodyPr/>
                    <a:lstStyle/>
                    <a:p>
                      <a:pPr marL="342900" lvl="0" indent="-342900" algn="r" rtl="1">
                        <a:lnSpc>
                          <a:spcPct val="107000"/>
                        </a:lnSpc>
                        <a:spcAft>
                          <a:spcPts val="0"/>
                        </a:spcAft>
                        <a:buFont typeface="Arial" panose="020B0604020202020204" pitchFamily="34" charset="0"/>
                        <a:buChar char="-"/>
                      </a:pPr>
                      <a:endParaRPr lang="fr-FR" sz="1800" smtClean="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0"/>
                        </a:spcAft>
                        <a:buFont typeface="Arial" panose="020B0604020202020204" pitchFamily="34" charset="0"/>
                        <a:buChar char="-"/>
                      </a:pPr>
                      <a:r>
                        <a:rPr lang="ar-DZ" sz="1800" dirty="0" smtClean="0">
                          <a:effectLst/>
                          <a:latin typeface="Calibri" panose="020F0502020204030204" pitchFamily="34" charset="0"/>
                          <a:ea typeface="Calibri" panose="020F0502020204030204" pitchFamily="34" charset="0"/>
                          <a:cs typeface="Arial" panose="020B0604020202020204" pitchFamily="34" charset="0"/>
                        </a:rPr>
                        <a:t>لتطبيق</a:t>
                      </a:r>
                      <a:r>
                        <a:rPr lang="ar-DZ" sz="1800" baseline="0" dirty="0" smtClean="0">
                          <a:effectLst/>
                          <a:latin typeface="Calibri" panose="020F0502020204030204" pitchFamily="34" charset="0"/>
                          <a:ea typeface="Calibri" panose="020F0502020204030204" pitchFamily="34" charset="0"/>
                          <a:cs typeface="Arial" panose="020B0604020202020204" pitchFamily="34" charset="0"/>
                        </a:rPr>
                        <a:t> الاختبار نتبع الخطوات التالية:</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546563004"/>
                  </a:ext>
                </a:extLst>
              </a:tr>
            </a:tbl>
          </a:graphicData>
        </a:graphic>
      </p:graphicFrame>
      <p:sp>
        <p:nvSpPr>
          <p:cNvPr id="3" name="Rectangle 1">
            <a:extLst>
              <a:ext uri="{FF2B5EF4-FFF2-40B4-BE49-F238E27FC236}">
                <a16:creationId xmlns="" xmlns:a16="http://schemas.microsoft.com/office/drawing/2014/main" id="{78869836-ACCF-4AA1-863E-4F0CD075CAE0}"/>
              </a:ext>
            </a:extLst>
          </p:cNvPr>
          <p:cNvSpPr>
            <a:spLocks noChangeArrowheads="1"/>
          </p:cNvSpPr>
          <p:nvPr/>
        </p:nvSpPr>
        <p:spPr bwMode="auto">
          <a:xfrm>
            <a:off x="736979" y="678256"/>
            <a:ext cx="10697452" cy="9233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DZ" altLang="ar-DZ"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kumimoji="0" lang="ar-DZ" altLang="ar-DZ" b="1"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إختبار </a:t>
            </a:r>
            <a:r>
              <a:rPr kumimoji="0" lang="ar-DZ" altLang="ar-DZ"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وجود </a:t>
            </a:r>
            <a:r>
              <a:rPr kumimoji="0" lang="ar-DZ" altLang="ar-DZ" b="1" i="0" u="none" strike="noStrike" cap="none" normalizeH="0" baseline="0" dirty="0" err="1">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إختلافات</a:t>
            </a:r>
            <a:r>
              <a:rPr kumimoji="0" lang="ar-DZ" altLang="ar-DZ" b="1" i="0" u="none" strike="noStrike" cap="none" normalizeH="0" baseline="0" dirty="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 في وجهات نظر المستجوبين التي قد تعزى لأحد المتغيرات الديمغرافية وهذا من </a:t>
            </a:r>
            <a:r>
              <a:rPr kumimoji="0" lang="ar-DZ" altLang="ar-DZ" b="1" i="0" u="none" strike="noStrike" cap="none" normalizeH="0" baseline="0" dirty="0" err="1" smtClean="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خلال:</a:t>
            </a:r>
            <a:r>
              <a:rPr kumimoji="0" lang="ar-DZ" altLang="ar-DZ" b="1" i="0" u="none" strike="noStrike" cap="none" normalizeH="0" baseline="0" dirty="0" smtClean="0">
                <a:ln>
                  <a:noFill/>
                </a:ln>
                <a:solidFill>
                  <a:srgbClr val="FF0000"/>
                </a:solidFill>
                <a:effectLst/>
                <a:latin typeface="Calibri" panose="020F0502020204030204" pitchFamily="34" charset="0"/>
                <a:ea typeface="Calibri" panose="020F0502020204030204" pitchFamily="34" charset="0"/>
                <a:cs typeface="Arial" panose="020B0604020202020204" pitchFamily="34" charset="0"/>
              </a:rPr>
              <a:t> </a:t>
            </a:r>
            <a:endParaRPr kumimoji="0" lang="en-US" altLang="ar-DZ" b="1" i="0" u="none" strike="noStrike" cap="none" normalizeH="0" baseline="0" dirty="0">
              <a:ln>
                <a:noFill/>
              </a:ln>
              <a:solidFill>
                <a:srgbClr val="FF0000"/>
              </a:solidFill>
              <a:effectLst/>
            </a:endParaRPr>
          </a:p>
          <a:p>
            <a:pPr algn="r" defTabSz="914400" rtl="1">
              <a:buFontTx/>
              <a:buChar char="•"/>
            </a:pPr>
            <a:r>
              <a:rPr kumimoji="0" lang="ar-DZ" altLang="ar-DZ"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إختبار </a:t>
            </a:r>
            <a:r>
              <a:rPr kumimoji="0" lang="ar-DZ" altLang="ar-DZ" b="1"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 </a:t>
            </a:r>
            <a:r>
              <a:rPr lang="fr-FR" dirty="0" err="1" smtClean="0"/>
              <a:t>kruskal</a:t>
            </a:r>
            <a:r>
              <a:rPr lang="fr-FR" dirty="0" smtClean="0"/>
              <a:t>-</a:t>
            </a:r>
            <a:r>
              <a:rPr lang="fr-FR" dirty="0" err="1" smtClean="0"/>
              <a:t>wallis</a:t>
            </a:r>
            <a:r>
              <a:rPr lang="ar-DZ" dirty="0" smtClean="0"/>
              <a:t> هو اختبار بديل لـ </a:t>
            </a:r>
            <a:r>
              <a:rPr lang="fr-FR" dirty="0" smtClean="0"/>
              <a:t>ANOVA</a:t>
            </a:r>
            <a:r>
              <a:rPr lang="ar-DZ" dirty="0" smtClean="0"/>
              <a:t> في حالة عدم تحقق شروط الاختبار المعلمي</a:t>
            </a:r>
            <a:endParaRPr lang="fr-FR" dirty="0" smtClean="0"/>
          </a:p>
          <a:p>
            <a:pPr marL="0" marR="0" lvl="0" indent="0" algn="r" defTabSz="914400" rtl="1" eaLnBrk="0" fontAlgn="base" latinLnBrk="0" hangingPunct="0">
              <a:lnSpc>
                <a:spcPct val="100000"/>
              </a:lnSpc>
              <a:spcBef>
                <a:spcPct val="0"/>
              </a:spcBef>
              <a:spcAft>
                <a:spcPct val="0"/>
              </a:spcAft>
              <a:buClrTx/>
              <a:buSzTx/>
              <a:buFontTx/>
              <a:buNone/>
              <a:tabLst/>
            </a:pPr>
            <a:r>
              <a:rPr kumimoji="0" lang="ar-DZ" altLang="ar-DZ"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عندما </a:t>
            </a:r>
            <a:r>
              <a:rPr kumimoji="0" lang="ar-DZ" altLang="ar-DZ"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تكون عدد المجموعات المراد دراستها داخل العينة </a:t>
            </a:r>
            <a:r>
              <a:rPr kumimoji="0" lang="ar-DZ" altLang="ar-DZ"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أكثر من 2 </a:t>
            </a:r>
            <a:endParaRPr kumimoji="0" lang="ar-DZ" altLang="ar-DZ" sz="32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4445936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en-US" sz="2700" b="1" dirty="0" err="1" smtClean="0">
                <a:solidFill>
                  <a:srgbClr val="323232"/>
                </a:solidFill>
                <a:latin typeface="Arial" panose="020B0604020202020204" pitchFamily="34" charset="0"/>
                <a:ea typeface="Calibri" panose="020F0502020204030204" pitchFamily="34" charset="0"/>
                <a:cs typeface="Arial" panose="020B0604020202020204" pitchFamily="34" charset="0"/>
              </a:rPr>
              <a:t>Analyse</a:t>
            </a:r>
            <a:r>
              <a:rPr lang="en-US" sz="2700" dirty="0" smtClean="0">
                <a:solidFill>
                  <a:srgbClr val="323232"/>
                </a:solidFill>
                <a:latin typeface="Arial" panose="020B0604020202020204" pitchFamily="34" charset="0"/>
                <a:ea typeface="Calibri" panose="020F0502020204030204" pitchFamily="34" charset="0"/>
                <a:cs typeface="Arial" panose="020B0604020202020204" pitchFamily="34" charset="0"/>
              </a:rPr>
              <a:t> &gt; </a:t>
            </a:r>
            <a:r>
              <a:rPr lang="en-US" sz="2700" b="1" dirty="0" smtClean="0">
                <a:solidFill>
                  <a:srgbClr val="323232"/>
                </a:solidFill>
                <a:latin typeface="Arial" panose="020B0604020202020204" pitchFamily="34" charset="0"/>
                <a:ea typeface="Calibri" panose="020F0502020204030204" pitchFamily="34" charset="0"/>
                <a:cs typeface="Arial" panose="020B0604020202020204" pitchFamily="34" charset="0"/>
              </a:rPr>
              <a:t>Tests non </a:t>
            </a:r>
            <a:r>
              <a:rPr lang="en-US" sz="2700" b="1" dirty="0" err="1" smtClean="0">
                <a:solidFill>
                  <a:srgbClr val="323232"/>
                </a:solidFill>
                <a:latin typeface="Arial" panose="020B0604020202020204" pitchFamily="34" charset="0"/>
                <a:ea typeface="Calibri" panose="020F0502020204030204" pitchFamily="34" charset="0"/>
                <a:cs typeface="Arial" panose="020B0604020202020204" pitchFamily="34" charset="0"/>
              </a:rPr>
              <a:t>paramétriques</a:t>
            </a:r>
            <a:r>
              <a:rPr lang="en-US" sz="2700" dirty="0" smtClean="0">
                <a:solidFill>
                  <a:srgbClr val="323232"/>
                </a:solidFill>
                <a:latin typeface="Arial" panose="020B0604020202020204" pitchFamily="34" charset="0"/>
                <a:ea typeface="Calibri" panose="020F0502020204030204" pitchFamily="34" charset="0"/>
                <a:cs typeface="Arial" panose="020B0604020202020204" pitchFamily="34" charset="0"/>
              </a:rPr>
              <a:t> &gt; </a:t>
            </a:r>
            <a:r>
              <a:rPr lang="en-US" sz="2700" b="1" dirty="0" err="1" smtClean="0">
                <a:solidFill>
                  <a:srgbClr val="323232"/>
                </a:solidFill>
                <a:latin typeface="Arial" panose="020B0604020202020204" pitchFamily="34" charset="0"/>
                <a:ea typeface="Calibri" panose="020F0502020204030204" pitchFamily="34" charset="0"/>
                <a:cs typeface="Arial" panose="020B0604020202020204" pitchFamily="34" charset="0"/>
              </a:rPr>
              <a:t>Boîtes</a:t>
            </a:r>
            <a:r>
              <a:rPr lang="en-US" sz="2700" b="1" dirty="0" smtClean="0">
                <a:solidFill>
                  <a:srgbClr val="323232"/>
                </a:solidFill>
                <a:latin typeface="Arial" panose="020B0604020202020204" pitchFamily="34" charset="0"/>
                <a:ea typeface="Calibri" panose="020F0502020204030204" pitchFamily="34" charset="0"/>
                <a:cs typeface="Arial" panose="020B0604020202020204" pitchFamily="34" charset="0"/>
              </a:rPr>
              <a:t> de dialogue </a:t>
            </a:r>
            <a:r>
              <a:rPr lang="en-US" sz="2700" b="1" dirty="0" err="1" smtClean="0">
                <a:solidFill>
                  <a:srgbClr val="323232"/>
                </a:solidFill>
                <a:latin typeface="Arial" panose="020B0604020202020204" pitchFamily="34" charset="0"/>
                <a:ea typeface="Calibri" panose="020F0502020204030204" pitchFamily="34" charset="0"/>
                <a:cs typeface="Arial" panose="020B0604020202020204" pitchFamily="34" charset="0"/>
              </a:rPr>
              <a:t>ancienne</a:t>
            </a:r>
            <a:r>
              <a:rPr lang="en-US" sz="2700" b="1" dirty="0" smtClean="0">
                <a:solidFill>
                  <a:srgbClr val="323232"/>
                </a:solidFill>
                <a:latin typeface="Arial" panose="020B0604020202020204" pitchFamily="34" charset="0"/>
                <a:ea typeface="Calibri" panose="020F0502020204030204" pitchFamily="34" charset="0"/>
                <a:cs typeface="Arial" panose="020B0604020202020204" pitchFamily="34" charset="0"/>
              </a:rPr>
              <a:t> version</a:t>
            </a:r>
            <a:r>
              <a:rPr lang="en-US" sz="2700" dirty="0" smtClean="0">
                <a:solidFill>
                  <a:srgbClr val="323232"/>
                </a:solidFill>
                <a:latin typeface="Arial" panose="020B0604020202020204" pitchFamily="34" charset="0"/>
                <a:ea typeface="Calibri" panose="020F0502020204030204" pitchFamily="34" charset="0"/>
                <a:cs typeface="Arial" panose="020B0604020202020204" pitchFamily="34" charset="0"/>
              </a:rPr>
              <a:t> &gt; </a:t>
            </a:r>
            <a:r>
              <a:rPr lang="fr-FR" sz="2700" b="1" dirty="0" smtClean="0">
                <a:solidFill>
                  <a:srgbClr val="323232"/>
                </a:solidFill>
                <a:latin typeface="Arial" panose="020B0604020202020204" pitchFamily="34" charset="0"/>
                <a:ea typeface="Calibri" panose="020F0502020204030204" pitchFamily="34" charset="0"/>
                <a:cs typeface="Arial" panose="020B0604020202020204" pitchFamily="34" charset="0"/>
              </a:rPr>
              <a:t>K </a:t>
            </a:r>
            <a:r>
              <a:rPr lang="en-US" sz="2700" b="1" dirty="0" err="1" smtClean="0">
                <a:solidFill>
                  <a:srgbClr val="323232"/>
                </a:solidFill>
                <a:latin typeface="Arial" panose="020B0604020202020204" pitchFamily="34" charset="0"/>
                <a:ea typeface="Calibri" panose="020F0502020204030204" pitchFamily="34" charset="0"/>
                <a:cs typeface="Arial" panose="020B0604020202020204" pitchFamily="34" charset="0"/>
              </a:rPr>
              <a:t>indépendant</a:t>
            </a:r>
            <a:r>
              <a:rPr lang="en-US" sz="2700" b="1" dirty="0" smtClean="0">
                <a:solidFill>
                  <a:srgbClr val="323232"/>
                </a:solidFill>
                <a:latin typeface="Arial" panose="020B0604020202020204" pitchFamily="34" charset="0"/>
                <a:ea typeface="Calibri" panose="020F0502020204030204" pitchFamily="34" charset="0"/>
                <a:cs typeface="Arial" panose="020B0604020202020204" pitchFamily="34" charset="0"/>
              </a:rPr>
              <a:t> samples</a:t>
            </a:r>
            <a:endParaRPr lang="fr-FR" dirty="0"/>
          </a:p>
        </p:txBody>
      </p:sp>
      <p:pic>
        <p:nvPicPr>
          <p:cNvPr id="1029" name="Picture 5"/>
          <p:cNvPicPr>
            <a:picLocks noGrp="1" noChangeAspect="1" noChangeArrowheads="1"/>
          </p:cNvPicPr>
          <p:nvPr>
            <p:ph sz="quarter" idx="4"/>
          </p:nvPr>
        </p:nvPicPr>
        <p:blipFill>
          <a:blip r:embed="rId2" cstate="print"/>
          <a:srcRect/>
          <a:stretch>
            <a:fillRect/>
          </a:stretch>
        </p:blipFill>
        <p:spPr bwMode="auto">
          <a:xfrm>
            <a:off x="6180138" y="2361063"/>
            <a:ext cx="4718050" cy="3283274"/>
          </a:xfrm>
          <a:prstGeom prst="rect">
            <a:avLst/>
          </a:prstGeom>
          <a:noFill/>
          <a:ln w="9525">
            <a:noFill/>
            <a:miter lim="800000"/>
            <a:headEnd/>
            <a:tailEnd/>
          </a:ln>
        </p:spPr>
      </p:pic>
      <p:pic>
        <p:nvPicPr>
          <p:cNvPr id="1031" name="Picture 7"/>
          <p:cNvPicPr>
            <a:picLocks noGrp="1" noChangeAspect="1" noChangeArrowheads="1"/>
          </p:cNvPicPr>
          <p:nvPr>
            <p:ph sz="half" idx="2"/>
          </p:nvPr>
        </p:nvPicPr>
        <p:blipFill>
          <a:blip r:embed="rId3" cstate="print"/>
          <a:srcRect/>
          <a:stretch>
            <a:fillRect/>
          </a:stretch>
        </p:blipFill>
        <p:spPr bwMode="auto">
          <a:xfrm>
            <a:off x="1295400" y="2483893"/>
            <a:ext cx="4718050" cy="335361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367065" y="627797"/>
            <a:ext cx="3718455" cy="491319"/>
          </a:xfrm>
        </p:spPr>
        <p:txBody>
          <a:bodyPr/>
          <a:lstStyle/>
          <a:p>
            <a:r>
              <a:rPr lang="ar-DZ" dirty="0" smtClean="0"/>
              <a:t>المخرجات</a:t>
            </a:r>
            <a:endParaRPr lang="fr-FR" dirty="0"/>
          </a:p>
        </p:txBody>
      </p:sp>
      <p:sp>
        <p:nvSpPr>
          <p:cNvPr id="4" name="Espace réservé du texte 3"/>
          <p:cNvSpPr>
            <a:spLocks noGrp="1"/>
          </p:cNvSpPr>
          <p:nvPr>
            <p:ph type="body" sz="half" idx="2"/>
          </p:nvPr>
        </p:nvSpPr>
        <p:spPr>
          <a:xfrm>
            <a:off x="1293811" y="2347415"/>
            <a:ext cx="3718455" cy="3122054"/>
          </a:xfrm>
        </p:spPr>
        <p:style>
          <a:lnRef idx="2">
            <a:schemeClr val="accent2"/>
          </a:lnRef>
          <a:fillRef idx="1">
            <a:schemeClr val="lt1"/>
          </a:fillRef>
          <a:effectRef idx="0">
            <a:schemeClr val="accent2"/>
          </a:effectRef>
          <a:fontRef idx="minor">
            <a:schemeClr val="dk1"/>
          </a:fontRef>
        </p:style>
        <p:txBody>
          <a:bodyPr>
            <a:normAutofit fontScale="92500" lnSpcReduction="10000"/>
          </a:bodyPr>
          <a:lstStyle/>
          <a:p>
            <a:pPr algn="just"/>
            <a:r>
              <a:rPr lang="ar-DZ" sz="2800" b="1" dirty="0" smtClean="0">
                <a:solidFill>
                  <a:schemeClr val="accent3"/>
                </a:solidFill>
              </a:rPr>
              <a:t>تفسير </a:t>
            </a:r>
            <a:r>
              <a:rPr lang="ar-DZ" sz="2800" b="1" dirty="0" err="1" smtClean="0">
                <a:solidFill>
                  <a:schemeClr val="accent3"/>
                </a:solidFill>
              </a:rPr>
              <a:t>النتائج:</a:t>
            </a:r>
            <a:endParaRPr lang="ar-DZ" sz="2800" b="1" dirty="0" smtClean="0">
              <a:solidFill>
                <a:schemeClr val="accent3"/>
              </a:solidFill>
            </a:endParaRPr>
          </a:p>
          <a:p>
            <a:pPr algn="just"/>
            <a:endParaRPr lang="ar-DZ" sz="2800" b="1" dirty="0" smtClean="0">
              <a:solidFill>
                <a:schemeClr val="accent3"/>
              </a:solidFill>
            </a:endParaRPr>
          </a:p>
          <a:p>
            <a:pPr algn="just">
              <a:buFont typeface="Arial" pitchFamily="34" charset="0"/>
              <a:buChar char="•"/>
            </a:pPr>
            <a:r>
              <a:rPr lang="ar-DZ" dirty="0" smtClean="0"/>
              <a:t>يظهر في الجدول الأول: يبين بعض الاحصاءات الوصفية منها:عدد المبحوثين حسب المؤهل العلمي والمتوسطات والانحرافات المعياري،أعلى قيمة وأقل قيمة،الربيع الثالث.</a:t>
            </a:r>
          </a:p>
          <a:p>
            <a:pPr algn="just">
              <a:buFont typeface="Arial" pitchFamily="34" charset="0"/>
              <a:buChar char="•"/>
            </a:pPr>
            <a:r>
              <a:rPr lang="ar-DZ" dirty="0" smtClean="0"/>
              <a:t>الجدول الثاني:يبين متوسط الرتب</a:t>
            </a:r>
          </a:p>
          <a:p>
            <a:pPr algn="just">
              <a:buFont typeface="Arial" pitchFamily="34" charset="0"/>
              <a:buChar char="•"/>
            </a:pPr>
            <a:r>
              <a:rPr lang="ar-DZ" dirty="0" smtClean="0"/>
              <a:t>الجدول الثاني يبين ان مستوى الدلالة </a:t>
            </a:r>
            <a:r>
              <a:rPr lang="ar-DZ" dirty="0" err="1" smtClean="0"/>
              <a:t>للاختبار (</a:t>
            </a:r>
            <a:r>
              <a:rPr lang="fr-FR" dirty="0" smtClean="0"/>
              <a:t>Khi-deux</a:t>
            </a:r>
            <a:r>
              <a:rPr lang="ar-DZ" dirty="0" smtClean="0"/>
              <a:t>) اكبر من 0.05 وهذا يدل على عدم وجود فروق ذات دلالة احصائية بين استجابات المبحوثين تعزى الى متغير المؤهل </a:t>
            </a:r>
            <a:r>
              <a:rPr lang="ar-DZ" dirty="0" err="1" smtClean="0"/>
              <a:t>العلمي </a:t>
            </a:r>
            <a:r>
              <a:rPr lang="ar-DZ" dirty="0" smtClean="0"/>
              <a:t>(قبول </a:t>
            </a:r>
            <a:r>
              <a:rPr lang="fr-FR" dirty="0" smtClean="0"/>
              <a:t>H0</a:t>
            </a:r>
            <a:r>
              <a:rPr lang="ar-DZ" dirty="0" smtClean="0"/>
              <a:t> </a:t>
            </a:r>
            <a:r>
              <a:rPr lang="ar-DZ" dirty="0" err="1" smtClean="0"/>
              <a:t>)</a:t>
            </a:r>
            <a:endParaRPr lang="ar-DZ" dirty="0" smtClean="0"/>
          </a:p>
        </p:txBody>
      </p:sp>
      <p:pic>
        <p:nvPicPr>
          <p:cNvPr id="2050" name="Picture 2"/>
          <p:cNvPicPr>
            <a:picLocks noGrp="1" noChangeAspect="1" noChangeArrowheads="1"/>
          </p:cNvPicPr>
          <p:nvPr>
            <p:ph idx="1"/>
          </p:nvPr>
        </p:nvPicPr>
        <p:blipFill>
          <a:blip r:embed="rId2" cstate="print"/>
          <a:srcRect/>
          <a:stretch>
            <a:fillRect/>
          </a:stretch>
        </p:blipFill>
        <p:spPr bwMode="auto">
          <a:xfrm>
            <a:off x="5800276" y="1053520"/>
            <a:ext cx="5470525" cy="1666567"/>
          </a:xfrm>
          <a:prstGeom prst="rect">
            <a:avLst/>
          </a:prstGeom>
          <a:noFill/>
          <a:ln w="9525">
            <a:noFill/>
            <a:miter lim="800000"/>
            <a:headEnd/>
            <a:tailEnd/>
          </a:ln>
        </p:spPr>
      </p:pic>
      <p:pic>
        <p:nvPicPr>
          <p:cNvPr id="2051" name="Picture 3"/>
          <p:cNvPicPr>
            <a:picLocks noChangeAspect="1" noChangeArrowheads="1"/>
          </p:cNvPicPr>
          <p:nvPr/>
        </p:nvPicPr>
        <p:blipFill>
          <a:blip r:embed="rId3" cstate="print"/>
          <a:srcRect/>
          <a:stretch>
            <a:fillRect/>
          </a:stretch>
        </p:blipFill>
        <p:spPr bwMode="auto">
          <a:xfrm>
            <a:off x="5841241" y="2729552"/>
            <a:ext cx="4408227" cy="352112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 xmlns:a16="http://schemas.microsoft.com/office/drawing/2014/main" id="{6EF1D88D-3874-4C65-8806-AC6108F09A12}"/>
              </a:ext>
            </a:extLst>
          </p:cNvPr>
          <p:cNvGraphicFramePr>
            <a:graphicFrameLocks noGrp="1"/>
          </p:cNvGraphicFramePr>
          <p:nvPr/>
        </p:nvGraphicFramePr>
        <p:xfrm>
          <a:off x="968991" y="2085059"/>
          <a:ext cx="10276763" cy="3824702"/>
        </p:xfrm>
        <a:graphic>
          <a:graphicData uri="http://schemas.openxmlformats.org/drawingml/2006/table">
            <a:tbl>
              <a:tblPr rtl="1" firstRow="1" firstCol="1" bandRow="1">
                <a:tableStyleId>{5C22544A-7EE6-4342-B048-85BDC9FD1C3A}</a:tableStyleId>
              </a:tblPr>
              <a:tblGrid>
                <a:gridCol w="10276763">
                  <a:extLst>
                    <a:ext uri="{9D8B030D-6E8A-4147-A177-3AD203B41FA5}">
                      <a16:colId xmlns="" xmlns:a16="http://schemas.microsoft.com/office/drawing/2014/main" val="1262150782"/>
                    </a:ext>
                  </a:extLst>
                </a:gridCol>
              </a:tblGrid>
              <a:tr h="1060525">
                <a:tc>
                  <a:txBody>
                    <a:bodyPr/>
                    <a:lstStyle/>
                    <a:p>
                      <a:pPr algn="r" rtl="1">
                        <a:lnSpc>
                          <a:spcPct val="107000"/>
                        </a:lnSpc>
                        <a:spcAft>
                          <a:spcPts val="0"/>
                        </a:spcAft>
                      </a:pPr>
                      <a:r>
                        <a:rPr lang="ar-DZ" sz="1800" dirty="0">
                          <a:effectLst/>
                        </a:rPr>
                        <a:t>التعريف:</a:t>
                      </a:r>
                      <a:endParaRPr lang="en-US" sz="1800" dirty="0">
                        <a:effectLst/>
                      </a:endParaRPr>
                    </a:p>
                    <a:p>
                      <a:pPr algn="r" rtl="1">
                        <a:lnSpc>
                          <a:spcPct val="107000"/>
                        </a:lnSpc>
                        <a:spcAft>
                          <a:spcPts val="0"/>
                        </a:spcAft>
                      </a:pPr>
                      <a:r>
                        <a:rPr lang="ar-DZ" sz="1800" dirty="0">
                          <a:effectLst/>
                        </a:rPr>
                        <a:t>اختبار </a:t>
                      </a:r>
                      <a:r>
                        <a:rPr lang="fr-FR" dirty="0" err="1" smtClean="0"/>
                        <a:t>Paired</a:t>
                      </a:r>
                      <a:r>
                        <a:rPr lang="fr-FR" dirty="0" smtClean="0"/>
                        <a:t> </a:t>
                      </a:r>
                      <a:r>
                        <a:rPr lang="fr-FR" dirty="0" err="1" smtClean="0"/>
                        <a:t>Sample</a:t>
                      </a:r>
                      <a:r>
                        <a:rPr lang="fr-FR" dirty="0" smtClean="0"/>
                        <a:t> T Test</a:t>
                      </a:r>
                      <a:r>
                        <a:rPr lang="ar-DZ" sz="1800" dirty="0" smtClean="0">
                          <a:effectLst/>
                        </a:rPr>
                        <a:t>يقارن </a:t>
                      </a:r>
                      <a:r>
                        <a:rPr lang="ar-DZ" sz="1800" dirty="0">
                          <a:effectLst/>
                        </a:rPr>
                        <a:t>متوسطات </a:t>
                      </a:r>
                      <a:r>
                        <a:rPr lang="ar-DZ" sz="1800" dirty="0" smtClean="0">
                          <a:effectLst/>
                        </a:rPr>
                        <a:t> من نفس </a:t>
                      </a:r>
                      <a:r>
                        <a:rPr lang="ar-DZ" sz="1800" dirty="0" err="1" smtClean="0">
                          <a:effectLst/>
                        </a:rPr>
                        <a:t>العينة </a:t>
                      </a:r>
                      <a:r>
                        <a:rPr lang="ar-DZ" sz="1800" dirty="0" smtClean="0">
                          <a:effectLst/>
                        </a:rPr>
                        <a:t>(مثلا اختبار قبلي</a:t>
                      </a:r>
                      <a:r>
                        <a:rPr lang="ar-DZ" sz="1800" baseline="0" dirty="0" smtClean="0">
                          <a:effectLst/>
                        </a:rPr>
                        <a:t> وبعدي لنفس العينة)</a:t>
                      </a:r>
                      <a:r>
                        <a:rPr lang="ar-DZ" sz="1800" dirty="0" smtClean="0">
                          <a:effectLst/>
                        </a:rPr>
                        <a:t> من </a:t>
                      </a:r>
                      <a:r>
                        <a:rPr lang="ar-DZ" sz="1800" dirty="0">
                          <a:effectLst/>
                        </a:rPr>
                        <a:t>أجل اكتشاف وجود فروق ذات دلالة إحصائية بين متوسطات </a:t>
                      </a:r>
                      <a:r>
                        <a:rPr lang="ar-DZ" sz="1800" dirty="0" smtClean="0">
                          <a:effectLst/>
                        </a:rPr>
                        <a:t>العينات المرتبطة </a:t>
                      </a:r>
                      <a:r>
                        <a:rPr lang="ar-DZ" sz="1800" dirty="0">
                          <a:effectLst/>
                        </a:rPr>
                        <a:t>عند مستوى دلالة </a:t>
                      </a:r>
                      <a:r>
                        <a:rPr lang="ar-DZ" sz="1800" dirty="0" err="1">
                          <a:effectLst/>
                        </a:rPr>
                        <a:t>5%.</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087193888"/>
                  </a:ext>
                </a:extLst>
              </a:tr>
              <a:tr h="1590189">
                <a:tc>
                  <a:txBody>
                    <a:bodyPr/>
                    <a:lstStyle/>
                    <a:p>
                      <a:pPr algn="r" rtl="1">
                        <a:lnSpc>
                          <a:spcPct val="107000"/>
                        </a:lnSpc>
                        <a:spcAft>
                          <a:spcPts val="0"/>
                        </a:spcAft>
                      </a:pPr>
                      <a:r>
                        <a:rPr lang="ar-DZ" sz="1800" dirty="0" err="1" smtClean="0">
                          <a:effectLst/>
                          <a:latin typeface="Calibri" panose="020F0502020204030204" pitchFamily="34" charset="0"/>
                          <a:ea typeface="Calibri" panose="020F0502020204030204" pitchFamily="34" charset="0"/>
                          <a:cs typeface="Arial" panose="020B0604020202020204" pitchFamily="34" charset="0"/>
                        </a:rPr>
                        <a:t>الافتراضات:</a:t>
                      </a:r>
                      <a:endParaRPr lang="ar-DZ" sz="1800" dirty="0" smtClean="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r>
                        <a:rPr lang="ar-DZ" sz="1800" dirty="0" smtClean="0">
                          <a:effectLst/>
                          <a:latin typeface="Calibri" panose="020F0502020204030204" pitchFamily="34" charset="0"/>
                          <a:ea typeface="Calibri" panose="020F0502020204030204" pitchFamily="34" charset="0"/>
                          <a:cs typeface="Arial" panose="020B0604020202020204" pitchFamily="34" charset="0"/>
                        </a:rPr>
                        <a:t>-</a:t>
                      </a:r>
                      <a:r>
                        <a:rPr lang="ar-DZ" sz="1800" dirty="0" err="1" smtClean="0">
                          <a:effectLst/>
                          <a:latin typeface="Calibri" panose="020F0502020204030204" pitchFamily="34" charset="0"/>
                          <a:ea typeface="Calibri" panose="020F0502020204030204" pitchFamily="34" charset="0"/>
                          <a:cs typeface="Arial" panose="020B0604020202020204" pitchFamily="34" charset="0"/>
                        </a:rPr>
                        <a:t>اعتدالية</a:t>
                      </a:r>
                      <a:r>
                        <a:rPr lang="ar-DZ" sz="1800" dirty="0" smtClean="0">
                          <a:effectLst/>
                          <a:latin typeface="Calibri" panose="020F0502020204030204" pitchFamily="34" charset="0"/>
                          <a:ea typeface="Calibri" panose="020F0502020204030204" pitchFamily="34" charset="0"/>
                          <a:cs typeface="Arial" panose="020B0604020202020204" pitchFamily="34" charset="0"/>
                        </a:rPr>
                        <a:t> توزيع</a:t>
                      </a:r>
                      <a:r>
                        <a:rPr lang="ar-DZ" sz="1800" baseline="0" dirty="0" smtClean="0">
                          <a:effectLst/>
                          <a:latin typeface="Calibri" panose="020F0502020204030204" pitchFamily="34" charset="0"/>
                          <a:ea typeface="Calibri" panose="020F0502020204030204" pitchFamily="34" charset="0"/>
                          <a:cs typeface="Arial" panose="020B0604020202020204" pitchFamily="34" charset="0"/>
                        </a:rPr>
                        <a:t> الفرق بين المتغيرين</a:t>
                      </a:r>
                    </a:p>
                    <a:p>
                      <a:pPr algn="r" rtl="1">
                        <a:lnSpc>
                          <a:spcPct val="107000"/>
                        </a:lnSpc>
                        <a:spcAft>
                          <a:spcPts val="0"/>
                        </a:spcAft>
                        <a:buFontTx/>
                        <a:buChar char="-"/>
                      </a:pPr>
                      <a:r>
                        <a:rPr lang="ar-DZ" sz="1800" baseline="0" dirty="0" smtClean="0">
                          <a:effectLst/>
                          <a:latin typeface="Calibri" panose="020F0502020204030204" pitchFamily="34" charset="0"/>
                          <a:ea typeface="Calibri" panose="020F0502020204030204" pitchFamily="34" charset="0"/>
                          <a:cs typeface="Arial" panose="020B0604020202020204" pitchFamily="34" charset="0"/>
                        </a:rPr>
                        <a:t>ان تكون العينة عشوائية</a:t>
                      </a:r>
                    </a:p>
                    <a:p>
                      <a:pPr algn="r" rtl="1">
                        <a:lnSpc>
                          <a:spcPct val="107000"/>
                        </a:lnSpc>
                        <a:spcAft>
                          <a:spcPts val="0"/>
                        </a:spcAft>
                        <a:buFontTx/>
                        <a:buNone/>
                      </a:pPr>
                      <a:r>
                        <a:rPr lang="ar-DZ" sz="1800" baseline="0" dirty="0" smtClean="0">
                          <a:effectLst/>
                          <a:latin typeface="Calibri" panose="020F0502020204030204" pitchFamily="34" charset="0"/>
                          <a:ea typeface="Calibri" panose="020F0502020204030204" pitchFamily="34" charset="0"/>
                          <a:cs typeface="Arial" panose="020B0604020202020204" pitchFamily="34" charset="0"/>
                        </a:rPr>
                        <a:t>- استقلالية قيم الفرق بين المتغيرين</a:t>
                      </a: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4015921741"/>
                  </a:ext>
                </a:extLst>
              </a:tr>
              <a:tr h="341300">
                <a:tc>
                  <a:txBody>
                    <a:bodyPr/>
                    <a:lstStyle/>
                    <a:p>
                      <a:pPr algn="r" rtl="1">
                        <a:lnSpc>
                          <a:spcPct val="107000"/>
                        </a:lnSpc>
                        <a:spcAft>
                          <a:spcPts val="0"/>
                        </a:spcAft>
                      </a:pPr>
                      <a:r>
                        <a:rPr lang="ar-DZ" sz="1800" dirty="0" smtClean="0">
                          <a:effectLst/>
                        </a:rPr>
                        <a:t>الفرضيات:</a:t>
                      </a:r>
                      <a:endParaRPr lang="en-US" sz="1800" dirty="0" smtClean="0">
                        <a:effectLst/>
                      </a:endParaRPr>
                    </a:p>
                    <a:p>
                      <a:pPr marL="342900" lvl="0" indent="-342900" algn="r" rtl="1">
                        <a:lnSpc>
                          <a:spcPct val="107000"/>
                        </a:lnSpc>
                        <a:spcAft>
                          <a:spcPts val="0"/>
                        </a:spcAft>
                        <a:buFont typeface="Arial" panose="020B0604020202020204" pitchFamily="34" charset="0"/>
                        <a:buChar char="-"/>
                      </a:pPr>
                      <a:r>
                        <a:rPr lang="fr-FR" sz="1800" dirty="0" smtClean="0">
                          <a:effectLst/>
                        </a:rPr>
                        <a:t>H0</a:t>
                      </a:r>
                      <a:r>
                        <a:rPr lang="ar-DZ" sz="1800" dirty="0" smtClean="0">
                          <a:effectLst/>
                        </a:rPr>
                        <a:t> : لا توجد فروق ذات دلالة إحصائية بين متوسطي العينتين المرتبطتين عند مستوى دلالة </a:t>
                      </a:r>
                      <a:r>
                        <a:rPr lang="ar-DZ" sz="1800" dirty="0" err="1" smtClean="0">
                          <a:effectLst/>
                        </a:rPr>
                        <a:t>5%..</a:t>
                      </a:r>
                      <a:endParaRPr lang="en-US" sz="1800" dirty="0" smtClean="0">
                        <a:effectLst/>
                      </a:endParaRPr>
                    </a:p>
                    <a:p>
                      <a:pPr marL="342900" lvl="0" indent="-342900" algn="r" rtl="1">
                        <a:lnSpc>
                          <a:spcPct val="107000"/>
                        </a:lnSpc>
                        <a:spcAft>
                          <a:spcPts val="0"/>
                        </a:spcAft>
                        <a:buFont typeface="Arial" panose="020B0604020202020204" pitchFamily="34" charset="0"/>
                        <a:buChar char="-"/>
                      </a:pPr>
                      <a:r>
                        <a:rPr lang="fr-FR" sz="1800" dirty="0" smtClean="0">
                          <a:effectLst/>
                        </a:rPr>
                        <a:t>H1</a:t>
                      </a:r>
                      <a:r>
                        <a:rPr lang="ar-DZ" sz="1800" dirty="0" smtClean="0">
                          <a:effectLst/>
                        </a:rPr>
                        <a:t> : توجد فروق ذات دلالة إحصائية بين متوسطي العينتين المرتبطتين عند مستوى دلالة </a:t>
                      </a:r>
                      <a:r>
                        <a:rPr lang="ar-DZ" sz="1800" dirty="0" err="1" smtClean="0">
                          <a:effectLst/>
                        </a:rPr>
                        <a:t>5%.</a:t>
                      </a:r>
                      <a:endParaRPr lang="ar-DZ" sz="1800" dirty="0" smtClean="0">
                        <a:effectLst/>
                      </a:endParaRPr>
                    </a:p>
                    <a:p>
                      <a:pPr marL="342900" lvl="0" indent="-342900" algn="r" rtl="1">
                        <a:lnSpc>
                          <a:spcPct val="107000"/>
                        </a:lnSpc>
                        <a:spcAft>
                          <a:spcPts val="0"/>
                        </a:spcAft>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546563004"/>
                  </a:ext>
                </a:extLst>
              </a:tr>
            </a:tbl>
          </a:graphicData>
        </a:graphic>
      </p:graphicFrame>
      <p:sp>
        <p:nvSpPr>
          <p:cNvPr id="3" name="Rectangle 1">
            <a:extLst>
              <a:ext uri="{FF2B5EF4-FFF2-40B4-BE49-F238E27FC236}">
                <a16:creationId xmlns="" xmlns:a16="http://schemas.microsoft.com/office/drawing/2014/main" id="{78869836-ACCF-4AA1-863E-4F0CD075CAE0}"/>
              </a:ext>
            </a:extLst>
          </p:cNvPr>
          <p:cNvSpPr>
            <a:spLocks noChangeArrowheads="1"/>
          </p:cNvSpPr>
          <p:nvPr/>
        </p:nvSpPr>
        <p:spPr bwMode="auto">
          <a:xfrm>
            <a:off x="736979" y="955255"/>
            <a:ext cx="10697452"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r" defTabSz="914400" rtl="1">
              <a:buFont typeface="Wingdings" pitchFamily="2" charset="2"/>
              <a:buChar char="q"/>
            </a:pPr>
            <a:r>
              <a:rPr lang="ar-DZ" b="1" dirty="0" smtClean="0"/>
              <a:t>اختبار ت للعينات </a:t>
            </a:r>
            <a:r>
              <a:rPr lang="ar-DZ" b="1" dirty="0" err="1" smtClean="0"/>
              <a:t>المزدوجة </a:t>
            </a:r>
            <a:r>
              <a:rPr lang="ar-DZ" b="1" dirty="0" smtClean="0"/>
              <a:t>(المرتبطة</a:t>
            </a:r>
            <a:r>
              <a:rPr lang="ar-DZ" b="1" dirty="0" err="1" smtClean="0"/>
              <a:t>)</a:t>
            </a:r>
            <a:r>
              <a:rPr lang="ar-DZ" b="1" dirty="0" smtClean="0"/>
              <a:t> </a:t>
            </a:r>
            <a:r>
              <a:rPr lang="fr-FR" dirty="0" err="1" smtClean="0"/>
              <a:t>Paired</a:t>
            </a:r>
            <a:r>
              <a:rPr lang="fr-FR" dirty="0" smtClean="0"/>
              <a:t> </a:t>
            </a:r>
            <a:r>
              <a:rPr lang="fr-FR" dirty="0" err="1" smtClean="0"/>
              <a:t>Sample</a:t>
            </a:r>
            <a:r>
              <a:rPr lang="fr-FR" dirty="0" smtClean="0"/>
              <a:t> T Test</a:t>
            </a:r>
            <a:endParaRPr lang="ar-DZ" dirty="0" smtClean="0"/>
          </a:p>
        </p:txBody>
      </p:sp>
      <p:sp>
        <p:nvSpPr>
          <p:cNvPr id="4" name="Rectangle 3"/>
          <p:cNvSpPr/>
          <p:nvPr/>
        </p:nvSpPr>
        <p:spPr>
          <a:xfrm>
            <a:off x="7075098" y="5918475"/>
            <a:ext cx="3243196" cy="388696"/>
          </a:xfrm>
          <a:prstGeom prst="rect">
            <a:avLst/>
          </a:prstGeom>
        </p:spPr>
        <p:txBody>
          <a:bodyPr wrap="none">
            <a:spAutoFit/>
          </a:bodyPr>
          <a:lstStyle/>
          <a:p>
            <a:pPr marL="342900" lvl="0" indent="-342900" algn="r" rtl="1">
              <a:lnSpc>
                <a:spcPct val="107000"/>
              </a:lnSpc>
              <a:spcAft>
                <a:spcPts val="0"/>
              </a:spcAft>
              <a:buFont typeface="Arial" panose="020B0604020202020204" pitchFamily="34" charset="0"/>
              <a:buChar char="-"/>
            </a:pPr>
            <a:r>
              <a:rPr lang="ar-DZ" dirty="0" smtClean="0">
                <a:latin typeface="Calibri" panose="020F0502020204030204" pitchFamily="34" charset="0"/>
                <a:ea typeface="Calibri" panose="020F0502020204030204" pitchFamily="34" charset="0"/>
                <a:cs typeface="Arial" panose="020B0604020202020204" pitchFamily="34" charset="0"/>
              </a:rPr>
              <a:t>لتطبيق الاختبار نتبع الخطوات التالية:</a:t>
            </a:r>
            <a:endParaRPr lang="en-US"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 xmlns:p14="http://schemas.microsoft.com/office/powerpoint/2010/main" val="4445936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1132764"/>
            <a:ext cx="9601196" cy="1153235"/>
          </a:xfrm>
        </p:spPr>
        <p:txBody>
          <a:bodyPr>
            <a:noAutofit/>
          </a:bodyPr>
          <a:lstStyle/>
          <a:p>
            <a:r>
              <a:rPr lang="ar-DZ" sz="2800" dirty="0" smtClean="0"/>
              <a:t>مثال:اختبر الفرضية التالية“ لا </a:t>
            </a:r>
            <a:r>
              <a:rPr lang="ar-DZ" sz="2800" dirty="0" smtClean="0"/>
              <a:t>يوجد فرق </a:t>
            </a:r>
            <a:r>
              <a:rPr lang="ar-DZ" sz="2800" dirty="0" smtClean="0"/>
              <a:t>بين متوسطي الاداء القبلي </a:t>
            </a:r>
            <a:r>
              <a:rPr lang="ar-DZ" sz="2800" dirty="0" err="1" smtClean="0"/>
              <a:t>والبعدي</a:t>
            </a:r>
            <a:r>
              <a:rPr lang="ar-DZ" sz="2800" dirty="0" smtClean="0"/>
              <a:t> </a:t>
            </a:r>
            <a:r>
              <a:rPr lang="ar-DZ" sz="2800" dirty="0" err="1" smtClean="0"/>
              <a:t>لاساتذة</a:t>
            </a:r>
            <a:r>
              <a:rPr lang="ar-DZ" sz="2800" dirty="0" smtClean="0"/>
              <a:t> الذين تلقوا دورة تكوينية“ لاختبار الفرضية نتبع الخطوات التالية</a:t>
            </a:r>
            <a:endParaRPr lang="fr-FR" sz="2800" dirty="0"/>
          </a:p>
        </p:txBody>
      </p:sp>
      <p:sp>
        <p:nvSpPr>
          <p:cNvPr id="3" name="Espace réservé du texte 2"/>
          <p:cNvSpPr>
            <a:spLocks noGrp="1"/>
          </p:cNvSpPr>
          <p:nvPr>
            <p:ph type="body" idx="1"/>
          </p:nvPr>
        </p:nvSpPr>
        <p:spPr/>
        <p:txBody>
          <a:bodyPr/>
          <a:lstStyle/>
          <a:p>
            <a:endParaRPr lang="fr-FR" dirty="0"/>
          </a:p>
        </p:txBody>
      </p:sp>
      <p:graphicFrame>
        <p:nvGraphicFramePr>
          <p:cNvPr id="7" name="Espace réservé du contenu 6"/>
          <p:cNvGraphicFramePr>
            <a:graphicFrameLocks noGrp="1"/>
          </p:cNvGraphicFramePr>
          <p:nvPr>
            <p:ph sz="quarter" idx="4"/>
          </p:nvPr>
        </p:nvGraphicFramePr>
        <p:xfrm>
          <a:off x="7053944" y="2374710"/>
          <a:ext cx="4253676" cy="4023360"/>
        </p:xfrm>
        <a:graphic>
          <a:graphicData uri="http://schemas.openxmlformats.org/drawingml/2006/table">
            <a:tbl>
              <a:tblPr firstRow="1" bandRow="1">
                <a:tableStyleId>{5C22544A-7EE6-4342-B048-85BDC9FD1C3A}</a:tableStyleId>
              </a:tblPr>
              <a:tblGrid>
                <a:gridCol w="1417892"/>
                <a:gridCol w="1417892"/>
                <a:gridCol w="1417892"/>
              </a:tblGrid>
              <a:tr h="330382">
                <a:tc>
                  <a:txBody>
                    <a:bodyPr/>
                    <a:lstStyle/>
                    <a:p>
                      <a:r>
                        <a:rPr lang="ar-DZ" dirty="0" smtClean="0"/>
                        <a:t>الاداء البعدي</a:t>
                      </a:r>
                      <a:endParaRPr lang="fr-FR" dirty="0"/>
                    </a:p>
                  </a:txBody>
                  <a:tcPr/>
                </a:tc>
                <a:tc>
                  <a:txBody>
                    <a:bodyPr/>
                    <a:lstStyle/>
                    <a:p>
                      <a:r>
                        <a:rPr lang="ar-DZ" dirty="0" smtClean="0"/>
                        <a:t>الاداء القبلي</a:t>
                      </a:r>
                      <a:endParaRPr lang="fr-FR" dirty="0"/>
                    </a:p>
                  </a:txBody>
                  <a:tcPr/>
                </a:tc>
                <a:tc>
                  <a:txBody>
                    <a:bodyPr/>
                    <a:lstStyle/>
                    <a:p>
                      <a:r>
                        <a:rPr lang="ar-DZ" dirty="0" smtClean="0"/>
                        <a:t>الأستاذ</a:t>
                      </a:r>
                      <a:endParaRPr lang="fr-FR" dirty="0"/>
                    </a:p>
                  </a:txBody>
                  <a:tcPr/>
                </a:tc>
              </a:tr>
              <a:tr h="330382">
                <a:tc>
                  <a:txBody>
                    <a:bodyPr/>
                    <a:lstStyle/>
                    <a:p>
                      <a:r>
                        <a:rPr lang="ar-DZ" dirty="0" smtClean="0"/>
                        <a:t>10</a:t>
                      </a:r>
                      <a:endParaRPr lang="fr-FR" dirty="0"/>
                    </a:p>
                  </a:txBody>
                  <a:tcPr/>
                </a:tc>
                <a:tc>
                  <a:txBody>
                    <a:bodyPr/>
                    <a:lstStyle/>
                    <a:p>
                      <a:r>
                        <a:rPr lang="ar-DZ" dirty="0" smtClean="0"/>
                        <a:t>7</a:t>
                      </a:r>
                      <a:endParaRPr lang="fr-FR" dirty="0"/>
                    </a:p>
                  </a:txBody>
                  <a:tcPr/>
                </a:tc>
                <a:tc>
                  <a:txBody>
                    <a:bodyPr/>
                    <a:lstStyle/>
                    <a:p>
                      <a:r>
                        <a:rPr lang="ar-DZ" dirty="0" smtClean="0"/>
                        <a:t>1</a:t>
                      </a:r>
                      <a:endParaRPr lang="fr-FR" dirty="0"/>
                    </a:p>
                  </a:txBody>
                  <a:tcPr/>
                </a:tc>
              </a:tr>
              <a:tr h="330382">
                <a:tc>
                  <a:txBody>
                    <a:bodyPr/>
                    <a:lstStyle/>
                    <a:p>
                      <a:r>
                        <a:rPr lang="ar-DZ" dirty="0" smtClean="0"/>
                        <a:t>9</a:t>
                      </a:r>
                      <a:endParaRPr lang="fr-FR" dirty="0"/>
                    </a:p>
                  </a:txBody>
                  <a:tcPr/>
                </a:tc>
                <a:tc>
                  <a:txBody>
                    <a:bodyPr/>
                    <a:lstStyle/>
                    <a:p>
                      <a:r>
                        <a:rPr lang="ar-DZ" dirty="0" smtClean="0"/>
                        <a:t>8</a:t>
                      </a:r>
                      <a:endParaRPr lang="fr-FR" dirty="0"/>
                    </a:p>
                  </a:txBody>
                  <a:tcPr/>
                </a:tc>
                <a:tc>
                  <a:txBody>
                    <a:bodyPr/>
                    <a:lstStyle/>
                    <a:p>
                      <a:r>
                        <a:rPr lang="ar-DZ" dirty="0" smtClean="0"/>
                        <a:t>2</a:t>
                      </a:r>
                      <a:endParaRPr lang="fr-FR" dirty="0"/>
                    </a:p>
                  </a:txBody>
                  <a:tcPr/>
                </a:tc>
              </a:tr>
              <a:tr h="330382">
                <a:tc>
                  <a:txBody>
                    <a:bodyPr/>
                    <a:lstStyle/>
                    <a:p>
                      <a:r>
                        <a:rPr lang="ar-DZ" dirty="0" smtClean="0"/>
                        <a:t>12</a:t>
                      </a:r>
                      <a:endParaRPr lang="fr-FR" dirty="0"/>
                    </a:p>
                  </a:txBody>
                  <a:tcPr/>
                </a:tc>
                <a:tc>
                  <a:txBody>
                    <a:bodyPr/>
                    <a:lstStyle/>
                    <a:p>
                      <a:r>
                        <a:rPr lang="ar-DZ" dirty="0" smtClean="0"/>
                        <a:t>6</a:t>
                      </a:r>
                      <a:endParaRPr lang="fr-FR" dirty="0"/>
                    </a:p>
                  </a:txBody>
                  <a:tcPr/>
                </a:tc>
                <a:tc>
                  <a:txBody>
                    <a:bodyPr/>
                    <a:lstStyle/>
                    <a:p>
                      <a:r>
                        <a:rPr lang="ar-DZ" dirty="0" smtClean="0"/>
                        <a:t>3</a:t>
                      </a:r>
                      <a:endParaRPr lang="fr-FR" dirty="0"/>
                    </a:p>
                  </a:txBody>
                  <a:tcPr/>
                </a:tc>
              </a:tr>
              <a:tr h="330382">
                <a:tc>
                  <a:txBody>
                    <a:bodyPr/>
                    <a:lstStyle/>
                    <a:p>
                      <a:r>
                        <a:rPr lang="ar-DZ" dirty="0" smtClean="0"/>
                        <a:t>11</a:t>
                      </a:r>
                      <a:endParaRPr lang="fr-FR" dirty="0"/>
                    </a:p>
                  </a:txBody>
                  <a:tcPr/>
                </a:tc>
                <a:tc>
                  <a:txBody>
                    <a:bodyPr/>
                    <a:lstStyle/>
                    <a:p>
                      <a:r>
                        <a:rPr lang="ar-DZ" dirty="0" smtClean="0"/>
                        <a:t>4</a:t>
                      </a:r>
                      <a:endParaRPr lang="fr-FR" dirty="0"/>
                    </a:p>
                  </a:txBody>
                  <a:tcPr/>
                </a:tc>
                <a:tc>
                  <a:txBody>
                    <a:bodyPr/>
                    <a:lstStyle/>
                    <a:p>
                      <a:r>
                        <a:rPr lang="ar-DZ" dirty="0" smtClean="0"/>
                        <a:t>4</a:t>
                      </a:r>
                      <a:endParaRPr lang="fr-FR" dirty="0"/>
                    </a:p>
                  </a:txBody>
                  <a:tcPr/>
                </a:tc>
              </a:tr>
              <a:tr h="330382">
                <a:tc>
                  <a:txBody>
                    <a:bodyPr/>
                    <a:lstStyle/>
                    <a:p>
                      <a:r>
                        <a:rPr lang="ar-DZ" dirty="0" smtClean="0"/>
                        <a:t>16</a:t>
                      </a:r>
                      <a:endParaRPr lang="fr-FR" dirty="0"/>
                    </a:p>
                  </a:txBody>
                  <a:tcPr/>
                </a:tc>
                <a:tc>
                  <a:txBody>
                    <a:bodyPr/>
                    <a:lstStyle/>
                    <a:p>
                      <a:r>
                        <a:rPr lang="ar-DZ" dirty="0" smtClean="0"/>
                        <a:t>11</a:t>
                      </a:r>
                      <a:endParaRPr lang="fr-FR" dirty="0"/>
                    </a:p>
                  </a:txBody>
                  <a:tcPr/>
                </a:tc>
                <a:tc>
                  <a:txBody>
                    <a:bodyPr/>
                    <a:lstStyle/>
                    <a:p>
                      <a:r>
                        <a:rPr lang="ar-DZ" dirty="0" smtClean="0"/>
                        <a:t>5</a:t>
                      </a:r>
                      <a:endParaRPr lang="fr-FR" dirty="0"/>
                    </a:p>
                  </a:txBody>
                  <a:tcPr/>
                </a:tc>
              </a:tr>
              <a:tr h="330382">
                <a:tc>
                  <a:txBody>
                    <a:bodyPr/>
                    <a:lstStyle/>
                    <a:p>
                      <a:r>
                        <a:rPr lang="ar-DZ" dirty="0" smtClean="0"/>
                        <a:t>7</a:t>
                      </a:r>
                      <a:endParaRPr lang="fr-FR" dirty="0"/>
                    </a:p>
                  </a:txBody>
                  <a:tcPr/>
                </a:tc>
                <a:tc>
                  <a:txBody>
                    <a:bodyPr/>
                    <a:lstStyle/>
                    <a:p>
                      <a:r>
                        <a:rPr lang="ar-DZ" dirty="0" smtClean="0"/>
                        <a:t>4</a:t>
                      </a:r>
                      <a:endParaRPr lang="fr-FR" dirty="0"/>
                    </a:p>
                  </a:txBody>
                  <a:tcPr/>
                </a:tc>
                <a:tc>
                  <a:txBody>
                    <a:bodyPr/>
                    <a:lstStyle/>
                    <a:p>
                      <a:r>
                        <a:rPr lang="ar-DZ" dirty="0" smtClean="0"/>
                        <a:t>6</a:t>
                      </a:r>
                      <a:endParaRPr lang="fr-FR" dirty="0"/>
                    </a:p>
                  </a:txBody>
                  <a:tcPr/>
                </a:tc>
              </a:tr>
              <a:tr h="330382">
                <a:tc>
                  <a:txBody>
                    <a:bodyPr/>
                    <a:lstStyle/>
                    <a:p>
                      <a:r>
                        <a:rPr lang="ar-DZ" dirty="0" smtClean="0"/>
                        <a:t>9</a:t>
                      </a:r>
                      <a:endParaRPr lang="fr-FR" dirty="0"/>
                    </a:p>
                  </a:txBody>
                  <a:tcPr/>
                </a:tc>
                <a:tc>
                  <a:txBody>
                    <a:bodyPr/>
                    <a:lstStyle/>
                    <a:p>
                      <a:r>
                        <a:rPr lang="ar-DZ" dirty="0" smtClean="0"/>
                        <a:t>6</a:t>
                      </a:r>
                      <a:endParaRPr lang="fr-FR" dirty="0"/>
                    </a:p>
                  </a:txBody>
                  <a:tcPr/>
                </a:tc>
                <a:tc>
                  <a:txBody>
                    <a:bodyPr/>
                    <a:lstStyle/>
                    <a:p>
                      <a:r>
                        <a:rPr lang="ar-DZ" dirty="0" smtClean="0"/>
                        <a:t>7</a:t>
                      </a:r>
                      <a:endParaRPr lang="fr-FR" dirty="0"/>
                    </a:p>
                  </a:txBody>
                  <a:tcPr/>
                </a:tc>
              </a:tr>
              <a:tr h="330382">
                <a:tc>
                  <a:txBody>
                    <a:bodyPr/>
                    <a:lstStyle/>
                    <a:p>
                      <a:r>
                        <a:rPr lang="ar-DZ" dirty="0" smtClean="0"/>
                        <a:t>11</a:t>
                      </a:r>
                      <a:endParaRPr lang="fr-FR" dirty="0"/>
                    </a:p>
                  </a:txBody>
                  <a:tcPr/>
                </a:tc>
                <a:tc>
                  <a:txBody>
                    <a:bodyPr/>
                    <a:lstStyle/>
                    <a:p>
                      <a:r>
                        <a:rPr lang="ar-DZ" dirty="0" smtClean="0"/>
                        <a:t>7</a:t>
                      </a:r>
                      <a:endParaRPr lang="fr-FR" dirty="0"/>
                    </a:p>
                  </a:txBody>
                  <a:tcPr/>
                </a:tc>
                <a:tc>
                  <a:txBody>
                    <a:bodyPr/>
                    <a:lstStyle/>
                    <a:p>
                      <a:r>
                        <a:rPr lang="ar-DZ" dirty="0" smtClean="0"/>
                        <a:t>8</a:t>
                      </a:r>
                      <a:endParaRPr lang="fr-FR" dirty="0"/>
                    </a:p>
                  </a:txBody>
                  <a:tcPr/>
                </a:tc>
              </a:tr>
              <a:tr h="330382">
                <a:tc>
                  <a:txBody>
                    <a:bodyPr/>
                    <a:lstStyle/>
                    <a:p>
                      <a:r>
                        <a:rPr lang="ar-DZ" dirty="0" smtClean="0"/>
                        <a:t>10</a:t>
                      </a:r>
                      <a:endParaRPr lang="fr-FR" dirty="0"/>
                    </a:p>
                  </a:txBody>
                  <a:tcPr/>
                </a:tc>
                <a:tc>
                  <a:txBody>
                    <a:bodyPr/>
                    <a:lstStyle/>
                    <a:p>
                      <a:r>
                        <a:rPr lang="ar-DZ" dirty="0" smtClean="0"/>
                        <a:t>3</a:t>
                      </a:r>
                      <a:endParaRPr lang="fr-FR" dirty="0"/>
                    </a:p>
                  </a:txBody>
                  <a:tcPr/>
                </a:tc>
                <a:tc>
                  <a:txBody>
                    <a:bodyPr/>
                    <a:lstStyle/>
                    <a:p>
                      <a:r>
                        <a:rPr lang="ar-DZ" dirty="0" smtClean="0"/>
                        <a:t>9</a:t>
                      </a:r>
                      <a:endParaRPr lang="fr-FR" dirty="0"/>
                    </a:p>
                  </a:txBody>
                  <a:tcPr/>
                </a:tc>
              </a:tr>
              <a:tr h="330382">
                <a:tc>
                  <a:txBody>
                    <a:bodyPr/>
                    <a:lstStyle/>
                    <a:p>
                      <a:r>
                        <a:rPr lang="ar-DZ" dirty="0" smtClean="0"/>
                        <a:t>12</a:t>
                      </a:r>
                      <a:endParaRPr lang="fr-FR" dirty="0"/>
                    </a:p>
                  </a:txBody>
                  <a:tcPr/>
                </a:tc>
                <a:tc>
                  <a:txBody>
                    <a:bodyPr/>
                    <a:lstStyle/>
                    <a:p>
                      <a:r>
                        <a:rPr lang="ar-DZ" dirty="0" smtClean="0"/>
                        <a:t>6</a:t>
                      </a:r>
                      <a:endParaRPr lang="fr-FR" dirty="0"/>
                    </a:p>
                  </a:txBody>
                  <a:tcPr/>
                </a:tc>
                <a:tc>
                  <a:txBody>
                    <a:bodyPr/>
                    <a:lstStyle/>
                    <a:p>
                      <a:r>
                        <a:rPr lang="ar-DZ" dirty="0" smtClean="0"/>
                        <a:t>10</a:t>
                      </a:r>
                      <a:endParaRPr lang="fr-FR" dirty="0"/>
                    </a:p>
                  </a:txBody>
                  <a:tcPr/>
                </a:tc>
              </a:tr>
            </a:tbl>
          </a:graphicData>
        </a:graphic>
      </p:graphicFrame>
      <p:pic>
        <p:nvPicPr>
          <p:cNvPr id="3074" name="Picture 2"/>
          <p:cNvPicPr>
            <a:picLocks noChangeAspect="1" noChangeArrowheads="1"/>
          </p:cNvPicPr>
          <p:nvPr/>
        </p:nvPicPr>
        <p:blipFill>
          <a:blip r:embed="rId2" cstate="print"/>
          <a:srcRect/>
          <a:stretch>
            <a:fillRect/>
          </a:stretch>
        </p:blipFill>
        <p:spPr bwMode="auto">
          <a:xfrm>
            <a:off x="938639" y="2688610"/>
            <a:ext cx="5134615" cy="4770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5" name="Picture 3"/>
          <p:cNvPicPr>
            <a:picLocks noGrp="1" noChangeAspect="1" noChangeArrowheads="1"/>
          </p:cNvPicPr>
          <p:nvPr>
            <p:ph sz="half" idx="2"/>
          </p:nvPr>
        </p:nvPicPr>
        <p:blipFill>
          <a:blip r:embed="rId3" cstate="print"/>
          <a:srcRect/>
          <a:stretch>
            <a:fillRect/>
          </a:stretch>
        </p:blipFill>
        <p:spPr bwMode="auto">
          <a:xfrm>
            <a:off x="1477962" y="3425825"/>
            <a:ext cx="4352925" cy="2266950"/>
          </a:xfrm>
          <a:prstGeom prst="rect">
            <a:avLst/>
          </a:prstGeom>
          <a:noFill/>
          <a:ln w="9525">
            <a:noFill/>
            <a:miter lim="800000"/>
            <a:headEnd/>
            <a:tailEnd/>
          </a:ln>
        </p:spPr>
      </p:pic>
      <p:sp>
        <p:nvSpPr>
          <p:cNvPr id="10" name="Flèche gauche 9"/>
          <p:cNvSpPr/>
          <p:nvPr/>
        </p:nvSpPr>
        <p:spPr>
          <a:xfrm>
            <a:off x="5854890" y="4285397"/>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Flèche vers le bas 10"/>
          <p:cNvSpPr/>
          <p:nvPr/>
        </p:nvSpPr>
        <p:spPr>
          <a:xfrm>
            <a:off x="3534770" y="5800299"/>
            <a:ext cx="484632" cy="8052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09049" y="709177"/>
            <a:ext cx="9601196" cy="778429"/>
          </a:xfrm>
        </p:spPr>
        <p:txBody>
          <a:bodyPr>
            <a:normAutofit/>
          </a:bodyPr>
          <a:lstStyle/>
          <a:p>
            <a:r>
              <a:rPr lang="ar-DZ" sz="4000" dirty="0" smtClean="0"/>
              <a:t>بعد اتباع الخطوات السابقة </a:t>
            </a:r>
            <a:r>
              <a:rPr lang="ar-DZ" sz="4000" dirty="0" err="1" smtClean="0"/>
              <a:t>نتحصل</a:t>
            </a:r>
            <a:r>
              <a:rPr lang="ar-DZ" sz="4000" dirty="0" smtClean="0"/>
              <a:t> على ما يأتي:</a:t>
            </a:r>
            <a:endParaRPr lang="fr-FR" sz="4000" dirty="0"/>
          </a:p>
        </p:txBody>
      </p:sp>
      <p:pic>
        <p:nvPicPr>
          <p:cNvPr id="4098" name="Picture 2"/>
          <p:cNvPicPr>
            <a:picLocks noGrp="1" noChangeAspect="1" noChangeArrowheads="1"/>
          </p:cNvPicPr>
          <p:nvPr>
            <p:ph sz="half" idx="2"/>
          </p:nvPr>
        </p:nvPicPr>
        <p:blipFill>
          <a:blip r:embed="rId2" cstate="print"/>
          <a:srcRect/>
          <a:stretch>
            <a:fillRect/>
          </a:stretch>
        </p:blipFill>
        <p:spPr bwMode="auto">
          <a:xfrm>
            <a:off x="6359145" y="1351128"/>
            <a:ext cx="4718050" cy="1692323"/>
          </a:xfrm>
          <a:prstGeom prst="rect">
            <a:avLst/>
          </a:prstGeom>
          <a:noFill/>
          <a:ln w="9525">
            <a:noFill/>
            <a:miter lim="800000"/>
            <a:headEnd/>
            <a:tailEnd/>
          </a:ln>
        </p:spPr>
      </p:pic>
      <p:pic>
        <p:nvPicPr>
          <p:cNvPr id="4099" name="Picture 3"/>
          <p:cNvPicPr>
            <a:picLocks noGrp="1" noChangeAspect="1" noChangeArrowheads="1"/>
          </p:cNvPicPr>
          <p:nvPr>
            <p:ph sz="half" idx="1"/>
          </p:nvPr>
        </p:nvPicPr>
        <p:blipFill>
          <a:blip r:embed="rId3" cstate="print"/>
          <a:srcRect/>
          <a:stretch>
            <a:fillRect/>
          </a:stretch>
        </p:blipFill>
        <p:spPr bwMode="auto">
          <a:xfrm>
            <a:off x="6282047" y="3657600"/>
            <a:ext cx="5070853" cy="2606723"/>
          </a:xfrm>
          <a:prstGeom prst="rect">
            <a:avLst/>
          </a:prstGeom>
          <a:noFill/>
          <a:ln w="9525">
            <a:noFill/>
            <a:miter lim="800000"/>
            <a:headEnd/>
            <a:tailEnd/>
          </a:ln>
        </p:spPr>
      </p:pic>
      <p:sp>
        <p:nvSpPr>
          <p:cNvPr id="8" name="Flèche vers le bas 7"/>
          <p:cNvSpPr/>
          <p:nvPr/>
        </p:nvSpPr>
        <p:spPr>
          <a:xfrm>
            <a:off x="8256896" y="2980740"/>
            <a:ext cx="1064525" cy="786042"/>
          </a:xfrm>
          <a:prstGeom prst="downArrow">
            <a:avLst>
              <a:gd name="adj1" fmla="val 100000"/>
              <a:gd name="adj2" fmla="val 513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smtClean="0"/>
              <a:t>المخرجات</a:t>
            </a:r>
            <a:endParaRPr lang="fr-FR" dirty="0"/>
          </a:p>
        </p:txBody>
      </p:sp>
      <p:sp>
        <p:nvSpPr>
          <p:cNvPr id="9" name="Espace réservé du texte 3"/>
          <p:cNvSpPr txBox="1">
            <a:spLocks/>
          </p:cNvSpPr>
          <p:nvPr/>
        </p:nvSpPr>
        <p:spPr>
          <a:xfrm>
            <a:off x="1293811" y="1990725"/>
            <a:ext cx="3718455" cy="3478744"/>
          </a:xfrm>
          <a:prstGeom prst="rect">
            <a:avLst/>
          </a:prstGeom>
          <a:ln>
            <a:solidFill>
              <a:schemeClr val="accent1"/>
            </a:solidFill>
          </a:ln>
        </p:spPr>
        <p:txBody>
          <a:bodyPr vert="horz" lIns="91440" tIns="45720" rIns="91440" bIns="45720" rtlCol="0" anchor="t">
            <a:normAutofit fontScale="70000" lnSpcReduction="20000"/>
          </a:bodyPr>
          <a:lstStyle/>
          <a:p>
            <a:pPr marL="285750" marR="0" lvl="0" indent="-285750" algn="just" defTabSz="457200" rtl="1" eaLnBrk="1" fontAlgn="auto" latinLnBrk="0" hangingPunct="1">
              <a:lnSpc>
                <a:spcPct val="100000"/>
              </a:lnSpc>
              <a:spcBef>
                <a:spcPct val="20000"/>
              </a:spcBef>
              <a:spcAft>
                <a:spcPts val="600"/>
              </a:spcAft>
              <a:buClr>
                <a:schemeClr val="accent1"/>
              </a:buClr>
              <a:buSzPct val="115000"/>
              <a:buFont typeface="Arial"/>
              <a:buChar char="•"/>
              <a:tabLst/>
              <a:defRPr/>
            </a:pPr>
            <a:r>
              <a:rPr kumimoji="0" lang="ar-DZ" sz="2800" b="1" i="0" u="none" strike="noStrike" kern="1200" cap="none" spc="0" normalizeH="0" baseline="0" noProof="0" dirty="0" smtClean="0">
                <a:ln>
                  <a:noFill/>
                </a:ln>
                <a:solidFill>
                  <a:schemeClr val="accent3"/>
                </a:solidFill>
                <a:effectLst/>
                <a:uLnTx/>
                <a:uFillTx/>
                <a:latin typeface="+mn-lt"/>
                <a:ea typeface="+mn-ea"/>
                <a:cs typeface="+mn-cs"/>
              </a:rPr>
              <a:t>تفسير </a:t>
            </a:r>
            <a:r>
              <a:rPr kumimoji="0" lang="ar-DZ" sz="2800" b="1" i="0" u="none" strike="noStrike" kern="1200" cap="none" spc="0" normalizeH="0" baseline="0" noProof="0" dirty="0" err="1" smtClean="0">
                <a:ln>
                  <a:noFill/>
                </a:ln>
                <a:solidFill>
                  <a:schemeClr val="accent3"/>
                </a:solidFill>
                <a:effectLst/>
                <a:uLnTx/>
                <a:uFillTx/>
                <a:latin typeface="+mn-lt"/>
                <a:ea typeface="+mn-ea"/>
                <a:cs typeface="+mn-cs"/>
              </a:rPr>
              <a:t>النتائج:</a:t>
            </a:r>
            <a:endParaRPr kumimoji="0" lang="ar-DZ" sz="2800" b="1" i="0" u="none" strike="noStrike" kern="1200" cap="none" spc="0" normalizeH="0" baseline="0" noProof="0" dirty="0" smtClean="0">
              <a:ln>
                <a:noFill/>
              </a:ln>
              <a:solidFill>
                <a:schemeClr val="accent3"/>
              </a:solidFill>
              <a:effectLst/>
              <a:uLnTx/>
              <a:uFillTx/>
              <a:latin typeface="+mn-lt"/>
              <a:ea typeface="+mn-ea"/>
              <a:cs typeface="+mn-cs"/>
            </a:endParaRPr>
          </a:p>
          <a:p>
            <a:pPr marL="285750" marR="0" lvl="0" indent="-285750" algn="just" defTabSz="457200" rtl="1" eaLnBrk="1" fontAlgn="auto" latinLnBrk="0" hangingPunct="1">
              <a:lnSpc>
                <a:spcPct val="100000"/>
              </a:lnSpc>
              <a:spcBef>
                <a:spcPct val="20000"/>
              </a:spcBef>
              <a:spcAft>
                <a:spcPts val="600"/>
              </a:spcAft>
              <a:buClr>
                <a:schemeClr val="accent1"/>
              </a:buClr>
              <a:buSzPct val="115000"/>
              <a:buFont typeface="Arial"/>
              <a:buChar char="•"/>
              <a:tabLst/>
              <a:defRPr/>
            </a:pPr>
            <a:endParaRPr kumimoji="0" lang="ar-DZ" sz="2800" b="1" i="0" u="none" strike="noStrike" kern="1200" cap="none" spc="0" normalizeH="0" baseline="0" noProof="0" dirty="0" smtClean="0">
              <a:ln>
                <a:noFill/>
              </a:ln>
              <a:solidFill>
                <a:schemeClr val="accent3"/>
              </a:solidFill>
              <a:effectLst/>
              <a:uLnTx/>
              <a:uFillTx/>
              <a:latin typeface="+mn-lt"/>
              <a:ea typeface="+mn-ea"/>
              <a:cs typeface="+mn-cs"/>
            </a:endParaRPr>
          </a:p>
          <a:p>
            <a:pPr marL="285750" marR="0" lvl="0" indent="-285750" algn="just" defTabSz="457200" rtl="1" eaLnBrk="1" fontAlgn="auto" latinLnBrk="0" hangingPunct="1">
              <a:lnSpc>
                <a:spcPct val="100000"/>
              </a:lnSpc>
              <a:spcBef>
                <a:spcPct val="20000"/>
              </a:spcBef>
              <a:spcAft>
                <a:spcPts val="600"/>
              </a:spcAft>
              <a:buClr>
                <a:schemeClr val="accent1"/>
              </a:buClr>
              <a:buSzPct val="115000"/>
              <a:buFont typeface="Arial" pitchFamily="34" charset="0"/>
              <a:buChar char="•"/>
              <a:tabLst/>
              <a:defRPr/>
            </a:pPr>
            <a:r>
              <a:rPr kumimoji="0" lang="ar-DZ" sz="2400" b="1" i="0" u="none" strike="noStrike" kern="1200" cap="none" spc="0" normalizeH="0" baseline="0" noProof="0" dirty="0" smtClean="0">
                <a:ln>
                  <a:noFill/>
                </a:ln>
                <a:effectLst/>
                <a:uLnTx/>
                <a:uFillTx/>
                <a:latin typeface="+mn-lt"/>
                <a:ea typeface="+mn-ea"/>
                <a:cs typeface="+mn-cs"/>
              </a:rPr>
              <a:t>الجدول الأول: يبين بعض الاحصاءات الوصفية منها:عدد المبحوثين والمتوسطات والانحرافات المعياري</a:t>
            </a:r>
            <a:r>
              <a:rPr kumimoji="0" lang="ar-DZ" sz="2400" b="1" i="0" u="none" strike="noStrike" kern="1200" cap="none" spc="0" normalizeH="0" noProof="0" dirty="0" smtClean="0">
                <a:ln>
                  <a:noFill/>
                </a:ln>
                <a:effectLst/>
                <a:uLnTx/>
                <a:uFillTx/>
                <a:latin typeface="+mn-lt"/>
                <a:ea typeface="+mn-ea"/>
                <a:cs typeface="+mn-cs"/>
              </a:rPr>
              <a:t> للأداء القبلي </a:t>
            </a:r>
            <a:r>
              <a:rPr kumimoji="0" lang="ar-DZ" sz="2400" b="1" i="0" u="none" strike="noStrike" kern="1200" cap="none" spc="0" normalizeH="0" noProof="0" dirty="0" err="1" smtClean="0">
                <a:ln>
                  <a:noFill/>
                </a:ln>
                <a:effectLst/>
                <a:uLnTx/>
                <a:uFillTx/>
                <a:latin typeface="+mn-lt"/>
                <a:ea typeface="+mn-ea"/>
                <a:cs typeface="+mn-cs"/>
              </a:rPr>
              <a:t>والبعدي.</a:t>
            </a:r>
            <a:endParaRPr kumimoji="0" lang="ar-DZ" sz="2400" b="1" i="0" u="none" strike="noStrike" kern="1200" cap="none" spc="0" normalizeH="0" baseline="0" noProof="0" dirty="0" smtClean="0">
              <a:ln>
                <a:noFill/>
              </a:ln>
              <a:effectLst/>
              <a:uLnTx/>
              <a:uFillTx/>
              <a:latin typeface="+mn-lt"/>
              <a:ea typeface="+mn-ea"/>
              <a:cs typeface="+mn-cs"/>
            </a:endParaRPr>
          </a:p>
          <a:p>
            <a:pPr marL="285750" marR="0" lvl="0" indent="-285750" algn="just" defTabSz="457200" rtl="1" eaLnBrk="1" fontAlgn="auto" latinLnBrk="0" hangingPunct="1">
              <a:lnSpc>
                <a:spcPct val="100000"/>
              </a:lnSpc>
              <a:spcBef>
                <a:spcPct val="20000"/>
              </a:spcBef>
              <a:spcAft>
                <a:spcPts val="600"/>
              </a:spcAft>
              <a:buClr>
                <a:schemeClr val="accent1"/>
              </a:buClr>
              <a:buSzPct val="115000"/>
              <a:buFont typeface="Arial" pitchFamily="34" charset="0"/>
              <a:buChar char="•"/>
              <a:tabLst/>
              <a:defRPr/>
            </a:pPr>
            <a:r>
              <a:rPr kumimoji="0" lang="ar-DZ" sz="2400" b="1" i="0" u="none" strike="noStrike" kern="1200" cap="none" spc="0" normalizeH="0" baseline="0" noProof="0" dirty="0" smtClean="0">
                <a:ln>
                  <a:noFill/>
                </a:ln>
                <a:effectLst/>
                <a:uLnTx/>
                <a:uFillTx/>
                <a:latin typeface="+mn-lt"/>
                <a:ea typeface="+mn-ea"/>
                <a:cs typeface="+mn-cs"/>
              </a:rPr>
              <a:t>الجدول الثاني:يبين </a:t>
            </a:r>
            <a:r>
              <a:rPr lang="ar-DZ" sz="2400" b="1" dirty="0" smtClean="0"/>
              <a:t>معامل الارتباط بين الاداء القبلي </a:t>
            </a:r>
            <a:r>
              <a:rPr lang="ar-DZ" sz="2400" b="1" dirty="0" err="1" smtClean="0"/>
              <a:t>والبعدي</a:t>
            </a:r>
            <a:r>
              <a:rPr lang="ar-DZ" sz="2400" b="1" dirty="0" smtClean="0"/>
              <a:t> والذي </a:t>
            </a:r>
            <a:r>
              <a:rPr lang="ar-DZ" sz="2400" b="1" dirty="0" err="1" smtClean="0"/>
              <a:t>بلغ </a:t>
            </a:r>
            <a:r>
              <a:rPr lang="ar-DZ" sz="2400" b="1" dirty="0" smtClean="0"/>
              <a:t>(0.63) وهو معنوي عند مستوى </a:t>
            </a:r>
            <a:r>
              <a:rPr lang="ar-DZ" sz="2400" b="1" dirty="0" err="1" smtClean="0"/>
              <a:t>الدلالة </a:t>
            </a:r>
            <a:r>
              <a:rPr lang="ar-DZ" sz="2400" b="1" dirty="0" smtClean="0"/>
              <a:t>(0.05</a:t>
            </a:r>
            <a:r>
              <a:rPr lang="ar-DZ" sz="2400" b="1" dirty="0" err="1" smtClean="0"/>
              <a:t>)</a:t>
            </a:r>
            <a:endParaRPr kumimoji="0" lang="ar-DZ" sz="2400" b="1" i="0" u="none" strike="noStrike" kern="1200" cap="none" spc="0" normalizeH="0" baseline="0" noProof="0" dirty="0" smtClean="0">
              <a:ln>
                <a:noFill/>
              </a:ln>
              <a:effectLst/>
              <a:uLnTx/>
              <a:uFillTx/>
              <a:latin typeface="+mn-lt"/>
              <a:ea typeface="+mn-ea"/>
              <a:cs typeface="+mn-cs"/>
            </a:endParaRPr>
          </a:p>
          <a:p>
            <a:pPr marL="285750" marR="0" lvl="0" indent="-285750" algn="just" defTabSz="457200" rtl="1" eaLnBrk="1" fontAlgn="auto" latinLnBrk="0" hangingPunct="1">
              <a:lnSpc>
                <a:spcPct val="100000"/>
              </a:lnSpc>
              <a:spcBef>
                <a:spcPct val="20000"/>
              </a:spcBef>
              <a:spcAft>
                <a:spcPts val="600"/>
              </a:spcAft>
              <a:buClr>
                <a:schemeClr val="accent1"/>
              </a:buClr>
              <a:buSzPct val="115000"/>
              <a:buFont typeface="Arial" pitchFamily="34" charset="0"/>
              <a:buChar char="•"/>
              <a:tabLst/>
              <a:defRPr/>
            </a:pPr>
            <a:r>
              <a:rPr kumimoji="0" lang="ar-DZ" sz="2400" b="1" i="0" u="none" strike="noStrike" kern="1200" cap="none" spc="0" normalizeH="0" baseline="0" noProof="0" dirty="0" smtClean="0">
                <a:ln>
                  <a:noFill/>
                </a:ln>
                <a:effectLst/>
                <a:uLnTx/>
                <a:uFillTx/>
                <a:latin typeface="+mn-lt"/>
                <a:ea typeface="+mn-ea"/>
                <a:cs typeface="+mn-cs"/>
              </a:rPr>
              <a:t>الجدول الثالث:يبين ان مستوى الدلالة </a:t>
            </a:r>
            <a:r>
              <a:rPr kumimoji="0" lang="ar-DZ" sz="2400" b="1" i="0" u="none" strike="noStrike" kern="1200" cap="none" spc="0" normalizeH="0" baseline="0" noProof="0" dirty="0" err="1" smtClean="0">
                <a:ln>
                  <a:noFill/>
                </a:ln>
                <a:effectLst/>
                <a:uLnTx/>
                <a:uFillTx/>
                <a:latin typeface="+mn-lt"/>
                <a:ea typeface="+mn-ea"/>
                <a:cs typeface="+mn-cs"/>
              </a:rPr>
              <a:t>للاختبار (</a:t>
            </a:r>
            <a:r>
              <a:rPr kumimoji="0" lang="fr-FR" sz="2400" b="1" i="0" u="none" strike="noStrike" kern="1200" cap="none" spc="0" normalizeH="0" baseline="0" noProof="0" dirty="0" smtClean="0">
                <a:ln>
                  <a:noFill/>
                </a:ln>
                <a:effectLst/>
                <a:uLnTx/>
                <a:uFillTx/>
                <a:latin typeface="+mn-lt"/>
                <a:ea typeface="+mn-ea"/>
                <a:cs typeface="+mn-cs"/>
              </a:rPr>
              <a:t>T</a:t>
            </a:r>
            <a:r>
              <a:rPr kumimoji="0" lang="ar-DZ" sz="2400" b="1" i="0" u="none" strike="noStrike" kern="1200" cap="none" spc="0" normalizeH="0" baseline="0" noProof="0" dirty="0" smtClean="0">
                <a:ln>
                  <a:noFill/>
                </a:ln>
                <a:effectLst/>
                <a:uLnTx/>
                <a:uFillTx/>
                <a:latin typeface="+mn-lt"/>
                <a:ea typeface="+mn-ea"/>
                <a:cs typeface="+mn-cs"/>
              </a:rPr>
              <a:t>) اقل من 0.05 وهذا يدل على وجود فروق ذات دلالة احصائية بين الأداء القبلي </a:t>
            </a:r>
            <a:r>
              <a:rPr kumimoji="0" lang="ar-DZ" sz="2400" b="1" i="0" u="none" strike="noStrike" kern="1200" cap="none" spc="0" normalizeH="0" baseline="0" noProof="0" dirty="0" err="1" smtClean="0">
                <a:ln>
                  <a:noFill/>
                </a:ln>
                <a:effectLst/>
                <a:uLnTx/>
                <a:uFillTx/>
                <a:latin typeface="+mn-lt"/>
                <a:ea typeface="+mn-ea"/>
                <a:cs typeface="+mn-cs"/>
              </a:rPr>
              <a:t>والبعدي</a:t>
            </a:r>
            <a:r>
              <a:rPr kumimoji="0" lang="ar-DZ" sz="2400" b="1" i="0" u="none" strike="noStrike" kern="1200" cap="none" spc="0" normalizeH="0" baseline="0" noProof="0" dirty="0" smtClean="0">
                <a:ln>
                  <a:noFill/>
                </a:ln>
                <a:effectLst/>
                <a:uLnTx/>
                <a:uFillTx/>
                <a:latin typeface="+mn-lt"/>
                <a:ea typeface="+mn-ea"/>
                <a:cs typeface="+mn-cs"/>
              </a:rPr>
              <a:t> (رفض  </a:t>
            </a:r>
            <a:r>
              <a:rPr kumimoji="0" lang="fr-FR" sz="2400" b="1" i="0" u="none" strike="noStrike" kern="1200" cap="none" spc="0" normalizeH="0" baseline="0" noProof="0" dirty="0" smtClean="0">
                <a:ln>
                  <a:noFill/>
                </a:ln>
                <a:effectLst/>
                <a:uLnTx/>
                <a:uFillTx/>
                <a:latin typeface="+mn-lt"/>
                <a:ea typeface="+mn-ea"/>
                <a:cs typeface="+mn-cs"/>
              </a:rPr>
              <a:t>H0</a:t>
            </a:r>
            <a:r>
              <a:rPr kumimoji="0" lang="ar-DZ" sz="2400" b="1" i="0" u="none" strike="noStrike" kern="1200" cap="none" spc="0" normalizeH="0" baseline="0" noProof="0" dirty="0" smtClean="0">
                <a:ln>
                  <a:noFill/>
                </a:ln>
                <a:effectLst/>
                <a:uLnTx/>
                <a:uFillTx/>
                <a:latin typeface="+mn-lt"/>
                <a:ea typeface="+mn-ea"/>
                <a:cs typeface="+mn-cs"/>
              </a:rPr>
              <a:t> وقبول </a:t>
            </a:r>
            <a:r>
              <a:rPr kumimoji="0" lang="fr-FR" sz="2400" b="1" i="0" u="none" strike="noStrike" kern="1200" cap="none" spc="0" normalizeH="0" baseline="0" noProof="0" dirty="0" smtClean="0">
                <a:ln>
                  <a:noFill/>
                </a:ln>
                <a:effectLst/>
                <a:uLnTx/>
                <a:uFillTx/>
                <a:latin typeface="+mn-lt"/>
                <a:ea typeface="+mn-ea"/>
                <a:cs typeface="+mn-cs"/>
              </a:rPr>
              <a:t>H1</a:t>
            </a:r>
            <a:r>
              <a:rPr kumimoji="0" lang="ar-DZ" sz="2400" b="1" i="0" u="none" strike="noStrike" kern="1200" cap="none" spc="0" normalizeH="0" baseline="0" noProof="0" dirty="0" smtClean="0">
                <a:ln>
                  <a:noFill/>
                </a:ln>
                <a:effectLst/>
                <a:uLnTx/>
                <a:uFillTx/>
                <a:latin typeface="+mn-lt"/>
                <a:ea typeface="+mn-ea"/>
                <a:cs typeface="+mn-cs"/>
              </a:rPr>
              <a:t> ) وهي فروق لصالح الاداء </a:t>
            </a:r>
            <a:r>
              <a:rPr kumimoji="0" lang="ar-DZ" sz="2400" b="1" i="0" u="none" strike="noStrike" kern="1200" cap="none" spc="0" normalizeH="0" baseline="0" noProof="0" dirty="0" err="1" smtClean="0">
                <a:ln>
                  <a:noFill/>
                </a:ln>
                <a:effectLst/>
                <a:uLnTx/>
                <a:uFillTx/>
                <a:latin typeface="+mn-lt"/>
                <a:ea typeface="+mn-ea"/>
                <a:cs typeface="+mn-cs"/>
              </a:rPr>
              <a:t>البعدي </a:t>
            </a:r>
            <a:r>
              <a:rPr kumimoji="0" lang="ar-DZ" sz="2400" b="1" i="0" u="none" strike="noStrike" kern="1200" cap="none" spc="0" normalizeH="0" baseline="0" noProof="0" dirty="0" smtClean="0">
                <a:ln>
                  <a:noFill/>
                </a:ln>
                <a:effectLst/>
                <a:uLnTx/>
                <a:uFillTx/>
                <a:latin typeface="+mn-lt"/>
                <a:ea typeface="+mn-ea"/>
                <a:cs typeface="+mn-cs"/>
              </a:rPr>
              <a:t>(لان متوسط هذا الاخير اكبر</a:t>
            </a:r>
            <a:r>
              <a:rPr kumimoji="0" lang="ar-DZ" sz="2400" b="1" i="0" u="none" strike="noStrike" kern="1200" cap="none" spc="0" normalizeH="0" baseline="0" noProof="0" dirty="0" err="1" smtClean="0">
                <a:ln>
                  <a:noFill/>
                </a:ln>
                <a:effectLst/>
                <a:uLnTx/>
                <a:uFillTx/>
                <a:latin typeface="+mn-lt"/>
                <a:ea typeface="+mn-ea"/>
                <a:cs typeface="+mn-cs"/>
              </a:rPr>
              <a:t>)</a:t>
            </a:r>
            <a:endParaRPr kumimoji="0" lang="ar-DZ" sz="2400" b="1" i="0" u="none" strike="noStrike" kern="1200" cap="none" spc="0" normalizeH="0" baseline="0" noProof="0" dirty="0" smtClean="0">
              <a:ln>
                <a:noFill/>
              </a:ln>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lnSpc>
                <a:spcPct val="107000"/>
              </a:lnSpc>
              <a:spcAft>
                <a:spcPts val="800"/>
              </a:spcAft>
            </a:pPr>
            <a:r>
              <a:rPr lang="fr-FR" dirty="0" smtClean="0">
                <a:latin typeface="Calibri" panose="020F0502020204030204" pitchFamily="34" charset="0"/>
                <a:ea typeface="Calibri" panose="020F0502020204030204" pitchFamily="34" charset="0"/>
                <a:cs typeface="Arial" panose="020B0604020202020204" pitchFamily="34" charset="0"/>
              </a:rPr>
              <a:t>H0</a:t>
            </a:r>
            <a:r>
              <a:rPr lang="ar-DZ" dirty="0" smtClean="0">
                <a:latin typeface="Calibri" panose="020F0502020204030204" pitchFamily="34" charset="0"/>
                <a:ea typeface="Calibri" panose="020F0502020204030204" pitchFamily="34" charset="0"/>
                <a:cs typeface="Arial" panose="020B0604020202020204" pitchFamily="34" charset="0"/>
              </a:rPr>
              <a:t>: لا توجد فروق بين القياس القبلي </a:t>
            </a:r>
            <a:r>
              <a:rPr lang="ar-DZ" dirty="0" err="1" smtClean="0">
                <a:latin typeface="Calibri" panose="020F0502020204030204" pitchFamily="34" charset="0"/>
                <a:ea typeface="Calibri" panose="020F0502020204030204" pitchFamily="34" charset="0"/>
                <a:cs typeface="Arial" panose="020B0604020202020204" pitchFamily="34" charset="0"/>
              </a:rPr>
              <a:t>والبعدي</a:t>
            </a:r>
            <a:endParaRPr lang="en-US" dirty="0" smtClean="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dirty="0" smtClean="0">
                <a:latin typeface="Calibri" panose="020F0502020204030204" pitchFamily="34" charset="0"/>
                <a:ea typeface="Calibri" panose="020F0502020204030204" pitchFamily="34" charset="0"/>
                <a:cs typeface="Arial" panose="020B0604020202020204" pitchFamily="34" charset="0"/>
              </a:rPr>
              <a:t>H1</a:t>
            </a:r>
            <a:r>
              <a:rPr lang="ar-DZ" dirty="0" smtClean="0">
                <a:latin typeface="Calibri" panose="020F0502020204030204" pitchFamily="34" charset="0"/>
                <a:ea typeface="Calibri" panose="020F0502020204030204" pitchFamily="34" charset="0"/>
                <a:cs typeface="Arial" panose="020B0604020202020204" pitchFamily="34" charset="0"/>
              </a:rPr>
              <a:t>: توجد فروق بين القياس القبلي </a:t>
            </a:r>
            <a:r>
              <a:rPr lang="ar-DZ" dirty="0" err="1" smtClean="0">
                <a:latin typeface="Calibri" panose="020F0502020204030204" pitchFamily="34" charset="0"/>
                <a:ea typeface="Calibri" panose="020F0502020204030204" pitchFamily="34" charset="0"/>
                <a:cs typeface="Arial" panose="020B0604020202020204" pitchFamily="34" charset="0"/>
              </a:rPr>
              <a:t>والبعدي</a:t>
            </a:r>
            <a:endParaRPr lang="en-US" dirty="0" smtClean="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b="1" dirty="0" err="1" smtClean="0">
                <a:latin typeface="Calibri" panose="020F0502020204030204" pitchFamily="34" charset="0"/>
                <a:ea typeface="Calibri" panose="020F0502020204030204" pitchFamily="34" charset="0"/>
                <a:cs typeface="Arial" panose="020B0604020202020204" pitchFamily="34" charset="0"/>
              </a:rPr>
              <a:t>Sig</a:t>
            </a:r>
            <a:r>
              <a:rPr lang="fr-FR" b="1" dirty="0" smtClean="0">
                <a:latin typeface="Calibri" panose="020F0502020204030204" pitchFamily="34" charset="0"/>
                <a:ea typeface="Calibri" panose="020F0502020204030204" pitchFamily="34" charset="0"/>
                <a:cs typeface="Arial" panose="020B0604020202020204" pitchFamily="34" charset="0"/>
              </a:rPr>
              <a:t>&lt;0.05</a:t>
            </a:r>
            <a:r>
              <a:rPr lang="ar-DZ" dirty="0" smtClean="0">
                <a:latin typeface="Calibri" panose="020F0502020204030204" pitchFamily="34" charset="0"/>
                <a:ea typeface="Calibri" panose="020F0502020204030204" pitchFamily="34" charset="0"/>
                <a:cs typeface="Arial" panose="020B0604020202020204" pitchFamily="34" charset="0"/>
              </a:rPr>
              <a:t> نقبل الفرض البديل </a:t>
            </a:r>
            <a:r>
              <a:rPr lang="fr-FR" dirty="0" smtClean="0">
                <a:latin typeface="Calibri" panose="020F0502020204030204" pitchFamily="34" charset="0"/>
                <a:ea typeface="Calibri" panose="020F0502020204030204" pitchFamily="34" charset="0"/>
                <a:cs typeface="Arial" panose="020B0604020202020204" pitchFamily="34" charset="0"/>
              </a:rPr>
              <a:t>H1</a:t>
            </a:r>
            <a:r>
              <a:rPr lang="ar-DZ" dirty="0" smtClean="0">
                <a:latin typeface="Calibri" panose="020F0502020204030204" pitchFamily="34" charset="0"/>
                <a:ea typeface="Calibri" panose="020F0502020204030204" pitchFamily="34" charset="0"/>
                <a:cs typeface="Arial" panose="020B0604020202020204" pitchFamily="34" charset="0"/>
              </a:rPr>
              <a:t> و نرفض الفرض الصفري </a:t>
            </a:r>
            <a:r>
              <a:rPr lang="fr-FR" dirty="0" smtClean="0">
                <a:latin typeface="Calibri" panose="020F0502020204030204" pitchFamily="34" charset="0"/>
                <a:ea typeface="Calibri" panose="020F0502020204030204" pitchFamily="34" charset="0"/>
                <a:cs typeface="Arial" panose="020B0604020202020204" pitchFamily="34" charset="0"/>
              </a:rPr>
              <a:t>H0</a:t>
            </a:r>
            <a:r>
              <a:rPr lang="ar-DZ" dirty="0" smtClean="0">
                <a:latin typeface="Calibri" panose="020F0502020204030204" pitchFamily="34" charset="0"/>
                <a:ea typeface="Calibri" panose="020F0502020204030204" pitchFamily="34" charset="0"/>
                <a:cs typeface="Arial" panose="020B0604020202020204" pitchFamily="34" charset="0"/>
              </a:rPr>
              <a:t>    القرار </a:t>
            </a:r>
            <a:r>
              <a:rPr lang="ar-DZ" dirty="0" err="1" smtClean="0">
                <a:latin typeface="Calibri" panose="020F0502020204030204" pitchFamily="34" charset="0"/>
                <a:ea typeface="Calibri" panose="020F0502020204030204" pitchFamily="34" charset="0"/>
                <a:cs typeface="Arial" panose="020B0604020202020204" pitchFamily="34" charset="0"/>
              </a:rPr>
              <a:t>هو </a:t>
            </a:r>
            <a:r>
              <a:rPr lang="ar-DZ" dirty="0" smtClean="0">
                <a:latin typeface="Calibri" panose="020F0502020204030204" pitchFamily="34" charset="0"/>
                <a:ea typeface="Calibri" panose="020F0502020204030204" pitchFamily="34" charset="0"/>
                <a:cs typeface="Arial" panose="020B0604020202020204" pitchFamily="34" charset="0"/>
              </a:rPr>
              <a:t>(توجد فروق بين القياس القبلي </a:t>
            </a:r>
            <a:r>
              <a:rPr lang="ar-DZ" dirty="0" err="1" smtClean="0">
                <a:latin typeface="Calibri" panose="020F0502020204030204" pitchFamily="34" charset="0"/>
                <a:ea typeface="Calibri" panose="020F0502020204030204" pitchFamily="34" charset="0"/>
                <a:cs typeface="Arial" panose="020B0604020202020204" pitchFamily="34" charset="0"/>
              </a:rPr>
              <a:t>والبعدي)</a:t>
            </a:r>
            <a:endParaRPr lang="en-US" dirty="0" smtClean="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fr-FR" b="1" dirty="0" err="1" smtClean="0">
                <a:latin typeface="Calibri" panose="020F0502020204030204" pitchFamily="34" charset="0"/>
                <a:ea typeface="Calibri" panose="020F0502020204030204" pitchFamily="34" charset="0"/>
                <a:cs typeface="Arial" panose="020B0604020202020204" pitchFamily="34" charset="0"/>
              </a:rPr>
              <a:t>Sig</a:t>
            </a:r>
            <a:r>
              <a:rPr lang="fr-FR" b="1" dirty="0" smtClean="0">
                <a:latin typeface="Calibri" panose="020F0502020204030204" pitchFamily="34" charset="0"/>
                <a:ea typeface="Calibri" panose="020F0502020204030204" pitchFamily="34" charset="0"/>
                <a:cs typeface="Arial" panose="020B0604020202020204" pitchFamily="34" charset="0"/>
              </a:rPr>
              <a:t>&gt;=0.05</a:t>
            </a:r>
            <a:r>
              <a:rPr lang="ar-DZ" b="1" dirty="0" smtClean="0">
                <a:latin typeface="Calibri" panose="020F0502020204030204" pitchFamily="34" charset="0"/>
                <a:ea typeface="Calibri" panose="020F0502020204030204" pitchFamily="34" charset="0"/>
                <a:cs typeface="Arial" panose="020B0604020202020204" pitchFamily="34" charset="0"/>
              </a:rPr>
              <a:t> </a:t>
            </a:r>
            <a:r>
              <a:rPr lang="ar-DZ" dirty="0" smtClean="0">
                <a:latin typeface="Calibri" panose="020F0502020204030204" pitchFamily="34" charset="0"/>
                <a:ea typeface="Calibri" panose="020F0502020204030204" pitchFamily="34" charset="0"/>
                <a:cs typeface="Arial" panose="020B0604020202020204" pitchFamily="34" charset="0"/>
              </a:rPr>
              <a:t>نقبل الفرض الصفري </a:t>
            </a:r>
            <a:r>
              <a:rPr lang="fr-FR" dirty="0" smtClean="0">
                <a:latin typeface="Calibri" panose="020F0502020204030204" pitchFamily="34" charset="0"/>
                <a:ea typeface="Calibri" panose="020F0502020204030204" pitchFamily="34" charset="0"/>
                <a:cs typeface="Arial" panose="020B0604020202020204" pitchFamily="34" charset="0"/>
              </a:rPr>
              <a:t>H0</a:t>
            </a:r>
            <a:r>
              <a:rPr lang="ar-DZ" dirty="0" smtClean="0">
                <a:latin typeface="Calibri" panose="020F0502020204030204" pitchFamily="34" charset="0"/>
                <a:ea typeface="Calibri" panose="020F0502020204030204" pitchFamily="34" charset="0"/>
                <a:cs typeface="Arial" panose="020B0604020202020204" pitchFamily="34" charset="0"/>
              </a:rPr>
              <a:t> و نرفض الفرض البديل </a:t>
            </a:r>
            <a:r>
              <a:rPr lang="fr-FR" dirty="0" smtClean="0">
                <a:latin typeface="Calibri" panose="020F0502020204030204" pitchFamily="34" charset="0"/>
                <a:ea typeface="Calibri" panose="020F0502020204030204" pitchFamily="34" charset="0"/>
                <a:cs typeface="Arial" panose="020B0604020202020204" pitchFamily="34" charset="0"/>
              </a:rPr>
              <a:t>H1</a:t>
            </a:r>
            <a:r>
              <a:rPr lang="ar-DZ" dirty="0" smtClean="0">
                <a:latin typeface="Calibri" panose="020F0502020204030204" pitchFamily="34" charset="0"/>
                <a:ea typeface="Calibri" panose="020F0502020204030204" pitchFamily="34" charset="0"/>
                <a:cs typeface="Arial" panose="020B0604020202020204" pitchFamily="34" charset="0"/>
              </a:rPr>
              <a:t>  القرار </a:t>
            </a:r>
            <a:r>
              <a:rPr lang="ar-DZ" dirty="0" err="1" smtClean="0">
                <a:latin typeface="Calibri" panose="020F0502020204030204" pitchFamily="34" charset="0"/>
                <a:ea typeface="Calibri" panose="020F0502020204030204" pitchFamily="34" charset="0"/>
                <a:cs typeface="Arial" panose="020B0604020202020204" pitchFamily="34" charset="0"/>
              </a:rPr>
              <a:t>هو </a:t>
            </a:r>
            <a:r>
              <a:rPr lang="ar-DZ" dirty="0" smtClean="0">
                <a:latin typeface="Calibri" panose="020F0502020204030204" pitchFamily="34" charset="0"/>
                <a:ea typeface="Calibri" panose="020F0502020204030204" pitchFamily="34" charset="0"/>
                <a:cs typeface="Arial" panose="020B0604020202020204" pitchFamily="34" charset="0"/>
              </a:rPr>
              <a:t>(لا توجد فروق بين القياس القبلي </a:t>
            </a:r>
            <a:r>
              <a:rPr lang="ar-DZ" dirty="0" err="1" smtClean="0">
                <a:latin typeface="Calibri" panose="020F0502020204030204" pitchFamily="34" charset="0"/>
                <a:ea typeface="Calibri" panose="020F0502020204030204" pitchFamily="34" charset="0"/>
                <a:cs typeface="Arial" panose="020B0604020202020204" pitchFamily="34" charset="0"/>
              </a:rPr>
              <a:t>والبعدي)</a:t>
            </a:r>
            <a:endParaRPr lang="ar-DZ" dirty="0" smtClean="0">
              <a:latin typeface="Calibri" panose="020F0502020204030204" pitchFamily="34" charset="0"/>
              <a:ea typeface="Calibri" panose="020F0502020204030204" pitchFamily="34" charset="0"/>
              <a:cs typeface="Arial" panose="020B0604020202020204" pitchFamily="34" charset="0"/>
            </a:endParaRPr>
          </a:p>
          <a:p>
            <a:endParaRPr lang="fr-FR" dirty="0"/>
          </a:p>
        </p:txBody>
      </p:sp>
      <p:sp>
        <p:nvSpPr>
          <p:cNvPr id="4" name="Rectangle 1">
            <a:extLst>
              <a:ext uri="{FF2B5EF4-FFF2-40B4-BE49-F238E27FC236}">
                <a16:creationId xmlns="" xmlns:a16="http://schemas.microsoft.com/office/drawing/2014/main" id="{78869836-ACCF-4AA1-863E-4F0CD075CAE0}"/>
              </a:ext>
            </a:extLst>
          </p:cNvPr>
          <p:cNvSpPr>
            <a:spLocks noGrp="1" noChangeArrowheads="1"/>
          </p:cNvSpPr>
          <p:nvPr>
            <p:ph type="title"/>
          </p:nvPr>
        </p:nvSpPr>
        <p:spPr bwMode="auto">
          <a:xfrm>
            <a:off x="1295402" y="588220"/>
            <a:ext cx="9601196" cy="1631216"/>
          </a:xfrm>
          <a:prstGeom prst="rect">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dk1"/>
          </a:lnRef>
          <a:fillRef idx="1">
            <a:schemeClr val="lt1"/>
          </a:fillRef>
          <a:effectRef idx="0">
            <a:schemeClr val="dk1"/>
          </a:effectRef>
          <a:fontRef idx="minor">
            <a:schemeClr val="dk1"/>
          </a:fontRef>
        </p:style>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just" defTabSz="914400" rtl="1">
              <a:buFont typeface="Wingdings" pitchFamily="2" charset="2"/>
              <a:buChar char="q"/>
            </a:pPr>
            <a:r>
              <a:rPr lang="ar-DZ" b="1" dirty="0" smtClean="0"/>
              <a:t> </a:t>
            </a:r>
            <a:r>
              <a:rPr lang="ar-DZ" sz="2800" b="1" dirty="0" smtClean="0">
                <a:latin typeface="Arial Narrow" pitchFamily="34" charset="0"/>
              </a:rPr>
              <a:t>اختبار </a:t>
            </a:r>
            <a:r>
              <a:rPr lang="fr-FR" sz="2800" b="1" dirty="0" smtClean="0">
                <a:latin typeface="Arial Narrow" pitchFamily="34" charset="0"/>
              </a:rPr>
              <a:t> </a:t>
            </a:r>
            <a:r>
              <a:rPr lang="fr-FR" sz="2800" b="1" dirty="0" err="1" smtClean="0">
                <a:latin typeface="Arial Narrow" pitchFamily="34" charset="0"/>
              </a:rPr>
              <a:t>wilcoxon</a:t>
            </a:r>
            <a:r>
              <a:rPr lang="ar-DZ" sz="2800" b="1" dirty="0" smtClean="0">
                <a:latin typeface="Arial Narrow" pitchFamily="34" charset="0"/>
              </a:rPr>
              <a:t>:هو اختبار </a:t>
            </a:r>
            <a:r>
              <a:rPr lang="ar-DZ" sz="2800" b="1" dirty="0" err="1" smtClean="0">
                <a:latin typeface="Arial Narrow" pitchFamily="34" charset="0"/>
              </a:rPr>
              <a:t>لامعلمي</a:t>
            </a:r>
            <a:r>
              <a:rPr lang="ar-DZ" sz="2800" b="1" dirty="0" smtClean="0">
                <a:latin typeface="Arial Narrow" pitchFamily="34" charset="0"/>
              </a:rPr>
              <a:t> بديل لاختبار ت للعينات </a:t>
            </a:r>
            <a:r>
              <a:rPr lang="ar-DZ" sz="2800" b="1" dirty="0" err="1" smtClean="0">
                <a:latin typeface="Arial Narrow" pitchFamily="34" charset="0"/>
              </a:rPr>
              <a:t>المزدوجة </a:t>
            </a:r>
            <a:r>
              <a:rPr lang="ar-DZ" sz="2800" b="1" dirty="0" smtClean="0">
                <a:latin typeface="Arial Narrow" pitchFamily="34" charset="0"/>
              </a:rPr>
              <a:t>(المرتبطة</a:t>
            </a:r>
            <a:r>
              <a:rPr lang="ar-DZ" sz="2800" b="1" dirty="0" err="1" smtClean="0">
                <a:latin typeface="Arial Narrow" pitchFamily="34" charset="0"/>
              </a:rPr>
              <a:t>)</a:t>
            </a:r>
            <a:r>
              <a:rPr lang="ar-DZ" sz="2800" b="1" dirty="0" smtClean="0">
                <a:latin typeface="Arial Narrow" pitchFamily="34" charset="0"/>
              </a:rPr>
              <a:t> </a:t>
            </a:r>
            <a:r>
              <a:rPr lang="fr-FR" sz="2800" b="1" dirty="0" err="1" smtClean="0">
                <a:latin typeface="Arial Narrow" pitchFamily="34" charset="0"/>
              </a:rPr>
              <a:t>Paired</a:t>
            </a:r>
            <a:r>
              <a:rPr lang="fr-FR" sz="2800" b="1" dirty="0" smtClean="0">
                <a:latin typeface="Arial Narrow" pitchFamily="34" charset="0"/>
              </a:rPr>
              <a:t> </a:t>
            </a:r>
            <a:r>
              <a:rPr lang="fr-FR" sz="2800" b="1" dirty="0" err="1" smtClean="0">
                <a:latin typeface="Arial Narrow" pitchFamily="34" charset="0"/>
              </a:rPr>
              <a:t>Sample</a:t>
            </a:r>
            <a:r>
              <a:rPr lang="fr-FR" sz="2800" b="1" dirty="0" smtClean="0">
                <a:latin typeface="Arial Narrow" pitchFamily="34" charset="0"/>
              </a:rPr>
              <a:t> T Test</a:t>
            </a:r>
            <a:r>
              <a:rPr lang="ar-DZ" sz="2800" b="1" dirty="0" smtClean="0">
                <a:latin typeface="Arial Narrow" pitchFamily="34" charset="0"/>
              </a:rPr>
              <a:t>،يستخدم في حالة عدم تحقق شروط هذا الاخير.</a:t>
            </a:r>
            <a:endParaRPr lang="ar-DZ" b="1" dirty="0" smtClean="0">
              <a:latin typeface="Arial Narrow"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ar-DZ" sz="3600" dirty="0" smtClean="0">
                <a:cs typeface="+mn-cs"/>
              </a:rPr>
              <a:t>بالتطبيق على المثال </a:t>
            </a:r>
            <a:r>
              <a:rPr lang="ar-DZ" sz="3600" dirty="0" err="1" smtClean="0">
                <a:cs typeface="+mn-cs"/>
              </a:rPr>
              <a:t>السابق:</a:t>
            </a:r>
            <a:r>
              <a:rPr lang="ar-DZ" sz="3600" dirty="0" smtClean="0">
                <a:cs typeface="+mn-cs"/>
              </a:rPr>
              <a:t/>
            </a:r>
            <a:br>
              <a:rPr lang="ar-DZ" sz="3600" dirty="0" smtClean="0">
                <a:cs typeface="+mn-cs"/>
              </a:rPr>
            </a:br>
            <a:r>
              <a:rPr lang="ar-DZ" sz="3600" dirty="0" smtClean="0">
                <a:cs typeface="+mn-cs"/>
              </a:rPr>
              <a:t>نتبع الخطوات التالية لاستخدام ا</a:t>
            </a:r>
            <a:r>
              <a:rPr lang="ar-DZ" sz="3600" dirty="0" smtClean="0">
                <a:latin typeface="Arial Narrow" pitchFamily="34" charset="0"/>
                <a:cs typeface="+mn-cs"/>
              </a:rPr>
              <a:t>ختبار </a:t>
            </a:r>
            <a:r>
              <a:rPr lang="fr-FR" sz="3600" dirty="0" smtClean="0">
                <a:latin typeface="Arial Narrow" pitchFamily="34" charset="0"/>
                <a:cs typeface="+mn-cs"/>
              </a:rPr>
              <a:t> </a:t>
            </a:r>
            <a:r>
              <a:rPr lang="fr-FR" sz="3600" dirty="0" err="1" smtClean="0">
                <a:latin typeface="Arial Narrow" pitchFamily="34" charset="0"/>
                <a:cs typeface="+mn-cs"/>
              </a:rPr>
              <a:t>wilcoxon</a:t>
            </a:r>
            <a:r>
              <a:rPr lang="ar-DZ" sz="3600" dirty="0" err="1" smtClean="0">
                <a:latin typeface="Arial Narrow" pitchFamily="34" charset="0"/>
                <a:cs typeface="+mn-cs"/>
              </a:rPr>
              <a:t>:</a:t>
            </a:r>
            <a:endParaRPr lang="fr-FR" sz="3600" dirty="0">
              <a:cs typeface="+mn-cs"/>
            </a:endParaRPr>
          </a:p>
        </p:txBody>
      </p:sp>
      <p:sp>
        <p:nvSpPr>
          <p:cNvPr id="3" name="Espace réservé du texte 2"/>
          <p:cNvSpPr>
            <a:spLocks noGrp="1"/>
          </p:cNvSpPr>
          <p:nvPr>
            <p:ph type="body" idx="1"/>
          </p:nvPr>
        </p:nvSpPr>
        <p:spPr>
          <a:xfrm>
            <a:off x="1295400" y="2658533"/>
            <a:ext cx="3157847" cy="576262"/>
          </a:xfrm>
        </p:spPr>
        <p:txBody>
          <a:bodyPr/>
          <a:lstStyle/>
          <a:p>
            <a:r>
              <a:rPr lang="ar-DZ" dirty="0" smtClean="0"/>
              <a:t>الخطوة الثانية</a:t>
            </a:r>
            <a:endParaRPr lang="fr-FR" dirty="0"/>
          </a:p>
        </p:txBody>
      </p:sp>
      <p:sp>
        <p:nvSpPr>
          <p:cNvPr id="5" name="Espace réservé du texte 4"/>
          <p:cNvSpPr>
            <a:spLocks noGrp="1"/>
          </p:cNvSpPr>
          <p:nvPr>
            <p:ph type="body" sz="quarter" idx="3"/>
          </p:nvPr>
        </p:nvSpPr>
        <p:spPr>
          <a:xfrm>
            <a:off x="6180670" y="2658533"/>
            <a:ext cx="3224587" cy="576262"/>
          </a:xfrm>
        </p:spPr>
        <p:txBody>
          <a:bodyPr/>
          <a:lstStyle/>
          <a:p>
            <a:pPr algn="ctr"/>
            <a:r>
              <a:rPr lang="ar-DZ" dirty="0" smtClean="0"/>
              <a:t>الخطوة الاولى</a:t>
            </a:r>
            <a:endParaRPr lang="fr-FR" dirty="0"/>
          </a:p>
        </p:txBody>
      </p:sp>
      <p:pic>
        <p:nvPicPr>
          <p:cNvPr id="1026" name="Picture 2"/>
          <p:cNvPicPr>
            <a:picLocks noGrp="1" noChangeAspect="1" noChangeArrowheads="1"/>
          </p:cNvPicPr>
          <p:nvPr>
            <p:ph sz="quarter" idx="4"/>
          </p:nvPr>
        </p:nvPicPr>
        <p:blipFill>
          <a:blip r:embed="rId2" cstate="print"/>
          <a:srcRect/>
          <a:stretch>
            <a:fillRect/>
          </a:stretch>
        </p:blipFill>
        <p:spPr bwMode="auto">
          <a:xfrm>
            <a:off x="6180138" y="3473104"/>
            <a:ext cx="4718050" cy="2172393"/>
          </a:xfrm>
          <a:prstGeom prst="rect">
            <a:avLst/>
          </a:prstGeom>
          <a:noFill/>
          <a:ln w="9525">
            <a:noFill/>
            <a:miter lim="800000"/>
            <a:headEnd/>
            <a:tailEnd/>
          </a:ln>
        </p:spPr>
      </p:pic>
      <p:pic>
        <p:nvPicPr>
          <p:cNvPr id="1027" name="Picture 3"/>
          <p:cNvPicPr>
            <a:picLocks noGrp="1" noChangeAspect="1" noChangeArrowheads="1"/>
          </p:cNvPicPr>
          <p:nvPr>
            <p:ph sz="half" idx="2"/>
          </p:nvPr>
        </p:nvPicPr>
        <p:blipFill>
          <a:blip r:embed="rId3" cstate="print"/>
          <a:srcRect/>
          <a:stretch>
            <a:fillRect/>
          </a:stretch>
        </p:blipFill>
        <p:spPr bwMode="auto">
          <a:xfrm>
            <a:off x="1111708" y="3243263"/>
            <a:ext cx="4040406" cy="2632075"/>
          </a:xfrm>
          <a:prstGeom prst="rect">
            <a:avLst/>
          </a:prstGeom>
          <a:noFill/>
          <a:ln w="9525">
            <a:noFill/>
            <a:miter lim="800000"/>
            <a:headEnd/>
            <a:tailEnd/>
          </a:ln>
        </p:spPr>
      </p:pic>
      <p:sp>
        <p:nvSpPr>
          <p:cNvPr id="9" name="Flèche gauche 8"/>
          <p:cNvSpPr/>
          <p:nvPr/>
        </p:nvSpPr>
        <p:spPr>
          <a:xfrm>
            <a:off x="5177642" y="4085112"/>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92087" y="604762"/>
            <a:ext cx="3718455" cy="535269"/>
          </a:xfrm>
        </p:spPr>
        <p:txBody>
          <a:bodyPr/>
          <a:lstStyle/>
          <a:p>
            <a:r>
              <a:rPr lang="ar-DZ" dirty="0" err="1" smtClean="0"/>
              <a:t>المخرجات </a:t>
            </a:r>
            <a:r>
              <a:rPr lang="ar-DZ" dirty="0" smtClean="0"/>
              <a:t>(النتائج</a:t>
            </a:r>
            <a:r>
              <a:rPr lang="ar-DZ" dirty="0" err="1" smtClean="0"/>
              <a:t>):</a:t>
            </a:r>
            <a:endParaRPr lang="fr-FR" dirty="0"/>
          </a:p>
        </p:txBody>
      </p:sp>
      <p:sp>
        <p:nvSpPr>
          <p:cNvPr id="4" name="Espace réservé du texte 3"/>
          <p:cNvSpPr>
            <a:spLocks noGrp="1"/>
          </p:cNvSpPr>
          <p:nvPr>
            <p:ph type="body" sz="half" idx="2"/>
          </p:nvPr>
        </p:nvSpPr>
        <p:spPr>
          <a:xfrm>
            <a:off x="1293811" y="1864426"/>
            <a:ext cx="3718455" cy="3605043"/>
          </a:xfrm>
        </p:spPr>
        <p:style>
          <a:lnRef idx="2">
            <a:schemeClr val="accent2"/>
          </a:lnRef>
          <a:fillRef idx="1">
            <a:schemeClr val="lt1"/>
          </a:fillRef>
          <a:effectRef idx="0">
            <a:schemeClr val="accent2"/>
          </a:effectRef>
          <a:fontRef idx="minor">
            <a:schemeClr val="dk1"/>
          </a:fontRef>
        </p:style>
        <p:txBody>
          <a:bodyPr>
            <a:normAutofit lnSpcReduction="10000"/>
          </a:bodyPr>
          <a:lstStyle/>
          <a:p>
            <a:r>
              <a:rPr lang="ar-DZ" sz="2400" b="1" dirty="0" err="1" smtClean="0"/>
              <a:t>التفسير:</a:t>
            </a:r>
            <a:endParaRPr lang="ar-DZ" sz="2400" b="1" dirty="0" smtClean="0"/>
          </a:p>
          <a:p>
            <a:endParaRPr lang="ar-DZ" dirty="0" smtClean="0"/>
          </a:p>
          <a:p>
            <a:endParaRPr lang="ar-DZ" dirty="0" smtClean="0"/>
          </a:p>
          <a:p>
            <a:pPr algn="just">
              <a:buFont typeface="Arial" pitchFamily="34" charset="0"/>
              <a:buChar char="•"/>
            </a:pPr>
            <a:r>
              <a:rPr lang="ar-DZ" dirty="0" smtClean="0"/>
              <a:t>الجدول الاول: يبين عدد </a:t>
            </a:r>
            <a:r>
              <a:rPr lang="ar-DZ" dirty="0" err="1" smtClean="0"/>
              <a:t>افراد </a:t>
            </a:r>
            <a:r>
              <a:rPr lang="ar-DZ" dirty="0" smtClean="0"/>
              <a:t>(10) ومتوسط </a:t>
            </a:r>
            <a:r>
              <a:rPr lang="ar-DZ" dirty="0" err="1" smtClean="0"/>
              <a:t>الرتب </a:t>
            </a:r>
            <a:r>
              <a:rPr lang="ar-DZ" dirty="0" smtClean="0"/>
              <a:t>(5.5) ومجموع </a:t>
            </a:r>
            <a:r>
              <a:rPr lang="ar-DZ" dirty="0" err="1" smtClean="0"/>
              <a:t>الرتب </a:t>
            </a:r>
            <a:r>
              <a:rPr lang="ar-DZ" dirty="0" smtClean="0"/>
              <a:t>(55.00</a:t>
            </a:r>
            <a:r>
              <a:rPr lang="ar-DZ" dirty="0" err="1" smtClean="0"/>
              <a:t>)</a:t>
            </a:r>
            <a:endParaRPr lang="ar-DZ" dirty="0" smtClean="0"/>
          </a:p>
          <a:p>
            <a:pPr algn="just">
              <a:buFont typeface="Arial" pitchFamily="34" charset="0"/>
              <a:buChar char="•"/>
            </a:pPr>
            <a:r>
              <a:rPr lang="ar-DZ" dirty="0" smtClean="0"/>
              <a:t>الجدول </a:t>
            </a:r>
            <a:r>
              <a:rPr lang="ar-DZ" dirty="0" err="1" smtClean="0"/>
              <a:t>الثاني </a:t>
            </a:r>
            <a:r>
              <a:rPr lang="ar-DZ" dirty="0" smtClean="0"/>
              <a:t>:يبين احصائية </a:t>
            </a:r>
            <a:r>
              <a:rPr lang="ar-DZ" dirty="0" err="1" smtClean="0"/>
              <a:t>ولكسون</a:t>
            </a:r>
            <a:r>
              <a:rPr lang="ar-DZ" dirty="0" smtClean="0"/>
              <a:t> </a:t>
            </a:r>
            <a:r>
              <a:rPr lang="ar-DZ" dirty="0" err="1" smtClean="0"/>
              <a:t>(</a:t>
            </a:r>
            <a:r>
              <a:rPr lang="fr-FR" dirty="0" smtClean="0"/>
              <a:t>Z</a:t>
            </a:r>
            <a:r>
              <a:rPr lang="ar-DZ" dirty="0" smtClean="0"/>
              <a:t>) والتي </a:t>
            </a:r>
            <a:r>
              <a:rPr lang="ar-DZ" dirty="0" err="1" smtClean="0"/>
              <a:t>بلغت </a:t>
            </a:r>
            <a:r>
              <a:rPr lang="ar-DZ" dirty="0" smtClean="0"/>
              <a:t>(-2.814) بمستوى </a:t>
            </a:r>
            <a:r>
              <a:rPr lang="ar-DZ" dirty="0" err="1" smtClean="0"/>
              <a:t>معنوية </a:t>
            </a:r>
            <a:r>
              <a:rPr lang="ar-DZ" dirty="0" smtClean="0"/>
              <a:t>(0.005) وهي اقل من مستوى </a:t>
            </a:r>
            <a:r>
              <a:rPr lang="ar-DZ" dirty="0" err="1" smtClean="0"/>
              <a:t>الدلالة </a:t>
            </a:r>
            <a:r>
              <a:rPr lang="ar-DZ" dirty="0" smtClean="0"/>
              <a:t>(0.05) وبالتالي القرار </a:t>
            </a:r>
            <a:r>
              <a:rPr lang="ar-DZ" dirty="0" err="1" smtClean="0"/>
              <a:t>هو </a:t>
            </a:r>
            <a:r>
              <a:rPr lang="ar-DZ" dirty="0" smtClean="0"/>
              <a:t>: رفض الفرضية </a:t>
            </a:r>
            <a:r>
              <a:rPr lang="fr-FR" dirty="0" smtClean="0"/>
              <a:t>H0</a:t>
            </a:r>
            <a:r>
              <a:rPr lang="ar-DZ" dirty="0" smtClean="0"/>
              <a:t> وقبول الفرضية البديلة </a:t>
            </a:r>
            <a:r>
              <a:rPr lang="en-US" dirty="0" smtClean="0"/>
              <a:t>H1</a:t>
            </a:r>
            <a:r>
              <a:rPr lang="ar-DZ" dirty="0" smtClean="0"/>
              <a:t> التي تنص </a:t>
            </a:r>
            <a:r>
              <a:rPr lang="ar-DZ" dirty="0" err="1" smtClean="0"/>
              <a:t>على </a:t>
            </a:r>
            <a:r>
              <a:rPr lang="ar-DZ" dirty="0" smtClean="0"/>
              <a:t>”وجود فروق ذات دلالة معنوية بين القياسين القبلي </a:t>
            </a:r>
            <a:r>
              <a:rPr lang="ar-DZ" dirty="0" err="1" smtClean="0"/>
              <a:t>والبعدي</a:t>
            </a:r>
            <a:r>
              <a:rPr lang="ar-DZ" dirty="0" smtClean="0"/>
              <a:t>“ وفي حالتنا التطبيقية يدل على ان البرنامج </a:t>
            </a:r>
            <a:r>
              <a:rPr lang="ar-DZ" dirty="0" err="1" smtClean="0"/>
              <a:t>التديبي</a:t>
            </a:r>
            <a:r>
              <a:rPr lang="ar-DZ" dirty="0" smtClean="0"/>
              <a:t> كان له اثر على اداء </a:t>
            </a:r>
            <a:r>
              <a:rPr lang="ar-DZ" dirty="0" err="1" smtClean="0"/>
              <a:t>الاساتذة .</a:t>
            </a:r>
            <a:endParaRPr lang="fr-FR"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6283531" y="1449161"/>
            <a:ext cx="4191000" cy="4743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 xmlns:a16="http://schemas.microsoft.com/office/drawing/2014/main" id="{6EF1D88D-3874-4C65-8806-AC6108F09A12}"/>
              </a:ext>
            </a:extLst>
          </p:cNvPr>
          <p:cNvGraphicFramePr>
            <a:graphicFrameLocks noGrp="1"/>
          </p:cNvGraphicFramePr>
          <p:nvPr/>
        </p:nvGraphicFramePr>
        <p:xfrm>
          <a:off x="1170871" y="1645673"/>
          <a:ext cx="10276763" cy="4558539"/>
        </p:xfrm>
        <a:graphic>
          <a:graphicData uri="http://schemas.openxmlformats.org/drawingml/2006/table">
            <a:tbl>
              <a:tblPr rtl="1" firstRow="1" firstCol="1" bandRow="1">
                <a:tableStyleId>{5C22544A-7EE6-4342-B048-85BDC9FD1C3A}</a:tableStyleId>
              </a:tblPr>
              <a:tblGrid>
                <a:gridCol w="10276763">
                  <a:extLst>
                    <a:ext uri="{9D8B030D-6E8A-4147-A177-3AD203B41FA5}">
                      <a16:colId xmlns="" xmlns:a16="http://schemas.microsoft.com/office/drawing/2014/main" val="1262150782"/>
                    </a:ext>
                  </a:extLst>
                </a:gridCol>
              </a:tblGrid>
              <a:tr h="1060525">
                <a:tc>
                  <a:txBody>
                    <a:bodyPr/>
                    <a:lstStyle/>
                    <a:p>
                      <a:pPr algn="r" rtl="1">
                        <a:lnSpc>
                          <a:spcPct val="107000"/>
                        </a:lnSpc>
                        <a:spcAft>
                          <a:spcPts val="0"/>
                        </a:spcAft>
                      </a:pPr>
                      <a:r>
                        <a:rPr lang="ar-DZ" sz="1400" dirty="0" err="1" smtClean="0">
                          <a:effectLst/>
                          <a:cs typeface="+mn-cs"/>
                        </a:rPr>
                        <a:t>التعريف:</a:t>
                      </a:r>
                      <a:endParaRPr lang="ar-DZ" sz="1400" dirty="0" smtClean="0">
                        <a:effectLst/>
                        <a:cs typeface="+mn-cs"/>
                      </a:endParaRPr>
                    </a:p>
                    <a:p>
                      <a:pPr marL="0" marR="0" lvl="0" indent="0" algn="r" defTabSz="457200" rtl="1" eaLnBrk="1" fontAlgn="auto" latinLnBrk="0" hangingPunct="1">
                        <a:lnSpc>
                          <a:spcPct val="107000"/>
                        </a:lnSpc>
                        <a:spcBef>
                          <a:spcPts val="0"/>
                        </a:spcBef>
                        <a:spcAft>
                          <a:spcPts val="0"/>
                        </a:spcAft>
                        <a:buClrTx/>
                        <a:buSzTx/>
                        <a:buFontTx/>
                        <a:buNone/>
                        <a:tabLst/>
                        <a:defRPr/>
                      </a:pPr>
                      <a:r>
                        <a:rPr lang="ar-DZ" sz="1400" dirty="0" smtClean="0">
                          <a:cs typeface="+mn-cs"/>
                        </a:rPr>
                        <a:t>الارتباط يقيس </a:t>
                      </a:r>
                      <a:r>
                        <a:rPr lang="ar-DZ" sz="1400" dirty="0" err="1" smtClean="0">
                          <a:cs typeface="+mn-cs"/>
                        </a:rPr>
                        <a:t>العلاقة </a:t>
                      </a:r>
                      <a:r>
                        <a:rPr lang="ar-DZ" sz="1400" dirty="0" smtClean="0">
                          <a:cs typeface="+mn-cs"/>
                        </a:rPr>
                        <a:t>(نوع العلاقة وقوة </a:t>
                      </a:r>
                      <a:r>
                        <a:rPr lang="ar-DZ" sz="1400" dirty="0" err="1" smtClean="0">
                          <a:cs typeface="+mn-cs"/>
                        </a:rPr>
                        <a:t>العلاقة </a:t>
                      </a:r>
                      <a:r>
                        <a:rPr lang="ar-DZ" sz="1400" dirty="0" smtClean="0">
                          <a:cs typeface="+mn-cs"/>
                        </a:rPr>
                        <a:t>) بين متغيرين</a:t>
                      </a:r>
                      <a:r>
                        <a:rPr lang="fr-FR" sz="1400" dirty="0" smtClean="0">
                          <a:cs typeface="+mn-cs"/>
                        </a:rPr>
                        <a:t> </a:t>
                      </a:r>
                      <a:r>
                        <a:rPr lang="ar-DZ" sz="1400" dirty="0" smtClean="0">
                          <a:cs typeface="+mn-cs"/>
                        </a:rPr>
                        <a:t> أو أكثر</a:t>
                      </a:r>
                    </a:p>
                    <a:p>
                      <a:pPr marL="0" marR="0" lvl="0" indent="0" algn="r" defTabSz="457200" rtl="1" eaLnBrk="1" fontAlgn="auto" latinLnBrk="0" hangingPunct="1">
                        <a:lnSpc>
                          <a:spcPct val="107000"/>
                        </a:lnSpc>
                        <a:spcBef>
                          <a:spcPts val="0"/>
                        </a:spcBef>
                        <a:spcAft>
                          <a:spcPts val="0"/>
                        </a:spcAft>
                        <a:buClrTx/>
                        <a:buSzTx/>
                        <a:buFontTx/>
                        <a:buNone/>
                        <a:tabLst/>
                        <a:defRPr/>
                      </a:pPr>
                      <a:r>
                        <a:rPr lang="ar-DZ" sz="1400" dirty="0" smtClean="0">
                          <a:cs typeface="+mn-cs"/>
                        </a:rPr>
                        <a:t>-نوع العلاقة:ارتباط </a:t>
                      </a:r>
                      <a:r>
                        <a:rPr lang="ar-DZ" sz="1400" dirty="0" err="1" smtClean="0">
                          <a:cs typeface="+mn-cs"/>
                        </a:rPr>
                        <a:t>موجب </a:t>
                      </a:r>
                      <a:r>
                        <a:rPr lang="ar-DZ" sz="1400" dirty="0" smtClean="0">
                          <a:cs typeface="+mn-cs"/>
                        </a:rPr>
                        <a:t>(علاقة </a:t>
                      </a:r>
                      <a:r>
                        <a:rPr lang="ar-DZ" sz="1400" dirty="0" err="1" smtClean="0">
                          <a:cs typeface="+mn-cs"/>
                        </a:rPr>
                        <a:t>طردية</a:t>
                      </a:r>
                      <a:r>
                        <a:rPr lang="ar-DZ" sz="1400" dirty="0" smtClean="0">
                          <a:cs typeface="+mn-cs"/>
                        </a:rPr>
                        <a:t>)،ارتباط </a:t>
                      </a:r>
                      <a:r>
                        <a:rPr lang="ar-DZ" sz="1400" dirty="0" err="1" smtClean="0">
                          <a:cs typeface="+mn-cs"/>
                        </a:rPr>
                        <a:t>سالب </a:t>
                      </a:r>
                      <a:r>
                        <a:rPr lang="ar-DZ" sz="1400" dirty="0" smtClean="0">
                          <a:cs typeface="+mn-cs"/>
                        </a:rPr>
                        <a:t>(علاقة عكسية</a:t>
                      </a:r>
                      <a:r>
                        <a:rPr lang="ar-DZ" sz="1400" dirty="0" err="1" smtClean="0">
                          <a:cs typeface="+mn-cs"/>
                        </a:rPr>
                        <a:t>)</a:t>
                      </a:r>
                      <a:endParaRPr lang="ar-DZ" sz="1400" dirty="0" smtClean="0">
                        <a:cs typeface="+mn-cs"/>
                      </a:endParaRPr>
                    </a:p>
                    <a:p>
                      <a:pPr marL="0" marR="0" lvl="0" indent="0" algn="r" defTabSz="457200" rtl="1" eaLnBrk="1" fontAlgn="auto" latinLnBrk="0" hangingPunct="1">
                        <a:lnSpc>
                          <a:spcPct val="107000"/>
                        </a:lnSpc>
                        <a:spcBef>
                          <a:spcPts val="0"/>
                        </a:spcBef>
                        <a:spcAft>
                          <a:spcPts val="0"/>
                        </a:spcAft>
                        <a:buClrTx/>
                        <a:buSzTx/>
                        <a:buFontTx/>
                        <a:buNone/>
                        <a:tabLst/>
                        <a:defRPr/>
                      </a:pPr>
                      <a:r>
                        <a:rPr lang="ar-DZ" sz="1400" dirty="0" smtClean="0">
                          <a:cs typeface="+mn-cs"/>
                        </a:rPr>
                        <a:t>قوة </a:t>
                      </a:r>
                      <a:r>
                        <a:rPr lang="ar-DZ" sz="1400" dirty="0" smtClean="0">
                          <a:cs typeface="+mn-cs"/>
                        </a:rPr>
                        <a:t>العلاقة </a:t>
                      </a:r>
                      <a:r>
                        <a:rPr lang="ar-DZ" sz="1400" dirty="0" err="1" smtClean="0">
                          <a:cs typeface="+mn-cs"/>
                        </a:rPr>
                        <a:t>ونوعها</a:t>
                      </a:r>
                      <a:r>
                        <a:rPr lang="ar-DZ" sz="1400" dirty="0" err="1" smtClean="0">
                          <a:cs typeface="+mn-cs"/>
                          <a:sym typeface="Wingdings" pitchFamily="2" charset="2"/>
                        </a:rPr>
                        <a:t>:</a:t>
                      </a:r>
                      <a:r>
                        <a:rPr lang="ar-DZ" sz="1400" baseline="0" dirty="0" smtClean="0">
                          <a:cs typeface="+mn-cs"/>
                          <a:sym typeface="Wingdings" pitchFamily="2" charset="2"/>
                        </a:rPr>
                        <a:t> </a:t>
                      </a:r>
                      <a:endParaRPr lang="ar-DZ" sz="1400" baseline="0" dirty="0" smtClean="0">
                        <a:cs typeface="+mn-cs"/>
                        <a:sym typeface="Wingdings" pitchFamily="2" charset="2"/>
                      </a:endParaRPr>
                    </a:p>
                    <a:p>
                      <a:pPr marL="0" marR="0" lvl="0" indent="0" algn="r" defTabSz="457200" rtl="1" eaLnBrk="1" fontAlgn="auto" latinLnBrk="0" hangingPunct="1">
                        <a:lnSpc>
                          <a:spcPct val="107000"/>
                        </a:lnSpc>
                        <a:spcBef>
                          <a:spcPts val="0"/>
                        </a:spcBef>
                        <a:spcAft>
                          <a:spcPts val="0"/>
                        </a:spcAft>
                        <a:buClrTx/>
                        <a:buSzTx/>
                        <a:buFontTx/>
                        <a:buNone/>
                        <a:tabLst/>
                        <a:defRPr/>
                      </a:pPr>
                      <a:r>
                        <a:rPr lang="ar-DZ" sz="1400" baseline="0" dirty="0" smtClean="0">
                          <a:cs typeface="+mn-cs"/>
                          <a:sym typeface="Wingdings" pitchFamily="2" charset="2"/>
                        </a:rPr>
                        <a:t>*</a:t>
                      </a:r>
                      <a:r>
                        <a:rPr lang="ar-DZ" sz="1400" dirty="0" smtClean="0">
                          <a:cs typeface="+mn-cs"/>
                          <a:sym typeface="Wingdings" pitchFamily="2" charset="2"/>
                        </a:rPr>
                        <a:t>لا توجد </a:t>
                      </a:r>
                      <a:r>
                        <a:rPr lang="ar-DZ" sz="1400" dirty="0" err="1" smtClean="0">
                          <a:cs typeface="+mn-cs"/>
                          <a:sym typeface="Wingdings" pitchFamily="2" charset="2"/>
                        </a:rPr>
                        <a:t>علاقة </a:t>
                      </a:r>
                      <a:r>
                        <a:rPr lang="ar-DZ" sz="1400" dirty="0" smtClean="0">
                          <a:cs typeface="+mn-cs"/>
                          <a:sym typeface="Wingdings" pitchFamily="2" charset="2"/>
                        </a:rPr>
                        <a:t>:اذا كان قيمة معامل الارتباط تساوي الصفر او تقترب بشدة من 0</a:t>
                      </a:r>
                      <a:r>
                        <a:rPr lang="ar-DZ" sz="1400" dirty="0" err="1" smtClean="0">
                          <a:cs typeface="+mn-cs"/>
                          <a:sym typeface="Wingdings" pitchFamily="2" charset="2"/>
                        </a:rPr>
                        <a:t>)</a:t>
                      </a:r>
                      <a:r>
                        <a:rPr lang="ar-DZ" sz="1400" dirty="0" smtClean="0">
                          <a:cs typeface="+mn-cs"/>
                          <a:sym typeface="Wingdings" pitchFamily="2" charset="2"/>
                        </a:rPr>
                        <a:t> </a:t>
                      </a:r>
                    </a:p>
                    <a:p>
                      <a:pPr marL="0" marR="0" lvl="0" indent="0" algn="r" defTabSz="457200" rtl="1" eaLnBrk="1" fontAlgn="auto" latinLnBrk="0" hangingPunct="1">
                        <a:lnSpc>
                          <a:spcPct val="107000"/>
                        </a:lnSpc>
                        <a:spcBef>
                          <a:spcPts val="0"/>
                        </a:spcBef>
                        <a:spcAft>
                          <a:spcPts val="0"/>
                        </a:spcAft>
                        <a:buClrTx/>
                        <a:buSzTx/>
                        <a:buFontTx/>
                        <a:buNone/>
                        <a:tabLst/>
                        <a:defRPr/>
                      </a:pPr>
                      <a:r>
                        <a:rPr lang="ar-DZ" sz="1400" dirty="0" smtClean="0">
                          <a:cs typeface="+mn-cs"/>
                          <a:sym typeface="Wingdings" pitchFamily="2" charset="2"/>
                        </a:rPr>
                        <a:t>*علاقة قوية:قيمة معامل الارتباط </a:t>
                      </a:r>
                      <a:r>
                        <a:rPr lang="ar-DZ" sz="1400" dirty="0" smtClean="0">
                          <a:cs typeface="+mn-cs"/>
                          <a:sym typeface="Wingdings" pitchFamily="2" charset="2"/>
                        </a:rPr>
                        <a:t>تتراوح </a:t>
                      </a:r>
                      <a:r>
                        <a:rPr lang="ar-DZ" sz="1400" b="1" kern="1200" dirty="0" err="1" smtClean="0">
                          <a:solidFill>
                            <a:schemeClr val="lt1"/>
                          </a:solidFill>
                          <a:latin typeface="+mn-lt"/>
                          <a:ea typeface="+mn-ea"/>
                          <a:cs typeface="+mn-cs"/>
                        </a:rPr>
                        <a:t>من (</a:t>
                      </a:r>
                      <a:r>
                        <a:rPr lang="fr-FR" sz="1400" b="1" kern="1200" dirty="0" smtClean="0">
                          <a:solidFill>
                            <a:schemeClr val="lt1"/>
                          </a:solidFill>
                          <a:latin typeface="+mn-lt"/>
                          <a:ea typeface="+mn-ea"/>
                          <a:cs typeface="+mn-cs"/>
                        </a:rPr>
                        <a:t>0.70</a:t>
                      </a:r>
                      <a:r>
                        <a:rPr lang="ar-DZ" sz="1400" b="1" kern="1200" dirty="0" smtClean="0">
                          <a:solidFill>
                            <a:schemeClr val="lt1"/>
                          </a:solidFill>
                          <a:latin typeface="+mn-lt"/>
                          <a:ea typeface="+mn-ea"/>
                          <a:cs typeface="+mn-cs"/>
                        </a:rPr>
                        <a:t>) </a:t>
                      </a:r>
                      <a:r>
                        <a:rPr lang="ar-DZ" sz="1400" b="1" kern="1200" dirty="0" err="1" smtClean="0">
                          <a:solidFill>
                            <a:schemeClr val="lt1"/>
                          </a:solidFill>
                          <a:latin typeface="+mn-lt"/>
                          <a:ea typeface="+mn-ea"/>
                          <a:cs typeface="+mn-cs"/>
                        </a:rPr>
                        <a:t>إلى (</a:t>
                      </a:r>
                      <a:r>
                        <a:rPr lang="fr-FR" sz="1400" b="1" kern="1200" dirty="0" smtClean="0">
                          <a:solidFill>
                            <a:schemeClr val="lt1"/>
                          </a:solidFill>
                          <a:latin typeface="+mn-lt"/>
                          <a:ea typeface="+mn-ea"/>
                          <a:cs typeface="+mn-cs"/>
                        </a:rPr>
                        <a:t>0.99</a:t>
                      </a:r>
                      <a:r>
                        <a:rPr lang="ar-DZ" sz="1400" b="1" kern="1200" dirty="0" err="1" smtClean="0">
                          <a:solidFill>
                            <a:schemeClr val="lt1"/>
                          </a:solidFill>
                          <a:latin typeface="+mn-lt"/>
                          <a:ea typeface="+mn-ea"/>
                          <a:cs typeface="+mn-cs"/>
                        </a:rPr>
                        <a:t>)</a:t>
                      </a:r>
                      <a:endParaRPr lang="ar-DZ" sz="1400" b="1" kern="1200" dirty="0" smtClean="0">
                        <a:solidFill>
                          <a:schemeClr val="lt1"/>
                        </a:solidFill>
                        <a:latin typeface="+mn-lt"/>
                        <a:ea typeface="+mn-ea"/>
                        <a:cs typeface="+mn-cs"/>
                      </a:endParaRPr>
                    </a:p>
                    <a:p>
                      <a:pPr marL="0" marR="0" lvl="0" indent="0" algn="r" defTabSz="457200" rtl="1" eaLnBrk="1" fontAlgn="auto" latinLnBrk="0" hangingPunct="1">
                        <a:lnSpc>
                          <a:spcPct val="107000"/>
                        </a:lnSpc>
                        <a:spcBef>
                          <a:spcPts val="0"/>
                        </a:spcBef>
                        <a:spcAft>
                          <a:spcPts val="0"/>
                        </a:spcAft>
                        <a:buClrTx/>
                        <a:buSzTx/>
                        <a:buFontTx/>
                        <a:buNone/>
                        <a:tabLst/>
                        <a:defRPr/>
                      </a:pPr>
                      <a:r>
                        <a:rPr lang="ar-DZ" sz="1400" b="1" kern="1200" dirty="0" smtClean="0">
                          <a:solidFill>
                            <a:schemeClr val="lt1"/>
                          </a:solidFill>
                          <a:latin typeface="+mn-lt"/>
                          <a:ea typeface="+mn-ea"/>
                          <a:cs typeface="+mn-cs"/>
                          <a:sym typeface="Wingdings" pitchFamily="2" charset="2"/>
                        </a:rPr>
                        <a:t>علاقة </a:t>
                      </a:r>
                      <a:r>
                        <a:rPr lang="ar-DZ" sz="1400" b="1" kern="1200" dirty="0" err="1" smtClean="0">
                          <a:solidFill>
                            <a:schemeClr val="lt1"/>
                          </a:solidFill>
                          <a:latin typeface="+mn-lt"/>
                          <a:ea typeface="+mn-ea"/>
                          <a:cs typeface="+mn-cs"/>
                          <a:sym typeface="Wingdings" pitchFamily="2" charset="2"/>
                        </a:rPr>
                        <a:t>متوسطة </a:t>
                      </a:r>
                      <a:r>
                        <a:rPr lang="ar-DZ" sz="1400" b="1" kern="1200" dirty="0" smtClean="0">
                          <a:solidFill>
                            <a:schemeClr val="lt1"/>
                          </a:solidFill>
                          <a:latin typeface="+mn-lt"/>
                          <a:ea typeface="+mn-ea"/>
                          <a:cs typeface="+mn-cs"/>
                          <a:sym typeface="Wingdings" pitchFamily="2" charset="2"/>
                        </a:rPr>
                        <a:t>:قيمة معامل الارتباط تتراوح</a:t>
                      </a:r>
                      <a:r>
                        <a:rPr lang="ar-DZ" sz="1400" b="1" kern="1200" baseline="0" dirty="0" smtClean="0">
                          <a:solidFill>
                            <a:schemeClr val="lt1"/>
                          </a:solidFill>
                          <a:latin typeface="+mn-lt"/>
                          <a:ea typeface="+mn-ea"/>
                          <a:cs typeface="+mn-cs"/>
                          <a:sym typeface="Wingdings" pitchFamily="2" charset="2"/>
                        </a:rPr>
                        <a:t> </a:t>
                      </a:r>
                      <a:r>
                        <a:rPr lang="ar-DZ" sz="1400" b="1" kern="1200" dirty="0" err="1" smtClean="0">
                          <a:solidFill>
                            <a:schemeClr val="lt1"/>
                          </a:solidFill>
                          <a:latin typeface="+mn-lt"/>
                          <a:ea typeface="+mn-ea"/>
                          <a:cs typeface="+mn-cs"/>
                        </a:rPr>
                        <a:t>من (</a:t>
                      </a:r>
                      <a:r>
                        <a:rPr lang="fr-FR" sz="1400" b="1" kern="1200" dirty="0" smtClean="0">
                          <a:solidFill>
                            <a:schemeClr val="lt1"/>
                          </a:solidFill>
                          <a:latin typeface="+mn-lt"/>
                          <a:ea typeface="+mn-ea"/>
                          <a:cs typeface="+mn-cs"/>
                        </a:rPr>
                        <a:t>0.50</a:t>
                      </a:r>
                      <a:r>
                        <a:rPr lang="ar-DZ" sz="1400" b="1" kern="1200" dirty="0" smtClean="0">
                          <a:solidFill>
                            <a:schemeClr val="lt1"/>
                          </a:solidFill>
                          <a:latin typeface="+mn-lt"/>
                          <a:ea typeface="+mn-ea"/>
                          <a:cs typeface="+mn-cs"/>
                        </a:rPr>
                        <a:t>) </a:t>
                      </a:r>
                      <a:r>
                        <a:rPr lang="ar-DZ" sz="1400" b="1" kern="1200" dirty="0" err="1" smtClean="0">
                          <a:solidFill>
                            <a:schemeClr val="lt1"/>
                          </a:solidFill>
                          <a:latin typeface="+mn-lt"/>
                          <a:ea typeface="+mn-ea"/>
                          <a:cs typeface="+mn-cs"/>
                        </a:rPr>
                        <a:t>إلى (</a:t>
                      </a:r>
                      <a:r>
                        <a:rPr lang="fr-FR" sz="1400" b="1" kern="1200" dirty="0" smtClean="0">
                          <a:solidFill>
                            <a:schemeClr val="lt1"/>
                          </a:solidFill>
                          <a:latin typeface="+mn-lt"/>
                          <a:ea typeface="+mn-ea"/>
                          <a:cs typeface="+mn-cs"/>
                        </a:rPr>
                        <a:t>0.69</a:t>
                      </a:r>
                      <a:r>
                        <a:rPr lang="ar-DZ" sz="1400" b="1" kern="1200" dirty="0" err="1" smtClean="0">
                          <a:solidFill>
                            <a:schemeClr val="lt1"/>
                          </a:solidFill>
                          <a:latin typeface="+mn-lt"/>
                          <a:ea typeface="+mn-ea"/>
                          <a:cs typeface="+mn-cs"/>
                        </a:rPr>
                        <a:t>)</a:t>
                      </a:r>
                      <a:endParaRPr lang="ar-DZ" sz="1400" dirty="0" smtClean="0">
                        <a:cs typeface="+mn-cs"/>
                        <a:sym typeface="Wingdings" pitchFamily="2" charset="2"/>
                      </a:endParaRPr>
                    </a:p>
                    <a:p>
                      <a:pPr marL="0" marR="0" lvl="0" indent="0" algn="r" defTabSz="457200" rtl="1" eaLnBrk="1" fontAlgn="auto" latinLnBrk="0" hangingPunct="1">
                        <a:lnSpc>
                          <a:spcPct val="107000"/>
                        </a:lnSpc>
                        <a:spcBef>
                          <a:spcPts val="0"/>
                        </a:spcBef>
                        <a:spcAft>
                          <a:spcPts val="0"/>
                        </a:spcAft>
                        <a:buClrTx/>
                        <a:buSzTx/>
                        <a:buFontTx/>
                        <a:buNone/>
                        <a:tabLst/>
                        <a:defRPr/>
                      </a:pPr>
                      <a:r>
                        <a:rPr lang="ar-DZ" sz="1400" dirty="0" smtClean="0">
                          <a:cs typeface="+mn-cs"/>
                          <a:sym typeface="Wingdings" pitchFamily="2" charset="2"/>
                        </a:rPr>
                        <a:t>*علاقة </a:t>
                      </a:r>
                      <a:r>
                        <a:rPr lang="ar-DZ" sz="1400" dirty="0" err="1" smtClean="0">
                          <a:cs typeface="+mn-cs"/>
                          <a:sym typeface="Wingdings" pitchFamily="2" charset="2"/>
                        </a:rPr>
                        <a:t>ضعيفة </a:t>
                      </a:r>
                      <a:r>
                        <a:rPr lang="ar-DZ" sz="1400" dirty="0" smtClean="0">
                          <a:cs typeface="+mn-cs"/>
                          <a:sym typeface="Wingdings" pitchFamily="2" charset="2"/>
                        </a:rPr>
                        <a:t>:قيمة معامل الارتباط </a:t>
                      </a:r>
                      <a:r>
                        <a:rPr lang="ar-DZ" sz="1400" b="1" kern="1200" dirty="0" err="1" smtClean="0">
                          <a:solidFill>
                            <a:schemeClr val="lt1"/>
                          </a:solidFill>
                          <a:latin typeface="+mn-lt"/>
                          <a:ea typeface="+mn-ea"/>
                          <a:cs typeface="+mn-cs"/>
                        </a:rPr>
                        <a:t>من (</a:t>
                      </a:r>
                      <a:r>
                        <a:rPr lang="fr-FR" sz="1400" b="1" kern="1200" dirty="0" smtClean="0">
                          <a:solidFill>
                            <a:schemeClr val="lt1"/>
                          </a:solidFill>
                          <a:latin typeface="+mn-lt"/>
                          <a:ea typeface="+mn-ea"/>
                          <a:cs typeface="+mn-cs"/>
                        </a:rPr>
                        <a:t>0.01</a:t>
                      </a:r>
                      <a:r>
                        <a:rPr lang="ar-DZ" sz="1400" b="1" kern="1200" dirty="0" smtClean="0">
                          <a:solidFill>
                            <a:schemeClr val="lt1"/>
                          </a:solidFill>
                          <a:latin typeface="+mn-lt"/>
                          <a:ea typeface="+mn-ea"/>
                          <a:cs typeface="+mn-cs"/>
                        </a:rPr>
                        <a:t>) إلى </a:t>
                      </a:r>
                      <a:r>
                        <a:rPr lang="fr-FR" sz="1400" b="1" kern="1200" dirty="0" smtClean="0">
                          <a:solidFill>
                            <a:schemeClr val="lt1"/>
                          </a:solidFill>
                          <a:latin typeface="+mn-lt"/>
                          <a:ea typeface="+mn-ea"/>
                          <a:cs typeface="+mn-cs"/>
                        </a:rPr>
                        <a:t>(0.49)</a:t>
                      </a:r>
                      <a:endParaRPr lang="ar-DZ" sz="1400" dirty="0" smtClean="0">
                        <a:cs typeface="+mn-cs"/>
                      </a:endParaRPr>
                    </a:p>
                    <a:p>
                      <a:pPr algn="r" rtl="1">
                        <a:lnSpc>
                          <a:spcPct val="107000"/>
                        </a:lnSpc>
                        <a:spcAft>
                          <a:spcPts val="0"/>
                        </a:spcAft>
                      </a:pPr>
                      <a:endParaRPr lang="en-US" sz="1400" dirty="0">
                        <a:effectLst/>
                      </a:endParaRPr>
                    </a:p>
                  </a:txBody>
                  <a:tcPr marL="68580" marR="68580" marT="0" marB="0"/>
                </a:tc>
                <a:extLst>
                  <a:ext uri="{0D108BD9-81ED-4DB2-BD59-A6C34878D82A}">
                    <a16:rowId xmlns="" xmlns:a16="http://schemas.microsoft.com/office/drawing/2014/main" val="2087193888"/>
                  </a:ext>
                </a:extLst>
              </a:tr>
              <a:tr h="1590189">
                <a:tc>
                  <a:txBody>
                    <a:bodyPr/>
                    <a:lstStyle/>
                    <a:p>
                      <a:pPr algn="r" rtl="1">
                        <a:lnSpc>
                          <a:spcPct val="107000"/>
                        </a:lnSpc>
                        <a:spcAft>
                          <a:spcPts val="0"/>
                        </a:spcAft>
                      </a:pPr>
                      <a:r>
                        <a:rPr lang="ar-DZ" sz="1400" dirty="0" smtClean="0">
                          <a:effectLst/>
                          <a:latin typeface="Calibri" panose="020F0502020204030204" pitchFamily="34" charset="0"/>
                          <a:ea typeface="Calibri" panose="020F0502020204030204" pitchFamily="34" charset="0"/>
                          <a:cs typeface="Arial" panose="020B0604020202020204" pitchFamily="34" charset="0"/>
                        </a:rPr>
                        <a:t>طرق</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 حساب </a:t>
                      </a:r>
                      <a:r>
                        <a:rPr lang="ar-DZ" sz="1400" dirty="0" smtClean="0">
                          <a:effectLst/>
                          <a:latin typeface="Calibri" panose="020F0502020204030204" pitchFamily="34" charset="0"/>
                          <a:ea typeface="Calibri" panose="020F0502020204030204" pitchFamily="34" charset="0"/>
                          <a:cs typeface="Arial" panose="020B0604020202020204" pitchFamily="34" charset="0"/>
                        </a:rPr>
                        <a:t> معامل </a:t>
                      </a:r>
                      <a:r>
                        <a:rPr lang="ar-DZ" sz="1400" dirty="0" err="1" smtClean="0">
                          <a:effectLst/>
                          <a:latin typeface="Calibri" panose="020F0502020204030204" pitchFamily="34" charset="0"/>
                          <a:ea typeface="Calibri" panose="020F0502020204030204" pitchFamily="34" charset="0"/>
                          <a:cs typeface="Arial" panose="020B0604020202020204" pitchFamily="34" charset="0"/>
                        </a:rPr>
                        <a:t>الارتباط:</a:t>
                      </a:r>
                      <a:endParaRPr lang="ar-DZ" sz="1400" dirty="0" smtClean="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0"/>
                        </a:spcAft>
                      </a:pPr>
                      <a:r>
                        <a:rPr lang="ar-DZ" sz="1400" dirty="0" smtClean="0">
                          <a:effectLst/>
                          <a:latin typeface="Calibri" panose="020F0502020204030204" pitchFamily="34" charset="0"/>
                          <a:ea typeface="Calibri" panose="020F0502020204030204" pitchFamily="34" charset="0"/>
                          <a:cs typeface="Arial" panose="020B0604020202020204" pitchFamily="34" charset="0"/>
                        </a:rPr>
                        <a:t>-معامل </a:t>
                      </a:r>
                      <a:r>
                        <a:rPr lang="ar-DZ" sz="1400" dirty="0" err="1" smtClean="0">
                          <a:effectLst/>
                          <a:latin typeface="Calibri" panose="020F0502020204030204" pitchFamily="34" charset="0"/>
                          <a:ea typeface="Calibri" panose="020F0502020204030204" pitchFamily="34" charset="0"/>
                          <a:cs typeface="Arial" panose="020B0604020202020204" pitchFamily="34" charset="0"/>
                        </a:rPr>
                        <a:t>بيرسون</a:t>
                      </a:r>
                      <a:r>
                        <a:rPr lang="ar-DZ" sz="1400" dirty="0" smtClean="0">
                          <a:effectLst/>
                          <a:latin typeface="Calibri" panose="020F0502020204030204" pitchFamily="34" charset="0"/>
                          <a:ea typeface="Calibri" panose="020F0502020204030204" pitchFamily="34" charset="0"/>
                          <a:cs typeface="Arial" panose="020B0604020202020204" pitchFamily="34" charset="0"/>
                        </a:rPr>
                        <a:t> </a:t>
                      </a:r>
                      <a:r>
                        <a:rPr lang="ar-DZ" sz="1400" dirty="0" err="1" smtClean="0">
                          <a:effectLst/>
                          <a:latin typeface="Calibri" panose="020F0502020204030204" pitchFamily="34" charset="0"/>
                          <a:ea typeface="Calibri" panose="020F0502020204030204" pitchFamily="34" charset="0"/>
                          <a:cs typeface="Arial" panose="020B0604020202020204" pitchFamily="34" charset="0"/>
                        </a:rPr>
                        <a:t>(</a:t>
                      </a:r>
                      <a:r>
                        <a:rPr lang="fr-FR" sz="1400" dirty="0" smtClean="0">
                          <a:effectLst/>
                          <a:latin typeface="Calibri" panose="020F0502020204030204" pitchFamily="34" charset="0"/>
                          <a:ea typeface="Calibri" panose="020F0502020204030204" pitchFamily="34" charset="0"/>
                          <a:cs typeface="Arial" panose="020B0604020202020204" pitchFamily="34" charset="0"/>
                        </a:rPr>
                        <a:t>PEARSON</a:t>
                      </a:r>
                      <a:r>
                        <a:rPr lang="ar-DZ" sz="1400" dirty="0" smtClean="0">
                          <a:effectLst/>
                          <a:latin typeface="Calibri" panose="020F0502020204030204" pitchFamily="34" charset="0"/>
                          <a:ea typeface="Calibri" panose="020F0502020204030204" pitchFamily="34" charset="0"/>
                          <a:cs typeface="Arial" panose="020B0604020202020204" pitchFamily="34" charset="0"/>
                        </a:rPr>
                        <a:t>):يستخدم لحساب</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 العلاقة بين المتغيرات الكمية</a:t>
                      </a:r>
                    </a:p>
                    <a:p>
                      <a:pPr algn="r" rtl="1">
                        <a:lnSpc>
                          <a:spcPct val="107000"/>
                        </a:lnSpc>
                        <a:spcAft>
                          <a:spcPts val="0"/>
                        </a:spcAft>
                      </a:pP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-معامل </a:t>
                      </a:r>
                      <a:r>
                        <a:rPr lang="ar-DZ" sz="1400" baseline="0" dirty="0" err="1" smtClean="0">
                          <a:effectLst/>
                          <a:latin typeface="Calibri" panose="020F0502020204030204" pitchFamily="34" charset="0"/>
                          <a:ea typeface="Calibri" panose="020F0502020204030204" pitchFamily="34" charset="0"/>
                          <a:cs typeface="Arial" panose="020B0604020202020204" pitchFamily="34" charset="0"/>
                        </a:rPr>
                        <a:t>سبيرمان</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 </a:t>
                      </a:r>
                      <a:r>
                        <a:rPr lang="ar-DZ" sz="1400" baseline="0" dirty="0" err="1" smtClean="0">
                          <a:effectLst/>
                          <a:latin typeface="Calibri" panose="020F0502020204030204" pitchFamily="34" charset="0"/>
                          <a:ea typeface="Calibri" panose="020F0502020204030204" pitchFamily="34" charset="0"/>
                          <a:cs typeface="Arial" panose="020B0604020202020204" pitchFamily="34" charset="0"/>
                        </a:rPr>
                        <a:t>(</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 </a:t>
                      </a:r>
                      <a:r>
                        <a:rPr lang="en-US" sz="1400" baseline="0" dirty="0" smtClean="0">
                          <a:effectLst/>
                          <a:latin typeface="Calibri" panose="020F0502020204030204" pitchFamily="34" charset="0"/>
                          <a:ea typeface="Calibri" panose="020F0502020204030204" pitchFamily="34" charset="0"/>
                          <a:cs typeface="Arial" panose="020B0604020202020204" pitchFamily="34" charset="0"/>
                        </a:rPr>
                        <a:t>spearman</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):يستخدم لحساب العلاقة بين المتغيرات </a:t>
                      </a:r>
                      <a:r>
                        <a:rPr lang="ar-DZ" sz="1400" baseline="0" dirty="0" err="1" smtClean="0">
                          <a:effectLst/>
                          <a:latin typeface="Calibri" panose="020F0502020204030204" pitchFamily="34" charset="0"/>
                          <a:ea typeface="Calibri" panose="020F0502020204030204" pitchFamily="34" charset="0"/>
                          <a:cs typeface="Arial" panose="020B0604020202020204" pitchFamily="34" charset="0"/>
                        </a:rPr>
                        <a:t>المقاسة</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 بمقياس الرتبي ويستخدم كذلك لحساب العلاقة بين المتغيرات الكمية.</a:t>
                      </a:r>
                    </a:p>
                    <a:p>
                      <a:pPr algn="r" rtl="1">
                        <a:lnSpc>
                          <a:spcPct val="107000"/>
                        </a:lnSpc>
                        <a:spcAft>
                          <a:spcPts val="0"/>
                        </a:spcAft>
                      </a:pP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-معامل </a:t>
                      </a:r>
                      <a:r>
                        <a:rPr lang="ar-DZ" sz="1400" baseline="0" dirty="0" err="1" smtClean="0">
                          <a:effectLst/>
                          <a:latin typeface="Calibri" panose="020F0502020204030204" pitchFamily="34" charset="0"/>
                          <a:ea typeface="Calibri" panose="020F0502020204030204" pitchFamily="34" charset="0"/>
                          <a:cs typeface="Arial" panose="020B0604020202020204" pitchFamily="34" charset="0"/>
                        </a:rPr>
                        <a:t>كاندل</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 </a:t>
                      </a:r>
                      <a:r>
                        <a:rPr lang="ar-DZ" sz="1400" baseline="0" dirty="0" err="1" smtClean="0">
                          <a:effectLst/>
                          <a:latin typeface="Calibri" panose="020F0502020204030204" pitchFamily="34" charset="0"/>
                          <a:ea typeface="Calibri" panose="020F0502020204030204" pitchFamily="34" charset="0"/>
                          <a:cs typeface="Arial" panose="020B0604020202020204" pitchFamily="34" charset="0"/>
                        </a:rPr>
                        <a:t>تاو</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 </a:t>
                      </a:r>
                      <a:r>
                        <a:rPr lang="ar-DZ" sz="1400" baseline="0" dirty="0" err="1" smtClean="0">
                          <a:effectLst/>
                          <a:latin typeface="Calibri" panose="020F0502020204030204" pitchFamily="34" charset="0"/>
                          <a:ea typeface="Calibri" panose="020F0502020204030204" pitchFamily="34" charset="0"/>
                          <a:cs typeface="Arial" panose="020B0604020202020204" pitchFamily="34" charset="0"/>
                        </a:rPr>
                        <a:t>(</a:t>
                      </a:r>
                      <a:r>
                        <a:rPr lang="fr-FR" sz="1400" baseline="0" dirty="0" err="1" smtClean="0">
                          <a:effectLst/>
                          <a:latin typeface="Calibri" panose="020F0502020204030204" pitchFamily="34" charset="0"/>
                          <a:ea typeface="Calibri" panose="020F0502020204030204" pitchFamily="34" charset="0"/>
                          <a:cs typeface="Arial" panose="020B0604020202020204" pitchFamily="34" charset="0"/>
                        </a:rPr>
                        <a:t>Kandell,s</a:t>
                      </a:r>
                      <a:r>
                        <a:rPr lang="fr-FR" sz="1400" baseline="0" dirty="0" smtClean="0">
                          <a:effectLst/>
                          <a:latin typeface="Calibri" panose="020F0502020204030204" pitchFamily="34" charset="0"/>
                          <a:ea typeface="Calibri" panose="020F0502020204030204" pitchFamily="34" charset="0"/>
                          <a:cs typeface="Arial" panose="020B0604020202020204" pitchFamily="34" charset="0"/>
                        </a:rPr>
                        <a:t> tau</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):يستخدم مثل معامل </a:t>
                      </a:r>
                      <a:r>
                        <a:rPr lang="ar-DZ" sz="1400" baseline="0" dirty="0" err="1" smtClean="0">
                          <a:effectLst/>
                          <a:latin typeface="Calibri" panose="020F0502020204030204" pitchFamily="34" charset="0"/>
                          <a:ea typeface="Calibri" panose="020F0502020204030204" pitchFamily="34" charset="0"/>
                          <a:cs typeface="Arial" panose="020B0604020202020204" pitchFamily="34" charset="0"/>
                        </a:rPr>
                        <a:t>سبيرمان</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 وبنفس الشروط</a:t>
                      </a:r>
                    </a:p>
                    <a:p>
                      <a:pPr algn="r" rtl="1">
                        <a:lnSpc>
                          <a:spcPct val="107000"/>
                        </a:lnSpc>
                        <a:spcAft>
                          <a:spcPts val="0"/>
                        </a:spcAft>
                      </a:pP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-معامل </a:t>
                      </a:r>
                      <a:r>
                        <a:rPr lang="ar-DZ" sz="1400" baseline="0" dirty="0" err="1" smtClean="0">
                          <a:effectLst/>
                          <a:latin typeface="Calibri" panose="020F0502020204030204" pitchFamily="34" charset="0"/>
                          <a:ea typeface="Calibri" panose="020F0502020204030204" pitchFamily="34" charset="0"/>
                          <a:cs typeface="Arial" panose="020B0604020202020204" pitchFamily="34" charset="0"/>
                        </a:rPr>
                        <a:t>فاي</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 </a:t>
                      </a:r>
                      <a:r>
                        <a:rPr lang="ar-DZ" sz="1400" baseline="0" dirty="0" err="1" smtClean="0">
                          <a:effectLst/>
                          <a:latin typeface="Calibri" panose="020F0502020204030204" pitchFamily="34" charset="0"/>
                          <a:ea typeface="Calibri" panose="020F0502020204030204" pitchFamily="34" charset="0"/>
                          <a:cs typeface="Arial" panose="020B0604020202020204" pitchFamily="34" charset="0"/>
                        </a:rPr>
                        <a:t>(</a:t>
                      </a:r>
                      <a:r>
                        <a:rPr lang="fr-FR" sz="1400" baseline="0" dirty="0" smtClean="0">
                          <a:effectLst/>
                          <a:latin typeface="Calibri" panose="020F0502020204030204" pitchFamily="34" charset="0"/>
                          <a:ea typeface="Calibri" panose="020F0502020204030204" pitchFamily="34" charset="0"/>
                          <a:cs typeface="Arial" panose="020B0604020202020204" pitchFamily="34" charset="0"/>
                        </a:rPr>
                        <a:t>Phi</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):يستخدم للمتغيرات </a:t>
                      </a:r>
                      <a:r>
                        <a:rPr lang="ar-DZ" sz="1400" baseline="0" dirty="0" err="1" smtClean="0">
                          <a:effectLst/>
                          <a:latin typeface="Calibri" panose="020F0502020204030204" pitchFamily="34" charset="0"/>
                          <a:ea typeface="Calibri" panose="020F0502020204030204" pitchFamily="34" charset="0"/>
                          <a:cs typeface="Arial" panose="020B0604020202020204" pitchFamily="34" charset="0"/>
                        </a:rPr>
                        <a:t>المقاسة</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 بمقياس الاسمي</a:t>
                      </a:r>
                    </a:p>
                    <a:p>
                      <a:pPr algn="r" rtl="1">
                        <a:lnSpc>
                          <a:spcPct val="107000"/>
                        </a:lnSpc>
                        <a:spcAft>
                          <a:spcPts val="0"/>
                        </a:spcAft>
                      </a:pP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-معامل </a:t>
                      </a:r>
                      <a:r>
                        <a:rPr lang="ar-DZ" sz="1400" baseline="0" dirty="0" err="1" smtClean="0">
                          <a:effectLst/>
                          <a:latin typeface="Calibri" panose="020F0502020204030204" pitchFamily="34" charset="0"/>
                          <a:ea typeface="Calibri" panose="020F0502020204030204" pitchFamily="34" charset="0"/>
                          <a:cs typeface="Arial" panose="020B0604020202020204" pitchFamily="34" charset="0"/>
                        </a:rPr>
                        <a:t>كراكر</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 </a:t>
                      </a:r>
                      <a:r>
                        <a:rPr lang="ar-DZ" sz="1400" baseline="0" dirty="0" err="1" smtClean="0">
                          <a:effectLst/>
                          <a:latin typeface="Calibri" panose="020F0502020204030204" pitchFamily="34" charset="0"/>
                          <a:ea typeface="Calibri" panose="020F0502020204030204" pitchFamily="34" charset="0"/>
                          <a:cs typeface="Arial" panose="020B0604020202020204" pitchFamily="34" charset="0"/>
                        </a:rPr>
                        <a:t>(</a:t>
                      </a:r>
                      <a:r>
                        <a:rPr lang="fr-FR" sz="1400" baseline="0" dirty="0" err="1" smtClean="0">
                          <a:effectLst/>
                          <a:latin typeface="Calibri" panose="020F0502020204030204" pitchFamily="34" charset="0"/>
                          <a:ea typeface="Calibri" panose="020F0502020204030204" pitchFamily="34" charset="0"/>
                          <a:cs typeface="Arial" panose="020B0604020202020204" pitchFamily="34" charset="0"/>
                        </a:rPr>
                        <a:t>Cramers</a:t>
                      </a:r>
                      <a:r>
                        <a:rPr lang="ar-DZ" sz="1400" baseline="0" dirty="0" smtClean="0">
                          <a:effectLst/>
                          <a:latin typeface="Calibri" panose="020F0502020204030204" pitchFamily="34" charset="0"/>
                          <a:ea typeface="Calibri" panose="020F0502020204030204" pitchFamily="34" charset="0"/>
                          <a:cs typeface="Arial" panose="020B0604020202020204" pitchFamily="34" charset="0"/>
                        </a:rPr>
                        <a:t>):يستخدم عندما يكون كلا المتغيرين مقاسا بمقياس اسمي احدهما او كلاهما غير ثنائي.</a:t>
                      </a:r>
                    </a:p>
                    <a:p>
                      <a:pPr algn="r" rtl="1">
                        <a:lnSpc>
                          <a:spcPct val="107000"/>
                        </a:lnSpc>
                        <a:spcAft>
                          <a:spcPts val="0"/>
                        </a:spcAft>
                      </a:pP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4015921741"/>
                  </a:ext>
                </a:extLst>
              </a:tr>
              <a:tr h="341300">
                <a:tc>
                  <a:txBody>
                    <a:bodyPr/>
                    <a:lstStyle/>
                    <a:p>
                      <a:pPr algn="r" rtl="1">
                        <a:lnSpc>
                          <a:spcPct val="107000"/>
                        </a:lnSpc>
                        <a:spcAft>
                          <a:spcPts val="0"/>
                        </a:spcAft>
                      </a:pPr>
                      <a:r>
                        <a:rPr lang="ar-DZ" sz="1400" dirty="0" smtClean="0">
                          <a:effectLst/>
                        </a:rPr>
                        <a:t>الفرضيات:</a:t>
                      </a:r>
                      <a:endParaRPr lang="en-US" sz="1400" dirty="0" smtClean="0">
                        <a:effectLst/>
                      </a:endParaRPr>
                    </a:p>
                    <a:p>
                      <a:pPr marL="342900" lvl="0" indent="-342900" algn="r" rtl="1">
                        <a:lnSpc>
                          <a:spcPct val="107000"/>
                        </a:lnSpc>
                        <a:spcAft>
                          <a:spcPts val="0"/>
                        </a:spcAft>
                        <a:buFont typeface="Arial" panose="020B0604020202020204" pitchFamily="34" charset="0"/>
                        <a:buChar char="-"/>
                      </a:pPr>
                      <a:r>
                        <a:rPr lang="fr-FR" sz="1400" dirty="0" smtClean="0">
                          <a:effectLst/>
                        </a:rPr>
                        <a:t>H0</a:t>
                      </a:r>
                      <a:r>
                        <a:rPr lang="ar-DZ" sz="1400" dirty="0" smtClean="0">
                          <a:effectLst/>
                        </a:rPr>
                        <a:t> : لا توجد علاقة ارتباط ذات دلالة إحصائية بين المتغيرين عند مستوى دلالة </a:t>
                      </a:r>
                      <a:r>
                        <a:rPr lang="ar-DZ" sz="1400" dirty="0" err="1" smtClean="0">
                          <a:effectLst/>
                        </a:rPr>
                        <a:t>5%..</a:t>
                      </a:r>
                      <a:endParaRPr lang="en-US" sz="1400" dirty="0" smtClean="0">
                        <a:effectLst/>
                      </a:endParaRPr>
                    </a:p>
                    <a:p>
                      <a:pPr marL="342900" lvl="0" indent="-342900" algn="r" rtl="1">
                        <a:lnSpc>
                          <a:spcPct val="107000"/>
                        </a:lnSpc>
                        <a:spcAft>
                          <a:spcPts val="0"/>
                        </a:spcAft>
                        <a:buFont typeface="Arial" panose="020B0604020202020204" pitchFamily="34" charset="0"/>
                        <a:buChar char="-"/>
                      </a:pPr>
                      <a:r>
                        <a:rPr lang="fr-FR" sz="1400" dirty="0" smtClean="0">
                          <a:effectLst/>
                        </a:rPr>
                        <a:t>H1</a:t>
                      </a:r>
                      <a:r>
                        <a:rPr lang="ar-DZ" sz="1400" dirty="0" smtClean="0">
                          <a:effectLst/>
                        </a:rPr>
                        <a:t> : توجد علاقة ارتباط ذات دلالة إحصائية بين المتغيرين عند مستوى دلالة </a:t>
                      </a:r>
                      <a:r>
                        <a:rPr lang="ar-DZ" sz="1400" dirty="0" err="1" smtClean="0">
                          <a:effectLst/>
                        </a:rPr>
                        <a:t>5%..</a:t>
                      </a:r>
                      <a:endParaRPr lang="ar-DZ" sz="1400" dirty="0" smtClean="0">
                        <a:effectLst/>
                      </a:endParaRPr>
                    </a:p>
                    <a:p>
                      <a:pPr marL="342900" lvl="0" indent="-342900" algn="r" rtl="1">
                        <a:lnSpc>
                          <a:spcPct val="107000"/>
                        </a:lnSpc>
                        <a:spcAft>
                          <a:spcPts val="0"/>
                        </a:spcAft>
                        <a:buFont typeface="Arial" panose="020B0604020202020204" pitchFamily="34" charset="0"/>
                        <a:buChar char="-"/>
                      </a:pP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546563004"/>
                  </a:ext>
                </a:extLst>
              </a:tr>
            </a:tbl>
          </a:graphicData>
        </a:graphic>
      </p:graphicFrame>
      <p:sp>
        <p:nvSpPr>
          <p:cNvPr id="3" name="Rectangle 1">
            <a:extLst>
              <a:ext uri="{FF2B5EF4-FFF2-40B4-BE49-F238E27FC236}">
                <a16:creationId xmlns="" xmlns:a16="http://schemas.microsoft.com/office/drawing/2014/main" id="{78869836-ACCF-4AA1-863E-4F0CD075CAE0}"/>
              </a:ext>
            </a:extLst>
          </p:cNvPr>
          <p:cNvSpPr>
            <a:spLocks noChangeArrowheads="1"/>
          </p:cNvSpPr>
          <p:nvPr/>
        </p:nvSpPr>
        <p:spPr bwMode="auto">
          <a:xfrm>
            <a:off x="736979" y="816756"/>
            <a:ext cx="10697452" cy="646331"/>
          </a:xfrm>
          <a:prstGeom prst="rect">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r" defTabSz="914400" rtl="1">
              <a:buFont typeface="Wingdings" pitchFamily="2" charset="2"/>
              <a:buChar char="q"/>
            </a:pPr>
            <a:r>
              <a:rPr lang="ar-DZ" b="1" dirty="0" err="1" smtClean="0"/>
              <a:t>الارتباط:</a:t>
            </a:r>
            <a:endParaRPr lang="ar-DZ" b="1" dirty="0" smtClean="0"/>
          </a:p>
          <a:p>
            <a:pPr lvl="0" algn="r" defTabSz="914400" rtl="1"/>
            <a:r>
              <a:rPr lang="ar-DZ" dirty="0" smtClean="0"/>
              <a:t>يستخدم لاختبار الفرضيات </a:t>
            </a:r>
            <a:r>
              <a:rPr lang="ar-DZ" dirty="0" err="1" smtClean="0"/>
              <a:t>الارتباطية</a:t>
            </a:r>
            <a:endParaRPr lang="ar-DZ" dirty="0" smtClean="0"/>
          </a:p>
        </p:txBody>
      </p:sp>
    </p:spTree>
    <p:extLst>
      <p:ext uri="{BB962C8B-B14F-4D97-AF65-F5344CB8AC3E}">
        <p14:creationId xmlns="" xmlns:p14="http://schemas.microsoft.com/office/powerpoint/2010/main" val="4445936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ar-DZ" sz="2400" dirty="0" smtClean="0"/>
              <a:t>مثال: لنختبر الفرضية التالية:“يوجد ارتباط دال احصائيا بين عدم الالتزام في مكان العمل ونية ترك العمل“ لاختبار هذه الفرضية يتم تقدير نموذج الانحدار الخطي البسيط بإتباع الخطوات التالية: </a:t>
            </a:r>
            <a:br>
              <a:rPr lang="ar-DZ" sz="2400" dirty="0" smtClean="0"/>
            </a:br>
            <a:r>
              <a:rPr lang="ar-DZ" sz="2400" dirty="0" smtClean="0"/>
              <a:t>لاختبار هذه الفرضية نقوم بحساب معامل الارتباط </a:t>
            </a:r>
            <a:r>
              <a:rPr lang="ar-DZ" sz="2400" dirty="0" err="1" smtClean="0"/>
              <a:t>باتباع</a:t>
            </a:r>
            <a:r>
              <a:rPr lang="ar-DZ" sz="2400" dirty="0" smtClean="0"/>
              <a:t> الخطوات التالية:</a:t>
            </a:r>
            <a:endParaRPr lang="fr-FR" sz="2400" dirty="0"/>
          </a:p>
        </p:txBody>
      </p:sp>
      <p:sp>
        <p:nvSpPr>
          <p:cNvPr id="3" name="Espace réservé du texte 2"/>
          <p:cNvSpPr>
            <a:spLocks noGrp="1"/>
          </p:cNvSpPr>
          <p:nvPr>
            <p:ph type="body" idx="1"/>
          </p:nvPr>
        </p:nvSpPr>
        <p:spPr>
          <a:xfrm>
            <a:off x="1295400" y="2386940"/>
            <a:ext cx="4718304" cy="847855"/>
          </a:xfrm>
        </p:spPr>
        <p:style>
          <a:lnRef idx="2">
            <a:schemeClr val="accent2"/>
          </a:lnRef>
          <a:fillRef idx="1">
            <a:schemeClr val="lt1"/>
          </a:fillRef>
          <a:effectRef idx="0">
            <a:schemeClr val="accent2"/>
          </a:effectRef>
          <a:fontRef idx="minor">
            <a:schemeClr val="dk1"/>
          </a:fontRef>
        </p:style>
        <p:txBody>
          <a:bodyPr/>
          <a:lstStyle/>
          <a:p>
            <a:pPr algn="just"/>
            <a:r>
              <a:rPr lang="ar-DZ" sz="1600" dirty="0" smtClean="0"/>
              <a:t>الخطوة الثانية:ندخل المتغيرين المراد حساب الارتباط بينهما في خانة</a:t>
            </a:r>
            <a:r>
              <a:rPr lang="fr-FR" sz="1600" dirty="0" smtClean="0"/>
              <a:t> variables</a:t>
            </a:r>
            <a:r>
              <a:rPr lang="ar-DZ" sz="1600" dirty="0" smtClean="0"/>
              <a:t>، ثم نختار طريقة حساب معامل الارتباط المناسبة لنوع المتغيرين.</a:t>
            </a:r>
            <a:endParaRPr lang="fr-FR" sz="1600" dirty="0"/>
          </a:p>
        </p:txBody>
      </p:sp>
      <p:sp>
        <p:nvSpPr>
          <p:cNvPr id="5" name="Espace réservé du texte 4"/>
          <p:cNvSpPr>
            <a:spLocks noGrp="1"/>
          </p:cNvSpPr>
          <p:nvPr>
            <p:ph type="body" sz="quarter" idx="3"/>
          </p:nvPr>
        </p:nvSpPr>
        <p:spPr>
          <a:xfrm>
            <a:off x="6935190" y="2658533"/>
            <a:ext cx="3265714" cy="576262"/>
          </a:xfrm>
        </p:spPr>
        <p:style>
          <a:lnRef idx="2">
            <a:schemeClr val="accent2"/>
          </a:lnRef>
          <a:fillRef idx="1">
            <a:schemeClr val="lt1"/>
          </a:fillRef>
          <a:effectRef idx="0">
            <a:schemeClr val="accent2"/>
          </a:effectRef>
          <a:fontRef idx="minor">
            <a:schemeClr val="dk1"/>
          </a:fontRef>
        </p:style>
        <p:txBody>
          <a:bodyPr/>
          <a:lstStyle/>
          <a:p>
            <a:r>
              <a:rPr lang="ar-DZ" dirty="0" smtClean="0"/>
              <a:t>الخطوة الاولى</a:t>
            </a:r>
            <a:endParaRPr lang="fr-FR" dirty="0"/>
          </a:p>
        </p:txBody>
      </p:sp>
      <p:pic>
        <p:nvPicPr>
          <p:cNvPr id="3074" name="Picture 2"/>
          <p:cNvPicPr>
            <a:picLocks noGrp="1" noChangeAspect="1" noChangeArrowheads="1"/>
          </p:cNvPicPr>
          <p:nvPr>
            <p:ph sz="quarter" idx="4"/>
          </p:nvPr>
        </p:nvPicPr>
        <p:blipFill>
          <a:blip r:embed="rId2" cstate="print"/>
          <a:srcRect/>
          <a:stretch>
            <a:fillRect/>
          </a:stretch>
        </p:blipFill>
        <p:spPr bwMode="auto">
          <a:xfrm>
            <a:off x="6954453" y="3243263"/>
            <a:ext cx="3169419" cy="2632075"/>
          </a:xfrm>
          <a:prstGeom prst="rect">
            <a:avLst/>
          </a:prstGeom>
          <a:noFill/>
          <a:ln w="9525">
            <a:noFill/>
            <a:miter lim="800000"/>
            <a:headEnd/>
            <a:tailEnd/>
          </a:ln>
        </p:spPr>
      </p:pic>
      <p:pic>
        <p:nvPicPr>
          <p:cNvPr id="3075" name="Picture 3"/>
          <p:cNvPicPr>
            <a:picLocks noGrp="1" noChangeAspect="1" noChangeArrowheads="1"/>
          </p:cNvPicPr>
          <p:nvPr>
            <p:ph sz="half" idx="2"/>
          </p:nvPr>
        </p:nvPicPr>
        <p:blipFill>
          <a:blip r:embed="rId3" cstate="print"/>
          <a:srcRect/>
          <a:stretch>
            <a:fillRect/>
          </a:stretch>
        </p:blipFill>
        <p:spPr bwMode="auto">
          <a:xfrm>
            <a:off x="2024208" y="3243263"/>
            <a:ext cx="3260433" cy="2632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44585" y="972897"/>
            <a:ext cx="3718455" cy="582771"/>
          </a:xfrm>
        </p:spPr>
        <p:txBody>
          <a:bodyPr/>
          <a:lstStyle/>
          <a:p>
            <a:r>
              <a:rPr lang="ar-DZ" b="1" dirty="0" smtClean="0"/>
              <a:t>المخرجات:</a:t>
            </a:r>
            <a:endParaRPr lang="fr-FR" b="1" dirty="0"/>
          </a:p>
        </p:txBody>
      </p:sp>
      <p:sp>
        <p:nvSpPr>
          <p:cNvPr id="4" name="Espace réservé du texte 3"/>
          <p:cNvSpPr>
            <a:spLocks noGrp="1"/>
          </p:cNvSpPr>
          <p:nvPr>
            <p:ph type="body" sz="half" idx="2"/>
          </p:nvPr>
        </p:nvSpPr>
        <p:spPr>
          <a:xfrm>
            <a:off x="1293811" y="2173184"/>
            <a:ext cx="3718455" cy="3296285"/>
          </a:xfrm>
        </p:spPr>
        <p:style>
          <a:lnRef idx="2">
            <a:schemeClr val="accent2"/>
          </a:lnRef>
          <a:fillRef idx="1">
            <a:schemeClr val="lt1"/>
          </a:fillRef>
          <a:effectRef idx="0">
            <a:schemeClr val="accent2"/>
          </a:effectRef>
          <a:fontRef idx="minor">
            <a:schemeClr val="dk1"/>
          </a:fontRef>
        </p:style>
        <p:txBody>
          <a:bodyPr>
            <a:normAutofit fontScale="85000" lnSpcReduction="20000"/>
          </a:bodyPr>
          <a:lstStyle/>
          <a:p>
            <a:r>
              <a:rPr lang="ar-DZ" sz="2000" b="1" dirty="0" err="1" smtClean="0">
                <a:solidFill>
                  <a:schemeClr val="accent3"/>
                </a:solidFill>
              </a:rPr>
              <a:t>التفسير:</a:t>
            </a:r>
            <a:endParaRPr lang="ar-DZ" sz="2000" b="1" dirty="0" smtClean="0">
              <a:solidFill>
                <a:schemeClr val="accent3"/>
              </a:solidFill>
            </a:endParaRPr>
          </a:p>
          <a:p>
            <a:endParaRPr lang="ar-DZ" sz="2000" b="1" dirty="0" smtClean="0">
              <a:solidFill>
                <a:schemeClr val="accent3"/>
              </a:solidFill>
            </a:endParaRPr>
          </a:p>
          <a:p>
            <a:pPr algn="just"/>
            <a:r>
              <a:rPr lang="ar-DZ" sz="2000" b="1" dirty="0" smtClean="0">
                <a:solidFill>
                  <a:schemeClr val="accent3"/>
                </a:solidFill>
              </a:rPr>
              <a:t>من ملاحظة الجدول يتبين أن معامل الارتباط </a:t>
            </a:r>
            <a:r>
              <a:rPr lang="ar-DZ" sz="2000" b="1" dirty="0" err="1" smtClean="0">
                <a:solidFill>
                  <a:schemeClr val="accent3"/>
                </a:solidFill>
              </a:rPr>
              <a:t>سبيرمان</a:t>
            </a:r>
            <a:r>
              <a:rPr lang="ar-DZ" sz="2000" b="1" dirty="0" smtClean="0">
                <a:solidFill>
                  <a:schemeClr val="accent3"/>
                </a:solidFill>
              </a:rPr>
              <a:t> بلغت </a:t>
            </a:r>
            <a:r>
              <a:rPr lang="ar-DZ" sz="2000" b="1" dirty="0" err="1" smtClean="0">
                <a:solidFill>
                  <a:schemeClr val="accent3"/>
                </a:solidFill>
              </a:rPr>
              <a:t>قيمته </a:t>
            </a:r>
            <a:r>
              <a:rPr lang="ar-DZ" sz="2000" b="1" dirty="0" smtClean="0">
                <a:solidFill>
                  <a:schemeClr val="accent3"/>
                </a:solidFill>
              </a:rPr>
              <a:t>(0.123) وهي موجبة وضعيفة مما يعني وجود علاقة ارتباط </a:t>
            </a:r>
            <a:r>
              <a:rPr lang="ar-DZ" sz="2000" b="1" dirty="0" err="1" smtClean="0">
                <a:solidFill>
                  <a:schemeClr val="accent3"/>
                </a:solidFill>
              </a:rPr>
              <a:t>طردية</a:t>
            </a:r>
            <a:r>
              <a:rPr lang="ar-DZ" sz="2000" b="1" dirty="0" smtClean="0">
                <a:solidFill>
                  <a:schemeClr val="accent3"/>
                </a:solidFill>
              </a:rPr>
              <a:t> وضعيفة بين عدم الالتزام في مكان العمل ونية ترك العمل.</a:t>
            </a:r>
          </a:p>
          <a:p>
            <a:pPr algn="just"/>
            <a:r>
              <a:rPr lang="ar-DZ" sz="2000" b="1" dirty="0" smtClean="0">
                <a:solidFill>
                  <a:schemeClr val="accent3"/>
                </a:solidFill>
              </a:rPr>
              <a:t>وهي قيمة غير دالة </a:t>
            </a:r>
            <a:r>
              <a:rPr lang="ar-DZ" sz="2000" b="1" dirty="0" err="1" smtClean="0">
                <a:solidFill>
                  <a:schemeClr val="accent3"/>
                </a:solidFill>
              </a:rPr>
              <a:t>احصائيا </a:t>
            </a:r>
            <a:r>
              <a:rPr lang="ar-DZ" sz="2000" b="1" dirty="0" smtClean="0">
                <a:solidFill>
                  <a:schemeClr val="accent3"/>
                </a:solidFill>
              </a:rPr>
              <a:t>،حيث بلغت </a:t>
            </a:r>
            <a:r>
              <a:rPr lang="ar-DZ" sz="2000" b="1" dirty="0" err="1" smtClean="0">
                <a:solidFill>
                  <a:schemeClr val="accent3"/>
                </a:solidFill>
              </a:rPr>
              <a:t>قيمة (</a:t>
            </a:r>
            <a:r>
              <a:rPr lang="fr-FR" sz="2000" b="1" dirty="0" err="1" smtClean="0">
                <a:solidFill>
                  <a:schemeClr val="accent3"/>
                </a:solidFill>
              </a:rPr>
              <a:t>sig</a:t>
            </a:r>
            <a:r>
              <a:rPr lang="ar-DZ" sz="2000" b="1" dirty="0" err="1" smtClean="0">
                <a:solidFill>
                  <a:schemeClr val="accent3"/>
                </a:solidFill>
              </a:rPr>
              <a:t>) </a:t>
            </a:r>
            <a:r>
              <a:rPr lang="ar-DZ" sz="2000" b="1" dirty="0" smtClean="0">
                <a:solidFill>
                  <a:schemeClr val="accent3"/>
                </a:solidFill>
              </a:rPr>
              <a:t>(0.33) وهي أكبر من مستوى </a:t>
            </a:r>
            <a:r>
              <a:rPr lang="ar-DZ" sz="2000" b="1" dirty="0" err="1" smtClean="0">
                <a:solidFill>
                  <a:schemeClr val="accent3"/>
                </a:solidFill>
              </a:rPr>
              <a:t>المعنوية </a:t>
            </a:r>
            <a:r>
              <a:rPr lang="ar-DZ" sz="2000" b="1" dirty="0" smtClean="0">
                <a:solidFill>
                  <a:schemeClr val="accent3"/>
                </a:solidFill>
              </a:rPr>
              <a:t>(0.05) وهذا يعني وجود ارتباط ايجابي غير دال احصائيا.وبالتالي يتم قبول  </a:t>
            </a:r>
            <a:r>
              <a:rPr lang="fr-FR" sz="2000" b="1" dirty="0" smtClean="0">
                <a:solidFill>
                  <a:schemeClr val="accent3"/>
                </a:solidFill>
              </a:rPr>
              <a:t>H0</a:t>
            </a:r>
            <a:r>
              <a:rPr lang="ar-DZ" sz="2000" b="1" dirty="0" smtClean="0">
                <a:solidFill>
                  <a:schemeClr val="accent3"/>
                </a:solidFill>
              </a:rPr>
              <a:t>  ورفض الفرضية المطروحة.</a:t>
            </a:r>
          </a:p>
          <a:p>
            <a:endParaRPr lang="ar-DZ" sz="2000" b="1" dirty="0" smtClean="0">
              <a:solidFill>
                <a:schemeClr val="accent3"/>
              </a:solidFill>
            </a:endParaRPr>
          </a:p>
          <a:p>
            <a:pPr algn="r"/>
            <a:endParaRPr lang="fr-FR" sz="2000" b="1" dirty="0">
              <a:solidFill>
                <a:schemeClr val="accent3"/>
              </a:solidFill>
            </a:endParaRPr>
          </a:p>
        </p:txBody>
      </p:sp>
      <p:pic>
        <p:nvPicPr>
          <p:cNvPr id="4099" name="Picture 3"/>
          <p:cNvPicPr>
            <a:picLocks noGrp="1" noChangeAspect="1" noChangeArrowheads="1"/>
          </p:cNvPicPr>
          <p:nvPr>
            <p:ph idx="1"/>
          </p:nvPr>
        </p:nvPicPr>
        <p:blipFill>
          <a:blip r:embed="rId2" cstate="print"/>
          <a:srcRect/>
          <a:stretch>
            <a:fillRect/>
          </a:stretch>
        </p:blipFill>
        <p:spPr bwMode="auto">
          <a:xfrm>
            <a:off x="6059405" y="1911928"/>
            <a:ext cx="5470525" cy="266007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 xmlns:a16="http://schemas.microsoft.com/office/drawing/2014/main" id="{6EF1D88D-3874-4C65-8806-AC6108F09A12}"/>
              </a:ext>
            </a:extLst>
          </p:cNvPr>
          <p:cNvGraphicFramePr>
            <a:graphicFrameLocks noGrp="1"/>
          </p:cNvGraphicFramePr>
          <p:nvPr/>
        </p:nvGraphicFramePr>
        <p:xfrm>
          <a:off x="1170871" y="1645673"/>
          <a:ext cx="10276763" cy="2248163"/>
        </p:xfrm>
        <a:graphic>
          <a:graphicData uri="http://schemas.openxmlformats.org/drawingml/2006/table">
            <a:tbl>
              <a:tblPr rtl="1" firstRow="1" firstCol="1" bandRow="1">
                <a:tableStyleId>{5C22544A-7EE6-4342-B048-85BDC9FD1C3A}</a:tableStyleId>
              </a:tblPr>
              <a:tblGrid>
                <a:gridCol w="10276763">
                  <a:extLst>
                    <a:ext uri="{9D8B030D-6E8A-4147-A177-3AD203B41FA5}">
                      <a16:colId xmlns="" xmlns:a16="http://schemas.microsoft.com/office/drawing/2014/main" val="1262150782"/>
                    </a:ext>
                  </a:extLst>
                </a:gridCol>
              </a:tblGrid>
              <a:tr h="1060525">
                <a:tc>
                  <a:txBody>
                    <a:bodyPr/>
                    <a:lstStyle/>
                    <a:p>
                      <a:pPr algn="r" rtl="1">
                        <a:lnSpc>
                          <a:spcPct val="107000"/>
                        </a:lnSpc>
                        <a:spcAft>
                          <a:spcPts val="0"/>
                        </a:spcAft>
                      </a:pPr>
                      <a:r>
                        <a:rPr lang="ar-DZ" sz="1400" dirty="0" err="1" smtClean="0">
                          <a:effectLst/>
                        </a:rPr>
                        <a:t>التعريف:</a:t>
                      </a:r>
                      <a:endParaRPr lang="ar-DZ" sz="1400" dirty="0" smtClean="0">
                        <a:effectLst/>
                      </a:endParaRPr>
                    </a:p>
                    <a:p>
                      <a:pPr marL="0" marR="0" lvl="0" indent="0" algn="r" defTabSz="457200" rtl="1" eaLnBrk="1" fontAlgn="auto" latinLnBrk="0" hangingPunct="1">
                        <a:lnSpc>
                          <a:spcPct val="107000"/>
                        </a:lnSpc>
                        <a:spcBef>
                          <a:spcPts val="0"/>
                        </a:spcBef>
                        <a:spcAft>
                          <a:spcPts val="0"/>
                        </a:spcAft>
                        <a:buClrTx/>
                        <a:buSzTx/>
                        <a:buFontTx/>
                        <a:buNone/>
                        <a:tabLst/>
                        <a:defRPr/>
                      </a:pPr>
                      <a:r>
                        <a:rPr lang="ar-DZ" sz="1400" baseline="0" dirty="0" smtClean="0">
                          <a:sym typeface="Wingdings" pitchFamily="2" charset="2"/>
                        </a:rPr>
                        <a:t>يستخدم لقياس الأثر بين المتغيرات التابعة والمستقلة، من خلال بناء نماذج </a:t>
                      </a:r>
                      <a:r>
                        <a:rPr lang="ar-DZ" sz="1400" baseline="0" dirty="0" err="1" smtClean="0">
                          <a:sym typeface="Wingdings" pitchFamily="2" charset="2"/>
                        </a:rPr>
                        <a:t>رياضية </a:t>
                      </a:r>
                      <a:r>
                        <a:rPr lang="ar-DZ" sz="1400" baseline="0" dirty="0" smtClean="0">
                          <a:sym typeface="Wingdings" pitchFamily="2" charset="2"/>
                        </a:rPr>
                        <a:t>“نموذج الانحدار البسيط“ اذا تعلق الامر بقياس اثر متغير مستقل على متغير ثابت، ونموذج الانحدار </a:t>
                      </a:r>
                      <a:r>
                        <a:rPr lang="ar-DZ" sz="1400" baseline="0" dirty="0" err="1" smtClean="0">
                          <a:sym typeface="Wingdings" pitchFamily="2" charset="2"/>
                        </a:rPr>
                        <a:t>المتعدد </a:t>
                      </a:r>
                      <a:r>
                        <a:rPr lang="ar-DZ" sz="1400" baseline="0" dirty="0" smtClean="0">
                          <a:sym typeface="Wingdings" pitchFamily="2" charset="2"/>
                        </a:rPr>
                        <a:t>”اذا تعلق الامر بقياس أثر عدة متغيرات مستقلة على متغير ثابت.</a:t>
                      </a:r>
                    </a:p>
                  </a:txBody>
                  <a:tcPr marL="68580" marR="68580" marT="0" marB="0"/>
                </a:tc>
                <a:extLst>
                  <a:ext uri="{0D108BD9-81ED-4DB2-BD59-A6C34878D82A}">
                    <a16:rowId xmlns="" xmlns:a16="http://schemas.microsoft.com/office/drawing/2014/main" val="2087193888"/>
                  </a:ext>
                </a:extLst>
              </a:tr>
              <a:tr h="274508">
                <a:tc>
                  <a:txBody>
                    <a:bodyPr/>
                    <a:lstStyle/>
                    <a:p>
                      <a:pPr algn="r" rtl="1">
                        <a:lnSpc>
                          <a:spcPct val="107000"/>
                        </a:lnSpc>
                        <a:spcAft>
                          <a:spcPts val="0"/>
                        </a:spcAft>
                      </a:pP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4015921741"/>
                  </a:ext>
                </a:extLst>
              </a:tr>
              <a:tr h="341300">
                <a:tc>
                  <a:txBody>
                    <a:bodyPr/>
                    <a:lstStyle/>
                    <a:p>
                      <a:pPr algn="r" rtl="1">
                        <a:lnSpc>
                          <a:spcPct val="107000"/>
                        </a:lnSpc>
                        <a:spcAft>
                          <a:spcPts val="0"/>
                        </a:spcAft>
                      </a:pPr>
                      <a:r>
                        <a:rPr lang="ar-DZ" sz="1400" dirty="0" smtClean="0">
                          <a:effectLst/>
                        </a:rPr>
                        <a:t>الفرضيات:</a:t>
                      </a:r>
                      <a:endParaRPr lang="en-US" sz="1400" dirty="0" smtClean="0">
                        <a:effectLst/>
                      </a:endParaRPr>
                    </a:p>
                    <a:p>
                      <a:pPr marL="342900" lvl="0" indent="-342900" algn="r" rtl="1">
                        <a:lnSpc>
                          <a:spcPct val="107000"/>
                        </a:lnSpc>
                        <a:spcAft>
                          <a:spcPts val="0"/>
                        </a:spcAft>
                        <a:buFont typeface="Arial" panose="020B0604020202020204" pitchFamily="34" charset="0"/>
                        <a:buChar char="-"/>
                      </a:pPr>
                      <a:r>
                        <a:rPr lang="fr-FR" sz="1400" dirty="0" smtClean="0">
                          <a:effectLst/>
                        </a:rPr>
                        <a:t>H0</a:t>
                      </a:r>
                      <a:r>
                        <a:rPr lang="ar-DZ" sz="1400" dirty="0" smtClean="0">
                          <a:effectLst/>
                        </a:rPr>
                        <a:t> : لا يوجد أثر</a:t>
                      </a:r>
                      <a:r>
                        <a:rPr lang="ar-DZ" sz="1400" baseline="0" dirty="0" smtClean="0">
                          <a:effectLst/>
                        </a:rPr>
                        <a:t> </a:t>
                      </a:r>
                      <a:r>
                        <a:rPr lang="ar-DZ" sz="1400" dirty="0" smtClean="0">
                          <a:effectLst/>
                        </a:rPr>
                        <a:t> دال احصائيا بين </a:t>
                      </a:r>
                      <a:r>
                        <a:rPr lang="ar-DZ" sz="1400" dirty="0" err="1" smtClean="0">
                          <a:effectLst/>
                        </a:rPr>
                        <a:t>المتغيرين  </a:t>
                      </a:r>
                      <a:r>
                        <a:rPr lang="ar-DZ" sz="1400" dirty="0" smtClean="0">
                          <a:effectLst/>
                        </a:rPr>
                        <a:t>(المستقل</a:t>
                      </a:r>
                      <a:r>
                        <a:rPr lang="ar-DZ" sz="1400" baseline="0" dirty="0" smtClean="0">
                          <a:effectLst/>
                        </a:rPr>
                        <a:t> والمتغير التابع) </a:t>
                      </a:r>
                      <a:r>
                        <a:rPr lang="ar-DZ" sz="1400" dirty="0" smtClean="0">
                          <a:effectLst/>
                        </a:rPr>
                        <a:t>عند مستوى دلالة </a:t>
                      </a:r>
                      <a:r>
                        <a:rPr lang="ar-DZ" sz="1400" dirty="0" err="1" smtClean="0">
                          <a:effectLst/>
                        </a:rPr>
                        <a:t>5%..</a:t>
                      </a:r>
                      <a:endParaRPr lang="en-US" sz="1400" dirty="0" smtClean="0">
                        <a:effectLst/>
                      </a:endParaRPr>
                    </a:p>
                    <a:p>
                      <a:pPr marL="342900" lvl="0" indent="-342900" algn="r" rtl="1">
                        <a:lnSpc>
                          <a:spcPct val="107000"/>
                        </a:lnSpc>
                        <a:spcAft>
                          <a:spcPts val="0"/>
                        </a:spcAft>
                        <a:buFont typeface="Arial" panose="020B0604020202020204" pitchFamily="34" charset="0"/>
                        <a:buChar char="-"/>
                      </a:pPr>
                      <a:r>
                        <a:rPr lang="fr-FR" sz="1400" dirty="0" smtClean="0">
                          <a:effectLst/>
                        </a:rPr>
                        <a:t>H1</a:t>
                      </a:r>
                      <a:r>
                        <a:rPr lang="ar-DZ" sz="1400" dirty="0" smtClean="0">
                          <a:effectLst/>
                        </a:rPr>
                        <a:t> : يوجد أثر  دال احصائيا بين المتغيرين عند مستوى دلالة </a:t>
                      </a:r>
                      <a:r>
                        <a:rPr lang="ar-DZ" sz="1400" dirty="0" err="1" smtClean="0">
                          <a:effectLst/>
                        </a:rPr>
                        <a:t>5%..</a:t>
                      </a:r>
                      <a:endParaRPr lang="ar-DZ" sz="1400" dirty="0" smtClean="0">
                        <a:effectLst/>
                      </a:endParaRPr>
                    </a:p>
                    <a:p>
                      <a:pPr marL="342900" lvl="0" indent="-342900" algn="r" rtl="1">
                        <a:lnSpc>
                          <a:spcPct val="107000"/>
                        </a:lnSpc>
                        <a:spcAft>
                          <a:spcPts val="0"/>
                        </a:spcAft>
                        <a:buFont typeface="Arial" panose="020B0604020202020204" pitchFamily="34" charset="0"/>
                        <a:buChar char="-"/>
                      </a:pPr>
                      <a:endParaRPr lang="en-US"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 xmlns:a16="http://schemas.microsoft.com/office/drawing/2014/main" val="2546563004"/>
                  </a:ext>
                </a:extLst>
              </a:tr>
            </a:tbl>
          </a:graphicData>
        </a:graphic>
      </p:graphicFrame>
      <p:sp>
        <p:nvSpPr>
          <p:cNvPr id="3" name="Rectangle 1">
            <a:extLst>
              <a:ext uri="{FF2B5EF4-FFF2-40B4-BE49-F238E27FC236}">
                <a16:creationId xmlns="" xmlns:a16="http://schemas.microsoft.com/office/drawing/2014/main" id="{78869836-ACCF-4AA1-863E-4F0CD075CAE0}"/>
              </a:ext>
            </a:extLst>
          </p:cNvPr>
          <p:cNvSpPr>
            <a:spLocks noChangeArrowheads="1"/>
          </p:cNvSpPr>
          <p:nvPr/>
        </p:nvSpPr>
        <p:spPr bwMode="auto">
          <a:xfrm>
            <a:off x="736979" y="816756"/>
            <a:ext cx="10697452" cy="646331"/>
          </a:xfrm>
          <a:prstGeom prst="rect">
            <a:avLst/>
          </a:prstGeom>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r" defTabSz="914400" rtl="1">
              <a:buFont typeface="Wingdings" pitchFamily="2" charset="2"/>
              <a:buChar char="q"/>
            </a:pPr>
            <a:r>
              <a:rPr lang="ar-DZ" b="1" dirty="0" err="1" smtClean="0"/>
              <a:t>الانحدار:</a:t>
            </a:r>
            <a:endParaRPr lang="ar-DZ" b="1" dirty="0" smtClean="0"/>
          </a:p>
          <a:p>
            <a:pPr lvl="0" algn="r" defTabSz="914400" rtl="1"/>
            <a:r>
              <a:rPr lang="ar-DZ" dirty="0" smtClean="0"/>
              <a:t>يستخدم لاختبار الفرضيات السببية</a:t>
            </a:r>
          </a:p>
        </p:txBody>
      </p:sp>
    </p:spTree>
    <p:extLst>
      <p:ext uri="{BB962C8B-B14F-4D97-AF65-F5344CB8AC3E}">
        <p14:creationId xmlns="" xmlns:p14="http://schemas.microsoft.com/office/powerpoint/2010/main" val="4445936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2" y="982133"/>
            <a:ext cx="9601196" cy="1119800"/>
          </a:xfrm>
        </p:spPr>
        <p:style>
          <a:lnRef idx="2">
            <a:schemeClr val="accent1"/>
          </a:lnRef>
          <a:fillRef idx="1">
            <a:schemeClr val="lt1"/>
          </a:fillRef>
          <a:effectRef idx="0">
            <a:schemeClr val="accent1"/>
          </a:effectRef>
          <a:fontRef idx="minor">
            <a:schemeClr val="dk1"/>
          </a:fontRef>
        </p:style>
        <p:txBody>
          <a:bodyPr>
            <a:noAutofit/>
          </a:bodyPr>
          <a:lstStyle/>
          <a:p>
            <a:r>
              <a:rPr lang="ar-DZ" sz="2400" dirty="0" smtClean="0"/>
              <a:t>مثال: لنختبر الفرضية التالية:“يوجد أثر دال احصائيا بين عدم الالتزام في مكان العمل ونية ترك العمل“ لاختبار هذه الفرضية يتم تقدير نموذج الانحدار الخطي البسيط بإتباع الخطوات </a:t>
            </a:r>
            <a:r>
              <a:rPr lang="ar-DZ" sz="2400" dirty="0" err="1" smtClean="0"/>
              <a:t>التالية:</a:t>
            </a:r>
            <a:r>
              <a:rPr lang="ar-DZ" sz="2400" dirty="0" smtClean="0"/>
              <a:t> </a:t>
            </a:r>
            <a:endParaRPr lang="fr-FR" sz="2400" dirty="0"/>
          </a:p>
        </p:txBody>
      </p:sp>
      <p:sp>
        <p:nvSpPr>
          <p:cNvPr id="3" name="Espace réservé du texte 2"/>
          <p:cNvSpPr>
            <a:spLocks noGrp="1"/>
          </p:cNvSpPr>
          <p:nvPr>
            <p:ph type="body" idx="1"/>
          </p:nvPr>
        </p:nvSpPr>
        <p:spPr>
          <a:xfrm>
            <a:off x="1295400" y="2398816"/>
            <a:ext cx="4718304" cy="835979"/>
          </a:xfrm>
        </p:spPr>
        <p:style>
          <a:lnRef idx="2">
            <a:schemeClr val="accent1"/>
          </a:lnRef>
          <a:fillRef idx="1">
            <a:schemeClr val="lt1"/>
          </a:fillRef>
          <a:effectRef idx="0">
            <a:schemeClr val="accent1"/>
          </a:effectRef>
          <a:fontRef idx="minor">
            <a:schemeClr val="dk1"/>
          </a:fontRef>
        </p:style>
        <p:txBody>
          <a:bodyPr/>
          <a:lstStyle/>
          <a:p>
            <a:r>
              <a:rPr lang="ar-DZ" sz="1600" b="1" dirty="0" smtClean="0"/>
              <a:t>الخطوة الثانية:</a:t>
            </a:r>
            <a:r>
              <a:rPr lang="ar-DZ" sz="1400" dirty="0" smtClean="0"/>
              <a:t>نقوم </a:t>
            </a:r>
            <a:r>
              <a:rPr lang="ar-DZ" sz="1400" dirty="0" err="1" smtClean="0"/>
              <a:t>بادخال</a:t>
            </a:r>
            <a:r>
              <a:rPr lang="ar-DZ" sz="1400" dirty="0" smtClean="0"/>
              <a:t> المتغير التابع في خانة </a:t>
            </a:r>
            <a:r>
              <a:rPr lang="fr-FR" sz="1400" dirty="0" smtClean="0"/>
              <a:t>Dépendant</a:t>
            </a:r>
            <a:r>
              <a:rPr lang="ar-DZ" sz="1400" dirty="0" smtClean="0"/>
              <a:t>، والمتغير المستقل في خانة المتغيرات المستقلة </a:t>
            </a:r>
            <a:r>
              <a:rPr lang="en-US" sz="1400" dirty="0" smtClean="0"/>
              <a:t>variables </a:t>
            </a:r>
            <a:r>
              <a:rPr lang="en-US" sz="1400" dirty="0" err="1" smtClean="0"/>
              <a:t>indépendantes</a:t>
            </a:r>
            <a:r>
              <a:rPr lang="ar-DZ" sz="1400" dirty="0" smtClean="0"/>
              <a:t> ونقوم بالتأشير على الخيارات الموضحة من الخيار </a:t>
            </a:r>
            <a:r>
              <a:rPr lang="fr-FR" sz="1400" dirty="0" smtClean="0"/>
              <a:t>statistiques</a:t>
            </a:r>
            <a:endParaRPr lang="fr-FR" sz="1800" dirty="0"/>
          </a:p>
        </p:txBody>
      </p:sp>
      <p:sp>
        <p:nvSpPr>
          <p:cNvPr id="5" name="Espace réservé du texte 4"/>
          <p:cNvSpPr>
            <a:spLocks noGrp="1"/>
          </p:cNvSpPr>
          <p:nvPr>
            <p:ph type="body" sz="quarter" idx="3"/>
          </p:nvPr>
        </p:nvSpPr>
        <p:spPr>
          <a:xfrm>
            <a:off x="7374576" y="2658533"/>
            <a:ext cx="3524397" cy="576262"/>
          </a:xfrm>
        </p:spPr>
        <p:style>
          <a:lnRef idx="2">
            <a:schemeClr val="accent1"/>
          </a:lnRef>
          <a:fillRef idx="1">
            <a:schemeClr val="lt1"/>
          </a:fillRef>
          <a:effectRef idx="0">
            <a:schemeClr val="accent1"/>
          </a:effectRef>
          <a:fontRef idx="minor">
            <a:schemeClr val="dk1"/>
          </a:fontRef>
        </p:style>
        <p:txBody>
          <a:bodyPr/>
          <a:lstStyle/>
          <a:p>
            <a:r>
              <a:rPr lang="ar-DZ" dirty="0" smtClean="0"/>
              <a:t>الخطوة الأولى</a:t>
            </a:r>
            <a:endParaRPr lang="fr-FR" dirty="0"/>
          </a:p>
        </p:txBody>
      </p:sp>
      <p:pic>
        <p:nvPicPr>
          <p:cNvPr id="5122" name="Picture 2"/>
          <p:cNvPicPr>
            <a:picLocks noGrp="1" noChangeAspect="1" noChangeArrowheads="1"/>
          </p:cNvPicPr>
          <p:nvPr>
            <p:ph sz="quarter" idx="4"/>
          </p:nvPr>
        </p:nvPicPr>
        <p:blipFill>
          <a:blip r:embed="rId2" cstate="print"/>
          <a:srcRect/>
          <a:stretch>
            <a:fillRect/>
          </a:stretch>
        </p:blipFill>
        <p:spPr bwMode="auto">
          <a:xfrm>
            <a:off x="7426171" y="3243263"/>
            <a:ext cx="3154743" cy="2632075"/>
          </a:xfrm>
          <a:prstGeom prst="rect">
            <a:avLst/>
          </a:prstGeom>
          <a:noFill/>
          <a:ln w="9525">
            <a:noFill/>
            <a:miter lim="800000"/>
            <a:headEnd/>
            <a:tailEnd/>
          </a:ln>
        </p:spPr>
      </p:pic>
      <p:pic>
        <p:nvPicPr>
          <p:cNvPr id="5124" name="Picture 4"/>
          <p:cNvPicPr>
            <a:picLocks noGrp="1" noChangeAspect="1" noChangeArrowheads="1"/>
          </p:cNvPicPr>
          <p:nvPr>
            <p:ph sz="half" idx="2"/>
          </p:nvPr>
        </p:nvPicPr>
        <p:blipFill>
          <a:blip r:embed="rId3" cstate="print"/>
          <a:srcRect/>
          <a:stretch>
            <a:fillRect/>
          </a:stretch>
        </p:blipFill>
        <p:spPr bwMode="auto">
          <a:xfrm>
            <a:off x="1666594" y="3243263"/>
            <a:ext cx="3975662" cy="2632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19598" y="699765"/>
            <a:ext cx="3718455" cy="416516"/>
          </a:xfrm>
        </p:spPr>
        <p:txBody>
          <a:bodyPr>
            <a:normAutofit fontScale="90000"/>
          </a:bodyPr>
          <a:lstStyle/>
          <a:p>
            <a:r>
              <a:rPr lang="ar-DZ" dirty="0" smtClean="0"/>
              <a:t>المخرجات</a:t>
            </a:r>
            <a:endParaRPr lang="fr-FR" dirty="0"/>
          </a:p>
        </p:txBody>
      </p:sp>
      <p:sp>
        <p:nvSpPr>
          <p:cNvPr id="4" name="Espace réservé du texte 3"/>
          <p:cNvSpPr>
            <a:spLocks noGrp="1"/>
          </p:cNvSpPr>
          <p:nvPr>
            <p:ph type="body" sz="half" idx="2"/>
          </p:nvPr>
        </p:nvSpPr>
        <p:spPr>
          <a:xfrm>
            <a:off x="1293811" y="866899"/>
            <a:ext cx="3718455" cy="5296395"/>
          </a:xfrm>
        </p:spPr>
        <p:style>
          <a:lnRef idx="2">
            <a:schemeClr val="accent2"/>
          </a:lnRef>
          <a:fillRef idx="1">
            <a:schemeClr val="lt1"/>
          </a:fillRef>
          <a:effectRef idx="0">
            <a:schemeClr val="accent2"/>
          </a:effectRef>
          <a:fontRef idx="minor">
            <a:schemeClr val="dk1"/>
          </a:fontRef>
        </p:style>
        <p:txBody>
          <a:bodyPr>
            <a:normAutofit fontScale="25000" lnSpcReduction="20000"/>
          </a:bodyPr>
          <a:lstStyle/>
          <a:p>
            <a:r>
              <a:rPr lang="ar-DZ" sz="6400" b="1" dirty="0" smtClean="0">
                <a:solidFill>
                  <a:schemeClr val="accent3"/>
                </a:solidFill>
              </a:rPr>
              <a:t>التفسير</a:t>
            </a:r>
          </a:p>
          <a:p>
            <a:pPr algn="just"/>
            <a:r>
              <a:rPr lang="ar-DZ" sz="5600" dirty="0" err="1" smtClean="0"/>
              <a:t>الجدول1</a:t>
            </a:r>
            <a:r>
              <a:rPr lang="ar-DZ" sz="5600" dirty="0" smtClean="0"/>
              <a:t>: يظهر معامل التحديد </a:t>
            </a:r>
            <a:r>
              <a:rPr lang="fr-FR" sz="5600" dirty="0" smtClean="0"/>
              <a:t>R2</a:t>
            </a:r>
            <a:r>
              <a:rPr lang="ar-DZ" sz="5600" dirty="0" smtClean="0"/>
              <a:t> وهو مقياس لجودة </a:t>
            </a:r>
            <a:r>
              <a:rPr lang="ar-DZ" sz="5600" dirty="0" err="1" smtClean="0"/>
              <a:t>النموذج </a:t>
            </a:r>
            <a:r>
              <a:rPr lang="ar-DZ" sz="5600" dirty="0" smtClean="0"/>
              <a:t>،حيث بلغت قيمته في </a:t>
            </a:r>
            <a:r>
              <a:rPr lang="ar-DZ" sz="5600" dirty="0" err="1" smtClean="0"/>
              <a:t>مثالنا </a:t>
            </a:r>
            <a:r>
              <a:rPr lang="ar-DZ" sz="5600" dirty="0" smtClean="0"/>
              <a:t>(0.06)، وهو يعني أن 6</a:t>
            </a:r>
            <a:r>
              <a:rPr lang="fr-FR" sz="5600" dirty="0" smtClean="0"/>
              <a:t>%</a:t>
            </a:r>
            <a:r>
              <a:rPr lang="ar-DZ" sz="5600" dirty="0" smtClean="0"/>
              <a:t> من نوايا ترك العمل يحدث بسبب </a:t>
            </a:r>
            <a:r>
              <a:rPr lang="ar-DZ" sz="5600" dirty="0" err="1" smtClean="0"/>
              <a:t>المتغير </a:t>
            </a:r>
            <a:r>
              <a:rPr lang="ar-DZ" sz="5600" dirty="0" smtClean="0"/>
              <a:t>(عدم الالتزام في مكان العمل) والنسبة </a:t>
            </a:r>
            <a:r>
              <a:rPr lang="ar-DZ" sz="5600" dirty="0" err="1" smtClean="0"/>
              <a:t>الباقية </a:t>
            </a:r>
            <a:r>
              <a:rPr lang="ar-DZ" sz="5600" dirty="0" smtClean="0"/>
              <a:t>(94</a:t>
            </a:r>
            <a:r>
              <a:rPr lang="fr-FR" sz="5600" dirty="0" smtClean="0"/>
              <a:t>%</a:t>
            </a:r>
            <a:r>
              <a:rPr lang="ar-DZ" sz="5600" dirty="0" smtClean="0"/>
              <a:t>) تحدث بسبب متغيرات </a:t>
            </a:r>
            <a:r>
              <a:rPr lang="ar-DZ" sz="5600" dirty="0" err="1" smtClean="0"/>
              <a:t>أخرى </a:t>
            </a:r>
            <a:r>
              <a:rPr lang="ar-DZ" sz="5600" dirty="0" smtClean="0"/>
              <a:t>(أسباب اخرى) غير مذكورة في دراستنا الحالية.</a:t>
            </a:r>
          </a:p>
          <a:p>
            <a:pPr algn="just">
              <a:buFont typeface="Arial" pitchFamily="34" charset="0"/>
              <a:buChar char="•"/>
            </a:pPr>
            <a:r>
              <a:rPr lang="ar-DZ" sz="5600" dirty="0" smtClean="0"/>
              <a:t>يبين الجدول 2، المعنوية الخاصة </a:t>
            </a:r>
            <a:r>
              <a:rPr lang="ar-DZ" sz="5600" dirty="0" err="1" smtClean="0"/>
              <a:t>باختبار (</a:t>
            </a:r>
            <a:r>
              <a:rPr lang="fr-FR" sz="5600" dirty="0" smtClean="0"/>
              <a:t>F</a:t>
            </a:r>
            <a:r>
              <a:rPr lang="ar-DZ" sz="5600" dirty="0" smtClean="0"/>
              <a:t>) التي </a:t>
            </a:r>
            <a:r>
              <a:rPr lang="ar-DZ" sz="5600" dirty="0" err="1" smtClean="0"/>
              <a:t>بلغت </a:t>
            </a:r>
            <a:r>
              <a:rPr lang="ar-DZ" sz="5600" dirty="0" smtClean="0"/>
              <a:t>(0.05) وهذا يشير الى معنوية نموذج الانحدار</a:t>
            </a:r>
          </a:p>
          <a:p>
            <a:pPr algn="just"/>
            <a:endParaRPr lang="ar-DZ" sz="5600" dirty="0" smtClean="0"/>
          </a:p>
          <a:p>
            <a:pPr algn="just">
              <a:buFont typeface="Arial" pitchFamily="34" charset="0"/>
              <a:buChar char="•"/>
            </a:pPr>
            <a:r>
              <a:rPr lang="ar-DZ" sz="5600" dirty="0" smtClean="0"/>
              <a:t>الجدول 3:يبين معاملات معادلة الانحدار ودلالتها الاحصائية،في العمود الاول القيمة الاولى تمثل </a:t>
            </a:r>
            <a:r>
              <a:rPr lang="ar-DZ" sz="5600" dirty="0" err="1" smtClean="0"/>
              <a:t>الثابت (</a:t>
            </a:r>
            <a:r>
              <a:rPr lang="fr-FR" sz="5600" dirty="0" smtClean="0"/>
              <a:t>CONSTANTE</a:t>
            </a:r>
            <a:r>
              <a:rPr lang="ar-DZ" sz="5600" dirty="0" smtClean="0"/>
              <a:t>) </a:t>
            </a:r>
            <a:r>
              <a:rPr lang="ar-DZ" sz="5600" dirty="0" err="1" smtClean="0"/>
              <a:t>وبغلت</a:t>
            </a:r>
            <a:r>
              <a:rPr lang="ar-DZ" sz="5600" dirty="0" smtClean="0"/>
              <a:t> </a:t>
            </a:r>
            <a:r>
              <a:rPr lang="ar-DZ" sz="5600" dirty="0" err="1" smtClean="0"/>
              <a:t>قيمتها </a:t>
            </a:r>
            <a:r>
              <a:rPr lang="ar-DZ" sz="5600" dirty="0" smtClean="0"/>
              <a:t>(2.3) وهي </a:t>
            </a:r>
            <a:r>
              <a:rPr lang="ar-DZ" sz="5600" dirty="0" err="1" smtClean="0"/>
              <a:t>معنوية  (</a:t>
            </a:r>
            <a:r>
              <a:rPr lang="fr-FR" sz="5600" dirty="0" err="1" smtClean="0"/>
              <a:t>Sig</a:t>
            </a:r>
            <a:r>
              <a:rPr lang="ar-DZ" sz="5600" dirty="0" smtClean="0"/>
              <a:t> الخاصة </a:t>
            </a:r>
            <a:r>
              <a:rPr lang="ar-DZ" sz="5600" dirty="0" err="1" smtClean="0"/>
              <a:t>بها</a:t>
            </a:r>
            <a:r>
              <a:rPr lang="ar-DZ" sz="5600" dirty="0" smtClean="0"/>
              <a:t> تساوي 0.000 وهي اقل من 0.05</a:t>
            </a:r>
          </a:p>
          <a:p>
            <a:pPr algn="just">
              <a:buFont typeface="Arial" pitchFamily="34" charset="0"/>
              <a:buChar char="•"/>
            </a:pPr>
            <a:r>
              <a:rPr lang="ar-DZ" sz="5600" dirty="0" smtClean="0"/>
              <a:t>القيمة الثانية تمثل المتغير </a:t>
            </a:r>
            <a:r>
              <a:rPr lang="ar-DZ" sz="5600" dirty="0" err="1" smtClean="0"/>
              <a:t>المستقل </a:t>
            </a:r>
            <a:r>
              <a:rPr lang="ar-DZ" sz="5600" dirty="0" smtClean="0"/>
              <a:t>(عدم الالتزام في مكان العمل) </a:t>
            </a:r>
            <a:r>
              <a:rPr lang="ar-DZ" sz="5600" dirty="0" err="1" smtClean="0"/>
              <a:t>وبلغت  </a:t>
            </a:r>
            <a:r>
              <a:rPr lang="ar-DZ" sz="5600" dirty="0" smtClean="0"/>
              <a:t>(0.22) وهي معنوية </a:t>
            </a:r>
            <a:r>
              <a:rPr lang="ar-DZ" sz="5600" dirty="0" err="1" smtClean="0"/>
              <a:t>معنوية  (</a:t>
            </a:r>
            <a:r>
              <a:rPr lang="fr-FR" sz="5600" dirty="0" err="1" smtClean="0"/>
              <a:t>Sig</a:t>
            </a:r>
            <a:r>
              <a:rPr lang="ar-DZ" sz="5600" dirty="0" smtClean="0"/>
              <a:t> الخاصة </a:t>
            </a:r>
            <a:r>
              <a:rPr lang="ar-DZ" sz="5600" dirty="0" err="1" smtClean="0"/>
              <a:t>بها</a:t>
            </a:r>
            <a:r>
              <a:rPr lang="ar-DZ" sz="5600" dirty="0" smtClean="0"/>
              <a:t> تساوي 0.05 هي تساوي 0.05</a:t>
            </a:r>
            <a:r>
              <a:rPr lang="ar-DZ" sz="5600" dirty="0" err="1" smtClean="0"/>
              <a:t>)</a:t>
            </a:r>
            <a:r>
              <a:rPr lang="ar-DZ" sz="5600" dirty="0" smtClean="0"/>
              <a:t> </a:t>
            </a:r>
          </a:p>
          <a:p>
            <a:pPr algn="just">
              <a:buFont typeface="Arial" pitchFamily="34" charset="0"/>
              <a:buChar char="•"/>
            </a:pPr>
            <a:r>
              <a:rPr lang="ar-DZ" sz="5600" dirty="0" smtClean="0"/>
              <a:t>كما تمثل القيمة الثانية مقدار التغير في المتغير التابع اذا تغير المتغير المستقل بدرجة واحدة في مثالنا تعني اذا تغير عدم الالتزام في مكان العمل بدرجة واحدة فإن المتغير نية ترك العمل يتغير </a:t>
            </a:r>
            <a:r>
              <a:rPr lang="ar-DZ" sz="5600" dirty="0" err="1" smtClean="0"/>
              <a:t>ب0</a:t>
            </a:r>
            <a:r>
              <a:rPr lang="ar-DZ" sz="5600" dirty="0" smtClean="0"/>
              <a:t>.133 درجة</a:t>
            </a:r>
          </a:p>
          <a:p>
            <a:pPr algn="just">
              <a:buFont typeface="Arial" pitchFamily="34" charset="0"/>
              <a:buChar char="•"/>
            </a:pPr>
            <a:r>
              <a:rPr lang="ar-DZ" sz="5600" dirty="0" smtClean="0"/>
              <a:t>كما يبين ايضا ان هناك تأثير طردي للمتغير المستقل على </a:t>
            </a:r>
            <a:r>
              <a:rPr lang="ar-DZ" sz="5600" dirty="0" err="1" smtClean="0"/>
              <a:t>التابع </a:t>
            </a:r>
            <a:r>
              <a:rPr lang="ar-DZ" sz="5600" dirty="0" smtClean="0"/>
              <a:t>(لأن قيمة المتغير المستقل اشارتها موجبة</a:t>
            </a:r>
            <a:r>
              <a:rPr lang="ar-DZ" sz="5600" dirty="0" err="1" smtClean="0"/>
              <a:t>)</a:t>
            </a:r>
            <a:endParaRPr lang="ar-DZ" sz="5600" dirty="0" smtClean="0"/>
          </a:p>
          <a:p>
            <a:pPr algn="just">
              <a:buFont typeface="Arial" pitchFamily="34" charset="0"/>
              <a:buChar char="•"/>
            </a:pPr>
            <a:r>
              <a:rPr lang="ar-DZ" sz="5600" dirty="0" smtClean="0"/>
              <a:t>أي هناك تأثير موجب لعدم الالتزام في مكان العمل على نية ترك العمل </a:t>
            </a:r>
            <a:r>
              <a:rPr lang="ar-DZ" sz="5600" b="1" dirty="0" smtClean="0">
                <a:solidFill>
                  <a:srgbClr val="FF0000"/>
                </a:solidFill>
              </a:rPr>
              <a:t>وبالتالي الفرضية المطروحة مقبولة</a:t>
            </a:r>
          </a:p>
          <a:p>
            <a:endParaRPr lang="fr-FR"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5536891" y="2624448"/>
            <a:ext cx="5470525" cy="3705100"/>
          </a:xfrm>
          <a:prstGeom prst="rect">
            <a:avLst/>
          </a:prstGeom>
          <a:noFill/>
          <a:ln w="9525">
            <a:noFill/>
            <a:miter lim="800000"/>
            <a:headEnd/>
            <a:tailEnd/>
          </a:ln>
        </p:spPr>
      </p:pic>
      <p:pic>
        <p:nvPicPr>
          <p:cNvPr id="6148" name="Picture 4"/>
          <p:cNvPicPr>
            <a:picLocks noChangeAspect="1" noChangeArrowheads="1"/>
          </p:cNvPicPr>
          <p:nvPr/>
        </p:nvPicPr>
        <p:blipFill>
          <a:blip r:embed="rId3" cstate="print"/>
          <a:srcRect/>
          <a:stretch>
            <a:fillRect/>
          </a:stretch>
        </p:blipFill>
        <p:spPr bwMode="auto">
          <a:xfrm>
            <a:off x="5450774" y="1135330"/>
            <a:ext cx="6127668" cy="133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عضوي">
  <a:themeElements>
    <a:clrScheme name="عضوي">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عضوي">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عضوي">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7615</TotalTime>
  <Words>2888</Words>
  <Application>Microsoft Office PowerPoint</Application>
  <PresentationFormat>Personnalisé</PresentationFormat>
  <Paragraphs>293</Paragraphs>
  <Slides>39</Slides>
  <Notes>0</Notes>
  <HiddenSlides>0</HiddenSlides>
  <MMClips>0</MMClips>
  <ScaleCrop>false</ScaleCrop>
  <HeadingPairs>
    <vt:vector size="4" baseType="variant">
      <vt:variant>
        <vt:lpstr>Thème</vt:lpstr>
      </vt:variant>
      <vt:variant>
        <vt:i4>1</vt:i4>
      </vt:variant>
      <vt:variant>
        <vt:lpstr>Titres des diapositives</vt:lpstr>
      </vt:variant>
      <vt:variant>
        <vt:i4>39</vt:i4>
      </vt:variant>
    </vt:vector>
  </HeadingPairs>
  <TitlesOfParts>
    <vt:vector size="40" baseType="lpstr">
      <vt:lpstr>عضوي</vt:lpstr>
      <vt:lpstr>Diapositive 1</vt:lpstr>
      <vt:lpstr> </vt:lpstr>
      <vt:lpstr>الفرضية الصفرية والفرضية البديلة</vt:lpstr>
      <vt:lpstr>Diapositive 4</vt:lpstr>
      <vt:lpstr> الأخطاء المتعلقة باختبار الفرضيات،مستوى الدلالة وقوة الاختبار </vt:lpstr>
      <vt:lpstr>شروط الاختبارات المعلمية</vt:lpstr>
      <vt:lpstr>Diapositive 7</vt:lpstr>
      <vt:lpstr>Diapositive 8</vt:lpstr>
      <vt:lpstr>Diapositive 9</vt:lpstr>
      <vt:lpstr>خطوات استخدام one sample T Test </vt:lpstr>
      <vt:lpstr>نتحصل على المخرجات الآتية</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المخرجات</vt:lpstr>
      <vt:lpstr>ملاحظة: في حالة وجود فروق دالة احصائيا،يمكن اجراء اختبارات بعدية لمعرفة مصدر الفروق من اشهرها: Tukey,L.S.D,Scheffe</vt:lpstr>
      <vt:lpstr>لمعرفة اتجاه الفروق نقارن بين العمودين (I) و(J) القيم الموجبة التي عليها علامة (*) هي القيم الدالة احصائيا والدلالة لصالح الفئة التي تحت العمود (I) </vt:lpstr>
      <vt:lpstr>Diapositive 25</vt:lpstr>
      <vt:lpstr>Analyse &gt; Tests non paramétriques &gt; Boîtes de dialogue ancienne version &gt; K indépendant samples</vt:lpstr>
      <vt:lpstr>المخرجات</vt:lpstr>
      <vt:lpstr>Diapositive 28</vt:lpstr>
      <vt:lpstr>مثال:اختبر الفرضية التالية“ لا يوجد فرق بين متوسطي الاداء القبلي والبعدي لاساتذة الذين تلقوا دورة تكوينية“ لاختبار الفرضية نتبع الخطوات التالية</vt:lpstr>
      <vt:lpstr>بعد اتباع الخطوات السابقة نتحصل على ما يأتي:</vt:lpstr>
      <vt:lpstr> اختبار  wilcoxon:هو اختبار لامعلمي بديل لاختبار ت للعينات المزدوجة (المرتبطة) Paired Sample T Test،يستخدم في حالة عدم تحقق شروط هذا الاخير.</vt:lpstr>
      <vt:lpstr>بالتطبيق على المثال السابق: نتبع الخطوات التالية لاستخدام اختبار  wilcoxon:</vt:lpstr>
      <vt:lpstr>المخرجات (النتائج):</vt:lpstr>
      <vt:lpstr>Diapositive 34</vt:lpstr>
      <vt:lpstr>مثال: لنختبر الفرضية التالية:“يوجد ارتباط دال احصائيا بين عدم الالتزام في مكان العمل ونية ترك العمل“ لاختبار هذه الفرضية يتم تقدير نموذج الانحدار الخطي البسيط بإتباع الخطوات التالية:  لاختبار هذه الفرضية نقوم بحساب معامل الارتباط باتباع الخطوات التالية:</vt:lpstr>
      <vt:lpstr>المخرجات:</vt:lpstr>
      <vt:lpstr>Diapositive 37</vt:lpstr>
      <vt:lpstr>مثال: لنختبر الفرضية التالية:“يوجد أثر دال احصائيا بين عدم الالتزام في مكان العمل ونية ترك العمل“ لاختبار هذه الفرضية يتم تقدير نموذج الانحدار الخطي البسيط بإتباع الخطوات التالية: </vt:lpstr>
      <vt:lpstr>المخرجات</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Mohamed Elbey</dc:creator>
  <cp:lastModifiedBy>windows</cp:lastModifiedBy>
  <cp:revision>498</cp:revision>
  <dcterms:created xsi:type="dcterms:W3CDTF">2021-02-01T07:48:26Z</dcterms:created>
  <dcterms:modified xsi:type="dcterms:W3CDTF">2023-12-15T16:35:52Z</dcterms:modified>
</cp:coreProperties>
</file>