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6" r:id="rId2"/>
    <p:sldId id="256" r:id="rId3"/>
    <p:sldId id="262" r:id="rId4"/>
    <p:sldId id="263" r:id="rId5"/>
    <p:sldId id="261" r:id="rId6"/>
    <p:sldId id="260" r:id="rId7"/>
    <p:sldId id="275" r:id="rId8"/>
    <p:sldId id="264" r:id="rId9"/>
    <p:sldId id="265" r:id="rId10"/>
    <p:sldId id="267" r:id="rId11"/>
    <p:sldId id="268" r:id="rId12"/>
    <p:sldId id="269" r:id="rId13"/>
    <p:sldId id="258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2" r:id="rId27"/>
    <p:sldId id="284" r:id="rId28"/>
    <p:sldId id="285" r:id="rId29"/>
    <p:sldId id="286" r:id="rId30"/>
    <p:sldId id="288" r:id="rId31"/>
    <p:sldId id="287" r:id="rId32"/>
    <p:sldId id="289" r:id="rId33"/>
    <p:sldId id="290" r:id="rId34"/>
    <p:sldId id="291" r:id="rId3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95D293-406D-4499-AF31-C074C3186160}" type="datetimeFigureOut">
              <a:rPr lang="fr-FR" smtClean="0"/>
              <a:t>07/02/2024</a:t>
            </a:fld>
            <a:endParaRPr lang="fr-FR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CB09D3-E50F-4CA7-A53F-91067FBCFF78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95D293-406D-4499-AF31-C074C3186160}" type="datetimeFigureOut">
              <a:rPr lang="fr-FR" smtClean="0"/>
              <a:t>07/02/2024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CB09D3-E50F-4CA7-A53F-91067FBCFF7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95D293-406D-4499-AF31-C074C3186160}" type="datetimeFigureOut">
              <a:rPr lang="fr-FR" smtClean="0"/>
              <a:t>07/02/2024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CB09D3-E50F-4CA7-A53F-91067FBCFF78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95D293-406D-4499-AF31-C074C3186160}" type="datetimeFigureOut">
              <a:rPr lang="fr-FR" smtClean="0"/>
              <a:t>07/02/2024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CB09D3-E50F-4CA7-A53F-91067FBCFF7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95D293-406D-4499-AF31-C074C3186160}" type="datetimeFigureOut">
              <a:rPr lang="fr-FR" smtClean="0"/>
              <a:t>07/02/2024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CB09D3-E50F-4CA7-A53F-91067FBCFF7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95D293-406D-4499-AF31-C074C3186160}" type="datetimeFigureOut">
              <a:rPr lang="fr-FR" smtClean="0"/>
              <a:t>07/02/2024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CB09D3-E50F-4CA7-A53F-91067FBCFF7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95D293-406D-4499-AF31-C074C3186160}" type="datetimeFigureOut">
              <a:rPr lang="fr-FR" smtClean="0"/>
              <a:t>07/02/2024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CB09D3-E50F-4CA7-A53F-91067FBCFF78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95D293-406D-4499-AF31-C074C3186160}" type="datetimeFigureOut">
              <a:rPr lang="fr-FR" smtClean="0"/>
              <a:t>07/02/2024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CB09D3-E50F-4CA7-A53F-91067FBCFF7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95D293-406D-4499-AF31-C074C3186160}" type="datetimeFigureOut">
              <a:rPr lang="fr-FR" smtClean="0"/>
              <a:t>07/02/2024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CB09D3-E50F-4CA7-A53F-91067FBCFF78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95D293-406D-4499-AF31-C074C3186160}" type="datetimeFigureOut">
              <a:rPr lang="fr-FR" smtClean="0"/>
              <a:t>07/02/2024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CB09D3-E50F-4CA7-A53F-91067FBCFF7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95D293-406D-4499-AF31-C074C3186160}" type="datetimeFigureOut">
              <a:rPr lang="fr-FR" smtClean="0"/>
              <a:t>07/02/2024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CB09D3-E50F-4CA7-A53F-91067FBCFF78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595D293-406D-4499-AF31-C074C3186160}" type="datetimeFigureOut">
              <a:rPr lang="fr-FR" smtClean="0"/>
              <a:t>07/02/2024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BCB09D3-E50F-4CA7-A53F-91067FBCFF78}" type="slidenum">
              <a:rPr lang="fr-FR" smtClean="0"/>
              <a:t>‹N°›</a:t>
            </a:fld>
            <a:endParaRPr lang="fr-FR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20222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069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15616" y="260648"/>
            <a:ext cx="7838688" cy="10401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sz="3600" b="1" dirty="0" smtClean="0">
                <a:latin typeface="Times New Roman" pitchFamily="18" charset="0"/>
                <a:cs typeface="Times New Roman" pitchFamily="18" charset="0"/>
              </a:rPr>
              <a:t>Botanique</a:t>
            </a:r>
            <a:br>
              <a:rPr lang="fr-FR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3600" b="1" dirty="0" smtClean="0">
                <a:latin typeface="Times New Roman" pitchFamily="18" charset="0"/>
                <a:cs typeface="Times New Roman" pitchFamily="18" charset="0"/>
              </a:rPr>
              <a:t>2éme année écologie</a:t>
            </a:r>
            <a:endParaRPr lang="fr-FR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87624" y="1692716"/>
            <a:ext cx="7622664" cy="1152128"/>
          </a:xfrm>
        </p:spPr>
        <p:txBody>
          <a:bodyPr>
            <a:normAutofit/>
          </a:bodyPr>
          <a:lstStyle/>
          <a:p>
            <a:r>
              <a:rPr lang="fr-FR" sz="48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Chapitre 1: Les Algues</a:t>
            </a:r>
            <a:endParaRPr lang="fr-FR" sz="4800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59666" y="6020578"/>
            <a:ext cx="1418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Dr ZEDDIG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2" descr="Comment supprimer les algues de mon étang ? I Etang-solu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AutoShape 4" descr="Comment supprimer les algues de mon étang ? I Etang-soluti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844844"/>
            <a:ext cx="4524375" cy="30289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95" y="2844844"/>
            <a:ext cx="4438650" cy="27813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83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ictyopteris Banque de photographies et d'images à haute résolution - Alam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84"/>
          <a:stretch/>
        </p:blipFill>
        <p:spPr bwMode="auto">
          <a:xfrm>
            <a:off x="13253" y="0"/>
            <a:ext cx="92657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45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ictyopteris Banque de photographies et d'images à haute résolution - Alamy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84"/>
          <a:stretch/>
        </p:blipFill>
        <p:spPr bwMode="auto">
          <a:xfrm>
            <a:off x="13253" y="0"/>
            <a:ext cx="92657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404664"/>
            <a:ext cx="903649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algn="justLow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Les algues sont des êtres vivants autotrophes photosynthétiques qui contiennent toujours de la chlorophylle a et divers autres pigments surnuméraires. Elles peuvent être unicellulaires ou pluricellulaires. </a:t>
            </a:r>
          </a:p>
          <a:p>
            <a:pPr algn="justLow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• Les algues sont des organismes vivants photosynthétiques (possèdent la chlorophylle a) </a:t>
            </a:r>
          </a:p>
          <a:p>
            <a:pPr algn="justLow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• Leur appareil végétatif est un thalle, structure sans tige, ni feuille, ni racine </a:t>
            </a:r>
          </a:p>
          <a:p>
            <a:pPr algn="justLow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• Leur organe de reproduction est des </a:t>
            </a:r>
            <a:r>
              <a:rPr lang="fr-FR" sz="2400" b="1" dirty="0" err="1">
                <a:latin typeface="Times New Roman" pitchFamily="18" charset="0"/>
                <a:cs typeface="Times New Roman" pitchFamily="18" charset="0"/>
              </a:rPr>
              <a:t>cystes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sporocystes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et 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gamétocystes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qui sont des structures cellulaires renfermant respectivement les spores et les gamètes. </a:t>
            </a:r>
          </a:p>
          <a:p>
            <a:pPr algn="justLow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• Les algues sont des cryptogames (c’est-à-dire des végétaux dont l’appareil reproducteur sont cachés) et thallophytes (appareil végétatif est un thalle). </a:t>
            </a:r>
          </a:p>
          <a:p>
            <a:pPr algn="justLow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• Leurs habitats sont variés, mais leur cycle de reproduction nécessite absolument de l’eau (pour la reproduction). Leur morphologie est très diversifiée. </a:t>
            </a:r>
          </a:p>
          <a:p>
            <a:pPr algn="justLow"/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Organigramme : Terminateur 1"/>
          <p:cNvSpPr/>
          <p:nvPr/>
        </p:nvSpPr>
        <p:spPr>
          <a:xfrm>
            <a:off x="3275855" y="22312"/>
            <a:ext cx="2846441" cy="670384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fr-FR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32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nférence: Les algues, un univers à découvrir | ECHOSCIENCES - Greno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984" y="3600674"/>
            <a:ext cx="4283968" cy="32129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6740" y="26443"/>
            <a:ext cx="89644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Classification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les algues ne constituent pas un groupe ou unité systématique (taxon), mais un ensemble hétérogène, elles forment des groupes polyphylétiques (plusieurs groupes d’algues n’ont pas d’ancêtre commun direct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Elles sont réparties en 11 groupes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yanophyte : définition et explicati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8" y="3495819"/>
            <a:ext cx="4429472" cy="33178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671508" y="2397179"/>
            <a:ext cx="4572000" cy="101566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Low"/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les 10 autres groupes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d’algues eucaryotes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sont répartis dans plusieurs lignées évolutives. 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55806" y="2349157"/>
            <a:ext cx="4572000" cy="101566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un de nature procaryote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« les cyanobactéries »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appartenant au règne des 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Eubacteria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fr-FR" sz="2000" dirty="0"/>
          </a:p>
        </p:txBody>
      </p:sp>
      <p:cxnSp>
        <p:nvCxnSpPr>
          <p:cNvPr id="11" name="Connecteur droit avec flèche 10"/>
          <p:cNvCxnSpPr>
            <a:stCxn id="4" idx="2"/>
          </p:cNvCxnSpPr>
          <p:nvPr/>
        </p:nvCxnSpPr>
        <p:spPr>
          <a:xfrm flipH="1">
            <a:off x="3419872" y="1965435"/>
            <a:ext cx="1189112" cy="3837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4" idx="2"/>
          </p:cNvCxnSpPr>
          <p:nvPr/>
        </p:nvCxnSpPr>
        <p:spPr>
          <a:xfrm>
            <a:off x="4608984" y="1965435"/>
            <a:ext cx="1187152" cy="3837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948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71600" y="1700808"/>
            <a:ext cx="799288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fr-FR" sz="2800" b="1" dirty="0">
                <a:latin typeface="Times New Roman" pitchFamily="18" charset="0"/>
                <a:cs typeface="Times New Roman" pitchFamily="18" charset="0"/>
              </a:rPr>
              <a:t>classification des algues est basée également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sur: </a:t>
            </a:r>
          </a:p>
          <a:p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 l’ultrastructure des plastes, </a:t>
            </a:r>
          </a:p>
          <a:p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 la présence des pigments: chlorophylles a, b, c, et pigments surnuméraires, </a:t>
            </a:r>
          </a:p>
          <a:p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 la morphologie du thalle, </a:t>
            </a:r>
          </a:p>
          <a:p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 le type de réserves et leur localisation, </a:t>
            </a:r>
          </a:p>
          <a:p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 la reproduction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sexuée, 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12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337754" y="404664"/>
            <a:ext cx="6495424" cy="2286000"/>
          </a:xfrm>
        </p:spPr>
        <p:txBody>
          <a:bodyPr>
            <a:normAutofit/>
          </a:bodyPr>
          <a:lstStyle/>
          <a:p>
            <a:r>
              <a:rPr lang="fr-FR" sz="3600" cap="none" dirty="0" smtClean="0">
                <a:latin typeface="Times New Roman" pitchFamily="18" charset="0"/>
                <a:cs typeface="Times New Roman" pitchFamily="18" charset="0"/>
              </a:rPr>
              <a:t>Les Algues Procaryotes (Cyanophytes / Cyanobactéries) </a:t>
            </a:r>
            <a:endParaRPr lang="fr-FR" sz="3600" cap="none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4" r="12145"/>
          <a:stretch/>
        </p:blipFill>
        <p:spPr bwMode="auto">
          <a:xfrm>
            <a:off x="2627784" y="1988840"/>
            <a:ext cx="5976664" cy="39213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554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438" y="19025"/>
            <a:ext cx="8928992" cy="614124"/>
          </a:xfrm>
        </p:spPr>
        <p:txBody>
          <a:bodyPr>
            <a:normAutofit/>
          </a:bodyPr>
          <a:lstStyle/>
          <a:p>
            <a:r>
              <a:rPr lang="fr-FR" sz="2800" cap="none" dirty="0" smtClean="0">
                <a:latin typeface="Times New Roman" pitchFamily="18" charset="0"/>
                <a:cs typeface="Times New Roman" pitchFamily="18" charset="0"/>
              </a:rPr>
              <a:t>Les Algues Procaryotes (Cyanophytes / Cyanobactéries) </a:t>
            </a:r>
            <a:endParaRPr lang="fr-FR" sz="2800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17" y="908720"/>
            <a:ext cx="3810000" cy="698500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Généralité:</a:t>
            </a:r>
            <a:endParaRPr lang="fr-FR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0" y="1412776"/>
            <a:ext cx="9036496" cy="5184576"/>
          </a:xfrm>
        </p:spPr>
        <p:txBody>
          <a:bodyPr>
            <a:noAutofit/>
          </a:bodyPr>
          <a:lstStyle/>
          <a:p>
            <a:pPr marL="82296" indent="0" algn="justLow">
              <a:buNone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Cyanophytes ou cyanobactéries « algues bleues » renferment 150 genres et 2000espèces, Ce sont les seules algues procaryotes (sans enveloppe nucléaire). </a:t>
            </a:r>
          </a:p>
          <a:p>
            <a:pPr marL="82296" indent="0" algn="justLow">
              <a:buNone/>
            </a:pP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• Possèdent de la chlorophylle a, elles 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contiennent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des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phycobilisomes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(pigments surnuméraires: des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phycocyanines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-pigments bleues et phycoérythrines-pigments rouges) sur les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thylakoïdes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avec l’absence de plastes, de mitochondries, d’appareil de Golgi et de réticulum endoplasmique </a:t>
            </a:r>
          </a:p>
          <a:p>
            <a:pPr marL="82296" indent="0" algn="justLow">
              <a:buNone/>
            </a:pP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• Présentent une gaine mucilagineuses communes à plusieurs cellules qui leur donne la capacité de bougé par glissement </a:t>
            </a:r>
          </a:p>
          <a:p>
            <a:pPr marL="82296" indent="0" algn="justLow">
              <a:buNone/>
            </a:pP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• Elles possèdent une capacité de flottaison par la présence de vacuoles gazeuses </a:t>
            </a:r>
          </a:p>
          <a:p>
            <a:pPr marL="82296" indent="0" algn="justLow">
              <a:buNone/>
            </a:pP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• Elles ne possèdent Jamais de flagelles. </a:t>
            </a:r>
          </a:p>
          <a:p>
            <a:pPr marL="82296" indent="0" algn="justLow">
              <a:buNone/>
            </a:pP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084" y="3212976"/>
            <a:ext cx="4455412" cy="29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AutoShape 4" descr="Le suivi sanitaire des cyanobactéries dans les baignades en eau douce |  Agence régionale de santé Bretag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4" r="12145"/>
          <a:stretch/>
        </p:blipFill>
        <p:spPr bwMode="auto">
          <a:xfrm>
            <a:off x="0" y="1124744"/>
            <a:ext cx="4675509" cy="306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602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3" y="260648"/>
            <a:ext cx="9036496" cy="62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597" y="3140968"/>
            <a:ext cx="4151362" cy="3467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647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yanophyte : définition et explic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581" y="1916832"/>
            <a:ext cx="6408712" cy="48003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8034" y="116632"/>
            <a:ext cx="90378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justLow">
              <a:buNone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• Les cyanobactéries sont des organismes formés de cellules ou de filaments microscopiques mais qui se développent souvent simultanément pour former des colonies visibles à l’</a:t>
            </a:r>
            <a:r>
              <a:rPr lang="fr-FR" sz="2400" dirty="0" err="1" smtClean="0">
                <a:latin typeface="Times New Roman" pitchFamily="18" charset="0"/>
                <a:cs typeface="Times New Roman" pitchFamily="18" charset="0"/>
              </a:rPr>
              <a:t>oeil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nu (amas ou filaments).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70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51" y="1628800"/>
            <a:ext cx="90364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Les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cyanobactéries ont un intérêt écologique: </a:t>
            </a:r>
          </a:p>
          <a:p>
            <a:pPr marL="457200" indent="-457200">
              <a:buFontTx/>
              <a:buChar char="-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réduisent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le CO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en matière organique (séquestration du C), 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Char char="-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réalisent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la photosynthèse (production d’O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) 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Char char="-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et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fixation de l’azote atmosphérique (bon fertilisant azoté) 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L’intérêt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économique: 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Char char="-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production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de protéines, vitamines, acides gras, pigments 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Char char="-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et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compléments alimentaires (cas de la spiruline par exemple).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1" y="54427"/>
            <a:ext cx="9143999" cy="6828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33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6" y="116632"/>
            <a:ext cx="903614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L’appareil végétatif: </a:t>
            </a:r>
            <a:endParaRPr lang="fr-FR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le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thalle se présente sous différentes formes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 Les cyanobactéries vivent soit en </a:t>
            </a: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unicellulaires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coccoide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fr-FR" sz="2400" i="1" dirty="0" err="1">
                <a:latin typeface="Times New Roman" pitchFamily="18" charset="0"/>
                <a:cs typeface="Times New Roman" pitchFamily="18" charset="0"/>
              </a:rPr>
              <a:t>Chroococcus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 en colonies non filamenteuses: </a:t>
            </a: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Colonial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400" i="1" dirty="0" err="1">
                <a:latin typeface="Times New Roman" pitchFamily="18" charset="0"/>
                <a:cs typeface="Times New Roman" pitchFamily="18" charset="0"/>
              </a:rPr>
              <a:t>Merismopedia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748" y="1340767"/>
            <a:ext cx="2714625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16272"/>
            <a:ext cx="3096344" cy="257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10" y="4086322"/>
            <a:ext cx="3741516" cy="2586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551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1"/>
          <a:stretch/>
        </p:blipFill>
        <p:spPr bwMode="auto">
          <a:xfrm>
            <a:off x="179512" y="1484784"/>
            <a:ext cx="8784976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971600" y="260648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 ou en colonies filamenteuses :  filamenteux =trichome (</a:t>
            </a:r>
            <a:r>
              <a:rPr lang="fr-FR" sz="2400" i="1" dirty="0" err="1" smtClean="0">
                <a:latin typeface="Times New Roman" pitchFamily="18" charset="0"/>
                <a:cs typeface="Times New Roman" pitchFamily="18" charset="0"/>
              </a:rPr>
              <a:t>Oscillatoria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400" i="1" dirty="0" smtClean="0">
                <a:latin typeface="Times New Roman" pitchFamily="18" charset="0"/>
                <a:cs typeface="Times New Roman" pitchFamily="18" charset="0"/>
              </a:rPr>
              <a:t>Nostoc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). (fig.1/c).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36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35462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Caractères cytologiques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Low">
              <a:buFont typeface="Arial" pitchFamily="34" charset="0"/>
              <a:buChar char="•"/>
            </a:pP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L’ultra structure des cyanobactéries confirme l’absence de noyau et d’organites cellulaires. </a:t>
            </a:r>
          </a:p>
          <a:p>
            <a:pPr marL="342900" indent="-342900" algn="justLow">
              <a:buFont typeface="Arial" pitchFamily="34" charset="0"/>
              <a:buChar char="•"/>
            </a:pP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Les cellules des cyanobactéries sont entourées d’une gaine mucilagineuse hygroscopique plus ou moins importante, commune à plusieurs cellules. Le rôle de cette gaine mucilagineuse est de doter les cyanobactéries de mouvement par glissement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87" y="3429000"/>
            <a:ext cx="8627113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75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4"/>
          <a:stretch/>
        </p:blipFill>
        <p:spPr bwMode="auto">
          <a:xfrm>
            <a:off x="0" y="0"/>
            <a:ext cx="9144000" cy="4917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00" y="4725144"/>
            <a:ext cx="6889853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841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58203"/>
            <a:ext cx="89289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La paroi cellulaire est une paroi constituée de quatre couches. Les trois premières, sont composées de glucides, lipides et protéines et la couche interne d’acide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muranique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. Cette dernière couche est un peptidoglycane complexe ou l’unité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glyco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protéique élémentaire est constituée d’un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dioside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sur lequel se fixe un tétra peptide latéral. </a:t>
            </a:r>
          </a:p>
          <a:p>
            <a:pPr algn="justLow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Au microscope électronique, on distingue deux zones différenciées : 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0" y="2636912"/>
            <a:ext cx="9018006" cy="422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066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622057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 smtClean="0"/>
              <a:t>Multiplication et reproduction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endospore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exospore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128622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Qui se forment à l’intérieur d’une cellule végétale.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128622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Se formant par succession de division transversales qui bourgeonnent en spores.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2255556"/>
            <a:ext cx="6696075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Connecteur droit avec flèche 7"/>
          <p:cNvCxnSpPr/>
          <p:nvPr/>
        </p:nvCxnSpPr>
        <p:spPr>
          <a:xfrm flipH="1">
            <a:off x="3419872" y="0"/>
            <a:ext cx="1152128" cy="3326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4572000" y="0"/>
            <a:ext cx="1152128" cy="3326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823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56" y="0"/>
            <a:ext cx="9149756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891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728989" y="692696"/>
            <a:ext cx="6400800" cy="1080120"/>
          </a:xfrm>
        </p:spPr>
        <p:txBody>
          <a:bodyPr>
            <a:normAutofit/>
          </a:bodyPr>
          <a:lstStyle/>
          <a:p>
            <a:r>
              <a:rPr lang="fr-FR" sz="4400" cap="none" dirty="0" smtClean="0">
                <a:latin typeface="Times New Roman" pitchFamily="18" charset="0"/>
                <a:cs typeface="Times New Roman" pitchFamily="18" charset="0"/>
              </a:rPr>
              <a:t>Les Algues Eucaryotes</a:t>
            </a:r>
            <a:endParaRPr lang="fr-FR" sz="4400" cap="none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onférence: Les algues, un univers à découvrir | ECHOSCIENCES - Greno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5" y="1994185"/>
            <a:ext cx="6065546" cy="45491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07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129679"/>
            <a:ext cx="8424936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Morphologie de l’appareil végétatif (Organisation du thalle):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43608" y="836712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On distingue trois types principaux: </a:t>
            </a:r>
          </a:p>
        </p:txBody>
      </p:sp>
      <p:sp>
        <p:nvSpPr>
          <p:cNvPr id="4" name="Rectangle 3"/>
          <p:cNvSpPr/>
          <p:nvPr/>
        </p:nvSpPr>
        <p:spPr>
          <a:xfrm>
            <a:off x="15458" y="1484784"/>
            <a:ext cx="8967045" cy="15696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1/Archéthalle: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Thalle où toutes les cellules ont le même rôle, ce type de thalle se rencontre chez les formes les plus simples. Ils concernent les algues unicellulaires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coccoides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et les simples colonies de cellules libres, les archéthalles peuvent être: 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01" y="3212976"/>
            <a:ext cx="3240360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805" y="3212976"/>
            <a:ext cx="1876425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332" y="3121806"/>
            <a:ext cx="3074171" cy="2054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979" y="5198658"/>
            <a:ext cx="3388893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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Archéthalle unicellulaire: cellule mobile (</a:t>
            </a:r>
            <a:r>
              <a:rPr lang="fr-FR" sz="2000" i="1" dirty="0" err="1">
                <a:latin typeface="Times New Roman" pitchFamily="18" charset="0"/>
                <a:cs typeface="Times New Roman" pitchFamily="18" charset="0"/>
              </a:rPr>
              <a:t>Chlamydamonas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i="1" dirty="0" err="1">
                <a:latin typeface="Times New Roman" pitchFamily="18" charset="0"/>
                <a:cs typeface="Times New Roman" pitchFamily="18" charset="0"/>
              </a:rPr>
              <a:t>Euglena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) ou cellule immobile (Diatomée) </a:t>
            </a:r>
          </a:p>
        </p:txBody>
      </p:sp>
      <p:sp>
        <p:nvSpPr>
          <p:cNvPr id="6" name="Rectangle 5"/>
          <p:cNvSpPr/>
          <p:nvPr/>
        </p:nvSpPr>
        <p:spPr>
          <a:xfrm>
            <a:off x="3475223" y="4844716"/>
            <a:ext cx="2669656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 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Archéthalle massif: colonies de cellules ou </a:t>
            </a:r>
            <a:r>
              <a:rPr lang="fr-FR" dirty="0" err="1">
                <a:latin typeface="Times New Roman" pitchFamily="18" charset="0"/>
                <a:cs typeface="Times New Roman" pitchFamily="18" charset="0"/>
              </a:rPr>
              <a:t>Cénobe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, ce sont des groupes de cellules souvent unies entre elles par un gelée (</a:t>
            </a:r>
            <a:r>
              <a:rPr lang="fr-FR" i="1" dirty="0" err="1">
                <a:latin typeface="Times New Roman" pitchFamily="18" charset="0"/>
                <a:cs typeface="Times New Roman" pitchFamily="18" charset="0"/>
              </a:rPr>
              <a:t>Eudorina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i="1" dirty="0">
                <a:latin typeface="Times New Roman" pitchFamily="18" charset="0"/>
                <a:cs typeface="Times New Roman" pitchFamily="18" charset="0"/>
              </a:rPr>
              <a:t>Volvox</a:t>
            </a:r>
            <a:r>
              <a:rPr lang="fr-FR" dirty="0">
                <a:latin typeface="Times New Roman" pitchFamily="18" charset="0"/>
                <a:cs typeface="Times New Roman" pitchFamily="18" charset="0"/>
              </a:rPr>
              <a:t>) </a:t>
            </a:r>
          </a:p>
        </p:txBody>
      </p:sp>
      <p:sp>
        <p:nvSpPr>
          <p:cNvPr id="7" name="Rectangle 6"/>
          <p:cNvSpPr/>
          <p:nvPr/>
        </p:nvSpPr>
        <p:spPr>
          <a:xfrm>
            <a:off x="6300192" y="5181410"/>
            <a:ext cx="2682311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Archéthalle 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filamenteux: non ramifié (</a:t>
            </a:r>
            <a:r>
              <a:rPr lang="fr-FR" sz="2000" i="1" dirty="0" err="1">
                <a:latin typeface="Times New Roman" pitchFamily="18" charset="0"/>
                <a:cs typeface="Times New Roman" pitchFamily="18" charset="0"/>
              </a:rPr>
              <a:t>Spyrogira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i="1" dirty="0" err="1">
                <a:latin typeface="Times New Roman" pitchFamily="18" charset="0"/>
                <a:cs typeface="Times New Roman" pitchFamily="18" charset="0"/>
              </a:rPr>
              <a:t>Zygnema</a:t>
            </a:r>
            <a:r>
              <a:rPr lang="fr-FR" sz="2000" dirty="0">
                <a:latin typeface="Times New Roman" pitchFamily="18" charset="0"/>
                <a:cs typeface="Times New Roman" pitchFamily="18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88302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8640"/>
            <a:ext cx="9144000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2/</a:t>
            </a:r>
            <a:r>
              <a:rPr lang="fr-FR" sz="2400" b="1" dirty="0" err="1">
                <a:latin typeface="Times New Roman" pitchFamily="18" charset="0"/>
                <a:cs typeface="Times New Roman" pitchFamily="18" charset="0"/>
              </a:rPr>
              <a:t>Protothalle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fr-FR" sz="2400" b="1" dirty="0" err="1">
                <a:latin typeface="Times New Roman" pitchFamily="18" charset="0"/>
                <a:cs typeface="Times New Roman" pitchFamily="18" charset="0"/>
              </a:rPr>
              <a:t>nématothalle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Thalle avec spécialisation dont 1 zone de croissance, ce sont des thalles filamenteux ramifiés, ils peuvent être foliacés à une, deux ou plusieurs couches de cellules 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502" y="1450814"/>
            <a:ext cx="2371632" cy="176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87624" y="2216410"/>
            <a:ext cx="30588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Exemple: </a:t>
            </a:r>
            <a:r>
              <a:rPr lang="fr-FR" sz="2400" i="1" dirty="0" err="1">
                <a:latin typeface="Times New Roman" pitchFamily="18" charset="0"/>
                <a:cs typeface="Times New Roman" pitchFamily="18" charset="0"/>
              </a:rPr>
              <a:t>Ulva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 lactuca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9144000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3/ </a:t>
            </a:r>
            <a:r>
              <a:rPr lang="fr-FR" sz="2400" b="1" dirty="0" err="1">
                <a:latin typeface="Times New Roman" pitchFamily="18" charset="0"/>
                <a:cs typeface="Times New Roman" pitchFamily="18" charset="0"/>
              </a:rPr>
              <a:t>Cladomothalle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: Thalle avec 1 axe préférentiel de croissance : le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cladome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primaire, ce sont des thalles présentant des axes croissances indéfinie et des axes courts (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pleuridies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) à croissances définie 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29329"/>
            <a:ext cx="6624736" cy="2228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878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0407" y="-3"/>
            <a:ext cx="9140017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/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Cytologie: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algn="justLow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• Possèdent un vrai noyau. </a:t>
            </a:r>
          </a:p>
          <a:p>
            <a:pPr algn="justLow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• L’appareil flagellaire montre une grande diversité concernant la structure, le nombre et a disposition des flagelles, il est absent chez les algues rouges. </a:t>
            </a:r>
          </a:p>
          <a:p>
            <a:pPr algn="justLow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• Dans leur cytoplasme on observe les plastes qui contiennent le complexe pigmentaire chlorophyllien et qui peuvent élaborer des inclusions protidiques: les 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pyrénoides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(structure protéique qui regroupe les réserves glucidiques: amidon). </a:t>
            </a:r>
          </a:p>
          <a:p>
            <a:pPr algn="justLow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On peut trouver: </a:t>
            </a:r>
          </a:p>
          <a:p>
            <a:pPr algn="justLow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1- 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Les plastes focaux: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occupant le centre de la cellule volumineux et massifs exemple 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Chlamydomonas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Volvox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algn="justLow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2- 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Plastes pariétaux: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nombreux et alignés dans la couche périphérique du cytoplasme, ils sont soit libres soit réuni entre eux pour former des rubans exemple: </a:t>
            </a:r>
            <a:r>
              <a:rPr lang="fr-FR" sz="2400" i="1" dirty="0" err="1">
                <a:latin typeface="Times New Roman" pitchFamily="18" charset="0"/>
                <a:cs typeface="Times New Roman" pitchFamily="18" charset="0"/>
              </a:rPr>
              <a:t>Spyrogyra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  <a:p>
            <a:pPr algn="justLow"/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Réserves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: de nature chimique différente selon les classes d’algues et elles se trouvent dans le cytoplasme hors plastes. • Algues vertes : Amidon • Algues rouges : glucide proche de l’amidon • Algues brune : variable mais jamais de l’amidon. </a:t>
            </a:r>
          </a:p>
        </p:txBody>
      </p:sp>
    </p:spTree>
    <p:extLst>
      <p:ext uri="{BB962C8B-B14F-4D97-AF65-F5344CB8AC3E}">
        <p14:creationId xmlns:p14="http://schemas.microsoft.com/office/powerpoint/2010/main" val="231968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cteur en arc 2"/>
          <p:cNvCxnSpPr/>
          <p:nvPr/>
        </p:nvCxnSpPr>
        <p:spPr>
          <a:xfrm rot="5400000">
            <a:off x="2224377" y="145273"/>
            <a:ext cx="1616650" cy="1494420"/>
          </a:xfrm>
          <a:prstGeom prst="curvedConnector3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Connecteur en arc 4"/>
          <p:cNvCxnSpPr/>
          <p:nvPr/>
        </p:nvCxnSpPr>
        <p:spPr>
          <a:xfrm rot="16200000" flipH="1">
            <a:off x="5635882" y="116955"/>
            <a:ext cx="1616652" cy="1584176"/>
          </a:xfrm>
          <a:prstGeom prst="curvedConnector3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635896" y="3972"/>
            <a:ext cx="216024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Reproduction: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9512" y="1952433"/>
            <a:ext cx="4211960" cy="34163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Low"/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Reproduction asexuée: </a:t>
            </a:r>
            <a:endParaRPr lang="fr-FR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Low"/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le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mode de reproduction le plus fréquent, se fait par: </a:t>
            </a:r>
          </a:p>
          <a:p>
            <a:pPr algn="justLow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 Fragmentation du thalle : chaque fragment régénère un thalle entier </a:t>
            </a:r>
          </a:p>
          <a:p>
            <a:pPr algn="justLow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 Formation de propagules, de stolons </a:t>
            </a:r>
          </a:p>
          <a:p>
            <a:pPr algn="justLow"/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 Formation de spores directes </a:t>
            </a:r>
          </a:p>
        </p:txBody>
      </p:sp>
      <p:sp>
        <p:nvSpPr>
          <p:cNvPr id="8" name="Rectangle 7"/>
          <p:cNvSpPr/>
          <p:nvPr/>
        </p:nvSpPr>
        <p:spPr>
          <a:xfrm>
            <a:off x="4696156" y="1916832"/>
            <a:ext cx="4363024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Low"/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Reproduction sexuée: </a:t>
            </a:r>
            <a:endParaRPr lang="fr-FR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Low"/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elle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implique la méiose et la fécondation, elle fait intervenir la formation de gamètes et de spores méiotiques ont a (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fig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 6): </a:t>
            </a:r>
            <a:endParaRPr lang="fr-FR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Flèche angle droit à deux pointes 12"/>
          <p:cNvSpPr/>
          <p:nvPr/>
        </p:nvSpPr>
        <p:spPr>
          <a:xfrm>
            <a:off x="5796136" y="3986304"/>
            <a:ext cx="1506728" cy="2755063"/>
          </a:xfrm>
          <a:prstGeom prst="leftUpArrow">
            <a:avLst>
              <a:gd name="adj1" fmla="val 16489"/>
              <a:gd name="adj2" fmla="val 25000"/>
              <a:gd name="adj3" fmla="val 25000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107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380125"/>
            <a:ext cx="9136926" cy="3477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Low"/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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Isogamie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: la fécondation est entre deux gamètes mobiles et identiques (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Chlamydomonas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algn="justLow"/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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Anisogamie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: la fécondation est entre deux gamètes mobiles et différents (</a:t>
            </a:r>
            <a:r>
              <a:rPr lang="fr-FR" sz="2000" i="1" dirty="0" err="1" smtClean="0">
                <a:latin typeface="Times New Roman" pitchFamily="18" charset="0"/>
                <a:cs typeface="Times New Roman" pitchFamily="18" charset="0"/>
              </a:rPr>
              <a:t>Ulva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lactuca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algn="justLow"/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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Oogamie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: la fécondation est entre gamète femelle de grande taille immobile (oosphère) et gamètes mâles nombreux petits et mobiles (</a:t>
            </a:r>
            <a:r>
              <a:rPr lang="fr-FR" sz="2000" dirty="0" err="1" smtClean="0">
                <a:latin typeface="Times New Roman" pitchFamily="18" charset="0"/>
                <a:cs typeface="Times New Roman" pitchFamily="18" charset="0"/>
              </a:rPr>
              <a:t>anthérozoiides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) (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Fucus </a:t>
            </a:r>
            <a:r>
              <a:rPr lang="fr-FR" sz="2000" i="1" dirty="0" err="1" smtClean="0">
                <a:latin typeface="Times New Roman" pitchFamily="18" charset="0"/>
                <a:cs typeface="Times New Roman" pitchFamily="18" charset="0"/>
              </a:rPr>
              <a:t>vesiculatus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algn="justLow"/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 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Trichogamie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: la fécondation est entre gamète femelle (oosphère) et des gamètes mâles immobiles (spermaties) </a:t>
            </a:r>
          </a:p>
          <a:p>
            <a:pPr algn="justLow"/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 </a:t>
            </a:r>
            <a:r>
              <a:rPr lang="fr-FR" sz="2000" b="1" dirty="0" err="1" smtClean="0">
                <a:latin typeface="Times New Roman" pitchFamily="18" charset="0"/>
                <a:cs typeface="Times New Roman" pitchFamily="18" charset="0"/>
              </a:rPr>
              <a:t>Cystogamie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ou conjugaison, pas de vrais gamètes, fusion entre cytoplasmes (</a:t>
            </a:r>
            <a:r>
              <a:rPr lang="fr-FR" sz="2000" i="1" dirty="0" err="1" smtClean="0">
                <a:latin typeface="Times New Roman" pitchFamily="18" charset="0"/>
                <a:cs typeface="Times New Roman" pitchFamily="18" charset="0"/>
              </a:rPr>
              <a:t>Spirogyra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863"/>
          <a:stretch/>
        </p:blipFill>
        <p:spPr bwMode="auto">
          <a:xfrm>
            <a:off x="-32938" y="0"/>
            <a:ext cx="9143999" cy="32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853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50304"/>
            <a:ext cx="9036495" cy="6207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77888" y="18320"/>
            <a:ext cx="648072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Cycle </a:t>
            </a:r>
            <a:r>
              <a:rPr lang="fr-FR" sz="2400" b="1" dirty="0" err="1" smtClean="0">
                <a:latin typeface="Times New Roman" pitchFamily="18" charset="0"/>
                <a:cs typeface="Times New Roman" pitchFamily="18" charset="0"/>
              </a:rPr>
              <a:t>monogénétique</a:t>
            </a: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2400" b="1" dirty="0" err="1">
                <a:latin typeface="Times New Roman" pitchFamily="18" charset="0"/>
                <a:cs typeface="Times New Roman" pitchFamily="18" charset="0"/>
              </a:rPr>
              <a:t>haplophasique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54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8640"/>
            <a:ext cx="7560841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290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44000" cy="594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195736" y="188640"/>
            <a:ext cx="4998484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Cycle </a:t>
            </a:r>
            <a:r>
              <a:rPr lang="fr-FR" sz="2400" b="1" dirty="0" err="1">
                <a:latin typeface="Times New Roman" pitchFamily="18" charset="0"/>
                <a:cs typeface="Times New Roman" pitchFamily="18" charset="0"/>
              </a:rPr>
              <a:t>monogénétique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b="1" dirty="0" err="1">
                <a:latin typeface="Times New Roman" pitchFamily="18" charset="0"/>
                <a:cs typeface="Times New Roman" pitchFamily="18" charset="0"/>
              </a:rPr>
              <a:t>diplophasique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97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489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94" y="1019638"/>
            <a:ext cx="9163694" cy="583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35696" y="188640"/>
            <a:ext cx="545452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Cycle </a:t>
            </a:r>
            <a:r>
              <a:rPr lang="fr-FR" sz="2400" b="1" dirty="0" err="1">
                <a:latin typeface="Times New Roman" pitchFamily="18" charset="0"/>
                <a:cs typeface="Times New Roman" pitchFamily="18" charset="0"/>
              </a:rPr>
              <a:t>digénétique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b="1" dirty="0" err="1">
                <a:latin typeface="Times New Roman" pitchFamily="18" charset="0"/>
                <a:cs typeface="Times New Roman" pitchFamily="18" charset="0"/>
              </a:rPr>
              <a:t>haplo-diplophasique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93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649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23528" y="6212369"/>
            <a:ext cx="26709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i="1" dirty="0" err="1" smtClean="0">
                <a:latin typeface="Times New Roman" pitchFamily="18" charset="0"/>
                <a:cs typeface="Times New Roman" pitchFamily="18" charset="0"/>
              </a:rPr>
              <a:t>Laminaria</a:t>
            </a:r>
            <a:r>
              <a:rPr lang="fr-FR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b="1" i="1" dirty="0" err="1" smtClean="0">
                <a:latin typeface="Times New Roman" pitchFamily="18" charset="0"/>
                <a:cs typeface="Times New Roman" pitchFamily="18" charset="0"/>
              </a:rPr>
              <a:t>digitata</a:t>
            </a:r>
            <a:endParaRPr lang="fr-FR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12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0"/>
            <a:ext cx="8028384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887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88" y="1052736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Cycle </a:t>
            </a:r>
            <a:r>
              <a:rPr lang="fr-FR" sz="2400" b="1" dirty="0" err="1">
                <a:latin typeface="Times New Roman" pitchFamily="18" charset="0"/>
                <a:cs typeface="Times New Roman" pitchFamily="18" charset="0"/>
              </a:rPr>
              <a:t>trigénétique</a:t>
            </a:r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l’exemple de </a:t>
            </a:r>
            <a:r>
              <a:rPr lang="fr-FR" sz="2400" i="1" dirty="0" err="1">
                <a:latin typeface="Times New Roman" pitchFamily="18" charset="0"/>
                <a:cs typeface="Times New Roman" pitchFamily="18" charset="0"/>
              </a:rPr>
              <a:t>Antithamnion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i="1" dirty="0" err="1">
                <a:latin typeface="Times New Roman" pitchFamily="18" charset="0"/>
                <a:cs typeface="Times New Roman" pitchFamily="18" charset="0"/>
              </a:rPr>
              <a:t>plumula</a:t>
            </a:r>
            <a:r>
              <a:rPr lang="fr-FR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(Rhodophycée) Algue rouge (</a:t>
            </a:r>
            <a:r>
              <a:rPr lang="fr-FR" sz="2400" dirty="0" err="1">
                <a:latin typeface="Times New Roman" pitchFamily="18" charset="0"/>
                <a:cs typeface="Times New Roman" pitchFamily="18" charset="0"/>
              </a:rPr>
              <a:t>Rhodophyte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r>
              <a:rPr lang="fr-FR" sz="2400" b="1" dirty="0">
                <a:latin typeface="Times New Roman" pitchFamily="18" charset="0"/>
                <a:cs typeface="Times New Roman" pitchFamily="18" charset="0"/>
              </a:rPr>
              <a:t>Cycle tri-génétique </a:t>
            </a:r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il y’a 3 génération : </a:t>
            </a:r>
          </a:p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 La première génération est un gamétophyte haploïde, elle produit les gamètes. </a:t>
            </a:r>
          </a:p>
          <a:p>
            <a:r>
              <a:rPr lang="fr-FR" sz="2400" dirty="0">
                <a:latin typeface="Times New Roman" pitchFamily="18" charset="0"/>
                <a:cs typeface="Times New Roman" pitchFamily="18" charset="0"/>
              </a:rPr>
              <a:t> Les deux autres générations sont des sporophytes diploïdes, le premier sporophyte produit par mitose des spores équationnelles diploïdes donnant naissance au 2éme sporophyte, qui produire des spores méiotiques à l’origine des nouveaux gamétophytes. </a:t>
            </a:r>
          </a:p>
        </p:txBody>
      </p:sp>
    </p:spTree>
    <p:extLst>
      <p:ext uri="{BB962C8B-B14F-4D97-AF65-F5344CB8AC3E}">
        <p14:creationId xmlns:p14="http://schemas.microsoft.com/office/powerpoint/2010/main" val="162578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75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742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10111</TotalTime>
  <Words>1278</Words>
  <Application>Microsoft Office PowerPoint</Application>
  <PresentationFormat>Affichage à l'écran (4:3)</PresentationFormat>
  <Paragraphs>101</Paragraphs>
  <Slides>34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35" baseType="lpstr">
      <vt:lpstr>Solstice</vt:lpstr>
      <vt:lpstr>Présentation PowerPoint</vt:lpstr>
      <vt:lpstr>Botanique 2éme année écologie</vt:lpstr>
      <vt:lpstr>Présentation PowerPoint</vt:lpstr>
      <vt:lpstr>Présentation PowerPoint</vt:lpstr>
      <vt:lpstr>Présentation PowerPoint</vt:lpstr>
      <vt:lpstr>Présentation PowerPoint</vt:lpstr>
      <vt:lpstr>Les Algues Procaryotes (Cyanophytes / Cyanobactéries) </vt:lpstr>
      <vt:lpstr>Les Algues Procaryotes (Cyanophytes / Cyanobactéries)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Multiplication et reproduction</vt:lpstr>
      <vt:lpstr>Présentation PowerPoint</vt:lpstr>
      <vt:lpstr>Les Algues Eucaryotes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Botanique 2éme année écologie</dc:title>
  <dc:creator>MediaNet</dc:creator>
  <cp:lastModifiedBy>MediaNet</cp:lastModifiedBy>
  <cp:revision>28</cp:revision>
  <dcterms:created xsi:type="dcterms:W3CDTF">2024-01-30T20:19:33Z</dcterms:created>
  <dcterms:modified xsi:type="dcterms:W3CDTF">2024-02-10T19:01:51Z</dcterms:modified>
</cp:coreProperties>
</file>