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516" y="5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29/04/2024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29/04/2024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29/04/2024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29/04/2024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29/04/2024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29/04/2024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29/04/2024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29/04/2024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29/04/2024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29/04/2024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29/04/2024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29/04/2024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052736"/>
            <a:ext cx="7772400" cy="4824535"/>
          </a:xfrm>
        </p:spPr>
        <p:txBody>
          <a:bodyPr>
            <a:normAutofit/>
          </a:bodyPr>
          <a:lstStyle/>
          <a:p>
            <a:pPr rtl="1"/>
            <a:r>
              <a:rPr lang="ar-DZ" sz="5400" b="1" dirty="0" smtClean="0">
                <a:solidFill>
                  <a:srgbClr val="FF0000"/>
                </a:solidFill>
              </a:rPr>
              <a:t>المحور رقم 1: الوظيفة المالية في المؤسسة الاقتصادية</a:t>
            </a:r>
            <a:endParaRPr lang="fr-FR" sz="5400" b="1" dirty="0">
              <a:solidFill>
                <a:srgbClr val="FF0000"/>
              </a:solidFill>
            </a:endParaRPr>
          </a:p>
        </p:txBody>
      </p:sp>
    </p:spTree>
    <p:extLst>
      <p:ext uri="{BB962C8B-B14F-4D97-AF65-F5344CB8AC3E}">
        <p14:creationId xmlns:p14="http://schemas.microsoft.com/office/powerpoint/2010/main" val="2661420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kh\Downloads\437089157_1900794020365483_1425423761961385148_n.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47097" y="404813"/>
            <a:ext cx="8049806" cy="5721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111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433467"/>
          </a:xfrm>
        </p:spPr>
        <p:txBody>
          <a:bodyPr>
            <a:normAutofit/>
          </a:bodyPr>
          <a:lstStyle/>
          <a:p>
            <a:pPr marL="0" indent="0" algn="just" rtl="1">
              <a:buNone/>
            </a:pPr>
            <a:endParaRPr lang="ar-DZ" dirty="0" smtClean="0"/>
          </a:p>
          <a:p>
            <a:pPr marL="0" indent="0" algn="just" rtl="1">
              <a:buNone/>
            </a:pPr>
            <a:r>
              <a:rPr lang="ar-DZ" dirty="0"/>
              <a:t>يوضح شكل </a:t>
            </a:r>
            <a:r>
              <a:rPr lang="ar-DZ" dirty="0" smtClean="0"/>
              <a:t>أهم </a:t>
            </a:r>
            <a:r>
              <a:rPr lang="ar-DZ" dirty="0"/>
              <a:t>القرارات التي تكون الوظيفة المالية هذه القرارات متمثلة في كل </a:t>
            </a:r>
            <a:r>
              <a:rPr lang="ar-DZ" dirty="0" smtClean="0"/>
              <a:t>من قرارات </a:t>
            </a:r>
            <a:r>
              <a:rPr lang="ar-DZ" dirty="0"/>
              <a:t>الاستثمارات والتمويل إذ أن قرارات الاستثمار تتعلق بكيفية اتخاذ قرار الاستثمار في الأصول </a:t>
            </a:r>
            <a:r>
              <a:rPr lang="ar-DZ" dirty="0" smtClean="0"/>
              <a:t>الثابتة أو </a:t>
            </a:r>
            <a:r>
              <a:rPr lang="ar-DZ" dirty="0"/>
              <a:t>المتداولة، أما بالنسبة لقرارات التمويل فتتمثل في نوع التمويل قصير أو طويل ومتوسط الأجل. </a:t>
            </a:r>
            <a:r>
              <a:rPr lang="ar-DZ" dirty="0" smtClean="0"/>
              <a:t>ومنه الوظيفة </a:t>
            </a:r>
            <a:r>
              <a:rPr lang="ar-DZ" dirty="0"/>
              <a:t>المالية كغيرها من الوظائف الإدارية تتألف من عناصر الوظيفة الإدارية (التخطيط، الرقابة، </a:t>
            </a:r>
            <a:r>
              <a:rPr lang="ar-DZ" dirty="0" smtClean="0"/>
              <a:t>تقييم </a:t>
            </a:r>
            <a:r>
              <a:rPr lang="ar-DZ" dirty="0" err="1" smtClean="0"/>
              <a:t>الأداء،التحفيز</a:t>
            </a:r>
            <a:r>
              <a:rPr lang="ar-DZ" dirty="0"/>
              <a:t>)، إذ أنها تأخذ هذه الأمور ضمن إطار مرسوم بثقة وهو الإطار المالي.</a:t>
            </a:r>
            <a:endParaRPr lang="fr-FR" dirty="0"/>
          </a:p>
        </p:txBody>
      </p:sp>
    </p:spTree>
    <p:extLst>
      <p:ext uri="{BB962C8B-B14F-4D97-AF65-F5344CB8AC3E}">
        <p14:creationId xmlns:p14="http://schemas.microsoft.com/office/powerpoint/2010/main" val="60671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800" b="1" dirty="0" smtClean="0"/>
              <a:t>تعريف المؤسسة الاقتصادية</a:t>
            </a:r>
            <a:endParaRPr lang="fr-FR" sz="4800" b="1" dirty="0"/>
          </a:p>
        </p:txBody>
      </p:sp>
      <p:sp>
        <p:nvSpPr>
          <p:cNvPr id="3" name="Espace réservé du contenu 2"/>
          <p:cNvSpPr>
            <a:spLocks noGrp="1"/>
          </p:cNvSpPr>
          <p:nvPr>
            <p:ph idx="1"/>
          </p:nvPr>
        </p:nvSpPr>
        <p:spPr/>
        <p:txBody>
          <a:bodyPr>
            <a:normAutofit/>
          </a:bodyPr>
          <a:lstStyle/>
          <a:p>
            <a:pPr marL="0" indent="0" algn="just" rtl="1">
              <a:buNone/>
            </a:pPr>
            <a:r>
              <a:rPr lang="ar-DZ" sz="3600" dirty="0" smtClean="0"/>
              <a:t>هناك العديد من التعاريف للمؤسسة </a:t>
            </a:r>
            <a:r>
              <a:rPr lang="ar-DZ" sz="3600" dirty="0"/>
              <a:t>وذلك راجع إلى التطور الذي شهدته المؤسسة وكذا إلى اختلاف </a:t>
            </a:r>
            <a:r>
              <a:rPr lang="ar-DZ" sz="3600" dirty="0" smtClean="0"/>
              <a:t>إيديولوجيات المفكرين </a:t>
            </a:r>
            <a:r>
              <a:rPr lang="ar-DZ" sz="3600" dirty="0"/>
              <a:t>والاقتصاديين</a:t>
            </a:r>
            <a:r>
              <a:rPr lang="ar-DZ" sz="3600" dirty="0" smtClean="0"/>
              <a:t> منها:</a:t>
            </a:r>
          </a:p>
          <a:p>
            <a:pPr marL="0" indent="0" algn="just" rtl="1">
              <a:buNone/>
            </a:pPr>
            <a:r>
              <a:rPr lang="ar-DZ" sz="3600" dirty="0" smtClean="0"/>
              <a:t>أن </a:t>
            </a:r>
            <a:r>
              <a:rPr lang="ar-DZ" sz="3600" b="1" dirty="0"/>
              <a:t>" : </a:t>
            </a:r>
            <a:r>
              <a:rPr lang="ar-DZ" sz="4000" b="1" dirty="0"/>
              <a:t>المؤسسة هي مجموعة </a:t>
            </a:r>
            <a:r>
              <a:rPr lang="ar-DZ" sz="4000" b="1" dirty="0" smtClean="0"/>
              <a:t>من الوسائل </a:t>
            </a:r>
            <a:r>
              <a:rPr lang="ar-DZ" sz="4000" b="1" dirty="0"/>
              <a:t>البشرية </a:t>
            </a:r>
            <a:r>
              <a:rPr lang="ar-DZ" sz="4000" b="1" dirty="0" smtClean="0"/>
              <a:t>والمادية والمالية </a:t>
            </a:r>
            <a:r>
              <a:rPr lang="ar-DZ" sz="4000" b="1" dirty="0"/>
              <a:t>والتي تعمل في شكل وظائف متناسقة قصد تحقيق مجموعة من الأهداف."</a:t>
            </a:r>
            <a:endParaRPr lang="ar-DZ" b="1" dirty="0"/>
          </a:p>
        </p:txBody>
      </p:sp>
    </p:spTree>
    <p:extLst>
      <p:ext uri="{BB962C8B-B14F-4D97-AF65-F5344CB8AC3E}">
        <p14:creationId xmlns:p14="http://schemas.microsoft.com/office/powerpoint/2010/main" val="2435031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t>الوظائف المختلفة في </a:t>
            </a:r>
            <a:r>
              <a:rPr lang="ar-DZ" b="1" dirty="0" smtClean="0"/>
              <a:t>المؤسسة الاقتصادية:</a:t>
            </a:r>
            <a:endParaRPr lang="fr-FR" dirty="0"/>
          </a:p>
        </p:txBody>
      </p:sp>
      <p:sp>
        <p:nvSpPr>
          <p:cNvPr id="3" name="Espace réservé du contenu 2"/>
          <p:cNvSpPr>
            <a:spLocks noGrp="1"/>
          </p:cNvSpPr>
          <p:nvPr>
            <p:ph idx="1"/>
          </p:nvPr>
        </p:nvSpPr>
        <p:spPr/>
        <p:txBody>
          <a:bodyPr>
            <a:normAutofit lnSpcReduction="10000"/>
          </a:bodyPr>
          <a:lstStyle/>
          <a:p>
            <a:pPr marL="0" indent="0" algn="just" rtl="1">
              <a:buNone/>
            </a:pPr>
            <a:r>
              <a:rPr lang="ar-DZ" dirty="0"/>
              <a:t>تحتوي المؤسسة على مجموعة من الوظائف الداخلية، و قد تختلف هذه الوظائف ﺑﺎختلاف نوعية نشاط المؤسسات، فالوظيفة التموينية </a:t>
            </a:r>
            <a:r>
              <a:rPr lang="ar-DZ" dirty="0" err="1"/>
              <a:t>ﺗﻬتم</a:t>
            </a:r>
            <a:r>
              <a:rPr lang="ar-DZ" dirty="0"/>
              <a:t> بكيفية الحصول على المواد الأولية ووسائل الإنتاج </a:t>
            </a:r>
            <a:r>
              <a:rPr lang="ar-DZ" dirty="0" err="1"/>
              <a:t>ﺑﺎلجودة</a:t>
            </a:r>
            <a:r>
              <a:rPr lang="ar-DZ" dirty="0"/>
              <a:t> العالية </a:t>
            </a:r>
            <a:r>
              <a:rPr lang="ar-DZ" dirty="0" err="1"/>
              <a:t>وﺑﺄقل</a:t>
            </a:r>
            <a:r>
              <a:rPr lang="ar-DZ" dirty="0"/>
              <a:t> التكاليف، بينما </a:t>
            </a:r>
            <a:r>
              <a:rPr lang="ar-DZ" dirty="0" err="1"/>
              <a:t>ﺗﻬتم</a:t>
            </a:r>
            <a:r>
              <a:rPr lang="ar-DZ" dirty="0"/>
              <a:t> الوظيفة الإنتاجية بتحويل المواد الأولية إلى منتجات </a:t>
            </a:r>
            <a:r>
              <a:rPr lang="ar-DZ" dirty="0" err="1"/>
              <a:t>ﺗﺎمة</a:t>
            </a:r>
            <a:r>
              <a:rPr lang="ar-DZ" dirty="0"/>
              <a:t>، </a:t>
            </a:r>
            <a:r>
              <a:rPr lang="ar-DZ" dirty="0" err="1"/>
              <a:t>وﺗﻬتم</a:t>
            </a:r>
            <a:r>
              <a:rPr lang="ar-DZ" dirty="0"/>
              <a:t> الوظيفة التسويقية بطرق ترويج المنتوج وتوزيعه، في حين تقوم الوظيفة المحاسبية بتسجيل وتقييد كل عمليات التبادل من بيع وشراء، أما الوظيفة المالية التي نحن بصدد </a:t>
            </a:r>
            <a:r>
              <a:rPr lang="ar-DZ" dirty="0" smtClean="0"/>
              <a:t>دراستها </a:t>
            </a:r>
            <a:r>
              <a:rPr lang="ar-DZ" dirty="0"/>
              <a:t>بصفة معمقة فهي </a:t>
            </a:r>
            <a:r>
              <a:rPr lang="ar-DZ" dirty="0" err="1"/>
              <a:t>ﺗﻬتم</a:t>
            </a:r>
            <a:r>
              <a:rPr lang="ar-DZ" dirty="0"/>
              <a:t> بكفيات الحصول على الاحتياجات المالية وكفيات استخدامها بطريقة مثلى.</a:t>
            </a:r>
            <a:endParaRPr lang="fr-FR" dirty="0"/>
          </a:p>
          <a:p>
            <a:pPr marL="0" indent="0" algn="just" rtl="1">
              <a:buNone/>
            </a:pPr>
            <a:endParaRPr lang="fr-FR" dirty="0"/>
          </a:p>
        </p:txBody>
      </p:sp>
    </p:spTree>
    <p:extLst>
      <p:ext uri="{BB962C8B-B14F-4D97-AF65-F5344CB8AC3E}">
        <p14:creationId xmlns:p14="http://schemas.microsoft.com/office/powerpoint/2010/main" val="3446962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t>الوظيفة المالية في المؤسسة الاقتصادية</a:t>
            </a:r>
            <a:endParaRPr lang="fr-FR" b="1" dirty="0"/>
          </a:p>
        </p:txBody>
      </p:sp>
      <p:sp>
        <p:nvSpPr>
          <p:cNvPr id="3" name="Espace réservé du contenu 2"/>
          <p:cNvSpPr>
            <a:spLocks noGrp="1"/>
          </p:cNvSpPr>
          <p:nvPr>
            <p:ph idx="1"/>
          </p:nvPr>
        </p:nvSpPr>
        <p:spPr>
          <a:xfrm>
            <a:off x="457200" y="1412776"/>
            <a:ext cx="8229600" cy="4713387"/>
          </a:xfrm>
        </p:spPr>
        <p:txBody>
          <a:bodyPr/>
          <a:lstStyle/>
          <a:p>
            <a:pPr marL="0" indent="0" algn="just" rtl="1">
              <a:buNone/>
            </a:pPr>
            <a:r>
              <a:rPr lang="ar-DZ" dirty="0"/>
              <a:t>الوظيفة المالية في تعريفها البسيط هي مجموعة المهام </a:t>
            </a:r>
            <a:r>
              <a:rPr lang="ar-DZ" dirty="0" smtClean="0"/>
              <a:t>والعمليات داخل المؤسسة </a:t>
            </a:r>
            <a:r>
              <a:rPr lang="ar-DZ" dirty="0"/>
              <a:t>التي تسعى في مجموعها إلى البحث عن الأموال في مصادرها الممكنة بالنسبة للمؤسسة، وفي إطار محيطها المالي بعد تحديد الحاجات التي نريدها من الأموال من خلال برامجها وخططها الاستثمارية، وكذا برامج تمويلها وحاجاتها اليومية وهذا باختيار أحسن الإمكانيات التي تسمح لها بتحقيق نشاطها بشكل عادي والوصول إلى أهدافها في جوانب الإنتاج والتوزيع.</a:t>
            </a:r>
            <a:endParaRPr lang="fr-FR" dirty="0"/>
          </a:p>
        </p:txBody>
      </p:sp>
    </p:spTree>
    <p:extLst>
      <p:ext uri="{BB962C8B-B14F-4D97-AF65-F5344CB8AC3E}">
        <p14:creationId xmlns:p14="http://schemas.microsoft.com/office/powerpoint/2010/main" val="210212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89451"/>
          </a:xfrm>
        </p:spPr>
        <p:txBody>
          <a:bodyPr>
            <a:noAutofit/>
          </a:bodyPr>
          <a:lstStyle/>
          <a:p>
            <a:pPr marL="0" indent="0" algn="just" rtl="1">
              <a:buNone/>
            </a:pPr>
            <a:r>
              <a:rPr lang="ar-DZ" dirty="0" smtClean="0"/>
              <a:t>وتقوم </a:t>
            </a:r>
            <a:r>
              <a:rPr lang="ar-DZ" dirty="0"/>
              <a:t>الوظيفة المالية بالسهر على اختيار المزيج المالي الملائم من أموال خاصة أو تمويل ذاتي أو ديون بمختلف استحقاقها والذي يحقق لها أحسن مردود وبأقل تكاليف ممكنة . </a:t>
            </a:r>
            <a:endParaRPr lang="ar-DZ" dirty="0" smtClean="0"/>
          </a:p>
          <a:p>
            <a:pPr marL="0" indent="0" algn="just" rtl="1">
              <a:buNone/>
            </a:pPr>
            <a:r>
              <a:rPr lang="ar-DZ" dirty="0" smtClean="0"/>
              <a:t>إذن </a:t>
            </a:r>
            <a:r>
              <a:rPr lang="ar-DZ" dirty="0"/>
              <a:t>فالوظيفة المالية </a:t>
            </a:r>
            <a:r>
              <a:rPr lang="ar-DZ" dirty="0" smtClean="0"/>
              <a:t>هي: </a:t>
            </a:r>
            <a:r>
              <a:rPr lang="ar-DZ" sz="3600" b="1" dirty="0" smtClean="0"/>
              <a:t>‘البحث </a:t>
            </a:r>
            <a:r>
              <a:rPr lang="ar-DZ" sz="3600" b="1" dirty="0"/>
              <a:t>عن الأموال بكمية مناسبة وبتكاليف ملائمة وفي وقت مناسب والسهر على </a:t>
            </a:r>
            <a:r>
              <a:rPr lang="ar-DZ" sz="3600" b="1" dirty="0" smtClean="0"/>
              <a:t>إنفاقها </a:t>
            </a:r>
            <a:r>
              <a:rPr lang="ar-DZ" sz="3600" b="1" dirty="0"/>
              <a:t>بالطريقة الأحسن لتحقيق أغراض </a:t>
            </a:r>
            <a:r>
              <a:rPr lang="ar-DZ" sz="3600" b="1" dirty="0" smtClean="0"/>
              <a:t>المؤسسة’. </a:t>
            </a:r>
          </a:p>
          <a:p>
            <a:pPr marL="0" indent="0" algn="just" rtl="1">
              <a:buNone/>
            </a:pPr>
            <a:r>
              <a:rPr lang="ar-DZ" dirty="0"/>
              <a:t>وتعتمد الوظيفة المالية في ادارة </a:t>
            </a:r>
            <a:r>
              <a:rPr lang="ar-DZ" dirty="0" smtClean="0"/>
              <a:t>الموارد المالية </a:t>
            </a:r>
            <a:r>
              <a:rPr lang="ar-DZ" dirty="0"/>
              <a:t>ل</a:t>
            </a:r>
            <a:r>
              <a:rPr lang="ar-DZ" dirty="0" smtClean="0"/>
              <a:t>لمؤسسة </a:t>
            </a:r>
            <a:r>
              <a:rPr lang="ar-DZ" dirty="0"/>
              <a:t>على ثلاث متغيرات رئيسية هي المردودية ، الملاءة والخطر.</a:t>
            </a:r>
            <a:endParaRPr lang="fr-FR" b="1" dirty="0"/>
          </a:p>
        </p:txBody>
      </p:sp>
    </p:spTree>
    <p:extLst>
      <p:ext uri="{BB962C8B-B14F-4D97-AF65-F5344CB8AC3E}">
        <p14:creationId xmlns:p14="http://schemas.microsoft.com/office/powerpoint/2010/main" val="912148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ar-DZ" b="1" dirty="0" smtClean="0"/>
              <a:t/>
            </a:r>
            <a:br>
              <a:rPr lang="ar-DZ" b="1" dirty="0" smtClean="0"/>
            </a:br>
            <a:r>
              <a:rPr lang="ar-DZ" b="1" dirty="0" smtClean="0"/>
              <a:t>أهمية </a:t>
            </a:r>
            <a:r>
              <a:rPr lang="ar-DZ" b="1" dirty="0"/>
              <a:t>الوظيفة المالية داخل المؤسسة:</a:t>
            </a:r>
            <a:br>
              <a:rPr lang="ar-DZ" b="1" dirty="0"/>
            </a:br>
            <a:endParaRPr lang="fr-FR" dirty="0"/>
          </a:p>
        </p:txBody>
      </p:sp>
      <p:sp>
        <p:nvSpPr>
          <p:cNvPr id="3" name="Espace réservé du contenu 2"/>
          <p:cNvSpPr>
            <a:spLocks noGrp="1"/>
          </p:cNvSpPr>
          <p:nvPr>
            <p:ph idx="1"/>
          </p:nvPr>
        </p:nvSpPr>
        <p:spPr>
          <a:xfrm>
            <a:off x="457200" y="1556792"/>
            <a:ext cx="8229600" cy="4248472"/>
          </a:xfrm>
        </p:spPr>
        <p:txBody>
          <a:bodyPr>
            <a:noAutofit/>
          </a:bodyPr>
          <a:lstStyle/>
          <a:p>
            <a:pPr marL="0" indent="0" algn="just" rtl="1">
              <a:buNone/>
            </a:pPr>
            <a:r>
              <a:rPr lang="ar-DZ" sz="3600" dirty="0" smtClean="0"/>
              <a:t>كل </a:t>
            </a:r>
            <a:r>
              <a:rPr lang="ar-DZ" sz="3600" dirty="0"/>
              <a:t>قرار يتخذ في المؤسسة مهما كانت طبيعته له ﺗﺄثيرات مالية، فلا بد للمؤسسة من إجراء دراسات سابقة للإحاطة ﺑﺎلظروف والنتائج المحتملة بعد تنفيذ هذه القرارات والقيام ﺑﺎلتسيير المالي حيث تستخدم التخطيط والتوجيه والمراقبة وتوزيع الموارد المالية، وتستعين في ذلك بمنظومة متكاملة من الأدوات وتقنيات التسيير</a:t>
            </a:r>
            <a:r>
              <a:rPr lang="ar-DZ" sz="3600" dirty="0" smtClean="0"/>
              <a:t>.</a:t>
            </a:r>
            <a:endParaRPr lang="ar-DZ" sz="3600" dirty="0"/>
          </a:p>
        </p:txBody>
      </p:sp>
    </p:spTree>
    <p:extLst>
      <p:ext uri="{BB962C8B-B14F-4D97-AF65-F5344CB8AC3E}">
        <p14:creationId xmlns:p14="http://schemas.microsoft.com/office/powerpoint/2010/main" val="327595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688632"/>
          </a:xfrm>
        </p:spPr>
        <p:txBody>
          <a:bodyPr>
            <a:noAutofit/>
          </a:bodyPr>
          <a:lstStyle/>
          <a:p>
            <a:pPr marL="0" indent="0" algn="just" rtl="1">
              <a:buNone/>
            </a:pPr>
            <a:r>
              <a:rPr lang="ar-DZ" sz="3600" dirty="0" smtClean="0"/>
              <a:t>يمكن </a:t>
            </a:r>
            <a:r>
              <a:rPr lang="ar-DZ" sz="3600" dirty="0"/>
              <a:t>تلخيص أدوار الوظيفة المالية فيما يلي :</a:t>
            </a:r>
          </a:p>
          <a:p>
            <a:pPr algn="just" rtl="1"/>
            <a:r>
              <a:rPr lang="ar-DZ" sz="3600" dirty="0"/>
              <a:t> ضمان التمويل لمختلف نشاطات المؤسسة.</a:t>
            </a:r>
          </a:p>
          <a:p>
            <a:pPr algn="just" rtl="1"/>
            <a:r>
              <a:rPr lang="ar-DZ" sz="3600" dirty="0"/>
              <a:t>.وضع أسس التخطيط المالي والموازنات التقديرية.</a:t>
            </a:r>
          </a:p>
          <a:p>
            <a:pPr algn="just" rtl="1"/>
            <a:r>
              <a:rPr lang="ar-DZ" sz="3600" dirty="0"/>
              <a:t>مراقبة التدفقات النقدية و تسييرها بما يتفق مع قواعد التوازن المالي.</a:t>
            </a:r>
          </a:p>
          <a:p>
            <a:pPr algn="just" rtl="1"/>
            <a:r>
              <a:rPr lang="ar-DZ" sz="3600" dirty="0"/>
              <a:t>دفع النفقات والمصاريف وتحصيل المستحقات والحقوق.</a:t>
            </a:r>
          </a:p>
          <a:p>
            <a:pPr algn="just" rtl="1"/>
            <a:r>
              <a:rPr lang="ar-DZ" sz="3600" dirty="0"/>
              <a:t>مساعدة المسيرين في الإدارة العليا على وضع الاستراتيجيات ورسم معالم السياسة المالية</a:t>
            </a:r>
          </a:p>
          <a:p>
            <a:pPr marL="0" indent="0" algn="just" rtl="1">
              <a:buNone/>
            </a:pPr>
            <a:endParaRPr lang="fr-FR" sz="3600" dirty="0"/>
          </a:p>
        </p:txBody>
      </p:sp>
    </p:spTree>
    <p:extLst>
      <p:ext uri="{BB962C8B-B14F-4D97-AF65-F5344CB8AC3E}">
        <p14:creationId xmlns:p14="http://schemas.microsoft.com/office/powerpoint/2010/main" val="1552130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476672"/>
            <a:ext cx="8640960" cy="6048672"/>
          </a:xfrm>
        </p:spPr>
        <p:txBody>
          <a:bodyPr>
            <a:noAutofit/>
          </a:bodyPr>
          <a:lstStyle/>
          <a:p>
            <a:pPr marL="0" indent="0" algn="just" rtl="1">
              <a:buNone/>
            </a:pPr>
            <a:r>
              <a:rPr lang="ar-DZ" sz="2600" b="1" dirty="0" smtClean="0"/>
              <a:t>وتكمن أهمية الوظيفة المالية في:</a:t>
            </a:r>
          </a:p>
          <a:p>
            <a:pPr marL="0" indent="0" algn="just" rtl="1">
              <a:buNone/>
            </a:pPr>
            <a:r>
              <a:rPr lang="ar-DZ" sz="2600" b="1" dirty="0" smtClean="0"/>
              <a:t>1 -البحث </a:t>
            </a:r>
            <a:r>
              <a:rPr lang="ar-DZ" sz="2600" b="1" dirty="0"/>
              <a:t>عن مصادر الأموال الممكنة بالنسبة إلى المؤسسة وفي إطار محيطها المالي، وهذا بعد تحديد الحاجات التي تريدها من خلال برامجها وخططها الاستثمارية؛ </a:t>
            </a:r>
            <a:endParaRPr lang="ar-DZ" sz="2600" b="1" dirty="0" smtClean="0"/>
          </a:p>
          <a:p>
            <a:pPr marL="0" indent="0" algn="just" rtl="1">
              <a:buNone/>
            </a:pPr>
            <a:r>
              <a:rPr lang="ar-DZ" sz="2600" b="1" dirty="0" smtClean="0"/>
              <a:t>2 </a:t>
            </a:r>
            <a:r>
              <a:rPr lang="ar-DZ" sz="2600" b="1" dirty="0"/>
              <a:t>- لها القرار في اختيار أحسن الإمكانيات التي تسمح لها بتحقيق خططها ونشاطها بشكل عادي والوصول إلى أهدافها؛ </a:t>
            </a:r>
            <a:endParaRPr lang="ar-DZ" sz="2600" b="1" dirty="0" smtClean="0"/>
          </a:p>
          <a:p>
            <a:pPr marL="0" indent="0" algn="just" rtl="1">
              <a:buNone/>
            </a:pPr>
            <a:r>
              <a:rPr lang="ar-DZ" sz="2600" b="1" dirty="0" smtClean="0"/>
              <a:t>3 </a:t>
            </a:r>
            <a:r>
              <a:rPr lang="ar-DZ" sz="2600" b="1" dirty="0"/>
              <a:t>- السهر على اختيار المزيج المالي الملائم من أموال خاصة، أو تمويل ذاتي وديون مختلف استحقاقها، والذي يحقق لها أحسن مردود وبتكاليف أقل ما يمكن</a:t>
            </a:r>
            <a:r>
              <a:rPr lang="ar-DZ" sz="2600" b="1" dirty="0" smtClean="0"/>
              <a:t>؛</a:t>
            </a:r>
          </a:p>
          <a:p>
            <a:pPr marL="0" indent="0" algn="just" rtl="1">
              <a:buNone/>
            </a:pPr>
            <a:r>
              <a:rPr lang="ar-DZ" sz="2600" b="1" dirty="0" smtClean="0"/>
              <a:t> </a:t>
            </a:r>
            <a:r>
              <a:rPr lang="ar-DZ" sz="2600" b="1" dirty="0"/>
              <a:t>4 - متابعة عملية تنفيذ البرامج المالية بعد التوزيع الأحسن للمسؤوليات ، والمتابعة تعني الرقابة والتوجيه الأحسن والحرص على أن تتم العمليات المالية ضمن الخطوط المرسومة لها سابقا في الخطة العملية</a:t>
            </a:r>
            <a:r>
              <a:rPr lang="ar-DZ" sz="2600" b="1" dirty="0" smtClean="0"/>
              <a:t>؛</a:t>
            </a:r>
          </a:p>
          <a:p>
            <a:pPr marL="0" indent="0" algn="just" rtl="1">
              <a:buNone/>
            </a:pPr>
            <a:r>
              <a:rPr lang="ar-DZ" sz="2600" b="1" dirty="0" smtClean="0"/>
              <a:t> </a:t>
            </a:r>
            <a:r>
              <a:rPr lang="ar-DZ" sz="2600" b="1" dirty="0"/>
              <a:t>5 </a:t>
            </a:r>
            <a:r>
              <a:rPr lang="ar-DZ" sz="2600" b="1" dirty="0" smtClean="0"/>
              <a:t>البحث </a:t>
            </a:r>
            <a:r>
              <a:rPr lang="ar-DZ" sz="2600" b="1" dirty="0"/>
              <a:t>عن الأموال بالكمية المناسبة</a:t>
            </a:r>
            <a:r>
              <a:rPr lang="ar-DZ" sz="2600" b="1" dirty="0" smtClean="0"/>
              <a:t>، وبالتكلفة </a:t>
            </a:r>
            <a:r>
              <a:rPr lang="ar-DZ" sz="2600" b="1" dirty="0"/>
              <a:t>الملائمة وفي الوقت المناسب، والسهر على إنفاقها بالطريقة </a:t>
            </a:r>
            <a:r>
              <a:rPr lang="ar-DZ" sz="2600" b="1" dirty="0" smtClean="0"/>
              <a:t>الأحسن </a:t>
            </a:r>
            <a:r>
              <a:rPr lang="ar-DZ" sz="2600" b="1" dirty="0"/>
              <a:t>لتحقيق </a:t>
            </a:r>
            <a:r>
              <a:rPr lang="ar-DZ" sz="2600" b="1" dirty="0" smtClean="0"/>
              <a:t>أهداف المؤسسة.</a:t>
            </a:r>
            <a:endParaRPr lang="fr-FR" sz="2600" b="1" dirty="0"/>
          </a:p>
        </p:txBody>
      </p:sp>
    </p:spTree>
    <p:extLst>
      <p:ext uri="{BB962C8B-B14F-4D97-AF65-F5344CB8AC3E}">
        <p14:creationId xmlns:p14="http://schemas.microsoft.com/office/powerpoint/2010/main" val="2626640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94122"/>
          </a:xfrm>
        </p:spPr>
        <p:txBody>
          <a:bodyPr/>
          <a:lstStyle/>
          <a:p>
            <a:r>
              <a:rPr lang="ar-DZ" b="1" dirty="0" smtClean="0"/>
              <a:t>نطاق الوظيفة المالية</a:t>
            </a:r>
            <a:endParaRPr lang="fr-FR" b="1" dirty="0"/>
          </a:p>
        </p:txBody>
      </p:sp>
      <p:sp>
        <p:nvSpPr>
          <p:cNvPr id="3" name="Espace réservé du contenu 2"/>
          <p:cNvSpPr>
            <a:spLocks noGrp="1"/>
          </p:cNvSpPr>
          <p:nvPr>
            <p:ph idx="1"/>
          </p:nvPr>
        </p:nvSpPr>
        <p:spPr>
          <a:xfrm>
            <a:off x="457200" y="1268760"/>
            <a:ext cx="8229600" cy="5328592"/>
          </a:xfrm>
        </p:spPr>
        <p:txBody>
          <a:bodyPr>
            <a:normAutofit fontScale="92500" lnSpcReduction="20000"/>
          </a:bodyPr>
          <a:lstStyle/>
          <a:p>
            <a:pPr marL="0" indent="0" algn="just" rtl="1">
              <a:buNone/>
            </a:pPr>
            <a:r>
              <a:rPr lang="ar-DZ" dirty="0" smtClean="0"/>
              <a:t>تتألف </a:t>
            </a:r>
            <a:r>
              <a:rPr lang="ar-DZ" dirty="0"/>
              <a:t>الوظيفة المالية من عمليات اتخاذ القرارات المتعلقة بتقرير حجم الأموال اللازمة وكيفية الحصول عليها واستثمار الأموال المتاحة، إذ أن قرارات الاستثمار التي يتم من خلالها تحديد أنواع الأصول الثابتة أو المتداولة الواجب اقتناءها وحجم كل منها والمبرر الاقتصادي لاقتناء كل منها وكذا المكاسب المتوقعة والمخاطر المرتبطة باقتناء كل أصل من الأصول، أما بالنسبة لقرارات التمويل فيتم من خلالها تحديد الطريقة المثلى لتمويل أصل أو مجموعة من الأصول وكذا المخاطر المالية المرتبطة بكل تمويل إلى جانب معرفة مصادر الحصول على مختلف أنواع الأموال وتكلفة الحصول عليها وهذا بغرض تحقيق الهدف الأسمى للمؤسسة وهو البقاء والاستمرار والنمو . </a:t>
            </a:r>
            <a:endParaRPr lang="ar-DZ" dirty="0" smtClean="0"/>
          </a:p>
          <a:p>
            <a:pPr marL="0" indent="0" algn="just" rtl="1">
              <a:buNone/>
            </a:pPr>
            <a:r>
              <a:rPr lang="ar-DZ" dirty="0" smtClean="0"/>
              <a:t>ونلخص </a:t>
            </a:r>
            <a:r>
              <a:rPr lang="ar-DZ" dirty="0"/>
              <a:t>في الشكل التالي القرارات التي تكون في مجموعها الوظيفة </a:t>
            </a:r>
            <a:r>
              <a:rPr lang="ar-DZ" dirty="0" smtClean="0"/>
              <a:t>المالية</a:t>
            </a:r>
            <a:r>
              <a:rPr lang="ar-DZ" dirty="0"/>
              <a:t>:</a:t>
            </a:r>
            <a:endParaRPr lang="fr-FR" dirty="0"/>
          </a:p>
        </p:txBody>
      </p:sp>
    </p:spTree>
    <p:extLst>
      <p:ext uri="{BB962C8B-B14F-4D97-AF65-F5344CB8AC3E}">
        <p14:creationId xmlns:p14="http://schemas.microsoft.com/office/powerpoint/2010/main" val="289948584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22156</TotalTime>
  <Words>724</Words>
  <Application>Microsoft Office PowerPoint</Application>
  <PresentationFormat>Affichage à l'écran (4:3)</PresentationFormat>
  <Paragraphs>30</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المحور رقم 1: الوظيفة المالية في المؤسسة الاقتصادية</vt:lpstr>
      <vt:lpstr>تعريف المؤسسة الاقتصادية</vt:lpstr>
      <vt:lpstr>الوظائف المختلفة في المؤسسة الاقتصادية:</vt:lpstr>
      <vt:lpstr>الوظيفة المالية في المؤسسة الاقتصادية</vt:lpstr>
      <vt:lpstr>Présentation PowerPoint</vt:lpstr>
      <vt:lpstr> أهمية الوظيفة المالية داخل المؤسسة: </vt:lpstr>
      <vt:lpstr>Présentation PowerPoint</vt:lpstr>
      <vt:lpstr>Présentation PowerPoint</vt:lpstr>
      <vt:lpstr>نطاق الوظيفة المالية</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 1: الوظيفة المالية في المؤسسة الاقتصادية</dc:title>
  <dc:creator>kh</dc:creator>
  <cp:lastModifiedBy>kh</cp:lastModifiedBy>
  <cp:revision>13</cp:revision>
  <dcterms:created xsi:type="dcterms:W3CDTF">2024-04-29T03:37:24Z</dcterms:created>
  <dcterms:modified xsi:type="dcterms:W3CDTF">2024-05-14T13:10:27Z</dcterms:modified>
</cp:coreProperties>
</file>