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ink/inkAction1.xml" ContentType="application/vnd.ms-office.inkAction+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7"/>
  </p:notesMasterIdLst>
  <p:sldIdLst>
    <p:sldId id="380" r:id="rId2"/>
    <p:sldId id="379" r:id="rId3"/>
    <p:sldId id="378" r:id="rId4"/>
    <p:sldId id="355" r:id="rId5"/>
    <p:sldId id="356" r:id="rId6"/>
    <p:sldId id="357" r:id="rId7"/>
    <p:sldId id="374" r:id="rId8"/>
    <p:sldId id="358" r:id="rId9"/>
    <p:sldId id="359" r:id="rId10"/>
    <p:sldId id="360" r:id="rId11"/>
    <p:sldId id="361" r:id="rId12"/>
    <p:sldId id="377"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5000" autoAdjust="0"/>
    <p:restoredTop sz="94660"/>
  </p:normalViewPr>
  <p:slideViewPr>
    <p:cSldViewPr snapToGrid="0">
      <p:cViewPr varScale="1">
        <p:scale>
          <a:sx n="73" d="100"/>
          <a:sy n="73" d="100"/>
        </p:scale>
        <p:origin x="-123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F4AEC-66A1-44E0-B9AF-DB31ABE63A5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DZ"/>
        </a:p>
      </dgm:t>
    </dgm:pt>
    <dgm:pt modelId="{1121CE04-5E59-4A22-8C9E-1B2575D65EB4}">
      <dgm:prSet phldrT="[نص]"/>
      <dgm:spPr/>
      <dgm:t>
        <a:bodyPr/>
        <a:lstStyle/>
        <a:p>
          <a:pPr rtl="1"/>
          <a:r>
            <a:rPr kumimoji="0" lang="ar-DZ" b="1" i="0" u="none" strike="noStrike"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برمجيات</a:t>
          </a:r>
          <a:r>
            <a:rPr kumimoji="0" lang="ar-SA" b="1" i="0" u="none" strike="noStrike"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تحليل </a:t>
          </a:r>
          <a:r>
            <a:rPr kumimoji="0" lang="ar-DZ" b="1" i="0" u="none" strike="noStrike"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البيانات</a:t>
          </a:r>
          <a:endParaRPr lang="ar-DZ" dirty="0"/>
        </a:p>
      </dgm:t>
    </dgm:pt>
    <dgm:pt modelId="{B7DB9624-BD43-4EAA-A910-B760EE306790}" type="parTrans" cxnId="{CC7EDB36-3706-426D-8518-075AAB472B23}">
      <dgm:prSet/>
      <dgm:spPr/>
      <dgm:t>
        <a:bodyPr/>
        <a:lstStyle/>
        <a:p>
          <a:pPr rtl="1"/>
          <a:endParaRPr lang="ar-DZ"/>
        </a:p>
      </dgm:t>
    </dgm:pt>
    <dgm:pt modelId="{D7D7C079-F98C-483A-BEEF-AA3BB5A966B8}" type="sibTrans" cxnId="{CC7EDB36-3706-426D-8518-075AAB472B23}">
      <dgm:prSet/>
      <dgm:spPr/>
      <dgm:t>
        <a:bodyPr/>
        <a:lstStyle/>
        <a:p>
          <a:pPr rtl="1"/>
          <a:endParaRPr lang="ar-DZ"/>
        </a:p>
      </dgm:t>
    </dgm:pt>
    <dgm:pt modelId="{A8F3483E-8AAA-48C7-8EF0-B7037D674D26}">
      <dgm:prSet phldrT="[نص]"/>
      <dgm:spPr/>
      <dgm:t>
        <a:bodyPr/>
        <a:lstStyle/>
        <a:p>
          <a:pPr rtl="1"/>
          <a:r>
            <a:rPr kumimoji="0" lang="ar-DZ" b="1" i="0" u="none" strike="noStrike"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قوائم الأوامر</a:t>
          </a:r>
          <a:endParaRPr lang="ar-DZ" dirty="0"/>
        </a:p>
      </dgm:t>
    </dgm:pt>
    <dgm:pt modelId="{30D1516A-0901-42D7-A6C0-E588A24430F0}" type="parTrans" cxnId="{455F1D40-5A34-4EEB-9C8B-7DF224E900E0}">
      <dgm:prSet/>
      <dgm:spPr/>
      <dgm:t>
        <a:bodyPr/>
        <a:lstStyle/>
        <a:p>
          <a:pPr rtl="1"/>
          <a:endParaRPr lang="ar-DZ"/>
        </a:p>
      </dgm:t>
    </dgm:pt>
    <dgm:pt modelId="{C89428E1-E56F-46C2-A834-9B8FFC80A60D}" type="sibTrans" cxnId="{455F1D40-5A34-4EEB-9C8B-7DF224E900E0}">
      <dgm:prSet/>
      <dgm:spPr/>
      <dgm:t>
        <a:bodyPr/>
        <a:lstStyle/>
        <a:p>
          <a:pPr rtl="1"/>
          <a:endParaRPr lang="ar-DZ"/>
        </a:p>
      </dgm:t>
    </dgm:pt>
    <dgm:pt modelId="{E86F39FC-70C7-47B6-9A99-D76745C27944}">
      <dgm:prSet phldrT="[نص]"/>
      <dgm:spPr/>
      <dgm:t>
        <a:bodyPr/>
        <a:lstStyle/>
        <a:p>
          <a:pPr rtl="1"/>
          <a:r>
            <a:rPr kumimoji="0" lang="ar-DZ" b="1" i="0" u="none" strike="noStrike"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واجهة البرنامج</a:t>
          </a:r>
          <a:endParaRPr lang="ar-DZ" dirty="0"/>
        </a:p>
      </dgm:t>
    </dgm:pt>
    <dgm:pt modelId="{482A9848-2884-4332-8B55-BB7CF9C9A11C}" type="parTrans" cxnId="{EF0DD916-862B-4EE2-9B01-BB0DBC8040AD}">
      <dgm:prSet/>
      <dgm:spPr/>
      <dgm:t>
        <a:bodyPr/>
        <a:lstStyle/>
        <a:p>
          <a:pPr rtl="1"/>
          <a:endParaRPr lang="ar-DZ"/>
        </a:p>
      </dgm:t>
    </dgm:pt>
    <dgm:pt modelId="{DFCF8285-3B8A-469B-93C4-F232F9131800}" type="sibTrans" cxnId="{EF0DD916-862B-4EE2-9B01-BB0DBC8040AD}">
      <dgm:prSet/>
      <dgm:spPr/>
      <dgm:t>
        <a:bodyPr/>
        <a:lstStyle/>
        <a:p>
          <a:pPr rtl="1"/>
          <a:endParaRPr lang="ar-DZ"/>
        </a:p>
      </dgm:t>
    </dgm:pt>
    <dgm:pt modelId="{A971C23C-3E41-4553-9E3A-6E9EB945D464}">
      <dgm:prSet phldrT="[نص]"/>
      <dgm:spPr/>
      <dgm:t>
        <a:bodyPr/>
        <a:lstStyle/>
        <a:p>
          <a:pPr rtl="1"/>
          <a:r>
            <a:rPr kumimoji="0" lang="ar-SA" b="1" i="0" u="none" strike="noStrike"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الاختصارات</a:t>
          </a:r>
          <a:endParaRPr lang="ar-DZ" dirty="0"/>
        </a:p>
      </dgm:t>
    </dgm:pt>
    <dgm:pt modelId="{D80D630C-E1CE-408C-8967-817EF4C0EA08}" type="parTrans" cxnId="{D20D1B17-610C-4151-A3F8-B07E3AFA7EBA}">
      <dgm:prSet/>
      <dgm:spPr/>
      <dgm:t>
        <a:bodyPr/>
        <a:lstStyle/>
        <a:p>
          <a:endParaRPr lang="fr-FR"/>
        </a:p>
      </dgm:t>
    </dgm:pt>
    <dgm:pt modelId="{4BE09056-4201-4C68-8556-FFC63D1890A0}" type="sibTrans" cxnId="{D20D1B17-610C-4151-A3F8-B07E3AFA7EBA}">
      <dgm:prSet/>
      <dgm:spPr/>
      <dgm:t>
        <a:bodyPr/>
        <a:lstStyle/>
        <a:p>
          <a:endParaRPr lang="fr-FR"/>
        </a:p>
      </dgm:t>
    </dgm:pt>
    <dgm:pt modelId="{C9188023-D27E-4ABE-895D-91B137A11095}" type="pres">
      <dgm:prSet presAssocID="{F52F4AEC-66A1-44E0-B9AF-DB31ABE63A5E}" presName="outerComposite" presStyleCnt="0">
        <dgm:presLayoutVars>
          <dgm:chMax val="5"/>
          <dgm:dir/>
          <dgm:resizeHandles val="exact"/>
        </dgm:presLayoutVars>
      </dgm:prSet>
      <dgm:spPr/>
      <dgm:t>
        <a:bodyPr/>
        <a:lstStyle/>
        <a:p>
          <a:endParaRPr lang="fr-FR"/>
        </a:p>
      </dgm:t>
    </dgm:pt>
    <dgm:pt modelId="{C50CE801-9A0C-4FC4-A27D-01B2FB4DAA23}" type="pres">
      <dgm:prSet presAssocID="{F52F4AEC-66A1-44E0-B9AF-DB31ABE63A5E}" presName="dummyMaxCanvas" presStyleCnt="0">
        <dgm:presLayoutVars/>
      </dgm:prSet>
      <dgm:spPr/>
    </dgm:pt>
    <dgm:pt modelId="{7FD5F8F2-32B0-4149-A220-D8300427DA97}" type="pres">
      <dgm:prSet presAssocID="{F52F4AEC-66A1-44E0-B9AF-DB31ABE63A5E}" presName="FourNodes_1" presStyleLbl="node1" presStyleIdx="0" presStyleCnt="4">
        <dgm:presLayoutVars>
          <dgm:bulletEnabled val="1"/>
        </dgm:presLayoutVars>
      </dgm:prSet>
      <dgm:spPr/>
      <dgm:t>
        <a:bodyPr/>
        <a:lstStyle/>
        <a:p>
          <a:endParaRPr lang="fr-FR"/>
        </a:p>
      </dgm:t>
    </dgm:pt>
    <dgm:pt modelId="{6025E4DF-43AB-4C68-BFB1-C3141B323088}" type="pres">
      <dgm:prSet presAssocID="{F52F4AEC-66A1-44E0-B9AF-DB31ABE63A5E}" presName="FourNodes_2" presStyleLbl="node1" presStyleIdx="1" presStyleCnt="4">
        <dgm:presLayoutVars>
          <dgm:bulletEnabled val="1"/>
        </dgm:presLayoutVars>
      </dgm:prSet>
      <dgm:spPr/>
      <dgm:t>
        <a:bodyPr/>
        <a:lstStyle/>
        <a:p>
          <a:endParaRPr lang="fr-FR"/>
        </a:p>
      </dgm:t>
    </dgm:pt>
    <dgm:pt modelId="{0E3FECCE-6CF7-4E1A-9129-8573D7DAD644}" type="pres">
      <dgm:prSet presAssocID="{F52F4AEC-66A1-44E0-B9AF-DB31ABE63A5E}" presName="FourNodes_3" presStyleLbl="node1" presStyleIdx="2" presStyleCnt="4">
        <dgm:presLayoutVars>
          <dgm:bulletEnabled val="1"/>
        </dgm:presLayoutVars>
      </dgm:prSet>
      <dgm:spPr/>
      <dgm:t>
        <a:bodyPr/>
        <a:lstStyle/>
        <a:p>
          <a:endParaRPr lang="fr-FR"/>
        </a:p>
      </dgm:t>
    </dgm:pt>
    <dgm:pt modelId="{8569BC56-31D5-4A68-A38C-AD089662EB4E}" type="pres">
      <dgm:prSet presAssocID="{F52F4AEC-66A1-44E0-B9AF-DB31ABE63A5E}" presName="FourNodes_4" presStyleLbl="node1" presStyleIdx="3" presStyleCnt="4">
        <dgm:presLayoutVars>
          <dgm:bulletEnabled val="1"/>
        </dgm:presLayoutVars>
      </dgm:prSet>
      <dgm:spPr/>
      <dgm:t>
        <a:bodyPr/>
        <a:lstStyle/>
        <a:p>
          <a:endParaRPr lang="fr-FR"/>
        </a:p>
      </dgm:t>
    </dgm:pt>
    <dgm:pt modelId="{627274B1-0BA3-4658-BD51-BB7E413EB420}" type="pres">
      <dgm:prSet presAssocID="{F52F4AEC-66A1-44E0-B9AF-DB31ABE63A5E}" presName="FourConn_1-2" presStyleLbl="fgAccFollowNode1" presStyleIdx="0" presStyleCnt="3">
        <dgm:presLayoutVars>
          <dgm:bulletEnabled val="1"/>
        </dgm:presLayoutVars>
      </dgm:prSet>
      <dgm:spPr/>
      <dgm:t>
        <a:bodyPr/>
        <a:lstStyle/>
        <a:p>
          <a:endParaRPr lang="fr-FR"/>
        </a:p>
      </dgm:t>
    </dgm:pt>
    <dgm:pt modelId="{31068090-52BF-4083-8F96-7A8625DBF989}" type="pres">
      <dgm:prSet presAssocID="{F52F4AEC-66A1-44E0-B9AF-DB31ABE63A5E}" presName="FourConn_2-3" presStyleLbl="fgAccFollowNode1" presStyleIdx="1" presStyleCnt="3">
        <dgm:presLayoutVars>
          <dgm:bulletEnabled val="1"/>
        </dgm:presLayoutVars>
      </dgm:prSet>
      <dgm:spPr/>
      <dgm:t>
        <a:bodyPr/>
        <a:lstStyle/>
        <a:p>
          <a:endParaRPr lang="fr-FR"/>
        </a:p>
      </dgm:t>
    </dgm:pt>
    <dgm:pt modelId="{A2D3C4BE-1FE2-4DDC-A89C-756EEB1E3700}" type="pres">
      <dgm:prSet presAssocID="{F52F4AEC-66A1-44E0-B9AF-DB31ABE63A5E}" presName="FourConn_3-4" presStyleLbl="fgAccFollowNode1" presStyleIdx="2" presStyleCnt="3">
        <dgm:presLayoutVars>
          <dgm:bulletEnabled val="1"/>
        </dgm:presLayoutVars>
      </dgm:prSet>
      <dgm:spPr/>
      <dgm:t>
        <a:bodyPr/>
        <a:lstStyle/>
        <a:p>
          <a:endParaRPr lang="fr-FR"/>
        </a:p>
      </dgm:t>
    </dgm:pt>
    <dgm:pt modelId="{92EDCA30-9E46-41CD-8966-5A16683AD942}" type="pres">
      <dgm:prSet presAssocID="{F52F4AEC-66A1-44E0-B9AF-DB31ABE63A5E}" presName="FourNodes_1_text" presStyleLbl="node1" presStyleIdx="3" presStyleCnt="4">
        <dgm:presLayoutVars>
          <dgm:bulletEnabled val="1"/>
        </dgm:presLayoutVars>
      </dgm:prSet>
      <dgm:spPr/>
      <dgm:t>
        <a:bodyPr/>
        <a:lstStyle/>
        <a:p>
          <a:endParaRPr lang="fr-FR"/>
        </a:p>
      </dgm:t>
    </dgm:pt>
    <dgm:pt modelId="{5960A52B-95D5-4D4A-9937-D77A65D02570}" type="pres">
      <dgm:prSet presAssocID="{F52F4AEC-66A1-44E0-B9AF-DB31ABE63A5E}" presName="FourNodes_2_text" presStyleLbl="node1" presStyleIdx="3" presStyleCnt="4">
        <dgm:presLayoutVars>
          <dgm:bulletEnabled val="1"/>
        </dgm:presLayoutVars>
      </dgm:prSet>
      <dgm:spPr/>
      <dgm:t>
        <a:bodyPr/>
        <a:lstStyle/>
        <a:p>
          <a:endParaRPr lang="fr-FR"/>
        </a:p>
      </dgm:t>
    </dgm:pt>
    <dgm:pt modelId="{7A9F4930-B581-447A-A20C-93ACC9AA1B2D}" type="pres">
      <dgm:prSet presAssocID="{F52F4AEC-66A1-44E0-B9AF-DB31ABE63A5E}" presName="FourNodes_3_text" presStyleLbl="node1" presStyleIdx="3" presStyleCnt="4">
        <dgm:presLayoutVars>
          <dgm:bulletEnabled val="1"/>
        </dgm:presLayoutVars>
      </dgm:prSet>
      <dgm:spPr/>
      <dgm:t>
        <a:bodyPr/>
        <a:lstStyle/>
        <a:p>
          <a:endParaRPr lang="fr-FR"/>
        </a:p>
      </dgm:t>
    </dgm:pt>
    <dgm:pt modelId="{9279188C-008E-4510-96F1-ABBF97DFEFF7}" type="pres">
      <dgm:prSet presAssocID="{F52F4AEC-66A1-44E0-B9AF-DB31ABE63A5E}" presName="FourNodes_4_text" presStyleLbl="node1" presStyleIdx="3" presStyleCnt="4">
        <dgm:presLayoutVars>
          <dgm:bulletEnabled val="1"/>
        </dgm:presLayoutVars>
      </dgm:prSet>
      <dgm:spPr/>
      <dgm:t>
        <a:bodyPr/>
        <a:lstStyle/>
        <a:p>
          <a:endParaRPr lang="fr-FR"/>
        </a:p>
      </dgm:t>
    </dgm:pt>
  </dgm:ptLst>
  <dgm:cxnLst>
    <dgm:cxn modelId="{4223464A-6DDF-48B4-9C02-56709F2B0A33}" type="presOf" srcId="{1121CE04-5E59-4A22-8C9E-1B2575D65EB4}" destId="{92EDCA30-9E46-41CD-8966-5A16683AD942}" srcOrd="1" destOrd="0" presId="urn:microsoft.com/office/officeart/2005/8/layout/vProcess5"/>
    <dgm:cxn modelId="{508A8D4A-11EA-4C01-9D18-C62BCBC53E72}" type="presOf" srcId="{A971C23C-3E41-4553-9E3A-6E9EB945D464}" destId="{9279188C-008E-4510-96F1-ABBF97DFEFF7}" srcOrd="1" destOrd="0" presId="urn:microsoft.com/office/officeart/2005/8/layout/vProcess5"/>
    <dgm:cxn modelId="{B6EACFF6-4B89-44AE-8A64-763757CE1AFC}" type="presOf" srcId="{A8F3483E-8AAA-48C7-8EF0-B7037D674D26}" destId="{7A9F4930-B581-447A-A20C-93ACC9AA1B2D}" srcOrd="1" destOrd="0" presId="urn:microsoft.com/office/officeart/2005/8/layout/vProcess5"/>
    <dgm:cxn modelId="{455F1D40-5A34-4EEB-9C8B-7DF224E900E0}" srcId="{F52F4AEC-66A1-44E0-B9AF-DB31ABE63A5E}" destId="{A8F3483E-8AAA-48C7-8EF0-B7037D674D26}" srcOrd="2" destOrd="0" parTransId="{30D1516A-0901-42D7-A6C0-E588A24430F0}" sibTransId="{C89428E1-E56F-46C2-A834-9B8FFC80A60D}"/>
    <dgm:cxn modelId="{363EAE40-D23C-421B-A461-3E54B64C1687}" type="presOf" srcId="{A971C23C-3E41-4553-9E3A-6E9EB945D464}" destId="{8569BC56-31D5-4A68-A38C-AD089662EB4E}" srcOrd="0" destOrd="0" presId="urn:microsoft.com/office/officeart/2005/8/layout/vProcess5"/>
    <dgm:cxn modelId="{64F79E39-3B73-47E5-9B06-8592B4B3E17F}" type="presOf" srcId="{D7D7C079-F98C-483A-BEEF-AA3BB5A966B8}" destId="{627274B1-0BA3-4658-BD51-BB7E413EB420}" srcOrd="0" destOrd="0" presId="urn:microsoft.com/office/officeart/2005/8/layout/vProcess5"/>
    <dgm:cxn modelId="{3312B98E-4D0B-4886-B938-07F34F831947}" type="presOf" srcId="{DFCF8285-3B8A-469B-93C4-F232F9131800}" destId="{31068090-52BF-4083-8F96-7A8625DBF989}" srcOrd="0" destOrd="0" presId="urn:microsoft.com/office/officeart/2005/8/layout/vProcess5"/>
    <dgm:cxn modelId="{EF0DD916-862B-4EE2-9B01-BB0DBC8040AD}" srcId="{F52F4AEC-66A1-44E0-B9AF-DB31ABE63A5E}" destId="{E86F39FC-70C7-47B6-9A99-D76745C27944}" srcOrd="1" destOrd="0" parTransId="{482A9848-2884-4332-8B55-BB7CF9C9A11C}" sibTransId="{DFCF8285-3B8A-469B-93C4-F232F9131800}"/>
    <dgm:cxn modelId="{934946A8-643D-45AF-9735-C047E8342FB3}" type="presOf" srcId="{F52F4AEC-66A1-44E0-B9AF-DB31ABE63A5E}" destId="{C9188023-D27E-4ABE-895D-91B137A11095}" srcOrd="0" destOrd="0" presId="urn:microsoft.com/office/officeart/2005/8/layout/vProcess5"/>
    <dgm:cxn modelId="{CC7EDB36-3706-426D-8518-075AAB472B23}" srcId="{F52F4AEC-66A1-44E0-B9AF-DB31ABE63A5E}" destId="{1121CE04-5E59-4A22-8C9E-1B2575D65EB4}" srcOrd="0" destOrd="0" parTransId="{B7DB9624-BD43-4EAA-A910-B760EE306790}" sibTransId="{D7D7C079-F98C-483A-BEEF-AA3BB5A966B8}"/>
    <dgm:cxn modelId="{A4ED6434-D0FF-4858-95C3-9A3569A6E34A}" type="presOf" srcId="{E86F39FC-70C7-47B6-9A99-D76745C27944}" destId="{5960A52B-95D5-4D4A-9937-D77A65D02570}" srcOrd="1" destOrd="0" presId="urn:microsoft.com/office/officeart/2005/8/layout/vProcess5"/>
    <dgm:cxn modelId="{10A48CDB-6483-4FF8-BBDE-9B6FC6256190}" type="presOf" srcId="{C89428E1-E56F-46C2-A834-9B8FFC80A60D}" destId="{A2D3C4BE-1FE2-4DDC-A89C-756EEB1E3700}" srcOrd="0" destOrd="0" presId="urn:microsoft.com/office/officeart/2005/8/layout/vProcess5"/>
    <dgm:cxn modelId="{D20D1B17-610C-4151-A3F8-B07E3AFA7EBA}" srcId="{F52F4AEC-66A1-44E0-B9AF-DB31ABE63A5E}" destId="{A971C23C-3E41-4553-9E3A-6E9EB945D464}" srcOrd="3" destOrd="0" parTransId="{D80D630C-E1CE-408C-8967-817EF4C0EA08}" sibTransId="{4BE09056-4201-4C68-8556-FFC63D1890A0}"/>
    <dgm:cxn modelId="{09CB2F46-7874-4F96-BDD0-00BA93CF9033}" type="presOf" srcId="{1121CE04-5E59-4A22-8C9E-1B2575D65EB4}" destId="{7FD5F8F2-32B0-4149-A220-D8300427DA97}" srcOrd="0" destOrd="0" presId="urn:microsoft.com/office/officeart/2005/8/layout/vProcess5"/>
    <dgm:cxn modelId="{BAABE7C8-8D1A-4CE7-9113-50959B3377EA}" type="presOf" srcId="{A8F3483E-8AAA-48C7-8EF0-B7037D674D26}" destId="{0E3FECCE-6CF7-4E1A-9129-8573D7DAD644}" srcOrd="0" destOrd="0" presId="urn:microsoft.com/office/officeart/2005/8/layout/vProcess5"/>
    <dgm:cxn modelId="{AD827E94-99B3-42F0-B550-7AD23E136B71}" type="presOf" srcId="{E86F39FC-70C7-47B6-9A99-D76745C27944}" destId="{6025E4DF-43AB-4C68-BFB1-C3141B323088}" srcOrd="0" destOrd="0" presId="urn:microsoft.com/office/officeart/2005/8/layout/vProcess5"/>
    <dgm:cxn modelId="{2B734C55-66F3-4096-B7DE-44EA9BEC0657}" type="presParOf" srcId="{C9188023-D27E-4ABE-895D-91B137A11095}" destId="{C50CE801-9A0C-4FC4-A27D-01B2FB4DAA23}" srcOrd="0" destOrd="0" presId="urn:microsoft.com/office/officeart/2005/8/layout/vProcess5"/>
    <dgm:cxn modelId="{C68F63BB-EB65-4FB4-B106-B390A198CB32}" type="presParOf" srcId="{C9188023-D27E-4ABE-895D-91B137A11095}" destId="{7FD5F8F2-32B0-4149-A220-D8300427DA97}" srcOrd="1" destOrd="0" presId="urn:microsoft.com/office/officeart/2005/8/layout/vProcess5"/>
    <dgm:cxn modelId="{62DF0556-E88C-44A2-B874-B25EC27CD56B}" type="presParOf" srcId="{C9188023-D27E-4ABE-895D-91B137A11095}" destId="{6025E4DF-43AB-4C68-BFB1-C3141B323088}" srcOrd="2" destOrd="0" presId="urn:microsoft.com/office/officeart/2005/8/layout/vProcess5"/>
    <dgm:cxn modelId="{59BDB35E-CCDE-4C35-B857-5859699102CE}" type="presParOf" srcId="{C9188023-D27E-4ABE-895D-91B137A11095}" destId="{0E3FECCE-6CF7-4E1A-9129-8573D7DAD644}" srcOrd="3" destOrd="0" presId="urn:microsoft.com/office/officeart/2005/8/layout/vProcess5"/>
    <dgm:cxn modelId="{E6BB3CB2-E5E8-4CC5-ABC9-5A2205978EBE}" type="presParOf" srcId="{C9188023-D27E-4ABE-895D-91B137A11095}" destId="{8569BC56-31D5-4A68-A38C-AD089662EB4E}" srcOrd="4" destOrd="0" presId="urn:microsoft.com/office/officeart/2005/8/layout/vProcess5"/>
    <dgm:cxn modelId="{487D9C57-7E8E-45A4-99ED-1091E06DD2B6}" type="presParOf" srcId="{C9188023-D27E-4ABE-895D-91B137A11095}" destId="{627274B1-0BA3-4658-BD51-BB7E413EB420}" srcOrd="5" destOrd="0" presId="urn:microsoft.com/office/officeart/2005/8/layout/vProcess5"/>
    <dgm:cxn modelId="{89A13136-0D0D-4C47-A5D4-28D43F0B1667}" type="presParOf" srcId="{C9188023-D27E-4ABE-895D-91B137A11095}" destId="{31068090-52BF-4083-8F96-7A8625DBF989}" srcOrd="6" destOrd="0" presId="urn:microsoft.com/office/officeart/2005/8/layout/vProcess5"/>
    <dgm:cxn modelId="{6E31DFC3-2CB0-4871-B5E8-6BE9148B10EA}" type="presParOf" srcId="{C9188023-D27E-4ABE-895D-91B137A11095}" destId="{A2D3C4BE-1FE2-4DDC-A89C-756EEB1E3700}" srcOrd="7" destOrd="0" presId="urn:microsoft.com/office/officeart/2005/8/layout/vProcess5"/>
    <dgm:cxn modelId="{6A16E77F-B982-491F-A471-9E3533A655D1}" type="presParOf" srcId="{C9188023-D27E-4ABE-895D-91B137A11095}" destId="{92EDCA30-9E46-41CD-8966-5A16683AD942}" srcOrd="8" destOrd="0" presId="urn:microsoft.com/office/officeart/2005/8/layout/vProcess5"/>
    <dgm:cxn modelId="{839053FA-CEAB-47A5-BDDA-004D71E1EDE0}" type="presParOf" srcId="{C9188023-D27E-4ABE-895D-91B137A11095}" destId="{5960A52B-95D5-4D4A-9937-D77A65D02570}" srcOrd="9" destOrd="0" presId="urn:microsoft.com/office/officeart/2005/8/layout/vProcess5"/>
    <dgm:cxn modelId="{88D6F56E-01DB-4F76-B0B1-A8500DC8812F}" type="presParOf" srcId="{C9188023-D27E-4ABE-895D-91B137A11095}" destId="{7A9F4930-B581-447A-A20C-93ACC9AA1B2D}" srcOrd="10" destOrd="0" presId="urn:microsoft.com/office/officeart/2005/8/layout/vProcess5"/>
    <dgm:cxn modelId="{05BA68A4-B89B-42AE-95A5-CBE693D0B00A}" type="presParOf" srcId="{C9188023-D27E-4ABE-895D-91B137A11095}" destId="{9279188C-008E-4510-96F1-ABBF97DFEFF7}"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B6B22-EC7C-4C35-B7EE-A1BCB9C08ACD}" type="doc">
      <dgm:prSet loTypeId="urn:microsoft.com/office/officeart/2005/8/layout/hProcess9" loCatId="process" qsTypeId="urn:microsoft.com/office/officeart/2005/8/quickstyle/simple3" qsCatId="simple" csTypeId="urn:microsoft.com/office/officeart/2005/8/colors/accent1_2" csCatId="accent1" phldr="1"/>
      <dgm:spPr/>
    </dgm:pt>
    <dgm:pt modelId="{51AC4C10-1664-4CE8-B60E-DD46837F4849}">
      <dgm:prSet phldrT="[Texte]"/>
      <dgm:spPr/>
      <dgm:t>
        <a:bodyPr/>
        <a:lstStyle/>
        <a:p>
          <a:pPr algn="ctr"/>
          <a:r>
            <a:rPr lang="ar-DZ"/>
            <a:t>المرحلة الأولى:التعريف بالمتغيرات</a:t>
          </a:r>
          <a:endParaRPr lang="fr-FR"/>
        </a:p>
      </dgm:t>
    </dgm:pt>
    <dgm:pt modelId="{19F9FB5D-4D04-45AA-AE1C-9588139231ED}" type="parTrans" cxnId="{77563BF1-B0CD-4426-9283-A6D0A50BD730}">
      <dgm:prSet/>
      <dgm:spPr/>
      <dgm:t>
        <a:bodyPr/>
        <a:lstStyle/>
        <a:p>
          <a:pPr algn="ctr"/>
          <a:endParaRPr lang="fr-FR"/>
        </a:p>
      </dgm:t>
    </dgm:pt>
    <dgm:pt modelId="{16BA3C5F-CD65-481F-B393-0529212C499D}" type="sibTrans" cxnId="{77563BF1-B0CD-4426-9283-A6D0A50BD730}">
      <dgm:prSet/>
      <dgm:spPr/>
      <dgm:t>
        <a:bodyPr/>
        <a:lstStyle/>
        <a:p>
          <a:pPr algn="ctr"/>
          <a:endParaRPr lang="fr-FR"/>
        </a:p>
      </dgm:t>
    </dgm:pt>
    <dgm:pt modelId="{2B16E843-5690-4E97-9397-F791F8F20063}">
      <dgm:prSet phldrT="[Texte]"/>
      <dgm:spPr/>
      <dgm:t>
        <a:bodyPr/>
        <a:lstStyle/>
        <a:p>
          <a:pPr algn="ctr"/>
          <a:r>
            <a:rPr lang="ar-DZ" dirty="0"/>
            <a:t>المرحلة الثانية:ادخال البيانات</a:t>
          </a:r>
          <a:endParaRPr lang="fr-FR" dirty="0"/>
        </a:p>
      </dgm:t>
    </dgm:pt>
    <dgm:pt modelId="{8E855BE7-C2E8-4315-AF0C-518DBAAF2E18}" type="parTrans" cxnId="{5538451E-5CE9-4379-AA8E-F26538363020}">
      <dgm:prSet/>
      <dgm:spPr/>
      <dgm:t>
        <a:bodyPr/>
        <a:lstStyle/>
        <a:p>
          <a:pPr algn="ctr"/>
          <a:endParaRPr lang="fr-FR"/>
        </a:p>
      </dgm:t>
    </dgm:pt>
    <dgm:pt modelId="{F06791A7-68C4-4ABD-B8A8-95A03108419A}" type="sibTrans" cxnId="{5538451E-5CE9-4379-AA8E-F26538363020}">
      <dgm:prSet/>
      <dgm:spPr/>
      <dgm:t>
        <a:bodyPr/>
        <a:lstStyle/>
        <a:p>
          <a:pPr algn="ctr"/>
          <a:endParaRPr lang="fr-FR"/>
        </a:p>
      </dgm:t>
    </dgm:pt>
    <dgm:pt modelId="{9E4CD640-17BD-4BCA-91B8-3179402C3177}">
      <dgm:prSet phldrT="[Texte]"/>
      <dgm:spPr/>
      <dgm:t>
        <a:bodyPr/>
        <a:lstStyle/>
        <a:p>
          <a:pPr algn="ctr"/>
          <a:r>
            <a:rPr lang="ar-DZ" dirty="0"/>
            <a:t>المرحلة الثالثة:المعالجة الاحصائية</a:t>
          </a:r>
          <a:endParaRPr lang="fr-FR" dirty="0"/>
        </a:p>
      </dgm:t>
    </dgm:pt>
    <dgm:pt modelId="{1C0FCA25-ACE5-4D32-AE2A-9B61FA5C5781}" type="parTrans" cxnId="{003283CC-F315-4BB0-BE6C-2AD463371450}">
      <dgm:prSet/>
      <dgm:spPr/>
      <dgm:t>
        <a:bodyPr/>
        <a:lstStyle/>
        <a:p>
          <a:pPr algn="ctr"/>
          <a:endParaRPr lang="fr-FR"/>
        </a:p>
      </dgm:t>
    </dgm:pt>
    <dgm:pt modelId="{809D193E-6BBA-45B7-8565-39C8E21085A7}" type="sibTrans" cxnId="{003283CC-F315-4BB0-BE6C-2AD463371450}">
      <dgm:prSet/>
      <dgm:spPr/>
      <dgm:t>
        <a:bodyPr/>
        <a:lstStyle/>
        <a:p>
          <a:pPr algn="ctr"/>
          <a:endParaRPr lang="fr-FR"/>
        </a:p>
      </dgm:t>
    </dgm:pt>
    <dgm:pt modelId="{A830B47E-D27F-4A4A-9EBF-29A091079B5E}" type="pres">
      <dgm:prSet presAssocID="{2F5B6B22-EC7C-4C35-B7EE-A1BCB9C08ACD}" presName="CompostProcess" presStyleCnt="0">
        <dgm:presLayoutVars>
          <dgm:dir/>
          <dgm:resizeHandles val="exact"/>
        </dgm:presLayoutVars>
      </dgm:prSet>
      <dgm:spPr/>
    </dgm:pt>
    <dgm:pt modelId="{3647E8A4-DA10-48D6-8822-A030DCFB430A}" type="pres">
      <dgm:prSet presAssocID="{2F5B6B22-EC7C-4C35-B7EE-A1BCB9C08ACD}" presName="arrow" presStyleLbl="bgShp" presStyleIdx="0" presStyleCnt="1"/>
      <dgm:spPr/>
    </dgm:pt>
    <dgm:pt modelId="{BFC4E746-E29A-4CEF-BDB6-696F430993A9}" type="pres">
      <dgm:prSet presAssocID="{2F5B6B22-EC7C-4C35-B7EE-A1BCB9C08ACD}" presName="linearProcess" presStyleCnt="0"/>
      <dgm:spPr/>
    </dgm:pt>
    <dgm:pt modelId="{6CF7DBF0-6A5D-44FC-B04F-49E529F39BDC}" type="pres">
      <dgm:prSet presAssocID="{51AC4C10-1664-4CE8-B60E-DD46837F4849}" presName="textNode" presStyleLbl="node1" presStyleIdx="0" presStyleCnt="3">
        <dgm:presLayoutVars>
          <dgm:bulletEnabled val="1"/>
        </dgm:presLayoutVars>
      </dgm:prSet>
      <dgm:spPr/>
      <dgm:t>
        <a:bodyPr/>
        <a:lstStyle/>
        <a:p>
          <a:endParaRPr lang="fr-FR"/>
        </a:p>
      </dgm:t>
    </dgm:pt>
    <dgm:pt modelId="{C627D1D5-9A28-4532-8D39-DDFA05AA2B59}" type="pres">
      <dgm:prSet presAssocID="{16BA3C5F-CD65-481F-B393-0529212C499D}" presName="sibTrans" presStyleCnt="0"/>
      <dgm:spPr/>
    </dgm:pt>
    <dgm:pt modelId="{950A9CE4-7F67-4301-ACB3-487DDB563261}" type="pres">
      <dgm:prSet presAssocID="{2B16E843-5690-4E97-9397-F791F8F20063}" presName="textNode" presStyleLbl="node1" presStyleIdx="1" presStyleCnt="3">
        <dgm:presLayoutVars>
          <dgm:bulletEnabled val="1"/>
        </dgm:presLayoutVars>
      </dgm:prSet>
      <dgm:spPr/>
      <dgm:t>
        <a:bodyPr/>
        <a:lstStyle/>
        <a:p>
          <a:endParaRPr lang="fr-FR"/>
        </a:p>
      </dgm:t>
    </dgm:pt>
    <dgm:pt modelId="{38771338-F5BC-4240-8C76-CDCDD17E2005}" type="pres">
      <dgm:prSet presAssocID="{F06791A7-68C4-4ABD-B8A8-95A03108419A}" presName="sibTrans" presStyleCnt="0"/>
      <dgm:spPr/>
    </dgm:pt>
    <dgm:pt modelId="{839A402F-22DF-4AFA-93EF-A4AD4579EF1F}" type="pres">
      <dgm:prSet presAssocID="{9E4CD640-17BD-4BCA-91B8-3179402C3177}" presName="textNode" presStyleLbl="node1" presStyleIdx="2" presStyleCnt="3">
        <dgm:presLayoutVars>
          <dgm:bulletEnabled val="1"/>
        </dgm:presLayoutVars>
      </dgm:prSet>
      <dgm:spPr/>
      <dgm:t>
        <a:bodyPr/>
        <a:lstStyle/>
        <a:p>
          <a:endParaRPr lang="fr-FR"/>
        </a:p>
      </dgm:t>
    </dgm:pt>
  </dgm:ptLst>
  <dgm:cxnLst>
    <dgm:cxn modelId="{5538451E-5CE9-4379-AA8E-F26538363020}" srcId="{2F5B6B22-EC7C-4C35-B7EE-A1BCB9C08ACD}" destId="{2B16E843-5690-4E97-9397-F791F8F20063}" srcOrd="1" destOrd="0" parTransId="{8E855BE7-C2E8-4315-AF0C-518DBAAF2E18}" sibTransId="{F06791A7-68C4-4ABD-B8A8-95A03108419A}"/>
    <dgm:cxn modelId="{728672A7-4293-4676-9B70-FC66A6863ECB}" type="presOf" srcId="{2B16E843-5690-4E97-9397-F791F8F20063}" destId="{950A9CE4-7F67-4301-ACB3-487DDB563261}" srcOrd="0" destOrd="0" presId="urn:microsoft.com/office/officeart/2005/8/layout/hProcess9"/>
    <dgm:cxn modelId="{42B74DED-1191-4F80-A7D9-96D858D46C55}" type="presOf" srcId="{51AC4C10-1664-4CE8-B60E-DD46837F4849}" destId="{6CF7DBF0-6A5D-44FC-B04F-49E529F39BDC}" srcOrd="0" destOrd="0" presId="urn:microsoft.com/office/officeart/2005/8/layout/hProcess9"/>
    <dgm:cxn modelId="{003283CC-F315-4BB0-BE6C-2AD463371450}" srcId="{2F5B6B22-EC7C-4C35-B7EE-A1BCB9C08ACD}" destId="{9E4CD640-17BD-4BCA-91B8-3179402C3177}" srcOrd="2" destOrd="0" parTransId="{1C0FCA25-ACE5-4D32-AE2A-9B61FA5C5781}" sibTransId="{809D193E-6BBA-45B7-8565-39C8E21085A7}"/>
    <dgm:cxn modelId="{77563BF1-B0CD-4426-9283-A6D0A50BD730}" srcId="{2F5B6B22-EC7C-4C35-B7EE-A1BCB9C08ACD}" destId="{51AC4C10-1664-4CE8-B60E-DD46837F4849}" srcOrd="0" destOrd="0" parTransId="{19F9FB5D-4D04-45AA-AE1C-9588139231ED}" sibTransId="{16BA3C5F-CD65-481F-B393-0529212C499D}"/>
    <dgm:cxn modelId="{2F20FCE8-8230-41BB-8E7C-79A06E343928}" type="presOf" srcId="{2F5B6B22-EC7C-4C35-B7EE-A1BCB9C08ACD}" destId="{A830B47E-D27F-4A4A-9EBF-29A091079B5E}" srcOrd="0" destOrd="0" presId="urn:microsoft.com/office/officeart/2005/8/layout/hProcess9"/>
    <dgm:cxn modelId="{705C2554-F1F2-4CF9-840A-CD355D11E9A4}" type="presOf" srcId="{9E4CD640-17BD-4BCA-91B8-3179402C3177}" destId="{839A402F-22DF-4AFA-93EF-A4AD4579EF1F}" srcOrd="0" destOrd="0" presId="urn:microsoft.com/office/officeart/2005/8/layout/hProcess9"/>
    <dgm:cxn modelId="{C9D43788-C771-4E6F-B151-A77FE8E0BF66}" type="presParOf" srcId="{A830B47E-D27F-4A4A-9EBF-29A091079B5E}" destId="{3647E8A4-DA10-48D6-8822-A030DCFB430A}" srcOrd="0" destOrd="0" presId="urn:microsoft.com/office/officeart/2005/8/layout/hProcess9"/>
    <dgm:cxn modelId="{5F6CA2D4-A7E0-4F2E-B30A-53DA4BC4B621}" type="presParOf" srcId="{A830B47E-D27F-4A4A-9EBF-29A091079B5E}" destId="{BFC4E746-E29A-4CEF-BDB6-696F430993A9}" srcOrd="1" destOrd="0" presId="urn:microsoft.com/office/officeart/2005/8/layout/hProcess9"/>
    <dgm:cxn modelId="{9399CBB0-7887-441B-9EBB-B8A6CBCDA107}" type="presParOf" srcId="{BFC4E746-E29A-4CEF-BDB6-696F430993A9}" destId="{6CF7DBF0-6A5D-44FC-B04F-49E529F39BDC}" srcOrd="0" destOrd="0" presId="urn:microsoft.com/office/officeart/2005/8/layout/hProcess9"/>
    <dgm:cxn modelId="{3468DA8C-DE62-4327-A18B-36FC2EBD4CFD}" type="presParOf" srcId="{BFC4E746-E29A-4CEF-BDB6-696F430993A9}" destId="{C627D1D5-9A28-4532-8D39-DDFA05AA2B59}" srcOrd="1" destOrd="0" presId="urn:microsoft.com/office/officeart/2005/8/layout/hProcess9"/>
    <dgm:cxn modelId="{EB2431AD-FE11-485C-B629-3EA3D0772022}" type="presParOf" srcId="{BFC4E746-E29A-4CEF-BDB6-696F430993A9}" destId="{950A9CE4-7F67-4301-ACB3-487DDB563261}" srcOrd="2" destOrd="0" presId="urn:microsoft.com/office/officeart/2005/8/layout/hProcess9"/>
    <dgm:cxn modelId="{83A68926-DB2D-4BCE-87FC-7BB8DC57230B}" type="presParOf" srcId="{BFC4E746-E29A-4CEF-BDB6-696F430993A9}" destId="{38771338-F5BC-4240-8C76-CDCDD17E2005}" srcOrd="3" destOrd="0" presId="urn:microsoft.com/office/officeart/2005/8/layout/hProcess9"/>
    <dgm:cxn modelId="{B9AD7226-0C87-4C27-8FDE-075E02E4449E}" type="presParOf" srcId="{BFC4E746-E29A-4CEF-BDB6-696F430993A9}" destId="{839A402F-22DF-4AFA-93EF-A4AD4579EF1F}"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D5F8F2-32B0-4149-A220-D8300427DA97}">
      <dsp:nvSpPr>
        <dsp:cNvPr id="0" name=""/>
        <dsp:cNvSpPr/>
      </dsp:nvSpPr>
      <dsp:spPr>
        <a:xfrm>
          <a:off x="0" y="0"/>
          <a:ext cx="3979236" cy="701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kumimoji="0" lang="ar-DZ"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برمجيات</a:t>
          </a:r>
          <a:r>
            <a:rPr kumimoji="0" lang="ar-SA"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تحليل </a:t>
          </a:r>
          <a:r>
            <a:rPr kumimoji="0" lang="ar-DZ"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البيانات</a:t>
          </a:r>
          <a:endParaRPr lang="ar-DZ" sz="2500" kern="1200" dirty="0"/>
        </a:p>
      </dsp:txBody>
      <dsp:txXfrm>
        <a:off x="0" y="0"/>
        <a:ext cx="3204394" cy="701214"/>
      </dsp:txXfrm>
    </dsp:sp>
    <dsp:sp modelId="{6025E4DF-43AB-4C68-BFB1-C3141B323088}">
      <dsp:nvSpPr>
        <dsp:cNvPr id="0" name=""/>
        <dsp:cNvSpPr/>
      </dsp:nvSpPr>
      <dsp:spPr>
        <a:xfrm>
          <a:off x="333261" y="828707"/>
          <a:ext cx="3979236" cy="701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kumimoji="0" lang="ar-DZ"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واجهة البرنامج</a:t>
          </a:r>
          <a:endParaRPr lang="ar-DZ" sz="2500" kern="1200" dirty="0"/>
        </a:p>
      </dsp:txBody>
      <dsp:txXfrm>
        <a:off x="333261" y="828707"/>
        <a:ext cx="3190186" cy="701214"/>
      </dsp:txXfrm>
    </dsp:sp>
    <dsp:sp modelId="{0E3FECCE-6CF7-4E1A-9129-8573D7DAD644}">
      <dsp:nvSpPr>
        <dsp:cNvPr id="0" name=""/>
        <dsp:cNvSpPr/>
      </dsp:nvSpPr>
      <dsp:spPr>
        <a:xfrm>
          <a:off x="661548" y="1657415"/>
          <a:ext cx="3979236" cy="701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kumimoji="0" lang="ar-DZ"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قوائم الأوامر</a:t>
          </a:r>
          <a:endParaRPr lang="ar-DZ" sz="2500" kern="1200" dirty="0"/>
        </a:p>
      </dsp:txBody>
      <dsp:txXfrm>
        <a:off x="661548" y="1657415"/>
        <a:ext cx="3195160" cy="701214"/>
      </dsp:txXfrm>
    </dsp:sp>
    <dsp:sp modelId="{8569BC56-31D5-4A68-A38C-AD089662EB4E}">
      <dsp:nvSpPr>
        <dsp:cNvPr id="0" name=""/>
        <dsp:cNvSpPr/>
      </dsp:nvSpPr>
      <dsp:spPr>
        <a:xfrm>
          <a:off x="994809" y="2486123"/>
          <a:ext cx="3979236" cy="701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kumimoji="0" lang="ar-SA"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الاختصارات</a:t>
          </a:r>
          <a:endParaRPr lang="ar-DZ" sz="2500" kern="1200" dirty="0"/>
        </a:p>
      </dsp:txBody>
      <dsp:txXfrm>
        <a:off x="994809" y="2486123"/>
        <a:ext cx="3190186" cy="701214"/>
      </dsp:txXfrm>
    </dsp:sp>
    <dsp:sp modelId="{627274B1-0BA3-4658-BD51-BB7E413EB420}">
      <dsp:nvSpPr>
        <dsp:cNvPr id="0" name=""/>
        <dsp:cNvSpPr/>
      </dsp:nvSpPr>
      <dsp:spPr>
        <a:xfrm>
          <a:off x="3523447" y="537066"/>
          <a:ext cx="455789" cy="45578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endParaRPr lang="ar-DZ" sz="2100" kern="1200"/>
        </a:p>
      </dsp:txBody>
      <dsp:txXfrm>
        <a:off x="3523447" y="537066"/>
        <a:ext cx="455789" cy="455789"/>
      </dsp:txXfrm>
    </dsp:sp>
    <dsp:sp modelId="{31068090-52BF-4083-8F96-7A8625DBF989}">
      <dsp:nvSpPr>
        <dsp:cNvPr id="0" name=""/>
        <dsp:cNvSpPr/>
      </dsp:nvSpPr>
      <dsp:spPr>
        <a:xfrm>
          <a:off x="3856708" y="1365774"/>
          <a:ext cx="455789" cy="45578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endParaRPr lang="ar-DZ" sz="2100" kern="1200"/>
        </a:p>
      </dsp:txBody>
      <dsp:txXfrm>
        <a:off x="3856708" y="1365774"/>
        <a:ext cx="455789" cy="455789"/>
      </dsp:txXfrm>
    </dsp:sp>
    <dsp:sp modelId="{A2D3C4BE-1FE2-4DDC-A89C-756EEB1E3700}">
      <dsp:nvSpPr>
        <dsp:cNvPr id="0" name=""/>
        <dsp:cNvSpPr/>
      </dsp:nvSpPr>
      <dsp:spPr>
        <a:xfrm>
          <a:off x="4184995" y="2194482"/>
          <a:ext cx="455789" cy="45578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endParaRPr lang="ar-DZ" sz="2100" kern="1200"/>
        </a:p>
      </dsp:txBody>
      <dsp:txXfrm>
        <a:off x="4184995" y="2194482"/>
        <a:ext cx="455789" cy="4557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47E8A4-DA10-48D6-8822-A030DCFB430A}">
      <dsp:nvSpPr>
        <dsp:cNvPr id="0" name=""/>
        <dsp:cNvSpPr/>
      </dsp:nvSpPr>
      <dsp:spPr>
        <a:xfrm>
          <a:off x="755903" y="0"/>
          <a:ext cx="8566912" cy="3200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CF7DBF0-6A5D-44FC-B04F-49E529F39BDC}">
      <dsp:nvSpPr>
        <dsp:cNvPr id="0" name=""/>
        <dsp:cNvSpPr/>
      </dsp:nvSpPr>
      <dsp:spPr>
        <a:xfrm>
          <a:off x="7381" y="960120"/>
          <a:ext cx="3244088" cy="128016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DZ" sz="3000" kern="1200"/>
            <a:t>المرحلة الأولى:التعريف بالمتغيرات</a:t>
          </a:r>
          <a:endParaRPr lang="fr-FR" sz="3000" kern="1200"/>
        </a:p>
      </dsp:txBody>
      <dsp:txXfrm>
        <a:off x="7381" y="960120"/>
        <a:ext cx="3244088" cy="1280160"/>
      </dsp:txXfrm>
    </dsp:sp>
    <dsp:sp modelId="{950A9CE4-7F67-4301-ACB3-487DDB563261}">
      <dsp:nvSpPr>
        <dsp:cNvPr id="0" name=""/>
        <dsp:cNvSpPr/>
      </dsp:nvSpPr>
      <dsp:spPr>
        <a:xfrm>
          <a:off x="3417316" y="960120"/>
          <a:ext cx="3244088" cy="128016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DZ" sz="3000" kern="1200" dirty="0"/>
            <a:t>المرحلة الثانية:ادخال البيانات</a:t>
          </a:r>
          <a:endParaRPr lang="fr-FR" sz="3000" kern="1200" dirty="0"/>
        </a:p>
      </dsp:txBody>
      <dsp:txXfrm>
        <a:off x="3417316" y="960120"/>
        <a:ext cx="3244088" cy="1280160"/>
      </dsp:txXfrm>
    </dsp:sp>
    <dsp:sp modelId="{839A402F-22DF-4AFA-93EF-A4AD4579EF1F}">
      <dsp:nvSpPr>
        <dsp:cNvPr id="0" name=""/>
        <dsp:cNvSpPr/>
      </dsp:nvSpPr>
      <dsp:spPr>
        <a:xfrm>
          <a:off x="6827250" y="960120"/>
          <a:ext cx="3244088" cy="128016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DZ" sz="3000" kern="1200" dirty="0"/>
            <a:t>المرحلة الثالثة:المعالجة الاحصائية</a:t>
          </a:r>
          <a:endParaRPr lang="fr-FR" sz="3000" kern="1200" dirty="0"/>
        </a:p>
      </dsp:txBody>
      <dsp:txXfrm>
        <a:off x="6827250" y="960120"/>
        <a:ext cx="3244088" cy="12801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02-12T09:35:35.107"/>
    </inkml:context>
    <inkml:brush xml:id="br0">
      <inkml:brushProperty name="width" value="0.05292" units="cm"/>
      <inkml:brushProperty name="height" value="0.05292" units="cm"/>
      <inkml:brushProperty name="color" value="#FF0000"/>
    </inkml:brush>
  </inkml:definitions>
  <iact:action type="add" startTime="87198">
    <iact:property name="dataType"/>
    <iact:actionData xml:id="d0">
      <inkml:trace xmlns:inkml="http://www.w3.org/2003/InkML" xml:id="stk0" contextRef="#ctx0" brushRef="#br0">28350 14435 0,'35'0'311,"34"34"-298,-34-34 4,-1 0-1,1 0 1,35 0 0,-1 0-1,-34 0 1,-1 0 0,36 0-1,-36 0 1,36 0 0,-35 0-1,-1 0 1,1 0 0,0 0-1,-1 0 1,1 0 0,0 0-1,-1 0 1,1 0 0,0 0 0,0 0-1,-1 0 1,1 0-1,0 0 18,-1 0-18,1 0 1,0 0 16,-1 0 30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DZ"/>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7304AE7-290C-4346-807A-9126851E2D18}" type="datetimeFigureOut">
              <a:rPr lang="ar-DZ" smtClean="0"/>
              <a:pPr/>
              <a:t>24-05-1445</a:t>
            </a:fld>
            <a:endParaRPr lang="ar-DZ"/>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DZ"/>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DZ"/>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DZ"/>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F7D570F-D963-48F5-A74F-73BA8004EC92}" type="slidenum">
              <a:rPr lang="ar-DZ" smtClean="0"/>
              <a:pPr/>
              <a:t>‹N°›</a:t>
            </a:fld>
            <a:endParaRPr lang="ar-DZ"/>
          </a:p>
        </p:txBody>
      </p:sp>
    </p:spTree>
    <p:extLst>
      <p:ext uri="{BB962C8B-B14F-4D97-AF65-F5344CB8AC3E}">
        <p14:creationId xmlns:p14="http://schemas.microsoft.com/office/powerpoint/2010/main" xmlns="" val="19248308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BBA8344-6BA9-4667-822B-C1A1B05C57A0}" type="datetimeFigureOut">
              <a:rPr lang="ar-DZ" smtClean="0"/>
              <a:pPr/>
              <a:t>24-05-1445</a:t>
            </a:fld>
            <a:endParaRPr lang="ar-DZ"/>
          </a:p>
        </p:txBody>
      </p:sp>
      <p:sp>
        <p:nvSpPr>
          <p:cNvPr id="5" name="Footer Placeholder 4"/>
          <p:cNvSpPr>
            <a:spLocks noGrp="1"/>
          </p:cNvSpPr>
          <p:nvPr>
            <p:ph type="ftr" sz="quarter" idx="11"/>
          </p:nvPr>
        </p:nvSpPr>
        <p:spPr>
          <a:xfrm>
            <a:off x="2692397" y="5037663"/>
            <a:ext cx="5214635" cy="279400"/>
          </a:xfrm>
        </p:spPr>
        <p:txBody>
          <a:bodyPr/>
          <a:lstStyle/>
          <a:p>
            <a:endParaRPr lang="ar-DZ"/>
          </a:p>
        </p:txBody>
      </p:sp>
      <p:sp>
        <p:nvSpPr>
          <p:cNvPr id="6" name="Slide Number Placeholder 5"/>
          <p:cNvSpPr>
            <a:spLocks noGrp="1"/>
          </p:cNvSpPr>
          <p:nvPr>
            <p:ph type="sldNum" sz="quarter" idx="12"/>
          </p:nvPr>
        </p:nvSpPr>
        <p:spPr>
          <a:xfrm>
            <a:off x="8956900" y="5037663"/>
            <a:ext cx="551167" cy="279400"/>
          </a:xfrm>
        </p:spPr>
        <p:txBody>
          <a:bodyPr/>
          <a:lstStyle/>
          <a:p>
            <a:fld id="{AA54E3C8-EEF5-451F-BCCA-B93B31E1E40D}" type="slidenum">
              <a:rPr lang="ar-DZ" smtClean="0"/>
              <a:pPr/>
              <a:t>‹N°›</a:t>
            </a:fld>
            <a:endParaRPr lang="ar-D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674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31474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1342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03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296041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5468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4594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3402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4638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8737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5006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428714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8" name="Footer Placeholder 7"/>
          <p:cNvSpPr>
            <a:spLocks noGrp="1"/>
          </p:cNvSpPr>
          <p:nvPr>
            <p:ph type="ftr" sz="quarter" idx="11"/>
          </p:nvPr>
        </p:nvSpPr>
        <p:spPr/>
        <p:txBody>
          <a:bodyPr/>
          <a:lstStyle/>
          <a:p>
            <a:endParaRPr lang="ar-DZ"/>
          </a:p>
        </p:txBody>
      </p:sp>
      <p:sp>
        <p:nvSpPr>
          <p:cNvPr id="9" name="Slide Number Placeholder 8"/>
          <p:cNvSpPr>
            <a:spLocks noGrp="1"/>
          </p:cNvSpPr>
          <p:nvPr>
            <p:ph type="sldNum" sz="quarter" idx="12"/>
          </p:nvPr>
        </p:nvSpPr>
        <p:spPr/>
        <p:txBody>
          <a:bodyPr/>
          <a:lstStyle/>
          <a:p>
            <a:fld id="{AA54E3C8-EEF5-451F-BCCA-B93B31E1E40D}" type="slidenum">
              <a:rPr lang="ar-DZ" smtClean="0"/>
              <a:pPr/>
              <a:t>‹N°›</a:t>
            </a:fld>
            <a:endParaRPr lang="ar-D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1289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4" name="Footer Placeholder 3"/>
          <p:cNvSpPr>
            <a:spLocks noGrp="1"/>
          </p:cNvSpPr>
          <p:nvPr>
            <p:ph type="ftr" sz="quarter" idx="11"/>
          </p:nvPr>
        </p:nvSpPr>
        <p:spPr/>
        <p:txBody>
          <a:bodyPr/>
          <a:lstStyle/>
          <a:p>
            <a:endParaRPr lang="ar-DZ"/>
          </a:p>
        </p:txBody>
      </p:sp>
      <p:sp>
        <p:nvSpPr>
          <p:cNvPr id="5" name="Slide Number Placeholder 4"/>
          <p:cNvSpPr>
            <a:spLocks noGrp="1"/>
          </p:cNvSpPr>
          <p:nvPr>
            <p:ph type="sldNum" sz="quarter" idx="12"/>
          </p:nvPr>
        </p:nvSpPr>
        <p:spPr/>
        <p:txBody>
          <a:bodyPr/>
          <a:lstStyle/>
          <a:p>
            <a:fld id="{AA54E3C8-EEF5-451F-BCCA-B93B31E1E40D}" type="slidenum">
              <a:rPr lang="ar-DZ" smtClean="0"/>
              <a:pPr/>
              <a:t>‹N°›</a:t>
            </a:fld>
            <a:endParaRPr lang="ar-D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7194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3" name="Footer Placeholder 2"/>
          <p:cNvSpPr>
            <a:spLocks noGrp="1"/>
          </p:cNvSpPr>
          <p:nvPr>
            <p:ph type="ftr" sz="quarter" idx="11"/>
          </p:nvPr>
        </p:nvSpPr>
        <p:spPr/>
        <p:txBody>
          <a:bodyPr/>
          <a:lstStyle/>
          <a:p>
            <a:endParaRPr lang="ar-DZ"/>
          </a:p>
        </p:txBody>
      </p:sp>
      <p:sp>
        <p:nvSpPr>
          <p:cNvPr id="4" name="Slide Number Placeholder 3"/>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377443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663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BBA8344-6BA9-4667-822B-C1A1B05C57A0}" type="datetimeFigureOut">
              <a:rPr lang="ar-DZ" smtClean="0"/>
              <a:pPr/>
              <a:t>24-05-1445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183225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BA8344-6BA9-4667-822B-C1A1B05C57A0}" type="datetimeFigureOut">
              <a:rPr lang="ar-DZ" smtClean="0"/>
              <a:pPr/>
              <a:t>24-05-1445</a:t>
            </a:fld>
            <a:endParaRPr lang="ar-D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D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1467293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11/relationships/inkAction" Target="../ink/inkAction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nitrosystem.net/wp-content/uploads/2016/10/7.pn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nitrosystem.net/wp-content/uploads/2016/10/11.pn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EB5FF8FA-989E-4657-B4C7-C00BEC38C4EB}"/>
              </a:ext>
            </a:extLst>
          </p:cNvPr>
          <p:cNvSpPr txBox="1"/>
          <p:nvPr/>
        </p:nvSpPr>
        <p:spPr>
          <a:xfrm>
            <a:off x="3640318" y="2006943"/>
            <a:ext cx="3896951" cy="2369880"/>
          </a:xfrm>
          <a:prstGeom prst="rect">
            <a:avLst/>
          </a:prstGeom>
          <a:noFill/>
        </p:spPr>
        <p:txBody>
          <a:bodyPr wrap="square" rtlCol="1">
            <a:spAutoFit/>
          </a:bodyPr>
          <a:lstStyle/>
          <a:p>
            <a:pPr algn="ctr" rtl="1"/>
            <a:r>
              <a:rPr lang="ar-DZ" sz="3200" b="1" dirty="0">
                <a:latin typeface="Traditional Arabic" panose="02020603050405020304" pitchFamily="18" charset="-78"/>
                <a:cs typeface="Traditional Arabic" panose="02020603050405020304" pitchFamily="18" charset="-78"/>
              </a:rPr>
              <a:t>مقياس </a:t>
            </a:r>
            <a:r>
              <a:rPr lang="ar-DZ" sz="3200" b="1" dirty="0" smtClean="0">
                <a:latin typeface="Traditional Arabic" panose="02020603050405020304" pitchFamily="18" charset="-78"/>
                <a:cs typeface="Traditional Arabic" panose="02020603050405020304" pitchFamily="18" charset="-78"/>
              </a:rPr>
              <a:t>الأدوات الاحصائية لتحليل البيانات</a:t>
            </a:r>
            <a:endParaRPr lang="ar-DZ" sz="3200" b="1" dirty="0">
              <a:latin typeface="Traditional Arabic" panose="02020603050405020304" pitchFamily="18" charset="-78"/>
              <a:cs typeface="Traditional Arabic" panose="02020603050405020304" pitchFamily="18" charset="-78"/>
            </a:endParaRPr>
          </a:p>
          <a:p>
            <a:pPr algn="ctr" rtl="1"/>
            <a:endParaRPr lang="ar-DZ" sz="2000" b="1" dirty="0">
              <a:latin typeface="Traditional Arabic" panose="02020603050405020304" pitchFamily="18" charset="-78"/>
              <a:cs typeface="Traditional Arabic" panose="02020603050405020304" pitchFamily="18" charset="-78"/>
            </a:endParaRPr>
          </a:p>
          <a:p>
            <a:pPr algn="ctr" rtl="1"/>
            <a:r>
              <a:rPr lang="ar-DZ" sz="3200" b="1" dirty="0">
                <a:latin typeface="Traditional Arabic" panose="02020603050405020304" pitchFamily="18" charset="-78"/>
                <a:cs typeface="Traditional Arabic" panose="02020603050405020304" pitchFamily="18" charset="-78"/>
              </a:rPr>
              <a:t>دروس موجهة لطلبة السنة الثالثة </a:t>
            </a:r>
            <a:r>
              <a:rPr lang="ar-DZ" sz="3200" b="1" dirty="0" smtClean="0">
                <a:latin typeface="Traditional Arabic" panose="02020603050405020304" pitchFamily="18" charset="-78"/>
                <a:cs typeface="Traditional Arabic" panose="02020603050405020304" pitchFamily="18" charset="-78"/>
              </a:rPr>
              <a:t>محاسبة وجباية</a:t>
            </a:r>
            <a:endParaRPr lang="ar-DZ" sz="3200" b="1" dirty="0">
              <a:latin typeface="Traditional Arabic" panose="02020603050405020304" pitchFamily="18" charset="-78"/>
              <a:cs typeface="Traditional Arabic" panose="02020603050405020304" pitchFamily="18" charset="-78"/>
            </a:endParaRPr>
          </a:p>
        </p:txBody>
      </p:sp>
      <p:sp>
        <p:nvSpPr>
          <p:cNvPr id="4" name="مربع نص 3">
            <a:extLst>
              <a:ext uri="{FF2B5EF4-FFF2-40B4-BE49-F238E27FC236}">
                <a16:creationId xmlns="" xmlns:a16="http://schemas.microsoft.com/office/drawing/2014/main" id="{D75AB301-0AF0-4BA6-9884-D1C985D26209}"/>
              </a:ext>
            </a:extLst>
          </p:cNvPr>
          <p:cNvSpPr txBox="1"/>
          <p:nvPr/>
        </p:nvSpPr>
        <p:spPr>
          <a:xfrm>
            <a:off x="3189514" y="5642010"/>
            <a:ext cx="5760720" cy="369332"/>
          </a:xfrm>
          <a:prstGeom prst="rect">
            <a:avLst/>
          </a:prstGeom>
          <a:noFill/>
        </p:spPr>
        <p:txBody>
          <a:bodyPr wrap="square" rtlCol="1">
            <a:spAutoFit/>
          </a:bodyPr>
          <a:lstStyle/>
          <a:p>
            <a:pPr algn="ctr" rtl="1"/>
            <a:r>
              <a:rPr lang="ar-DZ" b="1" dirty="0"/>
              <a:t>الموسم الجامعي: 2023-2024</a:t>
            </a:r>
          </a:p>
        </p:txBody>
      </p:sp>
    </p:spTree>
    <p:extLst>
      <p:ext uri="{BB962C8B-B14F-4D97-AF65-F5344CB8AC3E}">
        <p14:creationId xmlns="" xmlns:p14="http://schemas.microsoft.com/office/powerpoint/2010/main" val="324670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FD31D13D-7EF7-492B-80D2-2BBD33A60960}"/>
              </a:ext>
            </a:extLst>
          </p:cNvPr>
          <p:cNvSpPr/>
          <p:nvPr/>
        </p:nvSpPr>
        <p:spPr>
          <a:xfrm>
            <a:off x="883920" y="1486685"/>
            <a:ext cx="10424159" cy="4900252"/>
          </a:xfrm>
          <a:prstGeom prst="rect">
            <a:avLst/>
          </a:prstGeom>
        </p:spPr>
        <p:txBody>
          <a:bodyPr wrap="square">
            <a:spAutoFit/>
          </a:bodyPr>
          <a:lstStyle/>
          <a:p>
            <a:pPr marL="0" marR="0" lvl="0" indent="0" algn="r" defTabSz="457200" rtl="1" eaLnBrk="1" fontAlgn="auto" latinLnBrk="0" hangingPunct="1">
              <a:lnSpc>
                <a:spcPct val="107000"/>
              </a:lnSpc>
              <a:spcBef>
                <a:spcPts val="0"/>
              </a:spcBef>
              <a:spcAft>
                <a:spcPts val="0"/>
              </a:spcAft>
              <a:buClrTx/>
              <a:buSzPts val="1400"/>
              <a:buFontTx/>
              <a:buNone/>
              <a:tabLst>
                <a:tab pos="1784350" algn="l"/>
              </a:tabLst>
              <a:defRPr/>
            </a:pPr>
            <a:r>
              <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قوائم الأوامر: </a:t>
            </a: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ويندرج ضمنها مجموعة من القوائم تتمثل في:</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defTabSz="457200" rtl="1" eaLnBrk="1" fontAlgn="auto" latinLnBrk="0" hangingPunct="1">
              <a:lnSpc>
                <a:spcPct val="107000"/>
              </a:lnSpc>
              <a:spcBef>
                <a:spcPts val="0"/>
              </a:spcBef>
              <a:spcAft>
                <a:spcPts val="0"/>
              </a:spcAft>
              <a:buClrTx/>
              <a:buSzPts val="1600"/>
              <a:buFont typeface="+mj-cs"/>
              <a:buAutoNum type="arabic1Minus"/>
              <a:tabLst>
                <a:tab pos="179070" algn="l"/>
              </a:tabLst>
              <a:defRPr/>
            </a:pP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قائمة ملف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File Menu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يهدف استخدام هذه القائمة إلى التعامل مع الملفات من حيث انشاء ملفات جديدة، او فتح ملفات مخزنة، أو تخزين الملفات، أو طباعة الملفات وكذلك الخروج من البرنامج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Low" defTabSz="457200" rtl="1" eaLnBrk="1" fontAlgn="auto" latinLnBrk="0" hangingPunct="1">
              <a:lnSpc>
                <a:spcPct val="107000"/>
              </a:lnSpc>
              <a:spcBef>
                <a:spcPts val="0"/>
              </a:spcBef>
              <a:spcAft>
                <a:spcPts val="0"/>
              </a:spcAft>
              <a:buClrTx/>
              <a:buSzTx/>
              <a:buFontTx/>
              <a:buNone/>
              <a:tabLst>
                <a:tab pos="1784350" algn="l"/>
              </a:tabLst>
              <a:defRPr/>
            </a:pP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ب- </a:t>
            </a: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قائمة تحرير</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Edit Menu  </a:t>
            </a:r>
            <a:r>
              <a:rPr kumimoji="0" lang="en-US" sz="24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Arial" panose="020B0604020202020204" pitchFamily="34" charset="0"/>
              </a:rPr>
              <a:t>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تحتوي هذه القائمة على الكثير من الأوامر المهمة مثل نسخ ونقل البيانات من مكان إلى آخر والبحث عن حالات مهمة</a:t>
            </a: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ts val="0"/>
              </a:spcBef>
              <a:spcAft>
                <a:spcPts val="0"/>
              </a:spcAft>
              <a:buClrTx/>
              <a:buSzTx/>
              <a:buFontTx/>
              <a:buNone/>
              <a:tabLst>
                <a:tab pos="1784350" algn="l"/>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ج- </a:t>
            </a: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قائمة عرض</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View Menu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يستطيع الباحث عن طريق هذه القائمة اظهار شريط الأدوات وهى الأيقونات المختصرة المناسبة</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Toolbar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التي يمكن استخدامها بدلا من البحث عن القوائم ، كما يستطيع من خلال هذه القائمة إظهار او إخفاء خطوط الشبكة</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Grid lines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،وتغيير نوع الخط المستخدم وإظهار أو إخفاء عناوين " دلالات " القيم</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Value Labels .</a:t>
            </a:r>
            <a:b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b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د- </a:t>
            </a: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قائمة بيانات</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Date Menu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تسمح هذه القائمة بتعريف المتغيرات وتغيير أسمائها وكذلك القيام بالعمليات المختلفة على البيانات من فرز وتحويل ودمج مع بيانات اخرى وغير ذلك من عمليات</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457200" rtl="1" eaLnBrk="1" fontAlgn="auto" latinLnBrk="0" hangingPunct="1">
              <a:lnSpc>
                <a:spcPct val="107000"/>
              </a:lnSpc>
              <a:spcBef>
                <a:spcPts val="0"/>
              </a:spcBef>
              <a:spcAft>
                <a:spcPts val="0"/>
              </a:spcAft>
              <a:buClrTx/>
              <a:buSzTx/>
              <a:buFontTx/>
              <a:buNone/>
              <a:tabLst>
                <a:tab pos="1133475" algn="l"/>
              </a:tabLst>
              <a:defRPr/>
            </a:pP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هـ- </a:t>
            </a: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قائمة التحويلات</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Transform Menu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يستطيع الباحث من خلال هذه القائمة القيام بالعمليات الحسابية المختلفة مثل استخدام الدوال الإحصائية التي يزودنا بها برنامج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SPSS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واعادة ترميز البيانات وتحديد الرتب وغيرها</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صورة 2">
            <a:extLst>
              <a:ext uri="{FF2B5EF4-FFF2-40B4-BE49-F238E27FC236}">
                <a16:creationId xmlns:a16="http://schemas.microsoft.com/office/drawing/2014/main" xmlns="" id="{A4BB5B94-729E-4D35-B40A-915381DD836E}"/>
              </a:ext>
            </a:extLst>
          </p:cNvPr>
          <p:cNvPicPr>
            <a:picLocks noChangeAspect="1"/>
          </p:cNvPicPr>
          <p:nvPr/>
        </p:nvPicPr>
        <p:blipFill>
          <a:blip r:embed="rId2" cstate="print"/>
          <a:stretch>
            <a:fillRect/>
          </a:stretch>
        </p:blipFill>
        <p:spPr>
          <a:xfrm>
            <a:off x="883920" y="695325"/>
            <a:ext cx="10424159" cy="895350"/>
          </a:xfrm>
          <a:prstGeom prst="rect">
            <a:avLst/>
          </a:prstGeom>
        </p:spPr>
      </p:pic>
    </p:spTree>
    <p:extLst>
      <p:ext uri="{BB962C8B-B14F-4D97-AF65-F5344CB8AC3E}">
        <p14:creationId xmlns:p14="http://schemas.microsoft.com/office/powerpoint/2010/main" xmlns="" val="2842253869"/>
      </p:ext>
    </p:extLst>
  </p:cSld>
  <p:clrMapOvr>
    <a:masterClrMapping/>
  </p:clrMapOvr>
  <mc:AlternateContent xmlns:mc="http://schemas.openxmlformats.org/markup-compatibility/2006">
    <mc:Choice xmlns:p14="http://schemas.microsoft.com/office/powerpoint/2010/main" xmlns="" Requires="p14">
      <p:transition spd="slow" p14:dur="1250" advTm="65406">
        <p14:switch dir="l"/>
      </p:transition>
    </mc:Choice>
    <mc:Fallback>
      <p:transition spd="slow" advTm="65406">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7E60A69D-F4C1-4BED-B277-DA7110444733}"/>
              </a:ext>
            </a:extLst>
          </p:cNvPr>
          <p:cNvSpPr/>
          <p:nvPr/>
        </p:nvSpPr>
        <p:spPr>
          <a:xfrm>
            <a:off x="851263" y="2344752"/>
            <a:ext cx="10489474" cy="3648884"/>
          </a:xfrm>
          <a:prstGeom prst="rect">
            <a:avLst/>
          </a:prstGeom>
        </p:spPr>
        <p:txBody>
          <a:bodyPr wrap="square">
            <a:spAutoFit/>
          </a:bodyPr>
          <a:lstStyle/>
          <a:p>
            <a:pPr marL="0" marR="0" lvl="0" indent="0" algn="r" defTabSz="457200" rtl="1" eaLnBrk="1" fontAlgn="auto" latinLnBrk="0" hangingPunct="1">
              <a:lnSpc>
                <a:spcPct val="107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و- </a:t>
            </a: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قائمة التحليل الاحصائية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fr-FR"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Analyze</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Menu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مهمة هذه القائمة هي اجراء التحليلات الاحصائية، فهي تحتوي على جميع أدوات التحليلات الإحصائية العادية والمتقدمة مثل حساب المتوسطات الحسابية والانحرافات المعيارية ومعادلات الانحدار وغيرها</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ts val="0"/>
              </a:spcBef>
              <a:spcAft>
                <a:spcPts val="0"/>
              </a:spcAft>
              <a:buClrTx/>
              <a:buSzTx/>
              <a:buFontTx/>
              <a:buNone/>
              <a:tabLst>
                <a:tab pos="1784350" algn="l"/>
              </a:tabLst>
              <a:defRPr/>
            </a:pP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ز- </a:t>
            </a: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قائمة الرسومات</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Graphs Menu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يستطيع الباحث عن طريق هذه القائمة عمل الرسومات البيانية والأشكال المختلفة</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ts val="0"/>
              </a:spcBef>
              <a:spcAft>
                <a:spcPts val="0"/>
              </a:spcAft>
              <a:buClrTx/>
              <a:buSzTx/>
              <a:buFontTx/>
              <a:buNone/>
              <a:tabLst>
                <a:tab pos="1784350" algn="l"/>
              </a:tabLst>
              <a:defRPr/>
            </a:pP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ح- </a:t>
            </a: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قائمة الأدوات</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Utilities Menu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يستطيع الباحث باستخدام هذه القائمة إيجاد معلومات مفصلة عن الملف المستخدم والمتغيرات التي </a:t>
            </a:r>
            <a:r>
              <a:rPr kumimoji="0" lang="ar-SA"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يحويها</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هذا الملف وتعريف واستخدام المجموعات</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للمتغيرات المختلفة</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ts val="0"/>
              </a:spcBef>
              <a:spcAft>
                <a:spcPts val="0"/>
              </a:spcAft>
              <a:buClrTx/>
              <a:buSzTx/>
              <a:buFontTx/>
              <a:buNone/>
              <a:tabLst>
                <a:tab pos="1784350" algn="l"/>
              </a:tabLst>
              <a:defRPr/>
            </a:pP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ط- </a:t>
            </a: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قائمة إطار</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Windows Menu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raditional Arabic" panose="02020603050405020304" pitchFamily="18" charset="-78"/>
              </a:rPr>
              <a:t>يستطيع</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الباحث عن طريق هذه القائمة التنقل بين النوافذ المختلفة والتحكم </a:t>
            </a:r>
            <a:r>
              <a:rPr kumimoji="0" lang="ar-SA"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فى</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حجم هذه النوافذ</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ts val="0"/>
              </a:spcBef>
              <a:spcAft>
                <a:spcPts val="0"/>
              </a:spcAft>
              <a:buClrTx/>
              <a:buSzTx/>
              <a:buFontTx/>
              <a:buNone/>
              <a:tabLst>
                <a:tab pos="1784350" algn="l"/>
              </a:tabLst>
              <a:defRPr/>
            </a:pP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ى- </a:t>
            </a: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قائمة المساعدة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Help Menu </a:t>
            </a:r>
            <a:r>
              <a:rPr kumimoji="0" lang="en-US" sz="24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Arial" panose="020B0604020202020204" pitchFamily="34" charset="0"/>
              </a:rPr>
              <a:t>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raditional Arabic" panose="02020603050405020304" pitchFamily="18" charset="-78"/>
              </a:rPr>
              <a:t>تزود هذه القائمة الباحث بنظام مساعدة تفاعلي يستطيع من خلاله الحصول على إجابات كثيرة للتساؤلات التي يجدها عند مواجهة مشكلة ما مع برنامج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raditional Arabic" panose="02020603050405020304" pitchFamily="18" charset="-78"/>
              </a:rPr>
              <a:t>SPSS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raditional Arabic" panose="02020603050405020304" pitchFamily="18" charset="-78"/>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raditional Arabic" panose="02020603050405020304" pitchFamily="18" charset="-78"/>
            </a:endParaRPr>
          </a:p>
        </p:txBody>
      </p:sp>
      <p:pic>
        <p:nvPicPr>
          <p:cNvPr id="3" name="صورة 2">
            <a:extLst>
              <a:ext uri="{FF2B5EF4-FFF2-40B4-BE49-F238E27FC236}">
                <a16:creationId xmlns:a16="http://schemas.microsoft.com/office/drawing/2014/main" xmlns="" id="{C8ECC346-9EC8-402D-AC26-3456B400D4F8}"/>
              </a:ext>
            </a:extLst>
          </p:cNvPr>
          <p:cNvPicPr>
            <a:picLocks noChangeAspect="1"/>
          </p:cNvPicPr>
          <p:nvPr/>
        </p:nvPicPr>
        <p:blipFill>
          <a:blip r:embed="rId2" cstate="print"/>
          <a:stretch>
            <a:fillRect/>
          </a:stretch>
        </p:blipFill>
        <p:spPr>
          <a:xfrm>
            <a:off x="851264" y="818644"/>
            <a:ext cx="10489474" cy="1526108"/>
          </a:xfrm>
          <a:prstGeom prst="rect">
            <a:avLst/>
          </a:prstGeom>
        </p:spPr>
      </p:pic>
    </p:spTree>
    <p:extLst>
      <p:ext uri="{BB962C8B-B14F-4D97-AF65-F5344CB8AC3E}">
        <p14:creationId xmlns:p14="http://schemas.microsoft.com/office/powerpoint/2010/main" xmlns="" val="2874094929"/>
      </p:ext>
    </p:extLst>
  </p:cSld>
  <p:clrMapOvr>
    <a:masterClrMapping/>
  </p:clrMapOvr>
  <mc:AlternateContent xmlns:mc="http://schemas.openxmlformats.org/markup-compatibility/2006">
    <mc:Choice xmlns:p14="http://schemas.microsoft.com/office/powerpoint/2010/main" xmlns="" Requires="p14">
      <p:transition spd="slow" p14:dur="1250" advTm="46305">
        <p14:switch dir="l"/>
      </p:transition>
    </mc:Choice>
    <mc:Fallback>
      <p:transition spd="slow" advTm="4630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1776550" y="2312126"/>
            <a:ext cx="8177348" cy="4075611"/>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3" name="صورة 2">
            <a:extLst>
              <a:ext uri="{FF2B5EF4-FFF2-40B4-BE49-F238E27FC236}">
                <a16:creationId xmlns:a16="http://schemas.microsoft.com/office/drawing/2014/main" xmlns="" id="{59131DE6-E692-43D1-83AF-AD022D27CF33}"/>
              </a:ext>
            </a:extLst>
          </p:cNvPr>
          <p:cNvPicPr>
            <a:picLocks noChangeAspect="1"/>
          </p:cNvPicPr>
          <p:nvPr/>
        </p:nvPicPr>
        <p:blipFill>
          <a:blip r:embed="rId3" cstate="print"/>
          <a:stretch>
            <a:fillRect/>
          </a:stretch>
        </p:blipFill>
        <p:spPr>
          <a:xfrm>
            <a:off x="1123406" y="828713"/>
            <a:ext cx="9980023" cy="699642"/>
          </a:xfrm>
          <a:prstGeom prst="rect">
            <a:avLst/>
          </a:prstGeom>
        </p:spPr>
      </p:pic>
      <p:sp>
        <p:nvSpPr>
          <p:cNvPr id="4" name="Rectangle 3"/>
          <p:cNvSpPr/>
          <p:nvPr/>
        </p:nvSpPr>
        <p:spPr>
          <a:xfrm>
            <a:off x="1097279" y="1645066"/>
            <a:ext cx="9953898" cy="685059"/>
          </a:xfrm>
          <a:prstGeom prst="rect">
            <a:avLst/>
          </a:prstGeom>
        </p:spPr>
        <p:txBody>
          <a:bodyPr wrap="square">
            <a:spAutoFit/>
          </a:bodyPr>
          <a:lstStyle/>
          <a:p>
            <a:pPr lvl="0" algn="just" rtl="1">
              <a:lnSpc>
                <a:spcPct val="107000"/>
              </a:lnSpc>
              <a:buSzPts val="1400"/>
              <a:tabLst>
                <a:tab pos="269240" algn="l"/>
                <a:tab pos="1784350" algn="l"/>
              </a:tabLst>
              <a:defRPr/>
            </a:pPr>
            <a:r>
              <a:rPr lang="ar-SA" b="1" dirty="0" smtClean="0">
                <a:solidFill>
                  <a:prstClr val="black"/>
                </a:solidFill>
                <a:latin typeface="Times New Roman" panose="02020603050405020304" pitchFamily="18" charset="0"/>
                <a:ea typeface="Calibri" panose="020F0502020204030204" pitchFamily="34" charset="0"/>
                <a:cs typeface="Traditional Arabic" panose="02020603050405020304" pitchFamily="18" charset="-78"/>
              </a:rPr>
              <a:t>الاختصارات:</a:t>
            </a:r>
            <a:r>
              <a:rPr lang="ar-SA" dirty="0" smtClean="0">
                <a:solidFill>
                  <a:prstClr val="black"/>
                </a:solidFill>
                <a:latin typeface="Times New Roman" panose="02020603050405020304" pitchFamily="18" charset="0"/>
                <a:ea typeface="Calibri" panose="020F0502020204030204" pitchFamily="34" charset="0"/>
                <a:cs typeface="Traditional Arabic" panose="02020603050405020304" pitchFamily="18" charset="-78"/>
              </a:rPr>
              <a:t> تمكن الاختصارات مستخدم البرنامج من القيام من بعض الوظائف الأساسية  مثل فتح ملف، حفظ تغييرات الملف، طباعة المخرجات، القيام ببعض التحليلات الإحصائية الرئيسية، التراجع عن التعديلات أو إعادة ارجاع  التعديلات.</a:t>
            </a:r>
            <a:r>
              <a:rPr lang="ar-DZ" dirty="0" smtClean="0">
                <a:solidFill>
                  <a:prstClr val="black"/>
                </a:solidFill>
                <a:latin typeface="Times New Roman" panose="02020603050405020304" pitchFamily="18" charset="0"/>
                <a:ea typeface="Calibri" panose="020F0502020204030204" pitchFamily="34" charset="0"/>
                <a:cs typeface="Traditional Arabic" panose="02020603050405020304" pitchFamily="18" charset="-78"/>
              </a:rPr>
              <a:t>والصورة الموالية توضح الأيقونات المختصرة</a:t>
            </a:r>
            <a:endParaRPr lang="fr-FR" dirty="0" smtClean="0">
              <a:solidFill>
                <a:prstClr val="black"/>
              </a:solidFill>
              <a:latin typeface="Times New Roman" panose="02020603050405020304" pitchFamily="18" charset="0"/>
              <a:ea typeface="Calibri" panose="020F050202020403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24895299-60C7-4246-8D71-F107F4E9DD86}"/>
              </a:ext>
            </a:extLst>
          </p:cNvPr>
          <p:cNvSpPr/>
          <p:nvPr/>
        </p:nvSpPr>
        <p:spPr>
          <a:xfrm>
            <a:off x="1097281" y="830266"/>
            <a:ext cx="9980022" cy="2232791"/>
          </a:xfrm>
          <a:prstGeom prst="rect">
            <a:avLst/>
          </a:prstGeom>
        </p:spPr>
        <p:txBody>
          <a:bodyPr wrap="square">
            <a:spAutoFit/>
          </a:bodyPr>
          <a:lstStyle/>
          <a:p>
            <a:pPr marL="0" marR="0" lvl="0" indent="0" algn="just" defTabSz="457200" rtl="1" eaLnBrk="1" fontAlgn="auto" latinLnBrk="0" hangingPunct="1">
              <a:lnSpc>
                <a:spcPct val="107000"/>
              </a:lnSpc>
              <a:spcBef>
                <a:spcPts val="0"/>
              </a:spcBef>
              <a:spcAft>
                <a:spcPts val="0"/>
              </a:spcAft>
              <a:buClrTx/>
              <a:buSzPts val="1400"/>
              <a:buFontTx/>
              <a:buNone/>
              <a:tabLst>
                <a:tab pos="269240" algn="l"/>
                <a:tab pos="1784350" algn="l"/>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457200" rtl="1" eaLnBrk="1" fontAlgn="auto" latinLnBrk="0" hangingPunct="1">
              <a:lnSpc>
                <a:spcPct val="107000"/>
              </a:lnSpc>
              <a:spcBef>
                <a:spcPts val="0"/>
              </a:spcBef>
              <a:spcAft>
                <a:spcPts val="0"/>
              </a:spcAft>
              <a:buClrTx/>
              <a:buSzPts val="1400"/>
              <a:buFontTx/>
              <a:buNone/>
              <a:tabLst>
                <a:tab pos="269240" algn="l"/>
                <a:tab pos="629285" algn="l"/>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عرض محتوى خانات البيانات:</a:t>
            </a:r>
            <a:r>
              <a:rPr kumimoji="0" lang="ar-SA"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تستخدم من أجل استظهار البيانات الموجودة في الخانات.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457200" rtl="1" eaLnBrk="1" fontAlgn="auto" latinLnBrk="0" hangingPunct="1">
              <a:lnSpc>
                <a:spcPct val="107000"/>
              </a:lnSpc>
              <a:spcBef>
                <a:spcPts val="0"/>
              </a:spcBef>
              <a:spcAft>
                <a:spcPts val="0"/>
              </a:spcAft>
              <a:buClrTx/>
              <a:buSzPts val="1400"/>
              <a:buFontTx/>
              <a:buNone/>
              <a:tabLst>
                <a:tab pos="269240" algn="l"/>
                <a:tab pos="629285" algn="l"/>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المتغير 1:</a:t>
            </a:r>
            <a:r>
              <a:rPr kumimoji="0" lang="ar-SA"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يمكن أن تتغير طبيعة المتغير بحسب مصدر البيانات، ففي حالة كون المصدر استبيان سيعبر المتغير الأول عن السؤال الأول، وتليه الأسئلة الأخرى فيما بقي من متغيرات، وقد تتخذ أشكال أخرى (سنوات، شركات، أشخاص، أوزان،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صورة 3">
            <a:extLst>
              <a:ext uri="{FF2B5EF4-FFF2-40B4-BE49-F238E27FC236}">
                <a16:creationId xmlns:a16="http://schemas.microsoft.com/office/drawing/2014/main" xmlns="" id="{E2B2B535-D497-4832-96A8-0C58C5FEAE44}"/>
              </a:ext>
            </a:extLst>
          </p:cNvPr>
          <p:cNvPicPr>
            <a:picLocks noChangeAspect="1"/>
          </p:cNvPicPr>
          <p:nvPr/>
        </p:nvPicPr>
        <p:blipFill>
          <a:blip r:embed="rId2" cstate="print"/>
          <a:stretch>
            <a:fillRect/>
          </a:stretch>
        </p:blipFill>
        <p:spPr>
          <a:xfrm>
            <a:off x="1400311" y="3135086"/>
            <a:ext cx="7417118" cy="2547257"/>
          </a:xfrm>
          <a:prstGeom prst="rect">
            <a:avLst/>
          </a:prstGeom>
        </p:spPr>
      </p:pic>
    </p:spTree>
    <p:extLst>
      <p:ext uri="{BB962C8B-B14F-4D97-AF65-F5344CB8AC3E}">
        <p14:creationId xmlns:p14="http://schemas.microsoft.com/office/powerpoint/2010/main" xmlns="" val="136740726"/>
      </p:ext>
    </p:extLst>
  </p:cSld>
  <p:clrMapOvr>
    <a:masterClrMapping/>
  </p:clrMapOvr>
  <mc:AlternateContent xmlns:mc="http://schemas.openxmlformats.org/markup-compatibility/2006">
    <mc:Choice xmlns:p14="http://schemas.microsoft.com/office/powerpoint/2010/main" xmlns="" Requires="p14">
      <p:transition spd="slow" p14:dur="1250" advTm="44993">
        <p14:switch dir="l"/>
      </p:transition>
    </mc:Choice>
    <mc:Fallback>
      <p:transition spd="slow" advTm="44993">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728D0052-4106-4715-A472-FBEB5CC801D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DZ" sz="1800" b="0" i="0" u="none" strike="noStrike" kern="1200" cap="none" spc="0" normalizeH="0" baseline="0" noProof="0">
              <a:ln>
                <a:noFill/>
              </a:ln>
              <a:solidFill>
                <a:prstClr val="black"/>
              </a:solidFill>
              <a:effectLst/>
              <a:uLnTx/>
              <a:uFillTx/>
              <a:latin typeface="Garamond" panose="02020404030301010803"/>
              <a:ea typeface="+mn-ea"/>
              <a:cs typeface="Times New Roman" panose="02020603050405020304" pitchFamily="18" charset="0"/>
            </a:endParaRPr>
          </a:p>
        </p:txBody>
      </p:sp>
      <p:pic>
        <p:nvPicPr>
          <p:cNvPr id="3073" name="صورة 77">
            <a:extLst>
              <a:ext uri="{FF2B5EF4-FFF2-40B4-BE49-F238E27FC236}">
                <a16:creationId xmlns:a16="http://schemas.microsoft.com/office/drawing/2014/main" xmlns="" id="{379C2B6A-30CB-4FDA-85F3-077396674B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5840" y="754245"/>
            <a:ext cx="1647825" cy="244593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a:extLst>
              <a:ext uri="{FF2B5EF4-FFF2-40B4-BE49-F238E27FC236}">
                <a16:creationId xmlns:a16="http://schemas.microsoft.com/office/drawing/2014/main" xmlns="" id="{4951D97E-F413-40AA-9E14-9357D200A620}"/>
              </a:ext>
            </a:extLst>
          </p:cNvPr>
          <p:cNvSpPr/>
          <p:nvPr/>
        </p:nvSpPr>
        <p:spPr>
          <a:xfrm>
            <a:off x="2914922" y="1284714"/>
            <a:ext cx="8138160" cy="1384995"/>
          </a:xfrm>
          <a:prstGeom prst="rect">
            <a:avLst/>
          </a:prstGeom>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tab pos="1784350" algn="l"/>
              </a:tabLst>
              <a:defRPr/>
            </a:pPr>
            <a:r>
              <a:rPr kumimoji="0" lang="fr-FR" alt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Name</a:t>
            </a:r>
            <a:r>
              <a:rPr kumimoji="0" lang="fr-FR" altLang="ar-DZ" sz="28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Traditional Arabic" panose="02020603050405020304" pitchFamily="18" charset="-78"/>
              </a:rPr>
              <a:t> </a:t>
            </a:r>
            <a:r>
              <a:rPr kumimoji="0" lang="ar-DZ" altLang="ar-DZ" sz="28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Traditional Arabic" panose="02020603050405020304" pitchFamily="18" charset="-78"/>
              </a:rPr>
              <a:t>: ويدخل فيها اسم المتغير ويشترط أن لا يحتوي الاسم على مسافات فاصلة، حيث يمكن للمستخدم استخدام المدة الواصلة الخاصة بالرقم 8 على لوحة المفاتيح، بدل المسافات الفاصلة أو استخدام الحروف والأرقام في ترميز الأسئلة.</a:t>
            </a:r>
            <a:r>
              <a:rPr kumimoji="0" lang="en-US" altLang="ar-DZ"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altLang="ar-DZ"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5">
            <a:extLst>
              <a:ext uri="{FF2B5EF4-FFF2-40B4-BE49-F238E27FC236}">
                <a16:creationId xmlns:a16="http://schemas.microsoft.com/office/drawing/2014/main" xmlns="" id="{EA6C6CA1-667F-401D-B3C4-55A1E4CA0473}"/>
              </a:ext>
            </a:extLst>
          </p:cNvPr>
          <p:cNvSpPr>
            <a:spLocks noChangeArrowheads="1"/>
          </p:cNvSpPr>
          <p:nvPr/>
        </p:nvSpPr>
        <p:spPr bwMode="auto">
          <a:xfrm>
            <a:off x="723331" y="349722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defRPr/>
            </a:pPr>
            <a:endParaRPr kumimoji="0" lang="en-US" altLang="ar-DZ" sz="18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pic>
        <p:nvPicPr>
          <p:cNvPr id="3076" name="صورة 78">
            <a:extLst>
              <a:ext uri="{FF2B5EF4-FFF2-40B4-BE49-F238E27FC236}">
                <a16:creationId xmlns:a16="http://schemas.microsoft.com/office/drawing/2014/main" xmlns="" id="{5E0D90FD-B22E-456D-A784-77944C2ED76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873" y="3686562"/>
            <a:ext cx="3187700" cy="21907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6">
            <a:extLst>
              <a:ext uri="{FF2B5EF4-FFF2-40B4-BE49-F238E27FC236}">
                <a16:creationId xmlns:a16="http://schemas.microsoft.com/office/drawing/2014/main" xmlns="" id="{9EA43AD6-C8B5-43AD-826C-6EC8474AFDED}"/>
              </a:ext>
            </a:extLst>
          </p:cNvPr>
          <p:cNvSpPr>
            <a:spLocks noChangeArrowheads="1"/>
          </p:cNvSpPr>
          <p:nvPr/>
        </p:nvSpPr>
        <p:spPr bwMode="auto">
          <a:xfrm>
            <a:off x="4298522" y="4781937"/>
            <a:ext cx="6452407"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0" algn="justLow" defTabSz="914400" rtl="1" eaLnBrk="0" fontAlgn="base" latinLnBrk="0" hangingPunct="0">
              <a:lnSpc>
                <a:spcPct val="100000"/>
              </a:lnSpc>
              <a:spcBef>
                <a:spcPct val="0"/>
              </a:spcBef>
              <a:spcAft>
                <a:spcPct val="0"/>
              </a:spcAft>
              <a:buClrTx/>
              <a:buSzTx/>
              <a:buFontTx/>
              <a:buNone/>
              <a:tabLst>
                <a:tab pos="269875" algn="l"/>
              </a:tabLst>
              <a:defRPr/>
            </a:pPr>
            <a:r>
              <a:rPr kumimoji="0" lang="ar-DZ" altLang="ar-DZ" sz="24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Traditional Arabic" panose="02020603050405020304" pitchFamily="18" charset="-78"/>
              </a:rPr>
              <a:t>متغير رقمي / متغير فاصلة / متغير نقطة</a:t>
            </a:r>
            <a:endParaRPr kumimoji="0" lang="en-US" altLang="ar-DZ" sz="11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9875" algn="l"/>
              </a:tabLst>
              <a:defRPr/>
            </a:pPr>
            <a:r>
              <a:rPr kumimoji="0" lang="ar-DZ" altLang="ar-DZ" sz="24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Traditional Arabic" panose="02020603050405020304" pitchFamily="18" charset="-78"/>
              </a:rPr>
              <a:t>تسمية علمية: أرقام تحوي عمليات كالضرب أو القسمة إضافة إلى استخدام الأس</a:t>
            </a:r>
            <a:endParaRPr kumimoji="0" lang="en-US" altLang="ar-DZ" sz="11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9875" algn="l"/>
              </a:tabLst>
              <a:defRPr/>
            </a:pPr>
            <a:r>
              <a:rPr kumimoji="0" lang="ar-DZ" altLang="ar-DZ" sz="24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Traditional Arabic" panose="02020603050405020304" pitchFamily="18" charset="-78"/>
              </a:rPr>
              <a:t>تاريخ / عملة الدولار / عملة مخصصة / متغير حرفي / عدد طبيعي</a:t>
            </a:r>
            <a:endParaRPr kumimoji="0" lang="ar-DZ" altLang="ar-D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مستطيل 6">
            <a:extLst>
              <a:ext uri="{FF2B5EF4-FFF2-40B4-BE49-F238E27FC236}">
                <a16:creationId xmlns:a16="http://schemas.microsoft.com/office/drawing/2014/main" xmlns="" id="{0B1ED1AB-8797-4EF1-8F13-6A5378D571C2}"/>
              </a:ext>
            </a:extLst>
          </p:cNvPr>
          <p:cNvSpPr/>
          <p:nvPr/>
        </p:nvSpPr>
        <p:spPr>
          <a:xfrm>
            <a:off x="4298522" y="3644538"/>
            <a:ext cx="6922472" cy="1200329"/>
          </a:xfrm>
          <a:prstGeom prst="rect">
            <a:avLst/>
          </a:prstGeom>
        </p:spPr>
        <p:txBody>
          <a:bodyPr wrap="square">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269875" algn="l"/>
              </a:tabLst>
              <a:defRPr/>
            </a:pPr>
            <a:r>
              <a:rPr kumimoji="0" lang="fr-FR" altLang="ar-DZ"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Type</a:t>
            </a:r>
            <a:r>
              <a:rPr kumimoji="0" lang="ar-DZ" altLang="ar-DZ"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و يمكن من خلال هذه الخاصية تحديد نوعية الادخال بالنسبة للمتغيرة </a:t>
            </a:r>
            <a:r>
              <a:rPr kumimoji="0" lang="ar-DZ" altLang="ar-DZ" sz="24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Traditional Arabic" panose="02020603050405020304" pitchFamily="18" charset="-78"/>
              </a:rPr>
              <a:t>، حيث يمكن أن يأخذ إدخال البيانات أحد الخيارات المتاحة الموضحة في علبة الحوار التي ستظهر لنا عند الضغط على هذه الخانة، فالإدخال بحسب علبة الحوار يمكن أن يكون :</a:t>
            </a:r>
            <a:endParaRPr kumimoji="0" lang="en-US" altLang="ar-DZ" sz="11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endParaRPr>
          </a:p>
        </p:txBody>
      </p:sp>
      <mc:AlternateContent xmlns:mc="http://schemas.openxmlformats.org/markup-compatibility/2006">
        <mc:Choice xmlns:p14="http://schemas.microsoft.com/office/powerpoint/2010/main" xmlns:iact="http://schemas.microsoft.com/office/powerpoint/2014/inkAction" xmlns="" Requires="p14 iact">
          <p:contentPart p14:bwMode="auto" r:id="rId4">
            <p14:nvContentPartPr>
              <p14:cNvPr id="3" name="حبر 2">
                <a:extLst>
                  <a:ext uri="{FF2B5EF4-FFF2-40B4-BE49-F238E27FC236}">
                    <a16:creationId xmlns:a16="http://schemas.microsoft.com/office/drawing/2014/main" id="{268B8707-A653-4088-A33E-6B5CEE0BFFC0}"/>
                  </a:ext>
                </a:extLst>
              </p14:cNvPr>
              <p14:cNvContentPartPr/>
              <p14:nvPr>
                <p:extLst>
                  <p:ext uri="{42D2F446-02D8-4167-A562-619A0277C38B}">
                    <p15:isNarration xmlns:p15="http://schemas.microsoft.com/office/powerpoint/2012/main" val="1"/>
                  </p:ext>
                </p:extLst>
              </p14:nvPr>
            </p14:nvContentPartPr>
            <p14:xfrm>
              <a:off x="10206000" y="5196600"/>
              <a:ext cx="437400" cy="12600"/>
            </p14:xfrm>
          </p:contentPart>
        </mc:Choice>
        <mc:Fallback>
          <p:pic>
            <p:nvPicPr>
              <p:cNvPr id="3" name="حبر 2">
                <a:extLst>
                  <a:ext uri="{FF2B5EF4-FFF2-40B4-BE49-F238E27FC236}">
                    <a16:creationId xmlns:a16="http://schemas.microsoft.com/office/drawing/2014/main" xmlns="" xmlns:iact="http://schemas.microsoft.com/office/powerpoint/2014/inkAction" xmlns:p14="http://schemas.microsoft.com/office/powerpoint/2010/main" id="{268B8707-A653-4088-A33E-6B5CEE0BFFC0}"/>
                  </a:ext>
                </a:extLst>
              </p:cNvPr>
              <p:cNvPicPr>
                <a:picLocks noGrp="1" noRot="1" noChangeAspect="1" noMove="1" noResize="1" noEditPoints="1" noAdjustHandles="1" noChangeArrowheads="1" noChangeShapeType="1"/>
              </p:cNvPicPr>
              <p:nvPr/>
            </p:nvPicPr>
            <p:blipFill>
              <a:blip r:embed="rId5" cstate="print"/>
              <a:stretch>
                <a:fillRect/>
              </a:stretch>
            </p:blipFill>
            <p:spPr>
              <a:xfrm>
                <a:off x="10196640" y="5187240"/>
                <a:ext cx="456120" cy="31320"/>
              </a:xfrm>
              <a:prstGeom prst="rect">
                <a:avLst/>
              </a:prstGeom>
            </p:spPr>
          </p:pic>
        </mc:Fallback>
      </mc:AlternateContent>
    </p:spTree>
    <p:extLst>
      <p:ext uri="{BB962C8B-B14F-4D97-AF65-F5344CB8AC3E}">
        <p14:creationId xmlns:p14="http://schemas.microsoft.com/office/powerpoint/2010/main" xmlns="" val="3138133492"/>
      </p:ext>
    </p:extLst>
  </p:cSld>
  <p:clrMapOvr>
    <a:masterClrMapping/>
  </p:clrMapOvr>
  <mc:AlternateContent xmlns:mc="http://schemas.openxmlformats.org/markup-compatibility/2006">
    <mc:Choice xmlns:p14="http://schemas.microsoft.com/office/powerpoint/2010/main" xmlns="" Requires="p14">
      <p:transition spd="slow" p14:dur="1250" advTm="99450">
        <p14:switch dir="l"/>
      </p:transition>
    </mc:Choice>
    <mc:Fallback>
      <p:transition spd="slow" advTm="994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DF6D6428-33F8-45BB-A9E6-B0F38DB4AD15}"/>
              </a:ext>
            </a:extLst>
          </p:cNvPr>
          <p:cNvSpPr/>
          <p:nvPr/>
        </p:nvSpPr>
        <p:spPr>
          <a:xfrm>
            <a:off x="718457" y="2790107"/>
            <a:ext cx="10646229" cy="1475404"/>
          </a:xfrm>
          <a:prstGeom prst="rect">
            <a:avLst/>
          </a:prstGeom>
        </p:spPr>
        <p:txBody>
          <a:bodyPr wrap="square">
            <a:spAutoFit/>
          </a:bodyPr>
          <a:lstStyle/>
          <a:p>
            <a:pPr marL="0" marR="0" lvl="0" indent="0" algn="just" defTabSz="457200" rtl="1" eaLnBrk="1" fontAlgn="auto" latinLnBrk="0" hangingPunct="1">
              <a:lnSpc>
                <a:spcPct val="107000"/>
              </a:lnSpc>
              <a:spcBef>
                <a:spcPts val="0"/>
              </a:spcBef>
              <a:spcAft>
                <a:spcPts val="0"/>
              </a:spcAft>
              <a:buClrTx/>
              <a:buSzPts val="1400"/>
              <a:buFontTx/>
              <a:buNone/>
              <a:tabLst>
                <a:tab pos="269240" algn="l"/>
              </a:tabLst>
              <a:defRPr/>
            </a:pP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Width</a:t>
            </a:r>
            <a:r>
              <a:rPr kumimoji="0" lang="ar-DZ"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تحدد فيه عرض الخانة الخاصة باسم المتغير.</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ts val="0"/>
              </a:spcBef>
              <a:spcAft>
                <a:spcPts val="0"/>
              </a:spcAft>
              <a:buClrTx/>
              <a:buSzPts val="1400"/>
              <a:buFontTx/>
              <a:buNone/>
              <a:tabLst>
                <a:tab pos="269240" algn="l"/>
              </a:tabLst>
              <a:defRPr/>
            </a:pP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Decimals</a:t>
            </a:r>
            <a:r>
              <a:rPr kumimoji="0" lang="ar-DZ"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تحدد فيه عدد الأرقام العشرية التي يمكن أن تظهر في الواجهة للمتغير.</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ts val="0"/>
              </a:spcBef>
              <a:spcAft>
                <a:spcPts val="0"/>
              </a:spcAft>
              <a:buClrTx/>
              <a:buSzPts val="1400"/>
              <a:buFontTx/>
              <a:buNone/>
              <a:tabLst>
                <a:tab pos="269240"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Label</a:t>
            </a:r>
            <a:r>
              <a:rPr kumimoji="0" lang="fr-FR" sz="28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Arial" panose="020B0604020202020204" pitchFamily="34" charset="0"/>
              </a:rPr>
              <a:t> </a:t>
            </a:r>
            <a:r>
              <a:rPr kumimoji="0" lang="ar-DZ"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يظهر فيه التسمية التوضيحية للمتغير، و التي يمكن أن يعبر فيها المستخدم بكل حرية عن تعريفه للمتغير.</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صورة 2">
            <a:extLst>
              <a:ext uri="{FF2B5EF4-FFF2-40B4-BE49-F238E27FC236}">
                <a16:creationId xmlns:a16="http://schemas.microsoft.com/office/drawing/2014/main" xmlns="" id="{155C7A1D-E3BF-4402-B982-1D6C0632393A}"/>
              </a:ext>
            </a:extLst>
          </p:cNvPr>
          <p:cNvPicPr>
            <a:picLocks noChangeAspect="1"/>
          </p:cNvPicPr>
          <p:nvPr/>
        </p:nvPicPr>
        <p:blipFill>
          <a:blip r:embed="rId2" cstate="print"/>
          <a:stretch>
            <a:fillRect/>
          </a:stretch>
        </p:blipFill>
        <p:spPr>
          <a:xfrm>
            <a:off x="864733" y="770708"/>
            <a:ext cx="10369323" cy="2019399"/>
          </a:xfrm>
          <a:prstGeom prst="rect">
            <a:avLst/>
          </a:prstGeom>
        </p:spPr>
      </p:pic>
    </p:spTree>
    <p:extLst>
      <p:ext uri="{BB962C8B-B14F-4D97-AF65-F5344CB8AC3E}">
        <p14:creationId xmlns:p14="http://schemas.microsoft.com/office/powerpoint/2010/main" xmlns="" val="3116763895"/>
      </p:ext>
    </p:extLst>
  </p:cSld>
  <p:clrMapOvr>
    <a:masterClrMapping/>
  </p:clrMapOvr>
  <mc:AlternateContent xmlns:mc="http://schemas.openxmlformats.org/markup-compatibility/2006">
    <mc:Choice xmlns:p14="http://schemas.microsoft.com/office/powerpoint/2010/main" xmlns="" Requires="p14">
      <p:transition spd="slow" p14:dur="1250" advTm="38992">
        <p14:switch dir="l"/>
      </p:transition>
    </mc:Choice>
    <mc:Fallback>
      <p:transition spd="slow" advTm="38992">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B75E8C1C-E3AF-4A97-B193-830DE93D9AF7}"/>
              </a:ext>
            </a:extLst>
          </p:cNvPr>
          <p:cNvSpPr/>
          <p:nvPr/>
        </p:nvSpPr>
        <p:spPr>
          <a:xfrm>
            <a:off x="796834" y="683846"/>
            <a:ext cx="10437223" cy="1569660"/>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Value</a:t>
            </a:r>
            <a:r>
              <a:rPr kumimoji="0" lang="fr-FR" sz="24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mn-cs"/>
              </a:rPr>
              <a:t> </a:t>
            </a: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عندما نضغط على الخانة في السطر يظهر لنا مربع الحوار المعروض لنقوم بتعريف التشفير الخاص بالسؤال، وفي المثال الظاهر في الصورة سؤال خاص بالجنس حيث تم تشفير الإجابات إلى 1 ذكر و 2 أنثى، حيث نكتب القيمة 1 في الخانة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Value</a:t>
            </a: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وندرج شرحها "ذكر" في خانة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Label</a:t>
            </a: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ثم نضغط على </a:t>
            </a:r>
            <a:r>
              <a:rPr kumimoji="0" lang="fr-F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Add</a:t>
            </a: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كما نستطيع إضافة القيمة 2 و شرحها أنثى ثم نضغط على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Ok</a:t>
            </a: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مع ملاحظة وجود خيارات إضافية أسفل </a:t>
            </a:r>
            <a:r>
              <a:rPr kumimoji="0" lang="fr-F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Add</a:t>
            </a: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تتمثل في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Change </a:t>
            </a: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لتغيير القيم أو الشرح، و </a:t>
            </a:r>
            <a:r>
              <a:rPr kumimoji="0" lang="fr-F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Remove</a:t>
            </a: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لإزالة قيمة أو شرح معين.</a:t>
            </a:r>
            <a:endParaRPr kumimoji="0" lang="ar-DZ" sz="24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endParaRPr>
          </a:p>
        </p:txBody>
      </p:sp>
      <p:pic>
        <p:nvPicPr>
          <p:cNvPr id="4" name="صورة 3">
            <a:extLst>
              <a:ext uri="{FF2B5EF4-FFF2-40B4-BE49-F238E27FC236}">
                <a16:creationId xmlns:a16="http://schemas.microsoft.com/office/drawing/2014/main" xmlns="" id="{0DF61A97-F5E2-4FFC-BC1B-1CB404820866}"/>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3879669" y="2468880"/>
            <a:ext cx="5054237" cy="3683447"/>
          </a:xfrm>
          <a:prstGeom prst="rect">
            <a:avLst/>
          </a:prstGeom>
        </p:spPr>
      </p:pic>
    </p:spTree>
    <p:extLst>
      <p:ext uri="{BB962C8B-B14F-4D97-AF65-F5344CB8AC3E}">
        <p14:creationId xmlns:p14="http://schemas.microsoft.com/office/powerpoint/2010/main" xmlns="" val="731536054"/>
      </p:ext>
    </p:extLst>
  </p:cSld>
  <p:clrMapOvr>
    <a:masterClrMapping/>
  </p:clrMapOvr>
  <mc:AlternateContent xmlns:mc="http://schemas.openxmlformats.org/markup-compatibility/2006">
    <mc:Choice xmlns:p14="http://schemas.microsoft.com/office/powerpoint/2010/main" xmlns="" Requires="p14">
      <p:transition spd="slow" p14:dur="1250" advTm="52159">
        <p14:switch dir="l"/>
      </p:transition>
    </mc:Choice>
    <mc:Fallback>
      <p:transition spd="slow" advTm="52159">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5C18B7CC-B863-4CEC-A345-5ED5F8B85397}"/>
              </a:ext>
            </a:extLst>
          </p:cNvPr>
          <p:cNvSpPr/>
          <p:nvPr/>
        </p:nvSpPr>
        <p:spPr>
          <a:xfrm>
            <a:off x="7236823" y="708623"/>
            <a:ext cx="4241073" cy="4702569"/>
          </a:xfrm>
          <a:prstGeom prst="rect">
            <a:avLst/>
          </a:prstGeom>
        </p:spPr>
        <p:txBody>
          <a:bodyPr wrap="square">
            <a:spAutoFit/>
          </a:bodyPr>
          <a:lstStyle/>
          <a:p>
            <a:pPr marL="0" marR="0" lvl="0" indent="0" algn="just" defTabSz="457200" rtl="1" eaLnBrk="1" fontAlgn="auto" latinLnBrk="0" hangingPunct="1">
              <a:lnSpc>
                <a:spcPct val="107000"/>
              </a:lnSpc>
              <a:spcBef>
                <a:spcPts val="0"/>
              </a:spcBef>
              <a:spcAft>
                <a:spcPts val="0"/>
              </a:spcAft>
              <a:buClrTx/>
              <a:buSzPts val="1400"/>
              <a:buFontTx/>
              <a:buNone/>
              <a:tabLst>
                <a:tab pos="26924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Missing </a:t>
            </a: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ar-SA"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يستخدم لتعريف القيم المفقودة، أي القيم التي لم يحددها أفراد عينة الدراسة، :أن ينسى تحديد الجنس ، و البرنامج يتعامل مع كل الحالات التي لم يتم حجزها على انها قيم مفقودة، هذا في الحالة الافتراضية، اما في حالة تحديد قيمة معينة كقيمة مفقودة فلابد من مراعاة الشرط التالي: التأكد من ان احتمال ان تكون هذه القيمة منعدم ضمن الاختيارات أو القيم التي يمكن أن يستجيب بها أفراد العينة</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صورة 3" descr="7">
            <a:hlinkClick r:id="rId2"/>
            <a:extLst>
              <a:ext uri="{FF2B5EF4-FFF2-40B4-BE49-F238E27FC236}">
                <a16:creationId xmlns:a16="http://schemas.microsoft.com/office/drawing/2014/main" xmlns="" id="{5E0A4B30-18CE-4A05-94A5-C48527130C06}"/>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4092" y="708623"/>
            <a:ext cx="5997575" cy="5189855"/>
          </a:xfrm>
          <a:prstGeom prst="rect">
            <a:avLst/>
          </a:prstGeom>
          <a:noFill/>
          <a:ln>
            <a:noFill/>
          </a:ln>
        </p:spPr>
      </p:pic>
    </p:spTree>
    <p:extLst>
      <p:ext uri="{BB962C8B-B14F-4D97-AF65-F5344CB8AC3E}">
        <p14:creationId xmlns:p14="http://schemas.microsoft.com/office/powerpoint/2010/main" xmlns="" val="2705620364"/>
      </p:ext>
    </p:extLst>
  </p:cSld>
  <p:clrMapOvr>
    <a:masterClrMapping/>
  </p:clrMapOvr>
  <mc:AlternateContent xmlns:mc="http://schemas.openxmlformats.org/markup-compatibility/2006">
    <mc:Choice xmlns:p14="http://schemas.microsoft.com/office/powerpoint/2010/main" xmlns="" Requires="p14">
      <p:transition spd="slow" p14:dur="1250" advTm="27360">
        <p14:switch dir="l"/>
      </p:transition>
    </mc:Choice>
    <mc:Fallback>
      <p:transition spd="slow" advTm="2736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AB57F5C5-5115-48DA-A507-F68A00E183D1}"/>
              </a:ext>
            </a:extLst>
          </p:cNvPr>
          <p:cNvSpPr/>
          <p:nvPr/>
        </p:nvSpPr>
        <p:spPr>
          <a:xfrm>
            <a:off x="1066800" y="907554"/>
            <a:ext cx="10476411" cy="4800288"/>
          </a:xfrm>
          <a:prstGeom prst="rect">
            <a:avLst/>
          </a:prstGeom>
        </p:spPr>
        <p:txBody>
          <a:bodyPr wrap="square">
            <a:spAutoFit/>
          </a:bodyPr>
          <a:lstStyle/>
          <a:p>
            <a:pPr marL="342900" marR="0" lvl="0" indent="-342900" algn="just" defTabSz="457200" rtl="1" eaLnBrk="1" fontAlgn="auto" latinLnBrk="0" hangingPunct="1">
              <a:lnSpc>
                <a:spcPct val="107000"/>
              </a:lnSpc>
              <a:spcBef>
                <a:spcPts val="0"/>
              </a:spcBef>
              <a:spcAft>
                <a:spcPts val="0"/>
              </a:spcAft>
              <a:buClrTx/>
              <a:buSzPts val="1400"/>
              <a:buFont typeface="Arial" panose="020B0604020202020204" pitchFamily="34" charset="0"/>
              <a:buChar char="•"/>
              <a:tabLst>
                <a:tab pos="269240" algn="l"/>
                <a:tab pos="629285" algn="l"/>
              </a:tabLst>
              <a:defRPr/>
            </a:pP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Columns</a:t>
            </a:r>
            <a:r>
              <a:rPr kumimoji="0" lang="ar-DZ"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 يحدد فيه عرض خانات البيانات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0"/>
              </a:spcBef>
              <a:spcAft>
                <a:spcPts val="0"/>
              </a:spcAft>
              <a:buClrTx/>
              <a:buSzPts val="1400"/>
              <a:buFont typeface="Arial" panose="020B0604020202020204" pitchFamily="34" charset="0"/>
              <a:buChar char="•"/>
              <a:tabLst>
                <a:tab pos="269240" algn="l"/>
                <a:tab pos="629285" algn="l"/>
              </a:tabLst>
              <a:defRPr/>
            </a:pP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Align</a:t>
            </a:r>
            <a:r>
              <a:rPr kumimoji="0" lang="ar-DZ"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يحدد فيها نمط الكتابة من اليمين ، اليسار ، الوسط.</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0"/>
              </a:spcBef>
              <a:spcAft>
                <a:spcPts val="0"/>
              </a:spcAft>
              <a:buClrTx/>
              <a:buSzPts val="1400"/>
              <a:buFont typeface="Arial" panose="020B0604020202020204" pitchFamily="34" charset="0"/>
              <a:buChar char="•"/>
              <a:tabLst>
                <a:tab pos="269240" algn="l"/>
                <a:tab pos="629285" algn="l"/>
              </a:tabLst>
              <a:defRPr/>
            </a:pP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Measure</a:t>
            </a:r>
            <a:r>
              <a:rPr kumimoji="0" lang="ar-DZ"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ويحدد فيها طبيعة البيانات </a:t>
            </a:r>
            <a:r>
              <a:rPr kumimoji="0" lang="fr-FR"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Scale</a:t>
            </a:r>
            <a:r>
              <a:rPr kumimoji="0" lang="ar-DZ"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قياسية،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Ordinal</a:t>
            </a:r>
            <a:r>
              <a:rPr kumimoji="0" lang="ar-DZ"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ar-DZ"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ترتيببية</a:t>
            </a:r>
            <a:r>
              <a:rPr kumimoji="0" lang="ar-DZ"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Nominal</a:t>
            </a:r>
            <a:r>
              <a:rPr kumimoji="0" lang="ar-DZ"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إسمية.</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0"/>
              </a:spcBef>
              <a:spcAft>
                <a:spcPts val="0"/>
              </a:spcAft>
              <a:buClrTx/>
              <a:buSzPts val="1400"/>
              <a:buFont typeface="Arial" panose="020B0604020202020204" pitchFamily="34" charset="0"/>
              <a:buChar char="•"/>
              <a:tabLst>
                <a:tab pos="269240" algn="l"/>
                <a:tab pos="629285"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Role</a:t>
            </a:r>
            <a:r>
              <a:rPr kumimoji="0" lang="ar-DZ"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ar-DZ"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يستخدم لتحديد دور كل متغير على حدى حيث نجد الخيارات التالية:</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just" defTabSz="457200" rtl="1" eaLnBrk="1" fontAlgn="auto" latinLnBrk="0" hangingPunct="1">
              <a:lnSpc>
                <a:spcPct val="107000"/>
              </a:lnSpc>
              <a:spcBef>
                <a:spcPts val="0"/>
              </a:spcBef>
              <a:spcAft>
                <a:spcPts val="0"/>
              </a:spcAft>
              <a:buClrTx/>
              <a:buSzTx/>
              <a:buFont typeface="Arial" panose="020B0604020202020204" pitchFamily="34" charset="0"/>
              <a:buChar char="•"/>
              <a:tabLst>
                <a:tab pos="269240" algn="l"/>
                <a:tab pos="970915"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Input</a:t>
            </a:r>
            <a:r>
              <a:rPr kumimoji="0" lang="ar-SA"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هو القيمة الافتراضية، يستخدم في كل الحالات، أو للإشارة الى أن المتغير مستقل</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just" defTabSz="457200" rtl="1" eaLnBrk="1" fontAlgn="auto" latinLnBrk="0" hangingPunct="1">
              <a:lnSpc>
                <a:spcPct val="107000"/>
              </a:lnSpc>
              <a:spcBef>
                <a:spcPts val="0"/>
              </a:spcBef>
              <a:spcAft>
                <a:spcPts val="0"/>
              </a:spcAft>
              <a:buClrTx/>
              <a:buSzTx/>
              <a:buFont typeface="Arial" panose="020B0604020202020204" pitchFamily="34" charset="0"/>
              <a:buChar char="•"/>
              <a:tabLst>
                <a:tab pos="269240" algn="l"/>
                <a:tab pos="970915" algn="l"/>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Target</a:t>
            </a:r>
            <a:r>
              <a:rPr kumimoji="0" lang="ar-SA"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يستخدم للإشارة أن المتغير تابع</a:t>
            </a:r>
            <a:r>
              <a:rPr kumimoji="0" lang="ar-SA"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just" defTabSz="457200" rtl="1" eaLnBrk="1" fontAlgn="auto" latinLnBrk="0" hangingPunct="1">
              <a:lnSpc>
                <a:spcPct val="107000"/>
              </a:lnSpc>
              <a:spcBef>
                <a:spcPts val="0"/>
              </a:spcBef>
              <a:spcAft>
                <a:spcPts val="0"/>
              </a:spcAft>
              <a:buClrTx/>
              <a:buSzTx/>
              <a:buFont typeface="Arial" panose="020B0604020202020204" pitchFamily="34" charset="0"/>
              <a:buChar char="•"/>
              <a:tabLst>
                <a:tab pos="269240" algn="l"/>
                <a:tab pos="970915" algn="l"/>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Both</a:t>
            </a:r>
            <a:r>
              <a:rPr kumimoji="0" lang="ar-SA"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يستخدم للإشارة أن المتغير مستقل وتابع في نفس الوقت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just" defTabSz="457200" rtl="1" eaLnBrk="1" fontAlgn="auto" latinLnBrk="0" hangingPunct="1">
              <a:lnSpc>
                <a:spcPct val="107000"/>
              </a:lnSpc>
              <a:spcBef>
                <a:spcPts val="0"/>
              </a:spcBef>
              <a:spcAft>
                <a:spcPts val="0"/>
              </a:spcAft>
              <a:buClrTx/>
              <a:buSzTx/>
              <a:buFont typeface="Arial" panose="020B0604020202020204" pitchFamily="34" charset="0"/>
              <a:buChar char="•"/>
              <a:tabLst>
                <a:tab pos="269240" algn="l"/>
                <a:tab pos="970915" algn="l"/>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None</a:t>
            </a:r>
            <a:r>
              <a:rPr kumimoji="0" lang="ar-SA"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يستخدم للإشارة أن المتغير لم يحدد له أي دور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Split</a:t>
            </a:r>
            <a:r>
              <a:rPr kumimoji="0" lang="ar-DZ"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r>
              <a:rPr kumimoji="0" lang="ar-SA"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يستخدم لتقسيم أفراد العينة تبعا لمتغير ما مثلا (يعمل / لا يعمل)</a:t>
            </a:r>
            <a:r>
              <a:rPr kumimoji="0" lang="ar-SA" sz="2800" b="0" i="0" u="none" strike="noStrike" kern="1200" cap="none" spc="0" normalizeH="0" baseline="0" noProof="0" dirty="0">
                <a:ln>
                  <a:noFill/>
                </a:ln>
                <a:solidFill>
                  <a:prstClr val="black"/>
                </a:solidFill>
                <a:effectLst/>
                <a:uLnTx/>
                <a:uFillTx/>
                <a:latin typeface="Garamond" panose="02020404030301010803"/>
                <a:ea typeface="Calibri" panose="020F0502020204030204" pitchFamily="34" charset="0"/>
                <a:cs typeface="Times New Roman" panose="02020603050405020304" pitchFamily="18" charset="0"/>
              </a:rPr>
              <a:t> </a:t>
            </a:r>
            <a:endParaRPr kumimoji="0" lang="ar-DZ" sz="24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endParaRPr>
          </a:p>
        </p:txBody>
      </p:sp>
    </p:spTree>
    <p:extLst>
      <p:ext uri="{BB962C8B-B14F-4D97-AF65-F5344CB8AC3E}">
        <p14:creationId xmlns:p14="http://schemas.microsoft.com/office/powerpoint/2010/main" xmlns="" val="747308128"/>
      </p:ext>
    </p:extLst>
  </p:cSld>
  <p:clrMapOvr>
    <a:masterClrMapping/>
  </p:clrMapOvr>
  <mc:AlternateContent xmlns:mc="http://schemas.openxmlformats.org/markup-compatibility/2006">
    <mc:Choice xmlns:p14="http://schemas.microsoft.com/office/powerpoint/2010/main" xmlns="" Requires="p14">
      <p:transition spd="slow" p14:dur="1250" advTm="60283">
        <p14:switch dir="l"/>
      </p:transition>
    </mc:Choice>
    <mc:Fallback>
      <p:transition spd="slow" advTm="60283">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753A7843-2B28-464B-A8C7-E1E3B11DE08C}"/>
              </a:ext>
            </a:extLst>
          </p:cNvPr>
          <p:cNvSpPr/>
          <p:nvPr/>
        </p:nvSpPr>
        <p:spPr>
          <a:xfrm>
            <a:off x="772886" y="795981"/>
            <a:ext cx="10646227" cy="1277850"/>
          </a:xfrm>
          <a:prstGeom prst="rect">
            <a:avLst/>
          </a:prstGeom>
        </p:spPr>
        <p:txBody>
          <a:bodyPr wrap="square">
            <a:spAutoFit/>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هذا العمود غير موجود في الاصدارات السابقة للإصدار 18، و هي لا تؤثر على بناء القوانين الاحصائية، و دورها يؤثر في بعض مربعات الحوار التي يمكن من خلالها التعامل مع هذه الخيارات</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b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يفضل ترك القيمة الفرضية لهذا الخيار بالنسبة لأعلب الحالات</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صورة 3" descr="11">
            <a:hlinkClick r:id="rId2"/>
            <a:extLst>
              <a:ext uri="{FF2B5EF4-FFF2-40B4-BE49-F238E27FC236}">
                <a16:creationId xmlns:a16="http://schemas.microsoft.com/office/drawing/2014/main" xmlns="" id="{E31B5350-6BCB-4B11-B222-A65000375E21}"/>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5777" y="2605087"/>
            <a:ext cx="6100445" cy="1647825"/>
          </a:xfrm>
          <a:prstGeom prst="rect">
            <a:avLst/>
          </a:prstGeom>
          <a:noFill/>
          <a:ln>
            <a:noFill/>
          </a:ln>
        </p:spPr>
      </p:pic>
    </p:spTree>
    <p:extLst>
      <p:ext uri="{BB962C8B-B14F-4D97-AF65-F5344CB8AC3E}">
        <p14:creationId xmlns:p14="http://schemas.microsoft.com/office/powerpoint/2010/main" xmlns="" val="849081356"/>
      </p:ext>
    </p:extLst>
  </p:cSld>
  <p:clrMapOvr>
    <a:masterClrMapping/>
  </p:clrMapOvr>
  <mc:AlternateContent xmlns:mc="http://schemas.openxmlformats.org/markup-compatibility/2006">
    <mc:Choice xmlns:p14="http://schemas.microsoft.com/office/powerpoint/2010/main" xmlns="" Requires="p14">
      <p:transition spd="slow" p14:dur="1250" advTm="22164">
        <p14:switch dir="l"/>
      </p:transition>
    </mc:Choice>
    <mc:Fallback>
      <p:transition spd="slow" advTm="22164">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CB2414EF-5D45-42BB-90CA-71BEC395E363}"/>
              </a:ext>
            </a:extLst>
          </p:cNvPr>
          <p:cNvSpPr txBox="1"/>
          <p:nvPr/>
        </p:nvSpPr>
        <p:spPr>
          <a:xfrm>
            <a:off x="2730137" y="1149531"/>
            <a:ext cx="7302137" cy="646331"/>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3600" b="1"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rPr>
              <a:t>خطة الدرس </a:t>
            </a:r>
            <a:r>
              <a:rPr kumimoji="0" lang="ar-DZ" sz="3600" b="1" i="0" u="none" strike="noStrike" kern="1200" cap="none" spc="0" normalizeH="0" baseline="0" noProof="0" dirty="0" err="1" smtClean="0">
                <a:ln>
                  <a:noFill/>
                </a:ln>
                <a:solidFill>
                  <a:prstClr val="black"/>
                </a:solidFill>
                <a:effectLst/>
                <a:uLnTx/>
                <a:uFillTx/>
                <a:latin typeface="Garamond" panose="02020404030301010803"/>
                <a:ea typeface="+mn-ea"/>
                <a:cs typeface="Times New Roman" panose="02020603050405020304" pitchFamily="18" charset="0"/>
              </a:rPr>
              <a:t>االثاني</a:t>
            </a:r>
            <a:endParaRPr kumimoji="0" lang="ar-DZ" sz="3600" b="1"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endParaRPr>
          </a:p>
        </p:txBody>
      </p:sp>
      <p:graphicFrame>
        <p:nvGraphicFramePr>
          <p:cNvPr id="3" name="رسم تخطيطي 2">
            <a:extLst>
              <a:ext uri="{FF2B5EF4-FFF2-40B4-BE49-F238E27FC236}">
                <a16:creationId xmlns:a16="http://schemas.microsoft.com/office/drawing/2014/main" xmlns="" id="{68B56FD2-71BB-4FD6-984A-21025E461605}"/>
              </a:ext>
            </a:extLst>
          </p:cNvPr>
          <p:cNvGraphicFramePr/>
          <p:nvPr>
            <p:extLst>
              <p:ext uri="{D42A27DB-BD31-4B8C-83A1-F6EECF244321}">
                <p14:modId xmlns:p14="http://schemas.microsoft.com/office/powerpoint/2010/main" xmlns="" val="3258115186"/>
              </p:ext>
            </p:extLst>
          </p:nvPr>
        </p:nvGraphicFramePr>
        <p:xfrm>
          <a:off x="3931920" y="2259874"/>
          <a:ext cx="4974046" cy="3187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xmlns="" id="{9D3B1019-F777-4A59-A5E6-C41D8AD26FE0}"/>
              </a:ext>
            </a:extLst>
          </p:cNvPr>
          <p:cNvPicPr>
            <a:picLocks noChangeAspect="1"/>
          </p:cNvPicPr>
          <p:nvPr/>
        </p:nvPicPr>
        <p:blipFill>
          <a:blip r:embed="rId2" cstate="print"/>
          <a:stretch>
            <a:fillRect/>
          </a:stretch>
        </p:blipFill>
        <p:spPr>
          <a:xfrm>
            <a:off x="850966" y="627017"/>
            <a:ext cx="10416710" cy="5564777"/>
          </a:xfrm>
          <a:prstGeom prst="rect">
            <a:avLst/>
          </a:prstGeom>
        </p:spPr>
      </p:pic>
      <p:sp>
        <p:nvSpPr>
          <p:cNvPr id="4" name="مربع نص 3">
            <a:extLst>
              <a:ext uri="{FF2B5EF4-FFF2-40B4-BE49-F238E27FC236}">
                <a16:creationId xmlns:a16="http://schemas.microsoft.com/office/drawing/2014/main" xmlns="" id="{E8444CBB-B198-45F9-BF24-4CEFCCDD9F0D}"/>
              </a:ext>
            </a:extLst>
          </p:cNvPr>
          <p:cNvSpPr txBox="1"/>
          <p:nvPr/>
        </p:nvSpPr>
        <p:spPr>
          <a:xfrm>
            <a:off x="1180343" y="226907"/>
            <a:ext cx="9757955" cy="400110"/>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20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rPr>
              <a:t>شكل نافذة عرض المتغيرات بعد إدخال تعريف المتغيرات (الأسئلة)</a:t>
            </a:r>
          </a:p>
        </p:txBody>
      </p:sp>
    </p:spTree>
    <p:extLst>
      <p:ext uri="{BB962C8B-B14F-4D97-AF65-F5344CB8AC3E}">
        <p14:creationId xmlns:p14="http://schemas.microsoft.com/office/powerpoint/2010/main" xmlns="" val="1392320888"/>
      </p:ext>
    </p:extLst>
  </p:cSld>
  <p:clrMapOvr>
    <a:masterClrMapping/>
  </p:clrMapOvr>
  <mc:AlternateContent xmlns:mc="http://schemas.openxmlformats.org/markup-compatibility/2006">
    <mc:Choice xmlns:p14="http://schemas.microsoft.com/office/powerpoint/2010/main" xmlns="" Requires="p14">
      <p:transition spd="slow" p14:dur="1250" advTm="122514">
        <p14:switch dir="l"/>
      </p:transition>
    </mc:Choice>
    <mc:Fallback>
      <p:transition spd="slow" advTm="122514">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8D5EB1F2-59D3-4432-BBC2-9A6D46F68382}"/>
              </a:ext>
            </a:extLst>
          </p:cNvPr>
          <p:cNvSpPr/>
          <p:nvPr/>
        </p:nvSpPr>
        <p:spPr>
          <a:xfrm>
            <a:off x="4534514" y="810654"/>
            <a:ext cx="3177473" cy="487506"/>
          </a:xfrm>
          <a:prstGeom prst="rect">
            <a:avLst/>
          </a:prstGeom>
        </p:spPr>
        <p:txBody>
          <a:bodyPr wrap="none">
            <a:spAutoFit/>
          </a:bodyPr>
          <a:lstStyle/>
          <a:p>
            <a:pPr marL="0" marR="0" lvl="0" indent="0" algn="r" defTabSz="457200" rtl="1" eaLnBrk="1" fontAlgn="auto" latinLnBrk="0" hangingPunct="1">
              <a:lnSpc>
                <a:spcPct val="107000"/>
              </a:lnSpc>
              <a:spcBef>
                <a:spcPts val="0"/>
              </a:spcBef>
              <a:spcAft>
                <a:spcPts val="0"/>
              </a:spcAft>
              <a:buClrTx/>
              <a:buSzTx/>
              <a:buFontTx/>
              <a:buNone/>
              <a:tabLst>
                <a:tab pos="1133475" algn="l"/>
              </a:tabLst>
              <a:defRPr/>
            </a:pPr>
            <a:r>
              <a:rPr kumimoji="0" lang="ar-DZ"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raditional Arabic" panose="02020603050405020304" pitchFamily="18" charset="-78"/>
              </a:rPr>
              <a:t>النافذة الثانية: شاشة إدخال البيانات</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مستطيل 3">
            <a:extLst>
              <a:ext uri="{FF2B5EF4-FFF2-40B4-BE49-F238E27FC236}">
                <a16:creationId xmlns:a16="http://schemas.microsoft.com/office/drawing/2014/main" xmlns="" id="{64BE267F-E728-4E0B-BF19-FD89020005CE}"/>
              </a:ext>
            </a:extLst>
          </p:cNvPr>
          <p:cNvSpPr/>
          <p:nvPr/>
        </p:nvSpPr>
        <p:spPr>
          <a:xfrm>
            <a:off x="864326" y="1298160"/>
            <a:ext cx="10463348" cy="1673022"/>
          </a:xfrm>
          <a:prstGeom prst="rect">
            <a:avLst/>
          </a:prstGeom>
        </p:spPr>
        <p:txBody>
          <a:bodyPr wrap="square">
            <a:spAutoFit/>
          </a:bodyPr>
          <a:lstStyle/>
          <a:p>
            <a:pPr marL="0" marR="0" lvl="0" indent="0" algn="r" defTabSz="457200" rtl="1" eaLnBrk="1" fontAlgn="auto" latinLnBrk="0" hangingPunct="1">
              <a:lnSpc>
                <a:spcPct val="107000"/>
              </a:lnSpc>
              <a:spcBef>
                <a:spcPts val="0"/>
              </a:spcBef>
              <a:spcAft>
                <a:spcPts val="0"/>
              </a:spcAft>
              <a:buClrTx/>
              <a:buSzPts val="1400"/>
              <a:buFontTx/>
              <a:buNone/>
              <a:tabLst>
                <a:tab pos="269240" algn="l"/>
                <a:tab pos="629285" algn="l"/>
              </a:tabLst>
              <a:defRPr/>
            </a:pP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عرض محتوى خانات البيانات:</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تستخدم من أجل استظهار البيانات الموجودة في الخانات.</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7000"/>
              </a:lnSpc>
              <a:spcBef>
                <a:spcPts val="0"/>
              </a:spcBef>
              <a:spcAft>
                <a:spcPts val="0"/>
              </a:spcAft>
              <a:buClrTx/>
              <a:buSzPts val="1400"/>
              <a:buFont typeface="+mj-lt"/>
              <a:buAutoNum type="arabicPeriod"/>
              <a:tabLst>
                <a:tab pos="269240" algn="l"/>
                <a:tab pos="629285" algn="l"/>
              </a:tabLst>
              <a:defRPr/>
            </a:pP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المتغير 1:</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يمكن أن تتغير طبيعة المتغير بحسب مصدر البيانات، ففي حالة كون المصدر استبيان سيعبر المتغير الأول عن السؤال الأول، وتليه الأسئلة الأخرى فيما بقي من متغيرات، وقد تتخذ أشكال أخرى (سنوات، شركات، أشخاص، أوزان،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7000"/>
              </a:lnSpc>
              <a:spcBef>
                <a:spcPts val="0"/>
              </a:spcBef>
              <a:spcAft>
                <a:spcPts val="0"/>
              </a:spcAft>
              <a:buClrTx/>
              <a:buSzPts val="1400"/>
              <a:buFont typeface="+mj-lt"/>
              <a:buAutoNum type="arabicPeriod"/>
              <a:tabLst>
                <a:tab pos="269240" algn="l"/>
                <a:tab pos="629285" algn="l"/>
              </a:tabLst>
              <a:defRPr/>
            </a:pP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العنصر الأول:</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إذا كنا بصدد ادخال بيانات استبيان فسيشكل بالتالي بيانات الاستبيان الأول</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5" name="صورة 4">
            <a:extLst>
              <a:ext uri="{FF2B5EF4-FFF2-40B4-BE49-F238E27FC236}">
                <a16:creationId xmlns:a16="http://schemas.microsoft.com/office/drawing/2014/main" xmlns="" id="{068E62A6-3AA2-40E9-A735-4A33C8E53239}"/>
              </a:ext>
            </a:extLst>
          </p:cNvPr>
          <p:cNvPicPr>
            <a:picLocks noChangeAspect="1"/>
          </p:cNvPicPr>
          <p:nvPr/>
        </p:nvPicPr>
        <p:blipFill>
          <a:blip r:embed="rId2" cstate="print"/>
          <a:stretch>
            <a:fillRect/>
          </a:stretch>
        </p:blipFill>
        <p:spPr>
          <a:xfrm>
            <a:off x="4054387" y="3250882"/>
            <a:ext cx="3657600" cy="1819275"/>
          </a:xfrm>
          <a:prstGeom prst="rect">
            <a:avLst/>
          </a:prstGeom>
        </p:spPr>
      </p:pic>
    </p:spTree>
    <p:extLst>
      <p:ext uri="{BB962C8B-B14F-4D97-AF65-F5344CB8AC3E}">
        <p14:creationId xmlns:p14="http://schemas.microsoft.com/office/powerpoint/2010/main" xmlns="" val="930165509"/>
      </p:ext>
    </p:extLst>
  </p:cSld>
  <p:clrMapOvr>
    <a:masterClrMapping/>
  </p:clrMapOvr>
  <mc:AlternateContent xmlns:mc="http://schemas.openxmlformats.org/markup-compatibility/2006">
    <mc:Choice xmlns:p14="http://schemas.microsoft.com/office/powerpoint/2010/main" xmlns="" Requires="p14">
      <p:transition spd="slow" p14:dur="1250" advTm="51524">
        <p14:switch dir="l"/>
      </p:transition>
    </mc:Choice>
    <mc:Fallback>
      <p:transition spd="slow" advTm="51524">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3FD6277E-70A2-458E-B88E-D1FC5FB7CB28}"/>
              </a:ext>
            </a:extLst>
          </p:cNvPr>
          <p:cNvPicPr>
            <a:picLocks noChangeAspect="1"/>
          </p:cNvPicPr>
          <p:nvPr/>
        </p:nvPicPr>
        <p:blipFill>
          <a:blip r:embed="rId2" cstate="print"/>
          <a:stretch>
            <a:fillRect/>
          </a:stretch>
        </p:blipFill>
        <p:spPr>
          <a:xfrm>
            <a:off x="809897" y="640080"/>
            <a:ext cx="10593977" cy="5603966"/>
          </a:xfrm>
          <a:prstGeom prst="rect">
            <a:avLst/>
          </a:prstGeom>
        </p:spPr>
      </p:pic>
      <p:sp>
        <p:nvSpPr>
          <p:cNvPr id="3" name="مستطيل 2">
            <a:extLst>
              <a:ext uri="{FF2B5EF4-FFF2-40B4-BE49-F238E27FC236}">
                <a16:creationId xmlns:a16="http://schemas.microsoft.com/office/drawing/2014/main" xmlns="" id="{F63F3982-0946-4CDE-BA8E-08DFB9E98772}"/>
              </a:ext>
            </a:extLst>
          </p:cNvPr>
          <p:cNvSpPr/>
          <p:nvPr/>
        </p:nvSpPr>
        <p:spPr>
          <a:xfrm>
            <a:off x="4441272" y="512644"/>
            <a:ext cx="3140604" cy="487506"/>
          </a:xfrm>
          <a:prstGeom prst="rect">
            <a:avLst/>
          </a:prstGeom>
        </p:spPr>
        <p:txBody>
          <a:bodyPr wrap="none">
            <a:spAutoFit/>
          </a:bodyPr>
          <a:lstStyle/>
          <a:p>
            <a:pPr marL="0" marR="0" lvl="0" indent="0" algn="r" defTabSz="457200" rtl="1" eaLnBrk="1" fontAlgn="auto" latinLnBrk="0" hangingPunct="1">
              <a:lnSpc>
                <a:spcPct val="107000"/>
              </a:lnSpc>
              <a:spcBef>
                <a:spcPts val="0"/>
              </a:spcBef>
              <a:spcAft>
                <a:spcPts val="0"/>
              </a:spcAft>
              <a:buClrTx/>
              <a:buSzTx/>
              <a:buFontTx/>
              <a:buNone/>
              <a:tabLst>
                <a:tab pos="1133475" algn="l"/>
              </a:tabLst>
              <a:defRPr/>
            </a:pPr>
            <a:r>
              <a:rPr kumimoji="0" lang="ar-DZ"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raditional Arabic" panose="02020603050405020304" pitchFamily="18" charset="-78"/>
              </a:rPr>
              <a:t>النافذة الثانية: نافذة إدخال البيانات</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366430052"/>
      </p:ext>
    </p:extLst>
  </p:cSld>
  <p:clrMapOvr>
    <a:masterClrMapping/>
  </p:clrMapOvr>
  <mc:AlternateContent xmlns:mc="http://schemas.openxmlformats.org/markup-compatibility/2006">
    <mc:Choice xmlns:p14="http://schemas.microsoft.com/office/powerpoint/2010/main" xmlns="" Requires="p14">
      <p:transition spd="slow" p14:dur="1250" advTm="34941">
        <p14:switch dir="l"/>
      </p:transition>
    </mc:Choice>
    <mc:Fallback>
      <p:transition spd="slow" advTm="34941">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84A624FE-7480-4551-BEDB-232C9B721E9B}"/>
              </a:ext>
            </a:extLst>
          </p:cNvPr>
          <p:cNvPicPr>
            <a:picLocks noChangeAspect="1"/>
          </p:cNvPicPr>
          <p:nvPr/>
        </p:nvPicPr>
        <p:blipFill>
          <a:blip r:embed="rId2" cstate="print"/>
          <a:stretch>
            <a:fillRect/>
          </a:stretch>
        </p:blipFill>
        <p:spPr>
          <a:xfrm>
            <a:off x="840990" y="613954"/>
            <a:ext cx="10471444" cy="5609427"/>
          </a:xfrm>
          <a:prstGeom prst="rect">
            <a:avLst/>
          </a:prstGeom>
        </p:spPr>
      </p:pic>
      <p:sp>
        <p:nvSpPr>
          <p:cNvPr id="3" name="مربع نص 2">
            <a:extLst>
              <a:ext uri="{FF2B5EF4-FFF2-40B4-BE49-F238E27FC236}">
                <a16:creationId xmlns:a16="http://schemas.microsoft.com/office/drawing/2014/main" xmlns="" id="{5EB2960A-4643-49C7-B132-682E91ABE11D}"/>
              </a:ext>
            </a:extLst>
          </p:cNvPr>
          <p:cNvSpPr txBox="1"/>
          <p:nvPr/>
        </p:nvSpPr>
        <p:spPr>
          <a:xfrm>
            <a:off x="1219532" y="501227"/>
            <a:ext cx="9757955" cy="400110"/>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rPr>
              <a:t>شكل نافذة عرض البيانات بعد تفريغ الاستمارات</a:t>
            </a:r>
          </a:p>
        </p:txBody>
      </p:sp>
    </p:spTree>
    <p:extLst>
      <p:ext uri="{BB962C8B-B14F-4D97-AF65-F5344CB8AC3E}">
        <p14:creationId xmlns:p14="http://schemas.microsoft.com/office/powerpoint/2010/main" xmlns="" val="378449789"/>
      </p:ext>
    </p:extLst>
  </p:cSld>
  <p:clrMapOvr>
    <a:masterClrMapping/>
  </p:clrMapOvr>
  <mc:AlternateContent xmlns:mc="http://schemas.openxmlformats.org/markup-compatibility/2006">
    <mc:Choice xmlns:p14="http://schemas.microsoft.com/office/powerpoint/2010/main" xmlns="" Requires="p14">
      <p:transition spd="slow" p14:dur="1250" advTm="78554">
        <p14:switch dir="l"/>
      </p:transition>
    </mc:Choice>
    <mc:Fallback>
      <p:transition spd="slow" advTm="78554">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B8792809-6CE6-4734-A574-9B9E9139ED40}"/>
              </a:ext>
            </a:extLst>
          </p:cNvPr>
          <p:cNvSpPr/>
          <p:nvPr/>
        </p:nvSpPr>
        <p:spPr>
          <a:xfrm>
            <a:off x="7592426" y="801580"/>
            <a:ext cx="391645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الشاشة الثالثة: شاشة مخرجات معالجة البيانات</a:t>
            </a:r>
            <a:endParaRPr kumimoji="0" lang="ar-DZ" sz="24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endParaRPr>
          </a:p>
        </p:txBody>
      </p:sp>
      <p:sp>
        <p:nvSpPr>
          <p:cNvPr id="4" name="مستطيل 3">
            <a:extLst>
              <a:ext uri="{FF2B5EF4-FFF2-40B4-BE49-F238E27FC236}">
                <a16:creationId xmlns:a16="http://schemas.microsoft.com/office/drawing/2014/main" xmlns="" id="{3C7AC33A-7168-426A-BCB2-37B4EAE0CF35}"/>
              </a:ext>
            </a:extLst>
          </p:cNvPr>
          <p:cNvSpPr/>
          <p:nvPr/>
        </p:nvSpPr>
        <p:spPr>
          <a:xfrm>
            <a:off x="1606731" y="5432429"/>
            <a:ext cx="9445883" cy="487506"/>
          </a:xfrm>
          <a:prstGeom prst="rect">
            <a:avLst/>
          </a:prstGeom>
        </p:spPr>
        <p:txBody>
          <a:bodyPr wrap="square">
            <a:spAutoFit/>
          </a:bodyPr>
          <a:lstStyle/>
          <a:p>
            <a:pPr marL="0" marR="0" lvl="0" indent="0" algn="r" defTabSz="457200" rtl="1" eaLnBrk="1" fontAlgn="auto" latinLnBrk="0" hangingPunct="1">
              <a:lnSpc>
                <a:spcPct val="107000"/>
              </a:lnSpc>
              <a:spcBef>
                <a:spcPts val="0"/>
              </a:spcBef>
              <a:spcAft>
                <a:spcPts val="0"/>
              </a:spcAft>
              <a:buClrTx/>
              <a:buSzTx/>
              <a:buFontTx/>
              <a:buNone/>
              <a:tabLst>
                <a:tab pos="1784350" algn="l"/>
              </a:tabLst>
              <a:defRPr/>
            </a:pPr>
            <a:r>
              <a:rPr kumimoji="0" lang="ar-D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حيث تظهر عليها كل مخرجات المعالجة الإحصائية للبرنامج في شكل جداول و رسومات بيانية توضيحية.</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5" name="صورة 4">
            <a:extLst>
              <a:ext uri="{FF2B5EF4-FFF2-40B4-BE49-F238E27FC236}">
                <a16:creationId xmlns:a16="http://schemas.microsoft.com/office/drawing/2014/main" xmlns="" id="{7857B1F3-D43F-4905-A801-3F3C36AC47CF}"/>
              </a:ext>
            </a:extLst>
          </p:cNvPr>
          <p:cNvPicPr>
            <a:picLocks noChangeAspect="1"/>
          </p:cNvPicPr>
          <p:nvPr/>
        </p:nvPicPr>
        <p:blipFill>
          <a:blip r:embed="rId2" cstate="print"/>
          <a:stretch>
            <a:fillRect/>
          </a:stretch>
        </p:blipFill>
        <p:spPr>
          <a:xfrm>
            <a:off x="2248014" y="1349653"/>
            <a:ext cx="7695971" cy="4158693"/>
          </a:xfrm>
          <a:prstGeom prst="rect">
            <a:avLst/>
          </a:prstGeom>
        </p:spPr>
      </p:pic>
    </p:spTree>
    <p:extLst>
      <p:ext uri="{BB962C8B-B14F-4D97-AF65-F5344CB8AC3E}">
        <p14:creationId xmlns:p14="http://schemas.microsoft.com/office/powerpoint/2010/main" xmlns="" val="3816027016"/>
      </p:ext>
    </p:extLst>
  </p:cSld>
  <p:clrMapOvr>
    <a:masterClrMapping/>
  </p:clrMapOvr>
  <mc:AlternateContent xmlns:mc="http://schemas.openxmlformats.org/markup-compatibility/2006">
    <mc:Choice xmlns:p14="http://schemas.microsoft.com/office/powerpoint/2010/main" xmlns="" Requires="p14">
      <p:transition spd="slow" p14:dur="1250" advTm="11511">
        <p14:switch dir="l"/>
      </p:transition>
    </mc:Choice>
    <mc:Fallback>
      <p:transition spd="slow" advTm="11511">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605280" y="-63786"/>
            <a:ext cx="8534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865188" algn="l"/>
              </a:tabLst>
            </a:pPr>
            <a:r>
              <a:rPr kumimoji="0" lang="ar-DZ" sz="3200" b="1" i="0"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خطوات التعامل مع البيانات</a:t>
            </a:r>
            <a:endParaRPr kumimoji="0" lang="ar-DZ" sz="3600" b="0" i="0"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Diagramme 2"/>
          <p:cNvGraphicFramePr/>
          <p:nvPr/>
        </p:nvGraphicFramePr>
        <p:xfrm>
          <a:off x="853441" y="1828800"/>
          <a:ext cx="1007872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9BB7690A-4DF5-4689-BE9E-D3EE3A7EB93A}"/>
              </a:ext>
            </a:extLst>
          </p:cNvPr>
          <p:cNvSpPr/>
          <p:nvPr/>
        </p:nvSpPr>
        <p:spPr>
          <a:xfrm>
            <a:off x="3633303" y="1389408"/>
            <a:ext cx="4977645" cy="769441"/>
          </a:xfrm>
          <a:prstGeom prst="rect">
            <a:avLst/>
          </a:prstGeom>
        </p:spPr>
        <p:txBody>
          <a:bodyPr wrap="non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4400" b="1" i="0" u="none" strike="noStrike" kern="1400" cap="none" spc="-5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ثالثا: تقديم برنامج </a:t>
            </a:r>
            <a:r>
              <a:rPr kumimoji="0" lang="fr-FR" sz="4400" b="1" i="0" u="none" strike="noStrike" kern="1400" cap="none" spc="-50" normalizeH="0" baseline="0" noProof="0" dirty="0" smtClean="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SPSS</a:t>
            </a:r>
            <a:endParaRPr kumimoji="0" lang="en-US" sz="1600" b="1" i="0" u="none" strike="noStrike" kern="1400" cap="none" spc="-5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73075535"/>
      </p:ext>
    </p:extLst>
  </p:cSld>
  <p:clrMapOvr>
    <a:masterClrMapping/>
  </p:clrMapOvr>
  <mc:AlternateContent xmlns:mc="http://schemas.openxmlformats.org/markup-compatibility/2006">
    <mc:Choice xmlns:p14="http://schemas.microsoft.com/office/powerpoint/2010/main" xmlns="" Requires="p14">
      <p:transition spd="slow" p14:dur="1200" advTm="4306">
        <p14:prism dir="r"/>
      </p:transition>
    </mc:Choice>
    <mc:Fallback>
      <p:transition spd="slow" advTm="4306">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98C8F0C3-8020-49E9-B71F-50EF081773D3}"/>
              </a:ext>
            </a:extLst>
          </p:cNvPr>
          <p:cNvSpPr/>
          <p:nvPr/>
        </p:nvSpPr>
        <p:spPr>
          <a:xfrm>
            <a:off x="796835" y="790866"/>
            <a:ext cx="10398034" cy="3293209"/>
          </a:xfrm>
          <a:prstGeom prst="rect">
            <a:avLst/>
          </a:prstGeom>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برمجيات</a:t>
            </a:r>
            <a:r>
              <a:rPr kumimoji="0" lang="ar-SA"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تحليل </a:t>
            </a:r>
            <a:r>
              <a:rPr kumimoji="0" lang="ar-DZ"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البيانات</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ar-DZ"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lvl="0" algn="r" rtl="1">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ar-SA"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هناك </a:t>
            </a:r>
            <a:r>
              <a:rPr kumimoji="0" lang="ar-DZ" sz="3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الكثير</a:t>
            </a:r>
            <a:r>
              <a:rPr kumimoji="0" lang="ar-SA" sz="3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من </a:t>
            </a:r>
            <a:r>
              <a:rPr kumimoji="0" lang="ar-SA"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البرمجيات التي تساعد في عملية تحليل </a:t>
            </a:r>
            <a:r>
              <a:rPr kumimoji="0" lang="ar-DZ" sz="3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البيانات</a:t>
            </a:r>
            <a:r>
              <a:rPr lang="ar-DZ" sz="32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kumimoji="0" lang="ar-SA" sz="3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ar-DZ" sz="3200" b="1" dirty="0" smtClean="0"/>
              <a:t>منها:</a:t>
            </a:r>
            <a:r>
              <a:rPr lang="fr-FR" sz="3200" b="1" dirty="0" smtClean="0"/>
              <a:t>SPSS, EXCEL,EVIEWS,AMOS</a:t>
            </a:r>
            <a:endParaRPr lang="ar-DZ" sz="3200" b="1" dirty="0" smtClean="0"/>
          </a:p>
          <a:p>
            <a:pPr lvl="0" algn="r" rtl="1">
              <a:defRPr/>
            </a:pPr>
            <a:endParaRPr lang="ar-DZ" sz="3200" b="1" dirty="0" smtClean="0"/>
          </a:p>
          <a:p>
            <a:pPr lvl="0" algn="r" rtl="1">
              <a:defRPr/>
            </a:pPr>
            <a:endParaRPr kumimoji="0" lang="ar-DZ" sz="32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endParaRPr>
          </a:p>
        </p:txBody>
      </p:sp>
      <p:sp>
        <p:nvSpPr>
          <p:cNvPr id="3" name="Rectangle 2"/>
          <p:cNvSpPr/>
          <p:nvPr/>
        </p:nvSpPr>
        <p:spPr>
          <a:xfrm>
            <a:off x="4828273" y="3284974"/>
            <a:ext cx="6372257" cy="523220"/>
          </a:xfrm>
          <a:prstGeom prst="rect">
            <a:avLst/>
          </a:prstGeom>
        </p:spPr>
        <p:txBody>
          <a:bodyPr wrap="none">
            <a:spAutoFit/>
          </a:bodyPr>
          <a:lstStyle/>
          <a:p>
            <a:pPr algn="r" rtl="1"/>
            <a:r>
              <a:rPr lang="ar-DZ" sz="2800" dirty="0" smtClean="0"/>
              <a:t>يعد برنامج </a:t>
            </a:r>
            <a:r>
              <a:rPr lang="fr-FR" sz="2800" dirty="0" smtClean="0"/>
              <a:t>SPSS</a:t>
            </a:r>
            <a:r>
              <a:rPr lang="ar-DZ" sz="2800" dirty="0" smtClean="0"/>
              <a:t> من أشهر برامج التحليل الاحصائي</a:t>
            </a:r>
            <a:r>
              <a:rPr lang="fr-FR" sz="2800" b="1" dirty="0" smtClean="0"/>
              <a:t>.</a:t>
            </a:r>
            <a:endParaRPr lang="fr-FR" sz="2800" dirty="0"/>
          </a:p>
        </p:txBody>
      </p:sp>
    </p:spTree>
    <p:extLst>
      <p:ext uri="{BB962C8B-B14F-4D97-AF65-F5344CB8AC3E}">
        <p14:creationId xmlns:p14="http://schemas.microsoft.com/office/powerpoint/2010/main" xmlns="" val="32946686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25662">
        <p15:prstTrans prst="pageCurlDouble" invX="1"/>
      </p:transition>
    </mc:Choice>
    <mc:Fallback>
      <p:transition spd="slow" advTm="25662">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6C2F4E1F-03F0-43EB-952A-4982C6542E92}"/>
              </a:ext>
            </a:extLst>
          </p:cNvPr>
          <p:cNvSpPr/>
          <p:nvPr/>
        </p:nvSpPr>
        <p:spPr>
          <a:xfrm>
            <a:off x="940525" y="1401204"/>
            <a:ext cx="10123714" cy="4241867"/>
          </a:xfrm>
          <a:prstGeom prst="rect">
            <a:avLst/>
          </a:prstGeom>
        </p:spPr>
        <p:txBody>
          <a:bodyPr wrap="square">
            <a:spAutoFit/>
          </a:bodyPr>
          <a:lstStyle/>
          <a:p>
            <a:pPr marL="0" marR="0" lvl="0" indent="0" algn="just" defTabSz="457200" rtl="1" eaLnBrk="1" fontAlgn="auto" latinLnBrk="0" hangingPunct="1">
              <a:lnSpc>
                <a:spcPct val="107000"/>
              </a:lnSpc>
              <a:spcBef>
                <a:spcPts val="0"/>
              </a:spcBef>
              <a:spcAft>
                <a:spcPts val="0"/>
              </a:spcAft>
              <a:buClrTx/>
              <a:buSzTx/>
              <a:buFontTx/>
              <a:buNone/>
              <a:tabLst/>
              <a:defRPr/>
            </a:pPr>
            <a:r>
              <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برنامج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SPSS </a:t>
            </a:r>
            <a:r>
              <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أو</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 (Statistical package for social sciences) "</a:t>
            </a:r>
            <a:r>
              <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الحزم الإحصائية للعلوم الاجتماعية"، وهو عبارة عن حزم حاسوبية متكاملة لإدخال البيانات وتحليلها. ويستخدم عادة في جميع البحوث العلمية التي تشتمل على العديد من البيانات الرقمية ولا يقتصر على البحوث الاجتماعية فقط بالرغم من أنه أنشأ أصلا ً لهذا الغرض، ولكن اشتماله على معظم الاختبارات الإحصائية (تقريبًا) وقدرته الفائقة في معالجة البيانات وتوافقه مع معظم البرمجيات المشهورة جعل منه أداة فاعلة لتحليل شتى أنواع البحوث العلمية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500922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2625">
        <p15:prstTrans prst="pageCurlDouble" invX="1"/>
      </p:transition>
    </mc:Choice>
    <mc:Fallback>
      <p:transition spd="slow" advTm="4262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64640" y="1229154"/>
            <a:ext cx="861568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865188" algn="l"/>
              </a:tabLst>
            </a:pPr>
            <a:r>
              <a:rPr kumimoji="0" lang="ar-DZ" sz="3200" b="1" i="0" u="none" strike="noStrike" cap="none" normalizeH="0" baseline="0" smtClean="0">
                <a:ln>
                  <a:noFill/>
                </a:ln>
                <a:effectLst/>
                <a:latin typeface="Sakkal Majalla" pitchFamily="2" charset="-78"/>
                <a:ea typeface="Calibri" pitchFamily="34" charset="0"/>
                <a:cs typeface="Sakkal Majalla" pitchFamily="2" charset="-78"/>
              </a:rPr>
              <a:t>تشغيل البرنامج </a:t>
            </a:r>
            <a:r>
              <a:rPr kumimoji="0" lang="fr-FR" sz="3200" b="1" i="0" u="none" strike="noStrike" cap="none" normalizeH="0" baseline="0" smtClean="0">
                <a:ln>
                  <a:noFill/>
                </a:ln>
                <a:effectLst/>
                <a:latin typeface="Sakkal Majalla" pitchFamily="2" charset="-78"/>
                <a:ea typeface="Calibri" pitchFamily="34" charset="0"/>
                <a:cs typeface="Sakkal Majalla" pitchFamily="2" charset="-78"/>
              </a:rPr>
              <a:t> </a:t>
            </a:r>
            <a:r>
              <a:rPr kumimoji="0" lang="fr-FR" sz="3200" b="1" i="0" u="none" strike="noStrike" cap="none" normalizeH="0" baseline="0" dirty="0" err="1" smtClean="0">
                <a:ln>
                  <a:noFill/>
                </a:ln>
                <a:effectLst/>
                <a:latin typeface="Sakkal Majalla" pitchFamily="2" charset="-78"/>
                <a:ea typeface="Calibri" pitchFamily="34" charset="0"/>
                <a:cs typeface="Sakkal Majalla" pitchFamily="2" charset="-78"/>
              </a:rPr>
              <a:t>spss</a:t>
            </a:r>
            <a:r>
              <a:rPr kumimoji="0" lang="ar-DZ" sz="3200" b="1" i="0" u="none" strike="noStrike" cap="none" normalizeH="0" baseline="0" dirty="0" err="1" smtClean="0">
                <a:ln>
                  <a:noFill/>
                </a:ln>
                <a:effectLst/>
                <a:latin typeface="Sakkal Majalla" pitchFamily="2" charset="-78"/>
                <a:ea typeface="Calibri" pitchFamily="34" charset="0"/>
                <a:cs typeface="Sakkal Majalla" pitchFamily="2" charset="-78"/>
              </a:rPr>
              <a:t>:</a:t>
            </a:r>
            <a:endParaRPr kumimoji="0" lang="fr-FR" sz="3200" b="1" i="0" u="none" strike="noStrike" cap="none" normalizeH="0" baseline="0" dirty="0" smtClean="0">
              <a:ln>
                <a:noFill/>
              </a:ln>
              <a:effectLst/>
              <a:latin typeface="Sakkal Majalla" pitchFamily="2" charset="-78"/>
              <a:ea typeface="Calibri" pitchFamily="34" charset="0"/>
              <a:cs typeface="Sakkal Majall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tab pos="865188" algn="l"/>
              </a:tabLst>
            </a:pPr>
            <a:endParaRPr lang="fr-FR" sz="3200" b="1" dirty="0" smtClean="0">
              <a:solidFill>
                <a:srgbClr val="FF0000"/>
              </a:solidFill>
              <a:latin typeface="Sakkal Majalla" pitchFamily="2" charset="-78"/>
              <a:cs typeface="Sakkal Majall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tab pos="865188" algn="l"/>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865188" algn="l"/>
              </a:tabLst>
            </a:pPr>
            <a:r>
              <a:rPr kumimoji="0" lang="ar-DZ" sz="3200" b="1"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a:t>
            </a:r>
            <a:r>
              <a:rPr kumimoji="0" lang="ar-DZ"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يمكن تشغيل البرنامج عن طريق النقر المزدوج على أيقونة البرنامج والتي تظهر على سطح المكتب.</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865188" algn="l"/>
              </a:tabLst>
            </a:pPr>
            <a:r>
              <a:rPr kumimoji="0" lang="ar-DZ"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أو</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865188" algn="l"/>
              </a:tabLst>
            </a:pPr>
            <a:r>
              <a:rPr kumimoji="0" lang="ar-DZ"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النقر على زر البدء </a:t>
            </a:r>
            <a:r>
              <a:rPr kumimoji="0" lang="fr-FR"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a:t>
            </a:r>
            <a:r>
              <a:rPr kumimoji="0" lang="fr-FR" sz="3200" b="1" i="0" u="none" strike="noStrike" cap="none" normalizeH="0" baseline="0" dirty="0" err="1" smtClean="0">
                <a:ln>
                  <a:noFill/>
                </a:ln>
                <a:solidFill>
                  <a:schemeClr val="accent5"/>
                </a:solidFill>
                <a:effectLst/>
                <a:latin typeface="Sakkal Majalla" pitchFamily="2" charset="-78"/>
                <a:ea typeface="Calibri" pitchFamily="34" charset="0"/>
                <a:cs typeface="Sakkal Majalla" pitchFamily="2" charset="-78"/>
              </a:rPr>
              <a:t>start</a:t>
            </a:r>
            <a:r>
              <a:rPr kumimoji="0" lang="fr-FR"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a:t>
            </a:r>
            <a:r>
              <a:rPr kumimoji="0" lang="ar-DZ"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فتظهر قائمة </a:t>
            </a:r>
            <a:r>
              <a:rPr kumimoji="0" lang="fr-FR" sz="3200" b="1" i="0" u="none" strike="noStrike" cap="none" normalizeH="0" baseline="0" dirty="0" smtClean="0">
                <a:ln>
                  <a:noFill/>
                </a:ln>
                <a:solidFill>
                  <a:schemeClr val="accent5"/>
                </a:solidFill>
                <a:effectLst/>
                <a:latin typeface="Sakkal Majalla" pitchFamily="2" charset="-78"/>
                <a:ea typeface="Calibri" pitchFamily="34" charset="0"/>
                <a:cs typeface="Sakkal Majalla" pitchFamily="2" charset="-78"/>
              </a:rPr>
              <a:t>programs all </a:t>
            </a:r>
            <a:r>
              <a:rPr kumimoji="0" lang="ar-DZ" sz="3200" b="1" i="0" u="none" strike="noStrike" cap="none" normalizeH="0" baseline="0" dirty="0" smtClean="0">
                <a:ln>
                  <a:noFill/>
                </a:ln>
                <a:solidFill>
                  <a:schemeClr val="accent5"/>
                </a:solidFill>
                <a:effectLst/>
                <a:latin typeface="Sakkal Majalla" pitchFamily="2" charset="-78"/>
                <a:ea typeface="Calibri" pitchFamily="34" charset="0"/>
                <a:cs typeface="Sakkal Majalla" pitchFamily="2" charset="-78"/>
              </a:rPr>
              <a:t> </a:t>
            </a:r>
            <a:r>
              <a:rPr kumimoji="0" lang="ar-DZ"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ثم نختار </a:t>
            </a:r>
            <a:r>
              <a:rPr kumimoji="0" lang="fr-FR" sz="3200" b="1" i="0" u="none" strike="noStrike" cap="none" normalizeH="0" baseline="0" dirty="0" err="1" smtClean="0">
                <a:ln>
                  <a:noFill/>
                </a:ln>
                <a:solidFill>
                  <a:schemeClr val="accent5"/>
                </a:solidFill>
                <a:effectLst/>
                <a:latin typeface="Sakkal Majalla" pitchFamily="2" charset="-78"/>
                <a:ea typeface="Calibri" pitchFamily="34" charset="0"/>
                <a:cs typeface="Sakkal Majalla" pitchFamily="2" charset="-78"/>
              </a:rPr>
              <a:t>spss</a:t>
            </a:r>
            <a:r>
              <a:rPr kumimoji="0" lang="fr-FR"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a:t>
            </a:r>
            <a:r>
              <a:rPr kumimoji="0" lang="fr-FR" sz="3200" b="1" i="0" u="none" strike="noStrike" cap="none" normalizeH="0" baseline="0" dirty="0" smtClean="0">
                <a:ln>
                  <a:noFill/>
                </a:ln>
                <a:solidFill>
                  <a:schemeClr val="accent5"/>
                </a:solidFill>
                <a:effectLst/>
                <a:latin typeface="Sakkal Majalla" pitchFamily="2" charset="-78"/>
                <a:ea typeface="Calibri" pitchFamily="34" charset="0"/>
                <a:cs typeface="Sakkal Majalla" pitchFamily="2" charset="-78"/>
              </a:rPr>
              <a:t>for </a:t>
            </a:r>
            <a:r>
              <a:rPr kumimoji="0" lang="fr-FR" sz="3200" b="1" i="0" u="none" strike="noStrike" cap="none" normalizeH="0" baseline="0" dirty="0" err="1" smtClean="0">
                <a:ln>
                  <a:noFill/>
                </a:ln>
                <a:solidFill>
                  <a:schemeClr val="accent5"/>
                </a:solidFill>
                <a:effectLst/>
                <a:latin typeface="Sakkal Majalla" pitchFamily="2" charset="-78"/>
                <a:ea typeface="Calibri" pitchFamily="34" charset="0"/>
                <a:cs typeface="Sakkal Majalla" pitchFamily="2" charset="-78"/>
              </a:rPr>
              <a:t>windows</a:t>
            </a:r>
            <a:r>
              <a:rPr kumimoji="0" lang="ar-DZ"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ثم </a:t>
            </a:r>
            <a:r>
              <a:rPr kumimoji="0" lang="fr-FR"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a:t>
            </a:r>
            <a:r>
              <a:rPr kumimoji="0" lang="fr-FR" sz="3200" b="1" i="0" u="none" strike="noStrike" cap="none" normalizeH="0" baseline="0" dirty="0" err="1" smtClean="0">
                <a:ln>
                  <a:noFill/>
                </a:ln>
                <a:solidFill>
                  <a:schemeClr val="accent5"/>
                </a:solidFill>
                <a:effectLst/>
                <a:latin typeface="Sakkal Majalla" pitchFamily="2" charset="-78"/>
                <a:ea typeface="Calibri" pitchFamily="34" charset="0"/>
                <a:cs typeface="Sakkal Majalla" pitchFamily="2" charset="-78"/>
              </a:rPr>
              <a:t>spss</a:t>
            </a:r>
            <a:r>
              <a:rPr kumimoji="0" lang="fr-FR" sz="3200" b="1" i="0" u="none" strike="noStrike" cap="none" normalizeH="0" baseline="0" dirty="0" smtClean="0">
                <a:ln>
                  <a:noFill/>
                </a:ln>
                <a:solidFill>
                  <a:schemeClr val="accent5"/>
                </a:solidFill>
                <a:effectLst/>
                <a:latin typeface="Sakkal Majalla" pitchFamily="2" charset="-78"/>
                <a:ea typeface="Calibri" pitchFamily="34" charset="0"/>
                <a:cs typeface="Sakkal Majalla" pitchFamily="2" charset="-78"/>
              </a:rPr>
              <a:t> 19 for </a:t>
            </a:r>
            <a:r>
              <a:rPr kumimoji="0" lang="fr-FR" sz="3200" b="1" i="0" u="none" strike="noStrike" cap="none" normalizeH="0" baseline="0" dirty="0" err="1" smtClean="0">
                <a:ln>
                  <a:noFill/>
                </a:ln>
                <a:solidFill>
                  <a:schemeClr val="accent5"/>
                </a:solidFill>
                <a:effectLst/>
                <a:latin typeface="Sakkal Majalla" pitchFamily="2" charset="-78"/>
                <a:ea typeface="Calibri" pitchFamily="34" charset="0"/>
                <a:cs typeface="Sakkal Majalla" pitchFamily="2" charset="-78"/>
              </a:rPr>
              <a:t>windows</a:t>
            </a:r>
            <a:endParaRPr kumimoji="0" lang="fr-FR" sz="3600" b="0" i="0" u="none" strike="noStrike" cap="none" normalizeH="0" baseline="0" dirty="0" smtClean="0">
              <a:ln>
                <a:noFill/>
              </a:ln>
              <a:solidFill>
                <a:schemeClr val="accent5"/>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EEB130E0-B48F-4BCD-91D5-1629C2381CA2}"/>
              </a:ext>
            </a:extLst>
          </p:cNvPr>
          <p:cNvSpPr/>
          <p:nvPr/>
        </p:nvSpPr>
        <p:spPr>
          <a:xfrm>
            <a:off x="709751" y="477979"/>
            <a:ext cx="10850878" cy="1936428"/>
          </a:xfrm>
          <a:prstGeom prst="rect">
            <a:avLst/>
          </a:prstGeom>
        </p:spPr>
        <p:txBody>
          <a:bodyPr wrap="square">
            <a:spAutoFit/>
          </a:bodyPr>
          <a:lstStyle/>
          <a:p>
            <a:pPr marL="0" marR="0" lvl="0" indent="0" algn="ctr" defTabSz="457200" rtl="1" eaLnBrk="1" fontAlgn="auto" latinLnBrk="0" hangingPunct="1">
              <a:lnSpc>
                <a:spcPct val="107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واجهة البرنامج</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ts val="0"/>
              </a:spcBef>
              <a:spcAft>
                <a:spcPts val="0"/>
              </a:spcAft>
              <a:buClrTx/>
              <a:buSzTx/>
              <a:buFontTx/>
              <a:buNone/>
              <a:tabLst/>
              <a:defRPr/>
            </a:pPr>
            <a:r>
              <a:rPr kumimoji="0" lang="ar-DZ"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raditional Arabic" panose="02020603050405020304" pitchFamily="18" charset="-78"/>
              </a:rPr>
              <a:t>تتكون واجهة البرنامج أساسا من ثلاث نوافذ، تمكن مستخدم البرنامج من إدخال البيانات عبر النافذتين الأولى والثانية، كما تمكنه من الحصول على المخرجات عبر نافذة ثالثة، وفيما يلي نتطرق لبعض التفاصيل الموجودة في كل نافذة على حدى:</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صورة 3">
            <a:extLst>
              <a:ext uri="{FF2B5EF4-FFF2-40B4-BE49-F238E27FC236}">
                <a16:creationId xmlns:a16="http://schemas.microsoft.com/office/drawing/2014/main" xmlns="" id="{197AE108-CF26-4EDB-8B50-36824CC0A70F}"/>
              </a:ext>
            </a:extLst>
          </p:cNvPr>
          <p:cNvPicPr>
            <a:picLocks noChangeAspect="1"/>
          </p:cNvPicPr>
          <p:nvPr/>
        </p:nvPicPr>
        <p:blipFill>
          <a:blip r:embed="rId2" cstate="print"/>
          <a:stretch>
            <a:fillRect/>
          </a:stretch>
        </p:blipFill>
        <p:spPr>
          <a:xfrm>
            <a:off x="927463" y="1867988"/>
            <a:ext cx="5303521" cy="2846777"/>
          </a:xfrm>
          <a:prstGeom prst="rect">
            <a:avLst/>
          </a:prstGeom>
        </p:spPr>
      </p:pic>
      <p:pic>
        <p:nvPicPr>
          <p:cNvPr id="5" name="صورة 4">
            <a:extLst>
              <a:ext uri="{FF2B5EF4-FFF2-40B4-BE49-F238E27FC236}">
                <a16:creationId xmlns:a16="http://schemas.microsoft.com/office/drawing/2014/main" xmlns="" id="{26A92DE2-716C-40A4-9551-57462EEC742E}"/>
              </a:ext>
            </a:extLst>
          </p:cNvPr>
          <p:cNvPicPr>
            <a:picLocks noChangeAspect="1"/>
          </p:cNvPicPr>
          <p:nvPr/>
        </p:nvPicPr>
        <p:blipFill>
          <a:blip r:embed="rId3" cstate="print"/>
          <a:stretch>
            <a:fillRect/>
          </a:stretch>
        </p:blipFill>
        <p:spPr>
          <a:xfrm>
            <a:off x="6331131" y="2531972"/>
            <a:ext cx="5164183" cy="2585535"/>
          </a:xfrm>
          <a:prstGeom prst="rect">
            <a:avLst/>
          </a:prstGeom>
        </p:spPr>
      </p:pic>
      <p:pic>
        <p:nvPicPr>
          <p:cNvPr id="6" name="صورة 5">
            <a:extLst>
              <a:ext uri="{FF2B5EF4-FFF2-40B4-BE49-F238E27FC236}">
                <a16:creationId xmlns:a16="http://schemas.microsoft.com/office/drawing/2014/main" xmlns="" id="{BDB3B806-9C28-47E1-B886-93FE24F7CB8D}"/>
              </a:ext>
            </a:extLst>
          </p:cNvPr>
          <p:cNvPicPr>
            <a:picLocks noChangeAspect="1"/>
          </p:cNvPicPr>
          <p:nvPr/>
        </p:nvPicPr>
        <p:blipFill>
          <a:blip r:embed="rId4" cstate="print"/>
          <a:stretch>
            <a:fillRect/>
          </a:stretch>
        </p:blipFill>
        <p:spPr>
          <a:xfrm>
            <a:off x="1607936" y="3687905"/>
            <a:ext cx="4633634" cy="2503889"/>
          </a:xfrm>
          <a:prstGeom prst="rect">
            <a:avLst/>
          </a:prstGeom>
        </p:spPr>
      </p:pic>
    </p:spTree>
    <p:extLst>
      <p:ext uri="{BB962C8B-B14F-4D97-AF65-F5344CB8AC3E}">
        <p14:creationId xmlns:p14="http://schemas.microsoft.com/office/powerpoint/2010/main" xmlns="" val="2867463713"/>
      </p:ext>
    </p:extLst>
  </p:cSld>
  <p:clrMapOvr>
    <a:masterClrMapping/>
  </p:clrMapOvr>
  <mc:AlternateContent xmlns:mc="http://schemas.openxmlformats.org/markup-compatibility/2006">
    <mc:Choice xmlns:p14="http://schemas.microsoft.com/office/powerpoint/2010/main" xmlns="" Requires="p14">
      <p:transition spd="slow" p14:dur="1250" advTm="6364">
        <p14:switch dir="l"/>
      </p:transition>
    </mc:Choice>
    <mc:Fallback>
      <p:transition spd="slow" advTm="6364">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AA958211-9FEB-4836-B6EB-8AC329AFE7A3}"/>
              </a:ext>
            </a:extLst>
          </p:cNvPr>
          <p:cNvPicPr>
            <a:picLocks noChangeAspect="1"/>
          </p:cNvPicPr>
          <p:nvPr/>
        </p:nvPicPr>
        <p:blipFill>
          <a:blip r:embed="rId2" cstate="print"/>
          <a:stretch>
            <a:fillRect/>
          </a:stretch>
        </p:blipFill>
        <p:spPr>
          <a:xfrm>
            <a:off x="809898" y="666207"/>
            <a:ext cx="10567852" cy="5472656"/>
          </a:xfrm>
          <a:prstGeom prst="rect">
            <a:avLst/>
          </a:prstGeom>
        </p:spPr>
      </p:pic>
    </p:spTree>
    <p:extLst>
      <p:ext uri="{BB962C8B-B14F-4D97-AF65-F5344CB8AC3E}">
        <p14:creationId xmlns:p14="http://schemas.microsoft.com/office/powerpoint/2010/main" xmlns="" val="1315922197"/>
      </p:ext>
    </p:extLst>
  </p:cSld>
  <p:clrMapOvr>
    <a:masterClrMapping/>
  </p:clrMapOvr>
  <mc:AlternateContent xmlns:mc="http://schemas.openxmlformats.org/markup-compatibility/2006">
    <mc:Choice xmlns:p14="http://schemas.microsoft.com/office/powerpoint/2010/main" xmlns="" Requires="p14">
      <p:transition spd="slow" p14:dur="1250" advTm="97766">
        <p14:switch dir="l"/>
      </p:transition>
    </mc:Choice>
    <mc:Fallback>
      <p:transition spd="slow" advTm="97766">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6563</TotalTime>
  <Words>1202</Words>
  <Application>Microsoft Office PowerPoint</Application>
  <PresentationFormat>Personnalisé</PresentationFormat>
  <Paragraphs>69</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عضوي</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Mohamed Elbey</dc:creator>
  <cp:lastModifiedBy>windows</cp:lastModifiedBy>
  <cp:revision>125</cp:revision>
  <dcterms:created xsi:type="dcterms:W3CDTF">2021-02-01T07:48:26Z</dcterms:created>
  <dcterms:modified xsi:type="dcterms:W3CDTF">2023-12-06T19:45:10Z</dcterms:modified>
</cp:coreProperties>
</file>