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Default Extension="wav" ContentType="audio/wav"/>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56" r:id="rId2"/>
  </p:sldMasterIdLst>
  <p:notesMasterIdLst>
    <p:notesMasterId r:id="rId34"/>
  </p:notesMasterIdLst>
  <p:sldIdLst>
    <p:sldId id="291" r:id="rId3"/>
    <p:sldId id="319" r:id="rId4"/>
    <p:sldId id="320" r:id="rId5"/>
    <p:sldId id="325" r:id="rId6"/>
    <p:sldId id="321" r:id="rId7"/>
    <p:sldId id="322" r:id="rId8"/>
    <p:sldId id="324" r:id="rId9"/>
    <p:sldId id="323" r:id="rId10"/>
    <p:sldId id="344" r:id="rId11"/>
    <p:sldId id="260" r:id="rId12"/>
    <p:sldId id="326" r:id="rId13"/>
    <p:sldId id="353" r:id="rId14"/>
    <p:sldId id="263" r:id="rId15"/>
    <p:sldId id="264" r:id="rId16"/>
    <p:sldId id="265" r:id="rId17"/>
    <p:sldId id="285" r:id="rId18"/>
    <p:sldId id="331" r:id="rId19"/>
    <p:sldId id="342" r:id="rId20"/>
    <p:sldId id="266" r:id="rId21"/>
    <p:sldId id="267" r:id="rId22"/>
    <p:sldId id="269" r:id="rId23"/>
    <p:sldId id="270" r:id="rId24"/>
    <p:sldId id="268" r:id="rId25"/>
    <p:sldId id="345" r:id="rId26"/>
    <p:sldId id="346" r:id="rId27"/>
    <p:sldId id="349" r:id="rId28"/>
    <p:sldId id="351" r:id="rId29"/>
    <p:sldId id="352" r:id="rId30"/>
    <p:sldId id="271" r:id="rId31"/>
    <p:sldId id="272" r:id="rId32"/>
    <p:sldId id="34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962" autoAdjust="0"/>
    <p:restoredTop sz="94660"/>
  </p:normalViewPr>
  <p:slideViewPr>
    <p:cSldViewPr>
      <p:cViewPr>
        <p:scale>
          <a:sx n="50" d="100"/>
          <a:sy n="50" d="100"/>
        </p:scale>
        <p:origin x="-1038" y="2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FCA3EE-F5CB-443C-BC66-720A45729686}" type="doc">
      <dgm:prSet loTypeId="urn:microsoft.com/office/officeart/2005/8/layout/pyramid3" loCatId="pyramid" qsTypeId="urn:microsoft.com/office/officeart/2005/8/quickstyle/3d4" qsCatId="3D" csTypeId="urn:microsoft.com/office/officeart/2005/8/colors/colorful1#1" csCatId="colorful" phldr="1"/>
      <dgm:spPr/>
    </dgm:pt>
    <dgm:pt modelId="{E65EC0D7-E321-48C8-9625-29C7AD0239CE}">
      <dgm:prSet phldrT="[نص]"/>
      <dgm:spPr/>
      <dgm:t>
        <a:bodyPr/>
        <a:lstStyle/>
        <a:p>
          <a:pPr rtl="1"/>
          <a:r>
            <a:rPr lang="en-US" dirty="0" smtClean="0"/>
            <a:t>Approach</a:t>
          </a:r>
          <a:endParaRPr lang="ar-SA" dirty="0"/>
        </a:p>
      </dgm:t>
    </dgm:pt>
    <dgm:pt modelId="{9E4ED136-7DAB-40FB-896F-EA3B06337904}" type="parTrans" cxnId="{82D8084A-D1AB-4214-9E29-FF554F95FD6E}">
      <dgm:prSet/>
      <dgm:spPr/>
      <dgm:t>
        <a:bodyPr/>
        <a:lstStyle/>
        <a:p>
          <a:pPr rtl="1"/>
          <a:endParaRPr lang="ar-SA"/>
        </a:p>
      </dgm:t>
    </dgm:pt>
    <dgm:pt modelId="{0A210108-600B-4056-90A3-5EB10F584BA9}" type="sibTrans" cxnId="{82D8084A-D1AB-4214-9E29-FF554F95FD6E}">
      <dgm:prSet/>
      <dgm:spPr/>
      <dgm:t>
        <a:bodyPr/>
        <a:lstStyle/>
        <a:p>
          <a:pPr rtl="1"/>
          <a:endParaRPr lang="ar-SA"/>
        </a:p>
      </dgm:t>
    </dgm:pt>
    <dgm:pt modelId="{9AC0C596-B067-47AA-9AAD-FA808DE3C8C5}">
      <dgm:prSet phldrT="[نص]" custT="1"/>
      <dgm:spPr/>
      <dgm:t>
        <a:bodyPr/>
        <a:lstStyle/>
        <a:p>
          <a:pPr rtl="1"/>
          <a:r>
            <a:rPr lang="en-US" sz="5400" dirty="0" smtClean="0"/>
            <a:t>Method</a:t>
          </a:r>
          <a:endParaRPr lang="ar-SA" sz="6500" dirty="0"/>
        </a:p>
      </dgm:t>
    </dgm:pt>
    <dgm:pt modelId="{AEE28392-6FEB-4B7A-BAD7-D6D54A5A5407}" type="parTrans" cxnId="{B3A47E35-9B08-4CCA-A13E-233BFA162E63}">
      <dgm:prSet/>
      <dgm:spPr/>
      <dgm:t>
        <a:bodyPr/>
        <a:lstStyle/>
        <a:p>
          <a:pPr rtl="1"/>
          <a:endParaRPr lang="ar-SA"/>
        </a:p>
      </dgm:t>
    </dgm:pt>
    <dgm:pt modelId="{3A790875-7BF8-42BB-834F-1B7C81DD13F4}" type="sibTrans" cxnId="{B3A47E35-9B08-4CCA-A13E-233BFA162E63}">
      <dgm:prSet/>
      <dgm:spPr/>
      <dgm:t>
        <a:bodyPr/>
        <a:lstStyle/>
        <a:p>
          <a:pPr rtl="1"/>
          <a:endParaRPr lang="ar-SA"/>
        </a:p>
      </dgm:t>
    </dgm:pt>
    <dgm:pt modelId="{24F4AF06-2AB8-4182-B0DF-3CD4B01474BF}">
      <dgm:prSet phldrT="[نص]" custT="1"/>
      <dgm:spPr/>
      <dgm:t>
        <a:bodyPr/>
        <a:lstStyle/>
        <a:p>
          <a:pPr rtl="1"/>
          <a:r>
            <a:rPr lang="en-US" sz="2000" dirty="0" smtClean="0"/>
            <a:t>Technique</a:t>
          </a:r>
          <a:endParaRPr lang="ar-SA" sz="2000" dirty="0"/>
        </a:p>
      </dgm:t>
    </dgm:pt>
    <dgm:pt modelId="{6F07EE8E-5670-4325-A10A-4F246A19F77F}" type="parTrans" cxnId="{032C2C88-CC3B-441B-B50F-1B982BE724D3}">
      <dgm:prSet/>
      <dgm:spPr/>
      <dgm:t>
        <a:bodyPr/>
        <a:lstStyle/>
        <a:p>
          <a:pPr rtl="1"/>
          <a:endParaRPr lang="ar-SA"/>
        </a:p>
      </dgm:t>
    </dgm:pt>
    <dgm:pt modelId="{B485243C-6F85-4939-B6BF-DC4788DF69D4}" type="sibTrans" cxnId="{032C2C88-CC3B-441B-B50F-1B982BE724D3}">
      <dgm:prSet/>
      <dgm:spPr/>
      <dgm:t>
        <a:bodyPr/>
        <a:lstStyle/>
        <a:p>
          <a:pPr rtl="1"/>
          <a:endParaRPr lang="ar-SA"/>
        </a:p>
      </dgm:t>
    </dgm:pt>
    <dgm:pt modelId="{FBD19F58-BCD7-4388-B728-129BCA953893}" type="pres">
      <dgm:prSet presAssocID="{70FCA3EE-F5CB-443C-BC66-720A45729686}" presName="Name0" presStyleCnt="0">
        <dgm:presLayoutVars>
          <dgm:dir/>
          <dgm:animLvl val="lvl"/>
          <dgm:resizeHandles val="exact"/>
        </dgm:presLayoutVars>
      </dgm:prSet>
      <dgm:spPr/>
    </dgm:pt>
    <dgm:pt modelId="{A1A63860-ABB5-4203-81A9-8C204CD26A40}" type="pres">
      <dgm:prSet presAssocID="{E65EC0D7-E321-48C8-9625-29C7AD0239CE}" presName="Name8" presStyleCnt="0"/>
      <dgm:spPr/>
    </dgm:pt>
    <dgm:pt modelId="{DA76C263-51E3-4515-99CD-ABB98F3C0D89}" type="pres">
      <dgm:prSet presAssocID="{E65EC0D7-E321-48C8-9625-29C7AD0239CE}" presName="level" presStyleLbl="node1" presStyleIdx="0" presStyleCnt="3" custLinFactNeighborY="-4110">
        <dgm:presLayoutVars>
          <dgm:chMax val="1"/>
          <dgm:bulletEnabled val="1"/>
        </dgm:presLayoutVars>
      </dgm:prSet>
      <dgm:spPr/>
      <dgm:t>
        <a:bodyPr/>
        <a:lstStyle/>
        <a:p>
          <a:pPr rtl="1"/>
          <a:endParaRPr lang="ar-SA"/>
        </a:p>
      </dgm:t>
    </dgm:pt>
    <dgm:pt modelId="{8D5BDA28-4F22-450A-9546-2ED6D9022912}" type="pres">
      <dgm:prSet presAssocID="{E65EC0D7-E321-48C8-9625-29C7AD0239CE}" presName="levelTx" presStyleLbl="revTx" presStyleIdx="0" presStyleCnt="0">
        <dgm:presLayoutVars>
          <dgm:chMax val="1"/>
          <dgm:bulletEnabled val="1"/>
        </dgm:presLayoutVars>
      </dgm:prSet>
      <dgm:spPr/>
      <dgm:t>
        <a:bodyPr/>
        <a:lstStyle/>
        <a:p>
          <a:pPr rtl="1"/>
          <a:endParaRPr lang="ar-SA"/>
        </a:p>
      </dgm:t>
    </dgm:pt>
    <dgm:pt modelId="{F7A84507-24D6-4E35-950E-36DCA52FEAE4}" type="pres">
      <dgm:prSet presAssocID="{9AC0C596-B067-47AA-9AAD-FA808DE3C8C5}" presName="Name8" presStyleCnt="0"/>
      <dgm:spPr/>
    </dgm:pt>
    <dgm:pt modelId="{E073EDCD-12DA-432D-970E-6E8F6FF64FEA}" type="pres">
      <dgm:prSet presAssocID="{9AC0C596-B067-47AA-9AAD-FA808DE3C8C5}" presName="level" presStyleLbl="node1" presStyleIdx="1" presStyleCnt="3">
        <dgm:presLayoutVars>
          <dgm:chMax val="1"/>
          <dgm:bulletEnabled val="1"/>
        </dgm:presLayoutVars>
      </dgm:prSet>
      <dgm:spPr/>
      <dgm:t>
        <a:bodyPr/>
        <a:lstStyle/>
        <a:p>
          <a:pPr rtl="1"/>
          <a:endParaRPr lang="ar-SA"/>
        </a:p>
      </dgm:t>
    </dgm:pt>
    <dgm:pt modelId="{F2B2B73E-DB68-4C2E-ABF1-00A59438DF50}" type="pres">
      <dgm:prSet presAssocID="{9AC0C596-B067-47AA-9AAD-FA808DE3C8C5}" presName="levelTx" presStyleLbl="revTx" presStyleIdx="0" presStyleCnt="0">
        <dgm:presLayoutVars>
          <dgm:chMax val="1"/>
          <dgm:bulletEnabled val="1"/>
        </dgm:presLayoutVars>
      </dgm:prSet>
      <dgm:spPr/>
      <dgm:t>
        <a:bodyPr/>
        <a:lstStyle/>
        <a:p>
          <a:pPr rtl="1"/>
          <a:endParaRPr lang="ar-SA"/>
        </a:p>
      </dgm:t>
    </dgm:pt>
    <dgm:pt modelId="{D709C278-5582-4FE3-826A-0D8A0233725F}" type="pres">
      <dgm:prSet presAssocID="{24F4AF06-2AB8-4182-B0DF-3CD4B01474BF}" presName="Name8" presStyleCnt="0"/>
      <dgm:spPr/>
    </dgm:pt>
    <dgm:pt modelId="{623E40A2-3EEA-4003-9AF1-7A841123C0D7}" type="pres">
      <dgm:prSet presAssocID="{24F4AF06-2AB8-4182-B0DF-3CD4B01474BF}" presName="level" presStyleLbl="node1" presStyleIdx="2" presStyleCnt="3">
        <dgm:presLayoutVars>
          <dgm:chMax val="1"/>
          <dgm:bulletEnabled val="1"/>
        </dgm:presLayoutVars>
      </dgm:prSet>
      <dgm:spPr/>
      <dgm:t>
        <a:bodyPr/>
        <a:lstStyle/>
        <a:p>
          <a:pPr rtl="1"/>
          <a:endParaRPr lang="ar-SA"/>
        </a:p>
      </dgm:t>
    </dgm:pt>
    <dgm:pt modelId="{579BC838-1938-4CAB-BAAB-4D940ED5F928}" type="pres">
      <dgm:prSet presAssocID="{24F4AF06-2AB8-4182-B0DF-3CD4B01474BF}" presName="levelTx" presStyleLbl="revTx" presStyleIdx="0" presStyleCnt="0">
        <dgm:presLayoutVars>
          <dgm:chMax val="1"/>
          <dgm:bulletEnabled val="1"/>
        </dgm:presLayoutVars>
      </dgm:prSet>
      <dgm:spPr/>
      <dgm:t>
        <a:bodyPr/>
        <a:lstStyle/>
        <a:p>
          <a:pPr rtl="1"/>
          <a:endParaRPr lang="ar-SA"/>
        </a:p>
      </dgm:t>
    </dgm:pt>
  </dgm:ptLst>
  <dgm:cxnLst>
    <dgm:cxn modelId="{B3A47E35-9B08-4CCA-A13E-233BFA162E63}" srcId="{70FCA3EE-F5CB-443C-BC66-720A45729686}" destId="{9AC0C596-B067-47AA-9AAD-FA808DE3C8C5}" srcOrd="1" destOrd="0" parTransId="{AEE28392-6FEB-4B7A-BAD7-D6D54A5A5407}" sibTransId="{3A790875-7BF8-42BB-834F-1B7C81DD13F4}"/>
    <dgm:cxn modelId="{9510777B-3172-40DE-B7AA-E158C980D3A0}" type="presOf" srcId="{E65EC0D7-E321-48C8-9625-29C7AD0239CE}" destId="{DA76C263-51E3-4515-99CD-ABB98F3C0D89}" srcOrd="0" destOrd="0" presId="urn:microsoft.com/office/officeart/2005/8/layout/pyramid3"/>
    <dgm:cxn modelId="{C2AB4C98-4BFA-4D7F-A1FA-688F1312A319}" type="presOf" srcId="{9AC0C596-B067-47AA-9AAD-FA808DE3C8C5}" destId="{F2B2B73E-DB68-4C2E-ABF1-00A59438DF50}" srcOrd="1" destOrd="0" presId="urn:microsoft.com/office/officeart/2005/8/layout/pyramid3"/>
    <dgm:cxn modelId="{1F5317D6-F240-4AFB-A8DB-42420B0CA962}" type="presOf" srcId="{70FCA3EE-F5CB-443C-BC66-720A45729686}" destId="{FBD19F58-BCD7-4388-B728-129BCA953893}" srcOrd="0" destOrd="0" presId="urn:microsoft.com/office/officeart/2005/8/layout/pyramid3"/>
    <dgm:cxn modelId="{5F06682B-76A0-4339-965C-5A74762F606C}" type="presOf" srcId="{E65EC0D7-E321-48C8-9625-29C7AD0239CE}" destId="{8D5BDA28-4F22-450A-9546-2ED6D9022912}" srcOrd="1" destOrd="0" presId="urn:microsoft.com/office/officeart/2005/8/layout/pyramid3"/>
    <dgm:cxn modelId="{82D8084A-D1AB-4214-9E29-FF554F95FD6E}" srcId="{70FCA3EE-F5CB-443C-BC66-720A45729686}" destId="{E65EC0D7-E321-48C8-9625-29C7AD0239CE}" srcOrd="0" destOrd="0" parTransId="{9E4ED136-7DAB-40FB-896F-EA3B06337904}" sibTransId="{0A210108-600B-4056-90A3-5EB10F584BA9}"/>
    <dgm:cxn modelId="{032C2C88-CC3B-441B-B50F-1B982BE724D3}" srcId="{70FCA3EE-F5CB-443C-BC66-720A45729686}" destId="{24F4AF06-2AB8-4182-B0DF-3CD4B01474BF}" srcOrd="2" destOrd="0" parTransId="{6F07EE8E-5670-4325-A10A-4F246A19F77F}" sibTransId="{B485243C-6F85-4939-B6BF-DC4788DF69D4}"/>
    <dgm:cxn modelId="{3A34F268-A725-42ED-AD5F-C85725762294}" type="presOf" srcId="{9AC0C596-B067-47AA-9AAD-FA808DE3C8C5}" destId="{E073EDCD-12DA-432D-970E-6E8F6FF64FEA}" srcOrd="0" destOrd="0" presId="urn:microsoft.com/office/officeart/2005/8/layout/pyramid3"/>
    <dgm:cxn modelId="{D765E5A0-1E18-4FBF-BDE2-F3AD629430F9}" type="presOf" srcId="{24F4AF06-2AB8-4182-B0DF-3CD4B01474BF}" destId="{579BC838-1938-4CAB-BAAB-4D940ED5F928}" srcOrd="1" destOrd="0" presId="urn:microsoft.com/office/officeart/2005/8/layout/pyramid3"/>
    <dgm:cxn modelId="{29C5FCB1-932C-4AA2-89B2-4155FAECEE5B}" type="presOf" srcId="{24F4AF06-2AB8-4182-B0DF-3CD4B01474BF}" destId="{623E40A2-3EEA-4003-9AF1-7A841123C0D7}" srcOrd="0" destOrd="0" presId="urn:microsoft.com/office/officeart/2005/8/layout/pyramid3"/>
    <dgm:cxn modelId="{6B528E7F-0D25-47C7-86AF-DA348162E36C}" type="presParOf" srcId="{FBD19F58-BCD7-4388-B728-129BCA953893}" destId="{A1A63860-ABB5-4203-81A9-8C204CD26A40}" srcOrd="0" destOrd="0" presId="urn:microsoft.com/office/officeart/2005/8/layout/pyramid3"/>
    <dgm:cxn modelId="{65C5651E-6FBA-4759-A10A-1DEC4A5AA0B9}" type="presParOf" srcId="{A1A63860-ABB5-4203-81A9-8C204CD26A40}" destId="{DA76C263-51E3-4515-99CD-ABB98F3C0D89}" srcOrd="0" destOrd="0" presId="urn:microsoft.com/office/officeart/2005/8/layout/pyramid3"/>
    <dgm:cxn modelId="{B79ABE8C-40BB-4FEE-984B-171882CBE2E3}" type="presParOf" srcId="{A1A63860-ABB5-4203-81A9-8C204CD26A40}" destId="{8D5BDA28-4F22-450A-9546-2ED6D9022912}" srcOrd="1" destOrd="0" presId="urn:microsoft.com/office/officeart/2005/8/layout/pyramid3"/>
    <dgm:cxn modelId="{5DF01E6A-B39E-44AD-83BA-33B655F5B320}" type="presParOf" srcId="{FBD19F58-BCD7-4388-B728-129BCA953893}" destId="{F7A84507-24D6-4E35-950E-36DCA52FEAE4}" srcOrd="1" destOrd="0" presId="urn:microsoft.com/office/officeart/2005/8/layout/pyramid3"/>
    <dgm:cxn modelId="{1038E083-6A36-453B-A319-B509EC854DA8}" type="presParOf" srcId="{F7A84507-24D6-4E35-950E-36DCA52FEAE4}" destId="{E073EDCD-12DA-432D-970E-6E8F6FF64FEA}" srcOrd="0" destOrd="0" presId="urn:microsoft.com/office/officeart/2005/8/layout/pyramid3"/>
    <dgm:cxn modelId="{E0D0E1CD-4616-4953-87BD-F7DC0846ABA2}" type="presParOf" srcId="{F7A84507-24D6-4E35-950E-36DCA52FEAE4}" destId="{F2B2B73E-DB68-4C2E-ABF1-00A59438DF50}" srcOrd="1" destOrd="0" presId="urn:microsoft.com/office/officeart/2005/8/layout/pyramid3"/>
    <dgm:cxn modelId="{F27575C8-BE95-4711-8B79-2D57882C5B68}" type="presParOf" srcId="{FBD19F58-BCD7-4388-B728-129BCA953893}" destId="{D709C278-5582-4FE3-826A-0D8A0233725F}" srcOrd="2" destOrd="0" presId="urn:microsoft.com/office/officeart/2005/8/layout/pyramid3"/>
    <dgm:cxn modelId="{C49DABDC-BAA1-4DFD-AB46-A0CE6E3701D5}" type="presParOf" srcId="{D709C278-5582-4FE3-826A-0D8A0233725F}" destId="{623E40A2-3EEA-4003-9AF1-7A841123C0D7}" srcOrd="0" destOrd="0" presId="urn:microsoft.com/office/officeart/2005/8/layout/pyramid3"/>
    <dgm:cxn modelId="{AD8DD3CC-8FDC-49AB-B028-C428DCB92A71}" type="presParOf" srcId="{D709C278-5582-4FE3-826A-0D8A0233725F}" destId="{579BC838-1938-4CAB-BAAB-4D940ED5F928}" srcOrd="1" destOrd="0" presId="urn:microsoft.com/office/officeart/2005/8/layout/pyramid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569DA6B-7D6E-4169-A17A-819E38337DB2}" type="doc">
      <dgm:prSet loTypeId="urn:microsoft.com/office/officeart/2005/8/layout/venn2" loCatId="relationship" qsTypeId="urn:microsoft.com/office/officeart/2005/8/quickstyle/simple3" qsCatId="simple" csTypeId="urn:microsoft.com/office/officeart/2005/8/colors/accent1_2" csCatId="accent1" phldr="1"/>
      <dgm:spPr/>
      <dgm:t>
        <a:bodyPr/>
        <a:lstStyle/>
        <a:p>
          <a:pPr rtl="1"/>
          <a:endParaRPr lang="ar-SA"/>
        </a:p>
      </dgm:t>
    </dgm:pt>
    <dgm:pt modelId="{F0F726BF-36EE-4570-99C9-1213F4C5AB95}">
      <dgm:prSet phldrT="[نص]"/>
      <dgm:spPr>
        <a:solidFill>
          <a:schemeClr val="accent2">
            <a:lumMod val="60000"/>
            <a:lumOff val="40000"/>
          </a:schemeClr>
        </a:solidFill>
      </dgm:spPr>
      <dgm:t>
        <a:bodyPr/>
        <a:lstStyle/>
        <a:p>
          <a:pPr rtl="1"/>
          <a:r>
            <a:rPr lang="en-US" b="1" dirty="0" smtClean="0"/>
            <a:t>Approach</a:t>
          </a:r>
          <a:endParaRPr lang="ar-SA" b="1" dirty="0"/>
        </a:p>
      </dgm:t>
    </dgm:pt>
    <dgm:pt modelId="{A1542976-5AFA-4F88-BC68-6F58D836DAF5}" type="parTrans" cxnId="{A8ED1A50-1321-4F92-A498-A842EC5C271B}">
      <dgm:prSet/>
      <dgm:spPr/>
      <dgm:t>
        <a:bodyPr/>
        <a:lstStyle/>
        <a:p>
          <a:pPr rtl="1"/>
          <a:endParaRPr lang="ar-SA"/>
        </a:p>
      </dgm:t>
    </dgm:pt>
    <dgm:pt modelId="{36CD37D7-F78A-4CDB-B156-9545339038FB}" type="sibTrans" cxnId="{A8ED1A50-1321-4F92-A498-A842EC5C271B}">
      <dgm:prSet/>
      <dgm:spPr/>
      <dgm:t>
        <a:bodyPr/>
        <a:lstStyle/>
        <a:p>
          <a:pPr rtl="1"/>
          <a:endParaRPr lang="ar-SA"/>
        </a:p>
      </dgm:t>
    </dgm:pt>
    <dgm:pt modelId="{F582A709-5867-4C26-B74F-9BC37093E434}">
      <dgm:prSet phldrT="[نص]"/>
      <dgm:spPr>
        <a:solidFill>
          <a:schemeClr val="accent1">
            <a:lumMod val="60000"/>
            <a:lumOff val="40000"/>
          </a:schemeClr>
        </a:solidFill>
      </dgm:spPr>
      <dgm:t>
        <a:bodyPr/>
        <a:lstStyle/>
        <a:p>
          <a:pPr rtl="1"/>
          <a:r>
            <a:rPr lang="en-US" b="1" dirty="0" smtClean="0"/>
            <a:t>Method</a:t>
          </a:r>
          <a:endParaRPr lang="ar-SA" b="1" dirty="0"/>
        </a:p>
      </dgm:t>
    </dgm:pt>
    <dgm:pt modelId="{13B23636-E726-4897-9329-79B8C7D0D2EE}" type="parTrans" cxnId="{FFBE559C-3BD1-4E39-9F22-BC54DC53216E}">
      <dgm:prSet/>
      <dgm:spPr/>
      <dgm:t>
        <a:bodyPr/>
        <a:lstStyle/>
        <a:p>
          <a:pPr rtl="1"/>
          <a:endParaRPr lang="ar-SA"/>
        </a:p>
      </dgm:t>
    </dgm:pt>
    <dgm:pt modelId="{7F2F990D-5521-45E5-970E-38A5D941B7EA}" type="sibTrans" cxnId="{FFBE559C-3BD1-4E39-9F22-BC54DC53216E}">
      <dgm:prSet/>
      <dgm:spPr/>
      <dgm:t>
        <a:bodyPr/>
        <a:lstStyle/>
        <a:p>
          <a:pPr rtl="1"/>
          <a:endParaRPr lang="ar-SA"/>
        </a:p>
      </dgm:t>
    </dgm:pt>
    <dgm:pt modelId="{7A39F2D3-AAA7-48F6-9DA0-1F8C10AC8EC7}">
      <dgm:prSet phldrT="[نص]"/>
      <dgm:spPr/>
      <dgm:t>
        <a:bodyPr/>
        <a:lstStyle/>
        <a:p>
          <a:pPr rtl="1"/>
          <a:r>
            <a:rPr lang="en-US" b="1" dirty="0" smtClean="0"/>
            <a:t>Technique</a:t>
          </a:r>
          <a:endParaRPr lang="ar-SA" b="1" dirty="0"/>
        </a:p>
      </dgm:t>
    </dgm:pt>
    <dgm:pt modelId="{3A102B01-93F1-477C-B30C-226F671C326F}" type="parTrans" cxnId="{4D0E3EE8-AB86-43A5-982B-BF582E662698}">
      <dgm:prSet/>
      <dgm:spPr/>
      <dgm:t>
        <a:bodyPr/>
        <a:lstStyle/>
        <a:p>
          <a:pPr rtl="1"/>
          <a:endParaRPr lang="ar-SA"/>
        </a:p>
      </dgm:t>
    </dgm:pt>
    <dgm:pt modelId="{9DA12576-A877-4493-AC35-DB3A6543632F}" type="sibTrans" cxnId="{4D0E3EE8-AB86-43A5-982B-BF582E662698}">
      <dgm:prSet/>
      <dgm:spPr/>
      <dgm:t>
        <a:bodyPr/>
        <a:lstStyle/>
        <a:p>
          <a:pPr rtl="1"/>
          <a:endParaRPr lang="ar-SA"/>
        </a:p>
      </dgm:t>
    </dgm:pt>
    <dgm:pt modelId="{773CCC8A-748C-470A-8C1B-D00F6D6CDB59}" type="pres">
      <dgm:prSet presAssocID="{5569DA6B-7D6E-4169-A17A-819E38337DB2}" presName="Name0" presStyleCnt="0">
        <dgm:presLayoutVars>
          <dgm:chMax val="7"/>
          <dgm:resizeHandles val="exact"/>
        </dgm:presLayoutVars>
      </dgm:prSet>
      <dgm:spPr/>
      <dgm:t>
        <a:bodyPr/>
        <a:lstStyle/>
        <a:p>
          <a:pPr rtl="1"/>
          <a:endParaRPr lang="ar-SA"/>
        </a:p>
      </dgm:t>
    </dgm:pt>
    <dgm:pt modelId="{9462F7D8-A76E-463A-A649-5157FF25ECEA}" type="pres">
      <dgm:prSet presAssocID="{5569DA6B-7D6E-4169-A17A-819E38337DB2}" presName="comp1" presStyleCnt="0"/>
      <dgm:spPr/>
    </dgm:pt>
    <dgm:pt modelId="{77989195-32AC-4D48-ACCD-017CF06CACA6}" type="pres">
      <dgm:prSet presAssocID="{5569DA6B-7D6E-4169-A17A-819E38337DB2}" presName="circle1" presStyleLbl="node1" presStyleIdx="0" presStyleCnt="3" custLinFactNeighborY="1351"/>
      <dgm:spPr/>
      <dgm:t>
        <a:bodyPr/>
        <a:lstStyle/>
        <a:p>
          <a:pPr rtl="1"/>
          <a:endParaRPr lang="ar-SA"/>
        </a:p>
      </dgm:t>
    </dgm:pt>
    <dgm:pt modelId="{1E2DD2A4-8EB2-41FF-8B2E-8DE48EF54C1E}" type="pres">
      <dgm:prSet presAssocID="{5569DA6B-7D6E-4169-A17A-819E38337DB2}" presName="c1text" presStyleLbl="node1" presStyleIdx="0" presStyleCnt="3">
        <dgm:presLayoutVars>
          <dgm:bulletEnabled val="1"/>
        </dgm:presLayoutVars>
      </dgm:prSet>
      <dgm:spPr/>
      <dgm:t>
        <a:bodyPr/>
        <a:lstStyle/>
        <a:p>
          <a:pPr rtl="1"/>
          <a:endParaRPr lang="ar-SA"/>
        </a:p>
      </dgm:t>
    </dgm:pt>
    <dgm:pt modelId="{FABC91DA-1497-4C45-9EFF-FD9DBEB14039}" type="pres">
      <dgm:prSet presAssocID="{5569DA6B-7D6E-4169-A17A-819E38337DB2}" presName="comp2" presStyleCnt="0"/>
      <dgm:spPr/>
    </dgm:pt>
    <dgm:pt modelId="{397AB77D-A90D-4074-9806-8208134967EF}" type="pres">
      <dgm:prSet presAssocID="{5569DA6B-7D6E-4169-A17A-819E38337DB2}" presName="circle2" presStyleLbl="node1" presStyleIdx="1" presStyleCnt="3"/>
      <dgm:spPr/>
      <dgm:t>
        <a:bodyPr/>
        <a:lstStyle/>
        <a:p>
          <a:pPr rtl="1"/>
          <a:endParaRPr lang="ar-SA"/>
        </a:p>
      </dgm:t>
    </dgm:pt>
    <dgm:pt modelId="{2F94554B-3AFD-4825-A977-7279966F24B6}" type="pres">
      <dgm:prSet presAssocID="{5569DA6B-7D6E-4169-A17A-819E38337DB2}" presName="c2text" presStyleLbl="node1" presStyleIdx="1" presStyleCnt="3">
        <dgm:presLayoutVars>
          <dgm:bulletEnabled val="1"/>
        </dgm:presLayoutVars>
      </dgm:prSet>
      <dgm:spPr/>
      <dgm:t>
        <a:bodyPr/>
        <a:lstStyle/>
        <a:p>
          <a:pPr rtl="1"/>
          <a:endParaRPr lang="ar-SA"/>
        </a:p>
      </dgm:t>
    </dgm:pt>
    <dgm:pt modelId="{EB9E1222-D138-42D8-AF20-0C692A7A639D}" type="pres">
      <dgm:prSet presAssocID="{5569DA6B-7D6E-4169-A17A-819E38337DB2}" presName="comp3" presStyleCnt="0"/>
      <dgm:spPr/>
    </dgm:pt>
    <dgm:pt modelId="{62DDFBF3-2D25-4417-BDB7-44902C63822B}" type="pres">
      <dgm:prSet presAssocID="{5569DA6B-7D6E-4169-A17A-819E38337DB2}" presName="circle3" presStyleLbl="node1" presStyleIdx="2" presStyleCnt="3"/>
      <dgm:spPr/>
      <dgm:t>
        <a:bodyPr/>
        <a:lstStyle/>
        <a:p>
          <a:pPr rtl="1"/>
          <a:endParaRPr lang="ar-SA"/>
        </a:p>
      </dgm:t>
    </dgm:pt>
    <dgm:pt modelId="{3A40B727-CB12-47A6-9E7B-22CC8660AEF3}" type="pres">
      <dgm:prSet presAssocID="{5569DA6B-7D6E-4169-A17A-819E38337DB2}" presName="c3text" presStyleLbl="node1" presStyleIdx="2" presStyleCnt="3">
        <dgm:presLayoutVars>
          <dgm:bulletEnabled val="1"/>
        </dgm:presLayoutVars>
      </dgm:prSet>
      <dgm:spPr/>
      <dgm:t>
        <a:bodyPr/>
        <a:lstStyle/>
        <a:p>
          <a:pPr rtl="1"/>
          <a:endParaRPr lang="ar-SA"/>
        </a:p>
      </dgm:t>
    </dgm:pt>
  </dgm:ptLst>
  <dgm:cxnLst>
    <dgm:cxn modelId="{DCA7A8DB-05AF-4974-ACF6-699EE0428ED7}" type="presOf" srcId="{F582A709-5867-4C26-B74F-9BC37093E434}" destId="{397AB77D-A90D-4074-9806-8208134967EF}" srcOrd="0" destOrd="0" presId="urn:microsoft.com/office/officeart/2005/8/layout/venn2"/>
    <dgm:cxn modelId="{4D0E3EE8-AB86-43A5-982B-BF582E662698}" srcId="{5569DA6B-7D6E-4169-A17A-819E38337DB2}" destId="{7A39F2D3-AAA7-48F6-9DA0-1F8C10AC8EC7}" srcOrd="2" destOrd="0" parTransId="{3A102B01-93F1-477C-B30C-226F671C326F}" sibTransId="{9DA12576-A877-4493-AC35-DB3A6543632F}"/>
    <dgm:cxn modelId="{DD3D50F5-C1DF-4027-B043-CD68F671FFD4}" type="presOf" srcId="{F0F726BF-36EE-4570-99C9-1213F4C5AB95}" destId="{77989195-32AC-4D48-ACCD-017CF06CACA6}" srcOrd="0" destOrd="0" presId="urn:microsoft.com/office/officeart/2005/8/layout/venn2"/>
    <dgm:cxn modelId="{FFBE559C-3BD1-4E39-9F22-BC54DC53216E}" srcId="{5569DA6B-7D6E-4169-A17A-819E38337DB2}" destId="{F582A709-5867-4C26-B74F-9BC37093E434}" srcOrd="1" destOrd="0" parTransId="{13B23636-E726-4897-9329-79B8C7D0D2EE}" sibTransId="{7F2F990D-5521-45E5-970E-38A5D941B7EA}"/>
    <dgm:cxn modelId="{7B827A38-5FF2-4E93-95F7-BA18B88B645A}" type="presOf" srcId="{F0F726BF-36EE-4570-99C9-1213F4C5AB95}" destId="{1E2DD2A4-8EB2-41FF-8B2E-8DE48EF54C1E}" srcOrd="1" destOrd="0" presId="urn:microsoft.com/office/officeart/2005/8/layout/venn2"/>
    <dgm:cxn modelId="{D86B059A-F673-4DEC-A556-ED21FE2B6F14}" type="presOf" srcId="{7A39F2D3-AAA7-48F6-9DA0-1F8C10AC8EC7}" destId="{62DDFBF3-2D25-4417-BDB7-44902C63822B}" srcOrd="0" destOrd="0" presId="urn:microsoft.com/office/officeart/2005/8/layout/venn2"/>
    <dgm:cxn modelId="{A8ED1A50-1321-4F92-A498-A842EC5C271B}" srcId="{5569DA6B-7D6E-4169-A17A-819E38337DB2}" destId="{F0F726BF-36EE-4570-99C9-1213F4C5AB95}" srcOrd="0" destOrd="0" parTransId="{A1542976-5AFA-4F88-BC68-6F58D836DAF5}" sibTransId="{36CD37D7-F78A-4CDB-B156-9545339038FB}"/>
    <dgm:cxn modelId="{C1AFC86C-2C8D-4837-B881-9E36329DC8CB}" type="presOf" srcId="{5569DA6B-7D6E-4169-A17A-819E38337DB2}" destId="{773CCC8A-748C-470A-8C1B-D00F6D6CDB59}" srcOrd="0" destOrd="0" presId="urn:microsoft.com/office/officeart/2005/8/layout/venn2"/>
    <dgm:cxn modelId="{5F8F6842-4920-4DB0-BA00-55C09A669FF8}" type="presOf" srcId="{F582A709-5867-4C26-B74F-9BC37093E434}" destId="{2F94554B-3AFD-4825-A977-7279966F24B6}" srcOrd="1" destOrd="0" presId="urn:microsoft.com/office/officeart/2005/8/layout/venn2"/>
    <dgm:cxn modelId="{50DA4D10-448B-4521-AACF-D805714C016D}" type="presOf" srcId="{7A39F2D3-AAA7-48F6-9DA0-1F8C10AC8EC7}" destId="{3A40B727-CB12-47A6-9E7B-22CC8660AEF3}" srcOrd="1" destOrd="0" presId="urn:microsoft.com/office/officeart/2005/8/layout/venn2"/>
    <dgm:cxn modelId="{EA6C3CD7-B13D-4D0E-ADD4-867DD3E3E599}" type="presParOf" srcId="{773CCC8A-748C-470A-8C1B-D00F6D6CDB59}" destId="{9462F7D8-A76E-463A-A649-5157FF25ECEA}" srcOrd="0" destOrd="0" presId="urn:microsoft.com/office/officeart/2005/8/layout/venn2"/>
    <dgm:cxn modelId="{4B96813D-2CED-440D-939E-BE854BFDD225}" type="presParOf" srcId="{9462F7D8-A76E-463A-A649-5157FF25ECEA}" destId="{77989195-32AC-4D48-ACCD-017CF06CACA6}" srcOrd="0" destOrd="0" presId="urn:microsoft.com/office/officeart/2005/8/layout/venn2"/>
    <dgm:cxn modelId="{E0E5E5CC-1D1D-44AE-856B-A950F8265FE8}" type="presParOf" srcId="{9462F7D8-A76E-463A-A649-5157FF25ECEA}" destId="{1E2DD2A4-8EB2-41FF-8B2E-8DE48EF54C1E}" srcOrd="1" destOrd="0" presId="urn:microsoft.com/office/officeart/2005/8/layout/venn2"/>
    <dgm:cxn modelId="{666DF108-8780-4905-B12A-A7D9F85245FE}" type="presParOf" srcId="{773CCC8A-748C-470A-8C1B-D00F6D6CDB59}" destId="{FABC91DA-1497-4C45-9EFF-FD9DBEB14039}" srcOrd="1" destOrd="0" presId="urn:microsoft.com/office/officeart/2005/8/layout/venn2"/>
    <dgm:cxn modelId="{A18B8688-EF21-411D-8507-682635EE21F7}" type="presParOf" srcId="{FABC91DA-1497-4C45-9EFF-FD9DBEB14039}" destId="{397AB77D-A90D-4074-9806-8208134967EF}" srcOrd="0" destOrd="0" presId="urn:microsoft.com/office/officeart/2005/8/layout/venn2"/>
    <dgm:cxn modelId="{97B3E775-0E93-44A5-82B7-93A93E350A64}" type="presParOf" srcId="{FABC91DA-1497-4C45-9EFF-FD9DBEB14039}" destId="{2F94554B-3AFD-4825-A977-7279966F24B6}" srcOrd="1" destOrd="0" presId="urn:microsoft.com/office/officeart/2005/8/layout/venn2"/>
    <dgm:cxn modelId="{E6E5FF83-405F-4CBD-ABCC-620795614688}" type="presParOf" srcId="{773CCC8A-748C-470A-8C1B-D00F6D6CDB59}" destId="{EB9E1222-D138-42D8-AF20-0C692A7A639D}" srcOrd="2" destOrd="0" presId="urn:microsoft.com/office/officeart/2005/8/layout/venn2"/>
    <dgm:cxn modelId="{D2A08A2E-48F0-490C-9050-BED0E89F690F}" type="presParOf" srcId="{EB9E1222-D138-42D8-AF20-0C692A7A639D}" destId="{62DDFBF3-2D25-4417-BDB7-44902C63822B}" srcOrd="0" destOrd="0" presId="urn:microsoft.com/office/officeart/2005/8/layout/venn2"/>
    <dgm:cxn modelId="{5185BB11-B11A-4E41-A63E-B953C95DFED2}" type="presParOf" srcId="{EB9E1222-D138-42D8-AF20-0C692A7A639D}" destId="{3A40B727-CB12-47A6-9E7B-22CC8660AEF3}" srcOrd="1" destOrd="0" presId="urn:microsoft.com/office/officeart/2005/8/layout/venn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A76C263-51E3-4515-99CD-ABB98F3C0D89}">
      <dsp:nvSpPr>
        <dsp:cNvPr id="0" name=""/>
        <dsp:cNvSpPr/>
      </dsp:nvSpPr>
      <dsp:spPr>
        <a:xfrm rot="10800000">
          <a:off x="0" y="0"/>
          <a:ext cx="8077200" cy="1854200"/>
        </a:xfrm>
        <a:prstGeom prst="trapezoid">
          <a:avLst>
            <a:gd name="adj" fmla="val 72603"/>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rtl="1">
            <a:lnSpc>
              <a:spcPct val="90000"/>
            </a:lnSpc>
            <a:spcBef>
              <a:spcPct val="0"/>
            </a:spcBef>
            <a:spcAft>
              <a:spcPct val="35000"/>
            </a:spcAft>
          </a:pPr>
          <a:r>
            <a:rPr lang="en-US" sz="6500" kern="1200" dirty="0" smtClean="0"/>
            <a:t>Approach</a:t>
          </a:r>
          <a:endParaRPr lang="ar-SA" sz="6500" kern="1200" dirty="0"/>
        </a:p>
      </dsp:txBody>
      <dsp:txXfrm>
        <a:off x="1413509" y="0"/>
        <a:ext cx="5250180" cy="1854200"/>
      </dsp:txXfrm>
    </dsp:sp>
    <dsp:sp modelId="{E073EDCD-12DA-432D-970E-6E8F6FF64FEA}">
      <dsp:nvSpPr>
        <dsp:cNvPr id="0" name=""/>
        <dsp:cNvSpPr/>
      </dsp:nvSpPr>
      <dsp:spPr>
        <a:xfrm rot="10800000">
          <a:off x="1346200" y="1854200"/>
          <a:ext cx="5384800" cy="1854200"/>
        </a:xfrm>
        <a:prstGeom prst="trapezoid">
          <a:avLst>
            <a:gd name="adj" fmla="val 72603"/>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2400300" rtl="1">
            <a:lnSpc>
              <a:spcPct val="90000"/>
            </a:lnSpc>
            <a:spcBef>
              <a:spcPct val="0"/>
            </a:spcBef>
            <a:spcAft>
              <a:spcPct val="35000"/>
            </a:spcAft>
          </a:pPr>
          <a:r>
            <a:rPr lang="en-US" sz="5400" kern="1200" dirty="0" smtClean="0"/>
            <a:t>Method</a:t>
          </a:r>
          <a:endParaRPr lang="ar-SA" sz="6500" kern="1200" dirty="0"/>
        </a:p>
      </dsp:txBody>
      <dsp:txXfrm>
        <a:off x="2288540" y="1854200"/>
        <a:ext cx="3500120" cy="1854200"/>
      </dsp:txXfrm>
    </dsp:sp>
    <dsp:sp modelId="{623E40A2-3EEA-4003-9AF1-7A841123C0D7}">
      <dsp:nvSpPr>
        <dsp:cNvPr id="0" name=""/>
        <dsp:cNvSpPr/>
      </dsp:nvSpPr>
      <dsp:spPr>
        <a:xfrm rot="10800000">
          <a:off x="2692400" y="3708400"/>
          <a:ext cx="2692400" cy="1854200"/>
        </a:xfrm>
        <a:prstGeom prst="trapezoid">
          <a:avLst>
            <a:gd name="adj" fmla="val 72603"/>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en-US" sz="2000" kern="1200" dirty="0" smtClean="0"/>
            <a:t>Technique</a:t>
          </a:r>
          <a:endParaRPr lang="ar-SA" sz="2000" kern="1200" dirty="0"/>
        </a:p>
      </dsp:txBody>
      <dsp:txXfrm>
        <a:off x="2692400" y="3708400"/>
        <a:ext cx="2692400" cy="18542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7989195-32AC-4D48-ACCD-017CF06CACA6}">
      <dsp:nvSpPr>
        <dsp:cNvPr id="0" name=""/>
        <dsp:cNvSpPr/>
      </dsp:nvSpPr>
      <dsp:spPr>
        <a:xfrm>
          <a:off x="228600" y="0"/>
          <a:ext cx="5638800" cy="5638800"/>
        </a:xfrm>
        <a:prstGeom prst="ellipse">
          <a:avLst/>
        </a:prstGeom>
        <a:solidFill>
          <a:schemeClr val="accent2">
            <a:lumMod val="60000"/>
            <a:lumOff val="40000"/>
          </a:schemeClr>
        </a:solidFill>
        <a:ln>
          <a:noFill/>
        </a:ln>
        <a:effectLst>
          <a:outerShdw blurRad="50800" dist="381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4912" tIns="184912" rIns="184912" bIns="184912" numCol="1" spcCol="1270" anchor="ctr" anchorCtr="0">
          <a:noAutofit/>
        </a:bodyPr>
        <a:lstStyle/>
        <a:p>
          <a:pPr lvl="0" algn="ctr" defTabSz="1155700" rtl="1">
            <a:lnSpc>
              <a:spcPct val="90000"/>
            </a:lnSpc>
            <a:spcBef>
              <a:spcPct val="0"/>
            </a:spcBef>
            <a:spcAft>
              <a:spcPct val="35000"/>
            </a:spcAft>
          </a:pPr>
          <a:r>
            <a:rPr lang="en-US" sz="2600" b="1" kern="1200" dirty="0" smtClean="0"/>
            <a:t>Approach</a:t>
          </a:r>
          <a:endParaRPr lang="ar-SA" sz="2600" b="1" kern="1200" dirty="0"/>
        </a:p>
      </dsp:txBody>
      <dsp:txXfrm>
        <a:off x="2062619" y="281939"/>
        <a:ext cx="1970760" cy="845820"/>
      </dsp:txXfrm>
    </dsp:sp>
    <dsp:sp modelId="{397AB77D-A90D-4074-9806-8208134967EF}">
      <dsp:nvSpPr>
        <dsp:cNvPr id="0" name=""/>
        <dsp:cNvSpPr/>
      </dsp:nvSpPr>
      <dsp:spPr>
        <a:xfrm>
          <a:off x="933450" y="1409699"/>
          <a:ext cx="4229100" cy="4229100"/>
        </a:xfrm>
        <a:prstGeom prst="ellipse">
          <a:avLst/>
        </a:prstGeom>
        <a:solidFill>
          <a:schemeClr val="accent1">
            <a:lumMod val="60000"/>
            <a:lumOff val="40000"/>
          </a:schemeClr>
        </a:solidFill>
        <a:ln>
          <a:noFill/>
        </a:ln>
        <a:effectLst>
          <a:outerShdw blurRad="50800" dist="381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4912" tIns="184912" rIns="184912" bIns="184912" numCol="1" spcCol="1270" anchor="ctr" anchorCtr="0">
          <a:noAutofit/>
        </a:bodyPr>
        <a:lstStyle/>
        <a:p>
          <a:pPr lvl="0" algn="ctr" defTabSz="1155700" rtl="1">
            <a:lnSpc>
              <a:spcPct val="90000"/>
            </a:lnSpc>
            <a:spcBef>
              <a:spcPct val="0"/>
            </a:spcBef>
            <a:spcAft>
              <a:spcPct val="35000"/>
            </a:spcAft>
          </a:pPr>
          <a:r>
            <a:rPr lang="en-US" sz="2600" b="1" kern="1200" dirty="0" smtClean="0"/>
            <a:t>Method</a:t>
          </a:r>
          <a:endParaRPr lang="ar-SA" sz="2600" b="1" kern="1200" dirty="0"/>
        </a:p>
      </dsp:txBody>
      <dsp:txXfrm>
        <a:off x="2062619" y="1674018"/>
        <a:ext cx="1970760" cy="792956"/>
      </dsp:txXfrm>
    </dsp:sp>
    <dsp:sp modelId="{62DDFBF3-2D25-4417-BDB7-44902C63822B}">
      <dsp:nvSpPr>
        <dsp:cNvPr id="0" name=""/>
        <dsp:cNvSpPr/>
      </dsp:nvSpPr>
      <dsp:spPr>
        <a:xfrm>
          <a:off x="1638300" y="2819400"/>
          <a:ext cx="2819400" cy="2819400"/>
        </a:xfrm>
        <a:prstGeom prst="ellipse">
          <a:avLst/>
        </a:prstGeom>
        <a:gradFill rotWithShape="0">
          <a:gsLst>
            <a:gs pos="0">
              <a:schemeClr val="accent1">
                <a:hueOff val="0"/>
                <a:satOff val="0"/>
                <a:lumOff val="0"/>
                <a:alphaOff val="0"/>
                <a:tint val="70000"/>
                <a:satMod val="180000"/>
              </a:schemeClr>
            </a:gs>
            <a:gs pos="62000">
              <a:schemeClr val="accent1">
                <a:hueOff val="0"/>
                <a:satOff val="0"/>
                <a:lumOff val="0"/>
                <a:alphaOff val="0"/>
                <a:tint val="30000"/>
                <a:satMod val="180000"/>
              </a:schemeClr>
            </a:gs>
            <a:gs pos="100000">
              <a:schemeClr val="accent1">
                <a:hueOff val="0"/>
                <a:satOff val="0"/>
                <a:lumOff val="0"/>
                <a:alphaOff val="0"/>
                <a:tint val="22000"/>
                <a:satMod val="180000"/>
              </a:schemeClr>
            </a:gs>
          </a:gsLst>
          <a:lin ang="16200000" scaled="0"/>
        </a:gradFill>
        <a:ln>
          <a:noFill/>
        </a:ln>
        <a:effectLst>
          <a:outerShdw blurRad="50800" dist="381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4912" tIns="184912" rIns="184912" bIns="184912" numCol="1" spcCol="1270" anchor="ctr" anchorCtr="0">
          <a:noAutofit/>
        </a:bodyPr>
        <a:lstStyle/>
        <a:p>
          <a:pPr lvl="0" algn="ctr" defTabSz="1155700" rtl="1">
            <a:lnSpc>
              <a:spcPct val="90000"/>
            </a:lnSpc>
            <a:spcBef>
              <a:spcPct val="0"/>
            </a:spcBef>
            <a:spcAft>
              <a:spcPct val="35000"/>
            </a:spcAft>
          </a:pPr>
          <a:r>
            <a:rPr lang="en-US" sz="2600" b="1" kern="1200" dirty="0" smtClean="0"/>
            <a:t>Technique</a:t>
          </a:r>
          <a:endParaRPr lang="ar-SA" sz="2600" b="1" kern="1200" dirty="0"/>
        </a:p>
      </dsp:txBody>
      <dsp:txXfrm>
        <a:off x="2051191" y="3524250"/>
        <a:ext cx="1993616" cy="1409700"/>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2E1118-736E-48CE-A046-B934BCF66CE6}" type="datetimeFigureOut">
              <a:rPr lang="en-US" smtClean="0"/>
              <a:pPr/>
              <a:t>4/23/2019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18838B-E185-4805-90A5-02FEFF992ED9}" type="slidenum">
              <a:rPr lang="en-US" smtClean="0"/>
              <a:pPr/>
              <a:t>‹N°›</a:t>
            </a:fld>
            <a:endParaRPr lang="en-US"/>
          </a:p>
        </p:txBody>
      </p:sp>
    </p:spTree>
    <p:extLst>
      <p:ext uri="{BB962C8B-B14F-4D97-AF65-F5344CB8AC3E}">
        <p14:creationId xmlns:p14="http://schemas.microsoft.com/office/powerpoint/2010/main" xmlns="" val="638717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7F18838B-E185-4805-90A5-02FEFF992ED9}" type="slidenum">
              <a:rPr lang="en-US" smtClean="0"/>
              <a:pPr/>
              <a:t>1</a:t>
            </a:fld>
            <a:endParaRPr lang="en-US"/>
          </a:p>
        </p:txBody>
      </p:sp>
    </p:spTree>
    <p:extLst>
      <p:ext uri="{BB962C8B-B14F-4D97-AF65-F5344CB8AC3E}">
        <p14:creationId xmlns:p14="http://schemas.microsoft.com/office/powerpoint/2010/main" xmlns="" val="2496361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18838B-E185-4805-90A5-02FEFF992ED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4445AADD-16F8-480E-89D4-258F3A07F5BC}" type="slidenum">
              <a:rPr lang="ar-DZ" smtClean="0"/>
              <a:pPr/>
              <a:t>11</a:t>
            </a:fld>
            <a:endParaRPr lang="ar-D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7F18838B-E185-4805-90A5-02FEFF992ED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4445AADD-16F8-480E-89D4-258F3A07F5BC}" type="slidenum">
              <a:rPr lang="ar-DZ" smtClean="0"/>
              <a:pPr/>
              <a:t>17</a:t>
            </a:fld>
            <a:endParaRPr lang="ar-DZ"/>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4445AADD-16F8-480E-89D4-258F3A07F5BC}" type="slidenum">
              <a:rPr lang="ar-DZ" smtClean="0"/>
              <a:pPr/>
              <a:t>18</a:t>
            </a:fld>
            <a:endParaRPr lang="ar-DZ"/>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7F18838B-E185-4805-90A5-02FEFF992ED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840D6CF2-4DA8-484C-BC62-F869C7180A92}" type="slidenum">
              <a:rPr lang="ar-DZ" smtClean="0"/>
              <a:pPr/>
              <a:t>24</a:t>
            </a:fld>
            <a:endParaRPr lang="ar-DZ"/>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840D6CF2-4DA8-484C-BC62-F869C7180A92}" type="slidenum">
              <a:rPr lang="ar-DZ" smtClean="0"/>
              <a:pPr/>
              <a:t>25</a:t>
            </a:fld>
            <a:endParaRPr lang="ar-DZ"/>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840D6CF2-4DA8-484C-BC62-F869C7180A92}" type="slidenum">
              <a:rPr lang="ar-DZ" smtClean="0"/>
              <a:pPr/>
              <a:t>26</a:t>
            </a:fld>
            <a:endParaRPr lang="ar-DZ"/>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840D6CF2-4DA8-484C-BC62-F869C7180A92}" type="slidenum">
              <a:rPr lang="ar-DZ" smtClean="0"/>
              <a:pPr/>
              <a:t>27</a:t>
            </a:fld>
            <a:endParaRPr lang="ar-DZ"/>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840D6CF2-4DA8-484C-BC62-F869C7180A92}" type="slidenum">
              <a:rPr lang="ar-DZ" smtClean="0"/>
              <a:pPr/>
              <a:t>28</a:t>
            </a:fld>
            <a:endParaRPr lang="ar-DZ"/>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7F18838B-E185-4805-90A5-02FEFF992ED9}"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18838B-E185-4805-90A5-02FEFF992ED9}"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840D6CF2-4DA8-484C-BC62-F869C7180A92}" type="slidenum">
              <a:rPr lang="ar-DZ" smtClean="0"/>
              <a:pPr/>
              <a:t>31</a:t>
            </a:fld>
            <a:endParaRPr lang="ar-D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ABF08470-4816-4944-85C6-1F6C45F29370}" type="slidenum">
              <a:rPr lang="ar-DZ" smtClean="0"/>
              <a:pPr/>
              <a:t>4</a:t>
            </a:fld>
            <a:endParaRPr lang="ar-D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7F18838B-E185-4805-90A5-02FEFF992ED9}"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7F18838B-E185-4805-90A5-02FEFF992ED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7F18838B-E185-4805-90A5-02FEFF992ED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7F18838B-E185-4805-90A5-02FEFF992ED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840D6CF2-4DA8-484C-BC62-F869C7180A92}" type="slidenum">
              <a:rPr lang="ar-DZ" smtClean="0"/>
              <a:pPr/>
              <a:t>9</a:t>
            </a:fld>
            <a:endParaRPr lang="ar-DZ"/>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A28337F3-A35D-4B13-ABD3-D532D4A6AC0E}" type="datetimeFigureOut">
              <a:rPr lang="en-US" smtClean="0"/>
              <a:pPr/>
              <a:t>4/23/2019</a:t>
            </a:fld>
            <a:endParaRPr lang="en-US"/>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5205FF1-3D67-4C85-86C1-ED78019004B7}" type="slidenum">
              <a:rPr lang="en-US" smtClean="0"/>
              <a:pPr/>
              <a:t>‹N°›</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A28337F3-A35D-4B13-ABD3-D532D4A6AC0E}" type="datetimeFigureOut">
              <a:rPr lang="en-US" smtClean="0"/>
              <a:pPr/>
              <a:t>4/23/2019</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75205FF1-3D67-4C85-86C1-ED78019004B7}" type="slidenum">
              <a:rPr lang="en-US" smtClean="0"/>
              <a:pPr/>
              <a:t>‹N°›</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A28337F3-A35D-4B13-ABD3-D532D4A6AC0E}" type="datetimeFigureOut">
              <a:rPr lang="en-US" smtClean="0"/>
              <a:pPr/>
              <a:t>4/23/2019</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75205FF1-3D67-4C85-86C1-ED78019004B7}" type="slidenum">
              <a:rPr lang="en-US" smtClean="0"/>
              <a:pPr/>
              <a:t>‹N°›</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8" name="مستطيل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endParaRPr lang="en-US">
              <a:solidFill>
                <a:prstClr val="white"/>
              </a:solidFill>
            </a:endParaRPr>
          </a:p>
        </p:txBody>
      </p:sp>
      <p:sp>
        <p:nvSpPr>
          <p:cNvPr id="9" name="رابط مستقيم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pPr algn="r" rtl="1"/>
            <a:endParaRPr lang="en-US">
              <a:solidFill>
                <a:prstClr val="black"/>
              </a:solidFill>
            </a:endParaRPr>
          </a:p>
        </p:txBody>
      </p:sp>
      <p:sp>
        <p:nvSpPr>
          <p:cNvPr id="12" name="عنوان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ar-SA" smtClean="0"/>
              <a:t>انقر لتحرير نمط العنوان الرئيسي</a:t>
            </a:r>
            <a:endParaRPr kumimoji="0" lang="en-US"/>
          </a:p>
        </p:txBody>
      </p:sp>
      <p:sp>
        <p:nvSpPr>
          <p:cNvPr id="25" name="عنوان فرعي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31" name="عنصر نائب للتاريخ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E72F49-7F08-46DD-980F-B4F50F3DC9A1}" type="datetimeFigureOut">
              <a:rPr lang="ar-SA"/>
              <a:pPr/>
              <a:t>18/08/1440</a:t>
            </a:fld>
            <a:endParaRPr lang="ar-SA"/>
          </a:p>
        </p:txBody>
      </p:sp>
      <p:sp>
        <p:nvSpPr>
          <p:cNvPr id="18" name="عنصر نائب للتذييل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ar-SA"/>
          </a:p>
        </p:txBody>
      </p:sp>
      <p:sp>
        <p:nvSpPr>
          <p:cNvPr id="29" name="عنصر نائب لرقم الشريحة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001D5321-6467-48B9-BB35-FDB6B7A5EB04}" type="slidenum">
              <a:rPr lang="ar-SA"/>
              <a:pPr/>
              <a:t>‹N°›</a:t>
            </a:fld>
            <a:endParaRPr lang="ar-SA"/>
          </a:p>
        </p:txBody>
      </p:sp>
    </p:spTree>
    <p:extLst>
      <p:ext uri="{BB962C8B-B14F-4D97-AF65-F5344CB8AC3E}">
        <p14:creationId xmlns:p14="http://schemas.microsoft.com/office/powerpoint/2010/main" xmlns="" val="157526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5" name="عنصر نائب للتذييل 4"/>
          <p:cNvSpPr>
            <a:spLocks noGrp="1"/>
          </p:cNvSpPr>
          <p:nvPr>
            <p:ph type="ftr" sz="quarter" idx="11"/>
          </p:nvPr>
        </p:nvSpPr>
        <p:spPr/>
        <p:txBody>
          <a:bodyPr/>
          <a:lstStyle>
            <a:extLst/>
          </a:lstStyle>
          <a:p>
            <a:endParaRPr lang="ar-SA">
              <a:solidFill>
                <a:srgbClr val="B13F9A"/>
              </a:solidFill>
            </a:endParaRPr>
          </a:p>
        </p:txBody>
      </p:sp>
      <p:sp>
        <p:nvSpPr>
          <p:cNvPr id="6" name="عنصر نائب لرقم الشريحة 5"/>
          <p:cNvSpPr>
            <a:spLocks noGrp="1"/>
          </p:cNvSpPr>
          <p:nvPr>
            <p:ph type="sldNum" sz="quarter" idx="12"/>
          </p:nvPr>
        </p:nvSpPr>
        <p:spPr/>
        <p:txBody>
          <a:bodyPr/>
          <a:lstStyle>
            <a:extLst/>
          </a:lstStyle>
          <a:p>
            <a:fld id="{001D5321-6467-48B9-BB35-FDB6B7A5EB04}" type="slidenum">
              <a:rPr lang="ar-SA" smtClean="0">
                <a:solidFill>
                  <a:srgbClr val="B13F9A"/>
                </a:solidFill>
              </a:rPr>
              <a:pPr/>
              <a:t>‹N°›</a:t>
            </a:fld>
            <a:endParaRPr lang="ar-SA">
              <a:solidFill>
                <a:srgbClr val="B13F9A"/>
              </a:solidFill>
            </a:endParaRPr>
          </a:p>
        </p:txBody>
      </p:sp>
    </p:spTree>
    <p:extLst>
      <p:ext uri="{BB962C8B-B14F-4D97-AF65-F5344CB8AC3E}">
        <p14:creationId xmlns:p14="http://schemas.microsoft.com/office/powerpoint/2010/main" xmlns="" val="2635417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5" name="عنصر نائب للتذييل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ar-SA">
              <a:solidFill>
                <a:srgbClr val="B13F9A"/>
              </a:solidFill>
            </a:endParaRPr>
          </a:p>
        </p:txBody>
      </p:sp>
      <p:sp>
        <p:nvSpPr>
          <p:cNvPr id="6" name="عنصر نائب لرقم الشريحة 5"/>
          <p:cNvSpPr>
            <a:spLocks noGrp="1"/>
          </p:cNvSpPr>
          <p:nvPr>
            <p:ph type="sldNum" sz="quarter" idx="12"/>
          </p:nvPr>
        </p:nvSpPr>
        <p:spPr>
          <a:xfrm>
            <a:off x="6733952" y="6555112"/>
            <a:ext cx="588336" cy="228600"/>
          </a:xfrm>
        </p:spPr>
        <p:txBody>
          <a:bodyPr/>
          <a:lstStyle>
            <a:extLst/>
          </a:lstStyle>
          <a:p>
            <a:fld id="{001D5321-6467-48B9-BB35-FDB6B7A5EB04}" type="slidenum">
              <a:rPr lang="ar-SA" smtClean="0">
                <a:solidFill>
                  <a:srgbClr val="B13F9A"/>
                </a:solidFill>
              </a:rPr>
              <a:pPr/>
              <a:t>‹N°›</a:t>
            </a:fld>
            <a:endParaRPr lang="ar-SA">
              <a:solidFill>
                <a:srgbClr val="B13F9A"/>
              </a:solidFill>
            </a:endParaRPr>
          </a:p>
        </p:txBody>
      </p:sp>
    </p:spTree>
    <p:extLst>
      <p:ext uri="{BB962C8B-B14F-4D97-AF65-F5344CB8AC3E}">
        <p14:creationId xmlns:p14="http://schemas.microsoft.com/office/powerpoint/2010/main" xmlns="" val="2798511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42048"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6" name="عنصر نائب للتذييل 5"/>
          <p:cNvSpPr>
            <a:spLocks noGrp="1"/>
          </p:cNvSpPr>
          <p:nvPr>
            <p:ph type="ftr" sz="quarter" idx="11"/>
          </p:nvPr>
        </p:nvSpPr>
        <p:spPr/>
        <p:txBody>
          <a:bodyPr/>
          <a:lstStyle>
            <a:extLst/>
          </a:lstStyle>
          <a:p>
            <a:endParaRPr lang="ar-SA">
              <a:solidFill>
                <a:srgbClr val="B13F9A"/>
              </a:solidFill>
            </a:endParaRPr>
          </a:p>
        </p:txBody>
      </p:sp>
      <p:sp>
        <p:nvSpPr>
          <p:cNvPr id="7" name="عنصر نائب لرقم الشريحة 6"/>
          <p:cNvSpPr>
            <a:spLocks noGrp="1"/>
          </p:cNvSpPr>
          <p:nvPr>
            <p:ph type="sldNum" sz="quarter" idx="12"/>
          </p:nvPr>
        </p:nvSpPr>
        <p:spPr/>
        <p:txBody>
          <a:bodyPr/>
          <a:lstStyle>
            <a:extLst/>
          </a:lstStyle>
          <a:p>
            <a:fld id="{001D5321-6467-48B9-BB35-FDB6B7A5EB04}" type="slidenum">
              <a:rPr lang="ar-SA" smtClean="0">
                <a:solidFill>
                  <a:srgbClr val="B13F9A"/>
                </a:solidFill>
              </a:rPr>
              <a:pPr/>
              <a:t>‹N°›</a:t>
            </a:fld>
            <a:endParaRPr lang="ar-SA">
              <a:solidFill>
                <a:srgbClr val="B13F9A"/>
              </a:solidFill>
            </a:endParaRPr>
          </a:p>
        </p:txBody>
      </p:sp>
    </p:spTree>
    <p:extLst>
      <p:ext uri="{BB962C8B-B14F-4D97-AF65-F5344CB8AC3E}">
        <p14:creationId xmlns:p14="http://schemas.microsoft.com/office/powerpoint/2010/main" xmlns="" val="427306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42048" cy="1143000"/>
          </a:xfrm>
        </p:spPr>
        <p:txBody>
          <a:bodyPr anchor="b"/>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8" name="عنصر نائب للتذييل 7"/>
          <p:cNvSpPr>
            <a:spLocks noGrp="1"/>
          </p:cNvSpPr>
          <p:nvPr>
            <p:ph type="ftr" sz="quarter" idx="11"/>
          </p:nvPr>
        </p:nvSpPr>
        <p:spPr/>
        <p:txBody>
          <a:bodyPr/>
          <a:lstStyle>
            <a:extLst/>
          </a:lstStyle>
          <a:p>
            <a:endParaRPr lang="ar-SA">
              <a:solidFill>
                <a:srgbClr val="B13F9A"/>
              </a:solidFill>
            </a:endParaRPr>
          </a:p>
        </p:txBody>
      </p:sp>
      <p:sp>
        <p:nvSpPr>
          <p:cNvPr id="9" name="عنصر نائب لرقم الشريحة 8"/>
          <p:cNvSpPr>
            <a:spLocks noGrp="1"/>
          </p:cNvSpPr>
          <p:nvPr>
            <p:ph type="sldNum" sz="quarter" idx="12"/>
          </p:nvPr>
        </p:nvSpPr>
        <p:spPr/>
        <p:txBody>
          <a:bodyPr/>
          <a:lstStyle>
            <a:extLst/>
          </a:lstStyle>
          <a:p>
            <a:fld id="{001D5321-6467-48B9-BB35-FDB6B7A5EB04}" type="slidenum">
              <a:rPr lang="ar-SA" smtClean="0">
                <a:solidFill>
                  <a:srgbClr val="B13F9A"/>
                </a:solidFill>
              </a:rPr>
              <a:pPr/>
              <a:t>‹N°›</a:t>
            </a:fld>
            <a:endParaRPr lang="ar-SA">
              <a:solidFill>
                <a:srgbClr val="B13F9A"/>
              </a:solidFill>
            </a:endParaRPr>
          </a:p>
        </p:txBody>
      </p:sp>
    </p:spTree>
    <p:extLst>
      <p:ext uri="{BB962C8B-B14F-4D97-AF65-F5344CB8AC3E}">
        <p14:creationId xmlns:p14="http://schemas.microsoft.com/office/powerpoint/2010/main" xmlns="" val="4969599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42048" cy="1143000"/>
          </a:xfrm>
        </p:spPr>
        <p:txBody>
          <a:bodyP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4" name="عنصر نائب للتذييل 3"/>
          <p:cNvSpPr>
            <a:spLocks noGrp="1"/>
          </p:cNvSpPr>
          <p:nvPr>
            <p:ph type="ftr" sz="quarter" idx="11"/>
          </p:nvPr>
        </p:nvSpPr>
        <p:spPr/>
        <p:txBody>
          <a:bodyPr/>
          <a:lstStyle>
            <a:extLst/>
          </a:lstStyle>
          <a:p>
            <a:endParaRPr lang="ar-SA">
              <a:solidFill>
                <a:srgbClr val="B13F9A"/>
              </a:solidFill>
            </a:endParaRPr>
          </a:p>
        </p:txBody>
      </p:sp>
      <p:sp>
        <p:nvSpPr>
          <p:cNvPr id="5" name="عنصر نائب لرقم الشريحة 4"/>
          <p:cNvSpPr>
            <a:spLocks noGrp="1"/>
          </p:cNvSpPr>
          <p:nvPr>
            <p:ph type="sldNum" sz="quarter" idx="12"/>
          </p:nvPr>
        </p:nvSpPr>
        <p:spPr/>
        <p:txBody>
          <a:bodyPr/>
          <a:lstStyle>
            <a:extLst/>
          </a:lstStyle>
          <a:p>
            <a:fld id="{001D5321-6467-48B9-BB35-FDB6B7A5EB04}" type="slidenum">
              <a:rPr lang="ar-SA" smtClean="0">
                <a:solidFill>
                  <a:srgbClr val="B13F9A"/>
                </a:solidFill>
              </a:rPr>
              <a:pPr/>
              <a:t>‹N°›</a:t>
            </a:fld>
            <a:endParaRPr lang="ar-SA">
              <a:solidFill>
                <a:srgbClr val="B13F9A"/>
              </a:solidFill>
            </a:endParaRPr>
          </a:p>
        </p:txBody>
      </p:sp>
    </p:spTree>
    <p:extLst>
      <p:ext uri="{BB962C8B-B14F-4D97-AF65-F5344CB8AC3E}">
        <p14:creationId xmlns:p14="http://schemas.microsoft.com/office/powerpoint/2010/main" xmlns="" val="28990501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solidFill>
                  <a:schemeClr val="tx2"/>
                </a:solidFill>
              </a:defRPr>
            </a:lvl1pPr>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3" name="عنصر نائب للتذييل 2"/>
          <p:cNvSpPr>
            <a:spLocks noGrp="1"/>
          </p:cNvSpPr>
          <p:nvPr>
            <p:ph type="ftr" sz="quarter" idx="11"/>
          </p:nvPr>
        </p:nvSpPr>
        <p:spPr/>
        <p:txBody>
          <a:bodyPr/>
          <a:lstStyle>
            <a:lvl1pPr>
              <a:defRPr>
                <a:solidFill>
                  <a:schemeClr val="tx2"/>
                </a:solidFill>
              </a:defRPr>
            </a:lvl1pPr>
            <a:extLst/>
          </a:lstStyle>
          <a:p>
            <a:endParaRPr lang="ar-SA">
              <a:solidFill>
                <a:srgbClr val="B13F9A"/>
              </a:solidFill>
            </a:endParaRPr>
          </a:p>
        </p:txBody>
      </p:sp>
      <p:sp>
        <p:nvSpPr>
          <p:cNvPr id="4" name="عنصر نائب لرقم الشريحة 3"/>
          <p:cNvSpPr>
            <a:spLocks noGrp="1"/>
          </p:cNvSpPr>
          <p:nvPr>
            <p:ph type="sldNum" sz="quarter" idx="12"/>
          </p:nvPr>
        </p:nvSpPr>
        <p:spPr/>
        <p:txBody>
          <a:bodyPr/>
          <a:lstStyle>
            <a:extLst/>
          </a:lstStyle>
          <a:p>
            <a:fld id="{001D5321-6467-48B9-BB35-FDB6B7A5EB04}" type="slidenum">
              <a:rPr lang="ar-SA" smtClean="0">
                <a:solidFill>
                  <a:srgbClr val="B13F9A"/>
                </a:solidFill>
              </a:rPr>
              <a:pPr/>
              <a:t>‹N°›</a:t>
            </a:fld>
            <a:endParaRPr lang="ar-SA">
              <a:solidFill>
                <a:srgbClr val="B13F9A"/>
              </a:solidFill>
            </a:endParaRPr>
          </a:p>
        </p:txBody>
      </p:sp>
    </p:spTree>
    <p:extLst>
      <p:ext uri="{BB962C8B-B14F-4D97-AF65-F5344CB8AC3E}">
        <p14:creationId xmlns:p14="http://schemas.microsoft.com/office/powerpoint/2010/main" xmlns="" val="31560042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6" name="عنصر نائب للتذييل 5"/>
          <p:cNvSpPr>
            <a:spLocks noGrp="1"/>
          </p:cNvSpPr>
          <p:nvPr>
            <p:ph type="ftr" sz="quarter" idx="11"/>
          </p:nvPr>
        </p:nvSpPr>
        <p:spPr/>
        <p:txBody>
          <a:bodyPr/>
          <a:lstStyle>
            <a:extLst/>
          </a:lstStyle>
          <a:p>
            <a:endParaRPr lang="ar-SA">
              <a:solidFill>
                <a:srgbClr val="B13F9A"/>
              </a:solidFill>
            </a:endParaRPr>
          </a:p>
        </p:txBody>
      </p:sp>
      <p:sp>
        <p:nvSpPr>
          <p:cNvPr id="7" name="عنصر نائب لرقم الشريحة 6"/>
          <p:cNvSpPr>
            <a:spLocks noGrp="1"/>
          </p:cNvSpPr>
          <p:nvPr>
            <p:ph type="sldNum" sz="quarter" idx="12"/>
          </p:nvPr>
        </p:nvSpPr>
        <p:spPr/>
        <p:txBody>
          <a:bodyPr/>
          <a:lstStyle>
            <a:extLst/>
          </a:lstStyle>
          <a:p>
            <a:fld id="{001D5321-6467-48B9-BB35-FDB6B7A5EB04}" type="slidenum">
              <a:rPr lang="ar-SA" smtClean="0">
                <a:solidFill>
                  <a:srgbClr val="B13F9A"/>
                </a:solidFill>
              </a:rPr>
              <a:pPr/>
              <a:t>‹N°›</a:t>
            </a:fld>
            <a:endParaRPr lang="ar-SA">
              <a:solidFill>
                <a:srgbClr val="B13F9A"/>
              </a:solidFill>
            </a:endParaRPr>
          </a:p>
        </p:txBody>
      </p:sp>
    </p:spTree>
    <p:extLst>
      <p:ext uri="{BB962C8B-B14F-4D97-AF65-F5344CB8AC3E}">
        <p14:creationId xmlns:p14="http://schemas.microsoft.com/office/powerpoint/2010/main" xmlns="" val="3218055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A28337F3-A35D-4B13-ABD3-D532D4A6AC0E}" type="datetimeFigureOut">
              <a:rPr lang="en-US" smtClean="0"/>
              <a:pPr/>
              <a:t>4/23/2019</a:t>
            </a:fld>
            <a:endParaRPr lang="en-US"/>
          </a:p>
        </p:txBody>
      </p:sp>
      <p:sp>
        <p:nvSpPr>
          <p:cNvPr id="5" name="عنصر نائب للتذييل 4"/>
          <p:cNvSpPr>
            <a:spLocks noGrp="1"/>
          </p:cNvSpPr>
          <p:nvPr>
            <p:ph type="ftr" sz="quarter" idx="11"/>
          </p:nvPr>
        </p:nvSpPr>
        <p:spPr>
          <a:xfrm>
            <a:off x="457200" y="6480969"/>
            <a:ext cx="4260056" cy="300831"/>
          </a:xfrm>
        </p:spPr>
        <p:txBody>
          <a:bodyPr/>
          <a:lstStyle/>
          <a:p>
            <a:endParaRPr lang="en-US"/>
          </a:p>
        </p:txBody>
      </p:sp>
      <p:sp>
        <p:nvSpPr>
          <p:cNvPr id="6" name="عنصر نائب لرقم الشريحة 5"/>
          <p:cNvSpPr>
            <a:spLocks noGrp="1"/>
          </p:cNvSpPr>
          <p:nvPr>
            <p:ph type="sldNum" sz="quarter" idx="12"/>
          </p:nvPr>
        </p:nvSpPr>
        <p:spPr/>
        <p:txBody>
          <a:bodyPr/>
          <a:lstStyle/>
          <a:p>
            <a:fld id="{75205FF1-3D67-4C85-86C1-ED78019004B7}" type="slidenum">
              <a:rPr lang="en-US" smtClean="0"/>
              <a:pPr/>
              <a:t>‹N°›</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8" name="مستطيل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1"/>
            <a:endParaRPr lang="en-US">
              <a:solidFill>
                <a:prstClr val="white"/>
              </a:solidFill>
            </a:endParaRPr>
          </a:p>
        </p:txBody>
      </p:sp>
      <p:sp>
        <p:nvSpPr>
          <p:cNvPr id="9" name="مستطيل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1"/>
            <a:endParaRPr lang="en-US">
              <a:solidFill>
                <a:prstClr val="white"/>
              </a:solidFill>
            </a:endParaRPr>
          </a:p>
        </p:txBody>
      </p:sp>
      <p:sp>
        <p:nvSpPr>
          <p:cNvPr id="2" name="عنوان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ar-SA" smtClean="0"/>
              <a:t>انقر لتحرير نمط العنوان الرئيسي</a:t>
            </a:r>
            <a:endParaRPr kumimoji="0" lang="en-US" dirty="0"/>
          </a:p>
        </p:txBody>
      </p:sp>
      <p:sp>
        <p:nvSpPr>
          <p:cNvPr id="4" name="عنصر نائب للنص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6" name="عنصر نائب للتذييل 5"/>
          <p:cNvSpPr>
            <a:spLocks noGrp="1"/>
          </p:cNvSpPr>
          <p:nvPr>
            <p:ph type="ftr" sz="quarter" idx="11"/>
          </p:nvPr>
        </p:nvSpPr>
        <p:spPr/>
        <p:txBody>
          <a:bodyPr/>
          <a:lstStyle>
            <a:extLst/>
          </a:lstStyle>
          <a:p>
            <a:endParaRPr lang="ar-SA">
              <a:solidFill>
                <a:srgbClr val="B13F9A"/>
              </a:solidFill>
            </a:endParaRPr>
          </a:p>
        </p:txBody>
      </p:sp>
      <p:sp>
        <p:nvSpPr>
          <p:cNvPr id="7" name="عنصر نائب لرقم الشريحة 6"/>
          <p:cNvSpPr>
            <a:spLocks noGrp="1"/>
          </p:cNvSpPr>
          <p:nvPr>
            <p:ph type="sldNum" sz="quarter" idx="12"/>
          </p:nvPr>
        </p:nvSpPr>
        <p:spPr/>
        <p:txBody>
          <a:bodyPr/>
          <a:lstStyle>
            <a:extLst/>
          </a:lstStyle>
          <a:p>
            <a:fld id="{001D5321-6467-48B9-BB35-FDB6B7A5EB04}" type="slidenum">
              <a:rPr lang="ar-SA" smtClean="0">
                <a:solidFill>
                  <a:srgbClr val="B13F9A"/>
                </a:solidFill>
              </a:rPr>
              <a:pPr/>
              <a:t>‹N°›</a:t>
            </a:fld>
            <a:endParaRPr lang="ar-SA">
              <a:solidFill>
                <a:srgbClr val="B13F9A"/>
              </a:solidFill>
            </a:endParaRPr>
          </a:p>
        </p:txBody>
      </p:sp>
      <p:sp>
        <p:nvSpPr>
          <p:cNvPr id="10" name="عنصر نائب للصورة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ar-SA" smtClean="0"/>
              <a:t>انقر فوق الرمز لإضافة صورة</a:t>
            </a:r>
            <a:endParaRPr kumimoji="0" lang="en-US" dirty="0"/>
          </a:p>
        </p:txBody>
      </p:sp>
    </p:spTree>
    <p:extLst>
      <p:ext uri="{BB962C8B-B14F-4D97-AF65-F5344CB8AC3E}">
        <p14:creationId xmlns:p14="http://schemas.microsoft.com/office/powerpoint/2010/main" xmlns="" val="6808343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5" name="عنصر نائب للتذييل 4"/>
          <p:cNvSpPr>
            <a:spLocks noGrp="1"/>
          </p:cNvSpPr>
          <p:nvPr>
            <p:ph type="ftr" sz="quarter" idx="11"/>
          </p:nvPr>
        </p:nvSpPr>
        <p:spPr/>
        <p:txBody>
          <a:bodyPr/>
          <a:lstStyle>
            <a:extLst/>
          </a:lstStyle>
          <a:p>
            <a:endParaRPr lang="ar-SA">
              <a:solidFill>
                <a:srgbClr val="B13F9A"/>
              </a:solidFill>
            </a:endParaRPr>
          </a:p>
        </p:txBody>
      </p:sp>
      <p:sp>
        <p:nvSpPr>
          <p:cNvPr id="6" name="عنصر نائب لرقم الشريحة 5"/>
          <p:cNvSpPr>
            <a:spLocks noGrp="1"/>
          </p:cNvSpPr>
          <p:nvPr>
            <p:ph type="sldNum" sz="quarter" idx="12"/>
          </p:nvPr>
        </p:nvSpPr>
        <p:spPr/>
        <p:txBody>
          <a:bodyPr/>
          <a:lstStyle>
            <a:extLst/>
          </a:lstStyle>
          <a:p>
            <a:fld id="{001D5321-6467-48B9-BB35-FDB6B7A5EB04}" type="slidenum">
              <a:rPr lang="ar-SA" smtClean="0">
                <a:solidFill>
                  <a:srgbClr val="B13F9A"/>
                </a:solidFill>
              </a:rPr>
              <a:pPr/>
              <a:t>‹N°›</a:t>
            </a:fld>
            <a:endParaRPr lang="ar-SA">
              <a:solidFill>
                <a:srgbClr val="B13F9A"/>
              </a:solidFill>
            </a:endParaRPr>
          </a:p>
        </p:txBody>
      </p:sp>
    </p:spTree>
    <p:extLst>
      <p:ext uri="{BB962C8B-B14F-4D97-AF65-F5344CB8AC3E}">
        <p14:creationId xmlns:p14="http://schemas.microsoft.com/office/powerpoint/2010/main" xmlns="" val="25026524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274955"/>
            <a:ext cx="1524000" cy="5851525"/>
          </a:xfrm>
        </p:spPr>
        <p:txBody>
          <a:bodyPr vert="eaVert" ancho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2"/>
            <a:ext cx="60198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242816" y="6557946"/>
            <a:ext cx="2002464" cy="226902"/>
          </a:xfrm>
        </p:spPr>
        <p:txBody>
          <a:bodyPr/>
          <a:lstStyle>
            <a:extLst/>
          </a:lstStyle>
          <a:p>
            <a:fld id="{43E72F49-7F08-46DD-980F-B4F50F3DC9A1}" type="datetimeFigureOut">
              <a:rPr lang="ar-SA" smtClean="0">
                <a:solidFill>
                  <a:srgbClr val="B13F9A"/>
                </a:solidFill>
              </a:rPr>
              <a:pPr/>
              <a:t>18/08/1440</a:t>
            </a:fld>
            <a:endParaRPr lang="ar-SA">
              <a:solidFill>
                <a:srgbClr val="B13F9A"/>
              </a:solidFill>
            </a:endParaRPr>
          </a:p>
        </p:txBody>
      </p:sp>
      <p:sp>
        <p:nvSpPr>
          <p:cNvPr id="5" name="عنصر نائب للتذييل 4"/>
          <p:cNvSpPr>
            <a:spLocks noGrp="1"/>
          </p:cNvSpPr>
          <p:nvPr>
            <p:ph type="ftr" sz="quarter" idx="11"/>
          </p:nvPr>
        </p:nvSpPr>
        <p:spPr>
          <a:xfrm>
            <a:off x="457200" y="6556248"/>
            <a:ext cx="3657600" cy="228600"/>
          </a:xfrm>
        </p:spPr>
        <p:txBody>
          <a:bodyPr/>
          <a:lstStyle>
            <a:extLst/>
          </a:lstStyle>
          <a:p>
            <a:endParaRPr lang="ar-SA">
              <a:solidFill>
                <a:srgbClr val="B13F9A"/>
              </a:solidFill>
            </a:endParaRPr>
          </a:p>
        </p:txBody>
      </p:sp>
      <p:sp>
        <p:nvSpPr>
          <p:cNvPr id="6" name="عنصر نائب لرقم الشريحة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001D5321-6467-48B9-BB35-FDB6B7A5EB04}" type="slidenum">
              <a:rPr lang="ar-SA" smtClean="0">
                <a:solidFill>
                  <a:srgbClr val="B13F9A"/>
                </a:solidFill>
              </a:rPr>
              <a:pPr/>
              <a:t>‹N°›</a:t>
            </a:fld>
            <a:endParaRPr lang="ar-SA">
              <a:solidFill>
                <a:srgbClr val="B13F9A"/>
              </a:solidFill>
            </a:endParaRPr>
          </a:p>
        </p:txBody>
      </p:sp>
    </p:spTree>
    <p:extLst>
      <p:ext uri="{BB962C8B-B14F-4D97-AF65-F5344CB8AC3E}">
        <p14:creationId xmlns:p14="http://schemas.microsoft.com/office/powerpoint/2010/main" xmlns="" val="1982825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A28337F3-A35D-4B13-ABD3-D532D4A6AC0E}" type="datetimeFigureOut">
              <a:rPr lang="en-US" smtClean="0"/>
              <a:pPr/>
              <a:t>4/23/2019</a:t>
            </a:fld>
            <a:endParaRPr lang="en-US"/>
          </a:p>
        </p:txBody>
      </p:sp>
      <p:sp>
        <p:nvSpPr>
          <p:cNvPr id="5" name="عنصر نائب للتذييل 4"/>
          <p:cNvSpPr>
            <a:spLocks noGrp="1"/>
          </p:cNvSpPr>
          <p:nvPr>
            <p:ph type="ftr" sz="quarter" idx="11"/>
          </p:nvPr>
        </p:nvSpPr>
        <p:spPr>
          <a:xfrm>
            <a:off x="2619376" y="6480969"/>
            <a:ext cx="4260056" cy="300831"/>
          </a:xfrm>
        </p:spPr>
        <p:txBody>
          <a:bodyPr/>
          <a:lstStyle/>
          <a:p>
            <a:endParaRPr lang="en-US"/>
          </a:p>
        </p:txBody>
      </p:sp>
      <p:sp>
        <p:nvSpPr>
          <p:cNvPr id="6" name="عنصر نائب لرقم الشريحة 5"/>
          <p:cNvSpPr>
            <a:spLocks noGrp="1"/>
          </p:cNvSpPr>
          <p:nvPr>
            <p:ph type="sldNum" sz="quarter" idx="12"/>
          </p:nvPr>
        </p:nvSpPr>
        <p:spPr>
          <a:xfrm>
            <a:off x="8451056" y="809624"/>
            <a:ext cx="502920" cy="300831"/>
          </a:xfrm>
        </p:spPr>
        <p:txBody>
          <a:bodyPr/>
          <a:lstStyle/>
          <a:p>
            <a:fld id="{75205FF1-3D67-4C85-86C1-ED78019004B7}" type="slidenum">
              <a:rPr lang="en-US" smtClean="0"/>
              <a:pPr/>
              <a:t>‹N°›</a:t>
            </a:fld>
            <a:endParaRPr lang="en-US"/>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A28337F3-A35D-4B13-ABD3-D532D4A6AC0E}" type="datetimeFigureOut">
              <a:rPr lang="en-US" smtClean="0"/>
              <a:pPr/>
              <a:t>4/23/2019</a:t>
            </a:fld>
            <a:endParaRPr lang="en-US"/>
          </a:p>
        </p:txBody>
      </p:sp>
      <p:sp>
        <p:nvSpPr>
          <p:cNvPr id="6" name="عنصر نائب للتذييل 5"/>
          <p:cNvSpPr>
            <a:spLocks noGrp="1"/>
          </p:cNvSpPr>
          <p:nvPr>
            <p:ph type="ftr" sz="quarter" idx="11"/>
          </p:nvPr>
        </p:nvSpPr>
        <p:spPr>
          <a:xfrm>
            <a:off x="457200" y="6480969"/>
            <a:ext cx="4260056" cy="301752"/>
          </a:xfrm>
        </p:spPr>
        <p:txBody>
          <a:bodyPr/>
          <a:lstStyle/>
          <a:p>
            <a:endParaRPr lang="en-US"/>
          </a:p>
        </p:txBody>
      </p:sp>
      <p:sp>
        <p:nvSpPr>
          <p:cNvPr id="7" name="عنصر نائب لرقم الشريحة 6"/>
          <p:cNvSpPr>
            <a:spLocks noGrp="1"/>
          </p:cNvSpPr>
          <p:nvPr>
            <p:ph type="sldNum" sz="quarter" idx="12"/>
          </p:nvPr>
        </p:nvSpPr>
        <p:spPr>
          <a:xfrm>
            <a:off x="7589520" y="6480969"/>
            <a:ext cx="502920" cy="301752"/>
          </a:xfrm>
        </p:spPr>
        <p:txBody>
          <a:bodyPr/>
          <a:lstStyle/>
          <a:p>
            <a:fld id="{75205FF1-3D67-4C85-86C1-ED78019004B7}" type="slidenum">
              <a:rPr lang="en-US" smtClean="0"/>
              <a:pPr/>
              <a:t>‹N°›</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A28337F3-A35D-4B13-ABD3-D532D4A6AC0E}" type="datetimeFigureOut">
              <a:rPr lang="en-US" smtClean="0"/>
              <a:pPr/>
              <a:t>4/23/2019</a:t>
            </a:fld>
            <a:endParaRPr lang="en-US"/>
          </a:p>
        </p:txBody>
      </p:sp>
      <p:sp>
        <p:nvSpPr>
          <p:cNvPr id="8" name="عنصر نائب للتذييل 7"/>
          <p:cNvSpPr>
            <a:spLocks noGrp="1"/>
          </p:cNvSpPr>
          <p:nvPr>
            <p:ph type="ftr" sz="quarter" idx="11"/>
          </p:nvPr>
        </p:nvSpPr>
        <p:spPr>
          <a:xfrm>
            <a:off x="457200" y="6480969"/>
            <a:ext cx="4261104" cy="301752"/>
          </a:xfrm>
        </p:spPr>
        <p:txBody>
          <a:bodyPr/>
          <a:lstStyle/>
          <a:p>
            <a:endParaRPr lang="en-US"/>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75205FF1-3D67-4C85-86C1-ED78019004B7}"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A28337F3-A35D-4B13-ABD3-D532D4A6AC0E}" type="datetimeFigureOut">
              <a:rPr lang="en-US" smtClean="0"/>
              <a:pPr/>
              <a:t>4/23/2019</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75205FF1-3D67-4C85-86C1-ED78019004B7}" type="slidenum">
              <a:rPr lang="en-US" smtClean="0"/>
              <a:pPr/>
              <a:t>‹N°›</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A28337F3-A35D-4B13-ABD3-D532D4A6AC0E}" type="datetimeFigureOut">
              <a:rPr lang="en-US" smtClean="0"/>
              <a:pPr/>
              <a:t>4/23/2019</a:t>
            </a:fld>
            <a:endParaRPr lang="en-US"/>
          </a:p>
        </p:txBody>
      </p:sp>
      <p:sp>
        <p:nvSpPr>
          <p:cNvPr id="3" name="عنصر نائب للتذييل 2"/>
          <p:cNvSpPr>
            <a:spLocks noGrp="1"/>
          </p:cNvSpPr>
          <p:nvPr>
            <p:ph type="ftr" sz="quarter" idx="11"/>
          </p:nvPr>
        </p:nvSpPr>
        <p:spPr>
          <a:xfrm>
            <a:off x="457200" y="6481890"/>
            <a:ext cx="4260056" cy="300831"/>
          </a:xfrm>
        </p:spPr>
        <p:txBody>
          <a:bodyPr/>
          <a:lstStyle/>
          <a:p>
            <a:endParaRPr lang="en-US"/>
          </a:p>
        </p:txBody>
      </p:sp>
      <p:sp>
        <p:nvSpPr>
          <p:cNvPr id="4" name="عنصر نائب لرقم الشريحة 3"/>
          <p:cNvSpPr>
            <a:spLocks noGrp="1"/>
          </p:cNvSpPr>
          <p:nvPr>
            <p:ph type="sldNum" sz="quarter" idx="12"/>
          </p:nvPr>
        </p:nvSpPr>
        <p:spPr>
          <a:xfrm>
            <a:off x="7589520" y="6480969"/>
            <a:ext cx="502920" cy="301752"/>
          </a:xfrm>
        </p:spPr>
        <p:txBody>
          <a:bodyPr/>
          <a:lstStyle/>
          <a:p>
            <a:fld id="{75205FF1-3D67-4C85-86C1-ED78019004B7}" type="slidenum">
              <a:rPr lang="en-US" smtClean="0"/>
              <a:pPr/>
              <a:t>‹N°›</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A28337F3-A35D-4B13-ABD3-D532D4A6AC0E}" type="datetimeFigureOut">
              <a:rPr lang="en-US" smtClean="0"/>
              <a:pPr/>
              <a:t>4/23/2019</a:t>
            </a:fld>
            <a:endParaRPr lang="en-US"/>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75205FF1-3D67-4C85-86C1-ED78019004B7}"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A28337F3-A35D-4B13-ABD3-D532D4A6AC0E}" type="datetimeFigureOut">
              <a:rPr lang="en-US" smtClean="0"/>
              <a:pPr/>
              <a:t>4/23/2019</a:t>
            </a:fld>
            <a:endParaRPr lang="en-US"/>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75205FF1-3D67-4C85-86C1-ED78019004B7}"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100">
        <p14:switch dir="r"/>
        <p:sndAc>
          <p:stSnd>
            <p:snd r:embed="rId3" name="chimes.wav"/>
          </p:stSnd>
        </p:sndAc>
      </p:transition>
    </mc:Choice>
    <mc:Fallback>
      <p:transition spd="slow">
        <p:fade/>
        <p:sndAc>
          <p:stSnd>
            <p:snd r:embed="rId1" name="chimes.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audio" Target="../media/audio11.wav"/><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srcRect/>
          <a:tile tx="0" ty="0" sx="100000" sy="100000" flip="none" algn="tl"/>
        </a:blipFill>
        <a:effectLst/>
      </p:bgPr>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28337F3-A35D-4B13-ABD3-D532D4A6AC0E}" type="datetimeFigureOut">
              <a:rPr lang="en-US" smtClean="0"/>
              <a:pPr/>
              <a:t>4/23/2019</a:t>
            </a:fld>
            <a:endParaRPr lang="en-US"/>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5205FF1-3D67-4C85-86C1-ED78019004B7}" type="slidenum">
              <a:rPr lang="en-US" smtClean="0"/>
              <a:pPr/>
              <a:t>‹N°›</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mc:Choice xmlns:p14="http://schemas.microsoft.com/office/powerpoint/2010/main" xmlns="" Requires="p14">
      <p:transition spd="slow" p14:dur="1100">
        <p14:switch dir="r"/>
        <p:sndAc>
          <p:stSnd>
            <p:snd r:embed="rId15" name="chimes.wav"/>
          </p:stSnd>
        </p:sndAc>
      </p:transition>
    </mc:Choice>
    <mc:Fallback>
      <p:transition spd="slow">
        <p:fade/>
        <p:sndAc>
          <p:stSnd>
            <p:snd r:embed="rId13" name="chimes.wav"/>
          </p:stSnd>
        </p:sndAc>
      </p:transition>
    </mc:Fallback>
  </mc:AlternateConten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مستطيل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endParaRPr lang="en-US">
              <a:solidFill>
                <a:prstClr val="white"/>
              </a:solidFill>
            </a:endParaRPr>
          </a:p>
        </p:txBody>
      </p:sp>
      <p:sp>
        <p:nvSpPr>
          <p:cNvPr id="3" name="عنصر نائب للعنوان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ar-SA" smtClean="0"/>
              <a:t>انقر لتحرير نمط العنوان الرئيسي</a:t>
            </a:r>
            <a:endParaRPr kumimoji="0" lang="en-US"/>
          </a:p>
        </p:txBody>
      </p:sp>
      <p:sp>
        <p:nvSpPr>
          <p:cNvPr id="31" name="عنصر نائب للنص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7" name="عنصر نائب للتاريخ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rtl="1"/>
            <a:fld id="{43E72F49-7F08-46DD-980F-B4F50F3DC9A1}" type="datetimeFigureOut">
              <a:rPr lang="ar-SA" smtClean="0">
                <a:solidFill>
                  <a:srgbClr val="B13F9A"/>
                </a:solidFill>
              </a:rPr>
              <a:pPr rtl="1"/>
              <a:t>18/08/1440</a:t>
            </a:fld>
            <a:endParaRPr lang="ar-SA">
              <a:solidFill>
                <a:srgbClr val="B13F9A"/>
              </a:solidFill>
            </a:endParaRPr>
          </a:p>
        </p:txBody>
      </p:sp>
      <p:sp>
        <p:nvSpPr>
          <p:cNvPr id="4" name="عنصر نائب للتذييل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rtl="1"/>
            <a:endParaRPr lang="ar-SA">
              <a:solidFill>
                <a:srgbClr val="B13F9A"/>
              </a:solidFill>
            </a:endParaRPr>
          </a:p>
        </p:txBody>
      </p:sp>
      <p:sp>
        <p:nvSpPr>
          <p:cNvPr id="16" name="عنصر نائب لرقم الشريحة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rtl="1"/>
            <a:fld id="{001D5321-6467-48B9-BB35-FDB6B7A5EB04}" type="slidenum">
              <a:rPr lang="ar-SA" smtClean="0">
                <a:solidFill>
                  <a:srgbClr val="B13F9A"/>
                </a:solidFill>
              </a:rPr>
              <a:pPr rtl="1"/>
              <a:t>‹N°›</a:t>
            </a:fld>
            <a:endParaRPr lang="ar-SA">
              <a:solidFill>
                <a:srgbClr val="B13F9A"/>
              </a:solidFill>
            </a:endParaRPr>
          </a:p>
        </p:txBody>
      </p:sp>
    </p:spTree>
    <p:extLst>
      <p:ext uri="{BB962C8B-B14F-4D97-AF65-F5344CB8AC3E}">
        <p14:creationId xmlns:p14="http://schemas.microsoft.com/office/powerpoint/2010/main" xmlns="" val="43912469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audio" Target="../media/audio11.wav"/></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audio" Target="../media/audio11.wav"/></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8.xml"/><Relationship Id="rId4" Type="http://schemas.openxmlformats.org/officeDocument/2006/relationships/audio" Target="../media/audio11.wav"/></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audio" Target="../media/audio11.wav"/></Relationships>
</file>

<file path=ppt/slides/_rels/slide3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3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audio" Target="../media/audio11.wav"/></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audio" Target="../media/audio11.wav"/></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audio" Target="../media/audio1.wav"/><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audio" Target="../media/audio11.wav"/></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audio" Target="../media/audio1.wav"/><Relationship Id="rId7" Type="http://schemas.openxmlformats.org/officeDocument/2006/relationships/diagramColors" Target="../diagrams/colors2.xml"/><Relationship Id="rId2" Type="http://schemas.openxmlformats.org/officeDocument/2006/relationships/notesSlide" Target="../notesSlides/notesSlide8.xml"/><Relationship Id="rId1" Type="http://schemas.openxmlformats.org/officeDocument/2006/relationships/slideLayout" Target="../slideLayouts/slideLayout18.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audio" Target="../media/audio11.wav"/></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457200" y="267494"/>
            <a:ext cx="8229600" cy="3999706"/>
          </a:xfrm>
        </p:spPr>
        <p:txBody>
          <a:bodyPr>
            <a:normAutofit/>
          </a:bodyPr>
          <a:lstStyle/>
          <a:p>
            <a:pPr rtl="0"/>
            <a:r>
              <a:rPr lang="fr-FR" dirty="0" smtClean="0">
                <a:solidFill>
                  <a:schemeClr val="accent6">
                    <a:lumMod val="75000"/>
                  </a:schemeClr>
                </a:solidFill>
              </a:rPr>
              <a:t>LECTURE 4:</a:t>
            </a:r>
            <a:r>
              <a:rPr lang="fr-FR" dirty="0" smtClean="0"/>
              <a:t/>
            </a:r>
            <a:br>
              <a:rPr lang="fr-FR" dirty="0" smtClean="0"/>
            </a:br>
            <a:r>
              <a:rPr lang="fr-FR" dirty="0" smtClean="0"/>
              <a:t/>
            </a:r>
            <a:br>
              <a:rPr lang="fr-FR" dirty="0" smtClean="0"/>
            </a:br>
            <a:r>
              <a:rPr lang="fr-FR" dirty="0" err="1" smtClean="0"/>
              <a:t>Language</a:t>
            </a:r>
            <a:r>
              <a:rPr lang="fr-FR" dirty="0" smtClean="0"/>
              <a:t> </a:t>
            </a:r>
            <a:r>
              <a:rPr lang="fr-FR" dirty="0" err="1" smtClean="0"/>
              <a:t>Approaches</a:t>
            </a:r>
            <a:r>
              <a:rPr lang="fr-FR" dirty="0" smtClean="0"/>
              <a:t> &amp; </a:t>
            </a:r>
            <a:r>
              <a:rPr lang="fr-FR" dirty="0" err="1" smtClean="0"/>
              <a:t>Methods</a:t>
            </a:r>
            <a:endParaRPr lang="ar-DZ" dirty="0"/>
          </a:p>
        </p:txBody>
      </p:sp>
      <p:sp>
        <p:nvSpPr>
          <p:cNvPr id="3" name="Rectangle 2"/>
          <p:cNvSpPr/>
          <p:nvPr/>
        </p:nvSpPr>
        <p:spPr>
          <a:xfrm>
            <a:off x="762000" y="4420850"/>
            <a:ext cx="7696200" cy="1446550"/>
          </a:xfrm>
          <a:prstGeom prst="rect">
            <a:avLst/>
          </a:prstGeom>
        </p:spPr>
        <p:txBody>
          <a:bodyPr wrap="square">
            <a:spAutoFit/>
          </a:bodyPr>
          <a:lstStyle/>
          <a:p>
            <a:pPr algn="r"/>
            <a:r>
              <a:rPr lang="fr-FR" sz="4400" i="1" dirty="0" smtClean="0">
                <a:solidFill>
                  <a:schemeClr val="accent6">
                    <a:lumMod val="75000"/>
                  </a:schemeClr>
                </a:solidFill>
                <a:effectLst>
                  <a:outerShdw blurRad="38100" dist="38100" dir="2700000" algn="tl">
                    <a:srgbClr val="000000">
                      <a:alpha val="43137"/>
                    </a:srgbClr>
                  </a:outerShdw>
                </a:effectLst>
              </a:rPr>
              <a:t>1. The </a:t>
            </a:r>
            <a:r>
              <a:rPr lang="fr-FR" sz="4400" i="1" dirty="0" err="1" smtClean="0">
                <a:solidFill>
                  <a:schemeClr val="accent6">
                    <a:lumMod val="75000"/>
                  </a:schemeClr>
                </a:solidFill>
                <a:effectLst>
                  <a:outerShdw blurRad="38100" dist="38100" dir="2700000" algn="tl">
                    <a:srgbClr val="000000">
                      <a:alpha val="43137"/>
                    </a:srgbClr>
                  </a:outerShdw>
                </a:effectLst>
              </a:rPr>
              <a:t>Grammar</a:t>
            </a:r>
            <a:r>
              <a:rPr lang="fr-FR" sz="4400" i="1" dirty="0" smtClean="0">
                <a:solidFill>
                  <a:schemeClr val="accent6">
                    <a:lumMod val="75000"/>
                  </a:schemeClr>
                </a:solidFill>
                <a:effectLst>
                  <a:outerShdw blurRad="38100" dist="38100" dir="2700000" algn="tl">
                    <a:srgbClr val="000000">
                      <a:alpha val="43137"/>
                    </a:srgbClr>
                  </a:outerShdw>
                </a:effectLst>
              </a:rPr>
              <a:t>-Translation </a:t>
            </a:r>
            <a:r>
              <a:rPr lang="fr-FR" sz="4400" i="1" dirty="0" err="1" smtClean="0">
                <a:solidFill>
                  <a:schemeClr val="accent6">
                    <a:lumMod val="75000"/>
                  </a:schemeClr>
                </a:solidFill>
                <a:effectLst>
                  <a:outerShdw blurRad="38100" dist="38100" dir="2700000" algn="tl">
                    <a:srgbClr val="000000">
                      <a:alpha val="43137"/>
                    </a:srgbClr>
                  </a:outerShdw>
                </a:effectLst>
              </a:rPr>
              <a:t>Method</a:t>
            </a:r>
            <a:endParaRPr lang="ar-DZ" sz="4400" i="1" dirty="0">
              <a:solidFill>
                <a:schemeClr val="accent6">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424949123"/>
      </p:ext>
    </p:extLst>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pPr algn="l" rtl="0"/>
            <a:r>
              <a:rPr lang="en-US" dirty="0" smtClean="0">
                <a:solidFill>
                  <a:schemeClr val="bg1"/>
                </a:solidFill>
              </a:rPr>
              <a:t>The Grammar-Translation Method is one of the most traditional methods of foreign language teaching</a:t>
            </a:r>
            <a:r>
              <a:rPr lang="fr-FR" dirty="0" smtClean="0">
                <a:solidFill>
                  <a:schemeClr val="bg1"/>
                </a:solidFill>
              </a:rPr>
              <a:t>; </a:t>
            </a:r>
            <a:r>
              <a:rPr lang="en-US" sz="3200" dirty="0" smtClean="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Old name: Classical Method</a:t>
            </a:r>
            <a:r>
              <a:rPr lang="en-US" sz="3200" dirty="0" smtClean="0">
                <a:solidFill>
                  <a:schemeClr val="bg1"/>
                </a:solidFill>
                <a:latin typeface="Times New Roman" pitchFamily="18" charset="0"/>
                <a:cs typeface="Times New Roman" pitchFamily="18" charset="0"/>
              </a:rPr>
              <a:t>.</a:t>
            </a:r>
          </a:p>
          <a:p>
            <a:pPr algn="l" rtl="0">
              <a:buNone/>
            </a:pPr>
            <a:endParaRPr lang="en-US" dirty="0" smtClean="0">
              <a:solidFill>
                <a:schemeClr val="bg1"/>
              </a:solidFill>
            </a:endParaRPr>
          </a:p>
          <a:p>
            <a:pPr algn="l" rtl="0"/>
            <a:r>
              <a:rPr lang="en-US" dirty="0" smtClean="0">
                <a:solidFill>
                  <a:schemeClr val="bg1"/>
                </a:solidFill>
              </a:rPr>
              <a:t>It was originally used to teach ‘dead’ languages (and old literatures) such as Latin and Greek, involving little or no </a:t>
            </a:r>
            <a:r>
              <a:rPr lang="en-US" i="1" dirty="0" smtClean="0">
                <a:solidFill>
                  <a:schemeClr val="bg1"/>
                </a:solidFill>
              </a:rPr>
              <a:t>spoken</a:t>
            </a:r>
            <a:r>
              <a:rPr lang="en-US" dirty="0" smtClean="0">
                <a:solidFill>
                  <a:schemeClr val="bg1"/>
                </a:solidFill>
              </a:rPr>
              <a:t> communication or </a:t>
            </a:r>
            <a:r>
              <a:rPr lang="en-US" i="1" dirty="0">
                <a:solidFill>
                  <a:schemeClr val="bg1"/>
                </a:solidFill>
              </a:rPr>
              <a:t>listening</a:t>
            </a:r>
            <a:r>
              <a:rPr lang="en-US" dirty="0" smtClean="0">
                <a:solidFill>
                  <a:schemeClr val="bg1"/>
                </a:solidFill>
              </a:rPr>
              <a:t> comprehension.</a:t>
            </a:r>
            <a:endParaRPr lang="en-US" dirty="0">
              <a:solidFill>
                <a:schemeClr val="bg1"/>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457200" y="914400"/>
            <a:ext cx="8229600" cy="5334000"/>
          </a:xfrm>
        </p:spPr>
        <p:txBody>
          <a:bodyPr>
            <a:normAutofit fontScale="40000" lnSpcReduction="20000"/>
          </a:bodyPr>
          <a:lstStyle/>
          <a:p>
            <a:pPr algn="just" rtl="0">
              <a:lnSpc>
                <a:spcPct val="120000"/>
              </a:lnSpc>
            </a:pPr>
            <a:r>
              <a:rPr lang="en-US" sz="5100" dirty="0">
                <a:solidFill>
                  <a:schemeClr val="bg1"/>
                </a:solidFill>
              </a:rPr>
              <a:t>As modern </a:t>
            </a:r>
            <a:r>
              <a:rPr lang="en-US" sz="5100" dirty="0" smtClean="0">
                <a:solidFill>
                  <a:schemeClr val="bg1"/>
                </a:solidFill>
              </a:rPr>
              <a:t>languages </a:t>
            </a:r>
            <a:r>
              <a:rPr lang="en-US" sz="5100" dirty="0">
                <a:solidFill>
                  <a:schemeClr val="bg1"/>
                </a:solidFill>
              </a:rPr>
              <a:t>began to replace Latin, they were taught using the same basic procedures that were used for teaching Latin</a:t>
            </a:r>
            <a:r>
              <a:rPr lang="en-US" sz="5100" dirty="0" smtClean="0">
                <a:solidFill>
                  <a:schemeClr val="bg1"/>
                </a:solidFill>
              </a:rPr>
              <a:t>.</a:t>
            </a:r>
          </a:p>
          <a:p>
            <a:pPr algn="just" rtl="0">
              <a:lnSpc>
                <a:spcPct val="120000"/>
              </a:lnSpc>
              <a:buNone/>
            </a:pPr>
            <a:r>
              <a:rPr lang="en-US" sz="5100" dirty="0" smtClean="0">
                <a:solidFill>
                  <a:schemeClr val="bg1"/>
                </a:solidFill>
              </a:rPr>
              <a:t> </a:t>
            </a:r>
          </a:p>
          <a:p>
            <a:pPr algn="just" rtl="0">
              <a:lnSpc>
                <a:spcPct val="120000"/>
              </a:lnSpc>
            </a:pPr>
            <a:r>
              <a:rPr lang="en-US" sz="5100" dirty="0" smtClean="0">
                <a:solidFill>
                  <a:schemeClr val="accent6">
                    <a:lumMod val="75000"/>
                  </a:schemeClr>
                </a:solidFill>
              </a:rPr>
              <a:t>By </a:t>
            </a:r>
            <a:r>
              <a:rPr lang="en-US" sz="5100" dirty="0">
                <a:solidFill>
                  <a:schemeClr val="accent6">
                    <a:lumMod val="75000"/>
                  </a:schemeClr>
                </a:solidFill>
              </a:rPr>
              <a:t>the nineteenth century, this </a:t>
            </a:r>
            <a:r>
              <a:rPr lang="en-US" sz="5100" dirty="0" smtClean="0">
                <a:solidFill>
                  <a:schemeClr val="accent6">
                    <a:lumMod val="75000"/>
                  </a:schemeClr>
                </a:solidFill>
              </a:rPr>
              <a:t>approach – based </a:t>
            </a:r>
            <a:r>
              <a:rPr lang="en-US" sz="5100" dirty="0">
                <a:solidFill>
                  <a:schemeClr val="accent6">
                    <a:lumMod val="75000"/>
                  </a:schemeClr>
                </a:solidFill>
              </a:rPr>
              <a:t>on the study of Latin </a:t>
            </a:r>
            <a:r>
              <a:rPr lang="en-US" sz="5100" dirty="0" smtClean="0">
                <a:solidFill>
                  <a:schemeClr val="accent6">
                    <a:lumMod val="75000"/>
                  </a:schemeClr>
                </a:solidFill>
              </a:rPr>
              <a:t>– became </a:t>
            </a:r>
            <a:r>
              <a:rPr lang="en-US" sz="5100" dirty="0">
                <a:solidFill>
                  <a:schemeClr val="accent6">
                    <a:lumMod val="75000"/>
                  </a:schemeClr>
                </a:solidFill>
              </a:rPr>
              <a:t>the standard way of studying foreign languages in schools. </a:t>
            </a:r>
            <a:endParaRPr lang="en-US" sz="5100" dirty="0" smtClean="0">
              <a:solidFill>
                <a:schemeClr val="accent6">
                  <a:lumMod val="75000"/>
                </a:schemeClr>
              </a:solidFill>
            </a:endParaRPr>
          </a:p>
          <a:p>
            <a:pPr algn="just" rtl="0">
              <a:lnSpc>
                <a:spcPct val="120000"/>
              </a:lnSpc>
              <a:buNone/>
            </a:pPr>
            <a:endParaRPr lang="en-US" sz="5100" dirty="0" smtClean="0">
              <a:solidFill>
                <a:schemeClr val="bg1"/>
              </a:solidFill>
            </a:endParaRPr>
          </a:p>
          <a:p>
            <a:pPr algn="just" rtl="0">
              <a:lnSpc>
                <a:spcPct val="120000"/>
              </a:lnSpc>
            </a:pPr>
            <a:r>
              <a:rPr lang="en-US" sz="5100" dirty="0" smtClean="0">
                <a:solidFill>
                  <a:schemeClr val="bg1"/>
                </a:solidFill>
              </a:rPr>
              <a:t>A </a:t>
            </a:r>
            <a:r>
              <a:rPr lang="en-US" sz="5100" dirty="0">
                <a:solidFill>
                  <a:schemeClr val="bg1"/>
                </a:solidFill>
              </a:rPr>
              <a:t>typical textbook in the mid-nineteenth century consisted of chapters or lessons organized around grammar points. Each grammar point was listed, rules on its use were explained, and it was illustrated by example sentences. </a:t>
            </a:r>
            <a:endParaRPr lang="en-US" sz="5100" dirty="0" smtClean="0">
              <a:solidFill>
                <a:schemeClr val="bg1"/>
              </a:solidFill>
            </a:endParaRPr>
          </a:p>
          <a:p>
            <a:pPr algn="just" rtl="0">
              <a:lnSpc>
                <a:spcPct val="120000"/>
              </a:lnSpc>
            </a:pPr>
            <a:endParaRPr lang="en-US" sz="5100" dirty="0" smtClean="0">
              <a:solidFill>
                <a:schemeClr val="bg1"/>
              </a:solidFill>
            </a:endParaRPr>
          </a:p>
          <a:p>
            <a:pPr algn="just" rtl="0">
              <a:lnSpc>
                <a:spcPct val="120000"/>
              </a:lnSpc>
            </a:pPr>
            <a:r>
              <a:rPr lang="en-US" sz="5100" dirty="0" smtClean="0">
                <a:solidFill>
                  <a:schemeClr val="accent6">
                    <a:lumMod val="75000"/>
                  </a:schemeClr>
                </a:solidFill>
              </a:rPr>
              <a:t>Thus</a:t>
            </a:r>
            <a:r>
              <a:rPr lang="en-US" sz="5100" dirty="0">
                <a:solidFill>
                  <a:schemeClr val="accent6">
                    <a:lumMod val="75000"/>
                  </a:schemeClr>
                </a:solidFill>
              </a:rPr>
              <a:t>, textbooks are codified into frozen rules of morphology and syntax to be explained, and eventually memorized.</a:t>
            </a:r>
          </a:p>
          <a:p>
            <a:pPr algn="l" rtl="0">
              <a:lnSpc>
                <a:spcPct val="80000"/>
              </a:lnSpc>
            </a:pPr>
            <a:endParaRPr lang="en-US" sz="2400" dirty="0">
              <a:solidFill>
                <a:schemeClr val="bg1"/>
              </a:solidFill>
            </a:endParaRPr>
          </a:p>
        </p:txBody>
      </p:sp>
    </p:spTree>
  </p:cSld>
  <p:clrMapOvr>
    <a:masterClrMapping/>
  </p:clrMapOvr>
  <p:transition spd="slow">
    <p:fade/>
    <p:sndAc>
      <p:stSnd>
        <p:snd r:embed="rId3" name="chimes.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b="1" dirty="0" smtClean="0">
                <a:solidFill>
                  <a:schemeClr val="accent2"/>
                </a:solidFill>
              </a:rPr>
              <a:t>OBJECTIVES</a:t>
            </a:r>
            <a:endParaRPr lang="en-US" b="1" dirty="0">
              <a:solidFill>
                <a:schemeClr val="accent2"/>
              </a:solidFill>
            </a:endParaRPr>
          </a:p>
        </p:txBody>
      </p:sp>
      <p:sp>
        <p:nvSpPr>
          <p:cNvPr id="3" name="Content Placeholder 2"/>
          <p:cNvSpPr>
            <a:spLocks noGrp="1"/>
          </p:cNvSpPr>
          <p:nvPr>
            <p:ph idx="1"/>
          </p:nvPr>
        </p:nvSpPr>
        <p:spPr>
          <a:xfrm>
            <a:off x="457200" y="1371600"/>
            <a:ext cx="8229600" cy="5083208"/>
          </a:xfrm>
        </p:spPr>
        <p:txBody>
          <a:bodyPr>
            <a:normAutofit lnSpcReduction="10000"/>
          </a:bodyPr>
          <a:lstStyle/>
          <a:p>
            <a:pPr algn="l" rtl="0">
              <a:lnSpc>
                <a:spcPct val="90000"/>
              </a:lnSpc>
            </a:pPr>
            <a:r>
              <a:rPr lang="en-US" altLang="zh-TW" dirty="0" smtClean="0">
                <a:solidFill>
                  <a:schemeClr val="bg1"/>
                </a:solidFill>
                <a:latin typeface="Baskerville Old Face" pitchFamily="18" charset="0"/>
              </a:rPr>
              <a:t>Students should be </a:t>
            </a:r>
            <a:r>
              <a:rPr lang="en-US" altLang="zh-TW" dirty="0">
                <a:solidFill>
                  <a:schemeClr val="bg1"/>
                </a:solidFill>
                <a:latin typeface="Baskerville Old Face" pitchFamily="18" charset="0"/>
              </a:rPr>
              <a:t>able to </a:t>
            </a:r>
            <a:r>
              <a:rPr lang="en-US" altLang="zh-TW" i="1" dirty="0">
                <a:solidFill>
                  <a:schemeClr val="accent1">
                    <a:lumMod val="75000"/>
                  </a:schemeClr>
                </a:solidFill>
                <a:effectLst>
                  <a:outerShdw blurRad="38100" dist="38100" dir="2700000" algn="tl">
                    <a:srgbClr val="000000">
                      <a:alpha val="43137"/>
                    </a:srgbClr>
                  </a:outerShdw>
                </a:effectLst>
                <a:latin typeface="Baskerville Old Face" pitchFamily="18" charset="0"/>
              </a:rPr>
              <a:t>read</a:t>
            </a:r>
            <a:r>
              <a:rPr lang="en-US" altLang="zh-TW" dirty="0">
                <a:solidFill>
                  <a:schemeClr val="bg1"/>
                </a:solidFill>
                <a:latin typeface="Baskerville Old Face" pitchFamily="18" charset="0"/>
              </a:rPr>
              <a:t> </a:t>
            </a:r>
            <a:r>
              <a:rPr lang="en-US" altLang="zh-TW" dirty="0" smtClean="0">
                <a:solidFill>
                  <a:schemeClr val="bg1"/>
                </a:solidFill>
                <a:latin typeface="Baskerville Old Face" pitchFamily="18" charset="0"/>
              </a:rPr>
              <a:t>and </a:t>
            </a:r>
            <a:r>
              <a:rPr lang="en-US" dirty="0" smtClean="0">
                <a:solidFill>
                  <a:schemeClr val="bg1"/>
                </a:solidFill>
                <a:latin typeface="Baskerville Old Face" pitchFamily="18" charset="0"/>
              </a:rPr>
              <a:t>appreciate </a:t>
            </a:r>
            <a:r>
              <a:rPr lang="en-US" altLang="zh-TW" dirty="0" smtClean="0">
                <a:solidFill>
                  <a:schemeClr val="bg1"/>
                </a:solidFill>
                <a:latin typeface="Baskerville Old Face" pitchFamily="18" charset="0"/>
              </a:rPr>
              <a:t>literature </a:t>
            </a:r>
            <a:r>
              <a:rPr lang="en-US" altLang="zh-TW" dirty="0">
                <a:solidFill>
                  <a:schemeClr val="bg1"/>
                </a:solidFill>
                <a:latin typeface="Baskerville Old Face" pitchFamily="18" charset="0"/>
              </a:rPr>
              <a:t>written in  the </a:t>
            </a:r>
            <a:r>
              <a:rPr lang="en-US" altLang="zh-TW" dirty="0" smtClean="0">
                <a:solidFill>
                  <a:schemeClr val="bg1"/>
                </a:solidFill>
                <a:latin typeface="Baskerville Old Face" pitchFamily="18" charset="0"/>
              </a:rPr>
              <a:t>target  language.</a:t>
            </a:r>
            <a:endParaRPr lang="en-US" altLang="zh-TW" dirty="0">
              <a:solidFill>
                <a:schemeClr val="bg1"/>
              </a:solidFill>
              <a:latin typeface="Baskerville Old Face" pitchFamily="18" charset="0"/>
            </a:endParaRPr>
          </a:p>
          <a:p>
            <a:pPr algn="l" rtl="0">
              <a:lnSpc>
                <a:spcPct val="90000"/>
              </a:lnSpc>
              <a:buFont typeface="Wingdings" pitchFamily="2" charset="2"/>
              <a:buNone/>
            </a:pPr>
            <a:endParaRPr lang="en-US" altLang="zh-TW" dirty="0">
              <a:solidFill>
                <a:schemeClr val="bg1"/>
              </a:solidFill>
              <a:latin typeface="Baskerville Old Face" pitchFamily="18" charset="0"/>
            </a:endParaRPr>
          </a:p>
          <a:p>
            <a:pPr algn="l" rtl="0">
              <a:lnSpc>
                <a:spcPct val="90000"/>
              </a:lnSpc>
            </a:pPr>
            <a:r>
              <a:rPr lang="en-US" altLang="zh-TW" dirty="0" smtClean="0">
                <a:solidFill>
                  <a:schemeClr val="bg1"/>
                </a:solidFill>
                <a:latin typeface="Baskerville Old Face" pitchFamily="18" charset="0"/>
              </a:rPr>
              <a:t>They should be </a:t>
            </a:r>
            <a:r>
              <a:rPr lang="en-US" altLang="zh-TW" dirty="0">
                <a:solidFill>
                  <a:schemeClr val="bg1"/>
                </a:solidFill>
                <a:latin typeface="Baskerville Old Face" pitchFamily="18" charset="0"/>
              </a:rPr>
              <a:t>able to </a:t>
            </a:r>
            <a:r>
              <a:rPr lang="en-US" altLang="zh-TW" i="1" dirty="0">
                <a:solidFill>
                  <a:schemeClr val="accent1">
                    <a:lumMod val="75000"/>
                  </a:schemeClr>
                </a:solidFill>
                <a:effectLst>
                  <a:outerShdw blurRad="38100" dist="38100" dir="2700000" algn="tl">
                    <a:srgbClr val="000000">
                      <a:alpha val="43137"/>
                    </a:srgbClr>
                  </a:outerShdw>
                </a:effectLst>
                <a:latin typeface="Baskerville Old Face" pitchFamily="18" charset="0"/>
              </a:rPr>
              <a:t>translate</a:t>
            </a:r>
            <a:r>
              <a:rPr lang="en-US" altLang="zh-TW" dirty="0">
                <a:solidFill>
                  <a:schemeClr val="bg1"/>
                </a:solidFill>
                <a:latin typeface="Baskerville Old Face" pitchFamily="18" charset="0"/>
              </a:rPr>
              <a:t> from one language to </a:t>
            </a:r>
            <a:r>
              <a:rPr lang="en-US" altLang="zh-TW" dirty="0" smtClean="0">
                <a:solidFill>
                  <a:schemeClr val="bg1"/>
                </a:solidFill>
                <a:latin typeface="Baskerville Old Face" pitchFamily="18" charset="0"/>
              </a:rPr>
              <a:t>another.</a:t>
            </a:r>
            <a:endParaRPr lang="en-US" altLang="zh-TW" dirty="0">
              <a:solidFill>
                <a:schemeClr val="bg1"/>
              </a:solidFill>
              <a:latin typeface="Baskerville Old Face" pitchFamily="18" charset="0"/>
            </a:endParaRPr>
          </a:p>
          <a:p>
            <a:pPr algn="l" rtl="0">
              <a:lnSpc>
                <a:spcPct val="90000"/>
              </a:lnSpc>
            </a:pPr>
            <a:endParaRPr lang="en-US" altLang="zh-TW" dirty="0">
              <a:solidFill>
                <a:schemeClr val="bg1"/>
              </a:solidFill>
              <a:latin typeface="Baskerville Old Face" pitchFamily="18" charset="0"/>
            </a:endParaRPr>
          </a:p>
          <a:p>
            <a:pPr algn="l" rtl="0">
              <a:lnSpc>
                <a:spcPct val="90000"/>
              </a:lnSpc>
            </a:pPr>
            <a:r>
              <a:rPr lang="en-US" altLang="zh-TW" dirty="0" smtClean="0">
                <a:solidFill>
                  <a:schemeClr val="bg1"/>
                </a:solidFill>
                <a:latin typeface="Baskerville Old Face" pitchFamily="18" charset="0"/>
              </a:rPr>
              <a:t>The method helps students to </a:t>
            </a:r>
            <a:r>
              <a:rPr lang="en-US" altLang="zh-TW" dirty="0">
                <a:solidFill>
                  <a:schemeClr val="bg1"/>
                </a:solidFill>
                <a:latin typeface="Baskerville Old Face" pitchFamily="18" charset="0"/>
              </a:rPr>
              <a:t>develop </a:t>
            </a:r>
            <a:r>
              <a:rPr lang="en-US" altLang="zh-TW" i="1" dirty="0">
                <a:solidFill>
                  <a:schemeClr val="accent1">
                    <a:lumMod val="75000"/>
                  </a:schemeClr>
                </a:solidFill>
                <a:effectLst>
                  <a:outerShdw blurRad="38100" dist="38100" dir="2700000" algn="tl">
                    <a:srgbClr val="000000">
                      <a:alpha val="43137"/>
                    </a:srgbClr>
                  </a:outerShdw>
                </a:effectLst>
                <a:latin typeface="Baskerville Old Face" pitchFamily="18" charset="0"/>
              </a:rPr>
              <a:t>reading</a:t>
            </a:r>
            <a:r>
              <a:rPr lang="en-US" altLang="zh-TW" dirty="0">
                <a:solidFill>
                  <a:schemeClr val="accent1">
                    <a:lumMod val="75000"/>
                  </a:schemeClr>
                </a:solidFill>
                <a:effectLst>
                  <a:outerShdw blurRad="38100" dist="38100" dir="2700000" algn="tl">
                    <a:srgbClr val="000000">
                      <a:alpha val="43137"/>
                    </a:srgbClr>
                  </a:outerShdw>
                </a:effectLst>
                <a:latin typeface="Baskerville Old Face" pitchFamily="18" charset="0"/>
              </a:rPr>
              <a:t> </a:t>
            </a:r>
            <a:r>
              <a:rPr lang="en-US" altLang="zh-TW" dirty="0">
                <a:solidFill>
                  <a:schemeClr val="bg1"/>
                </a:solidFill>
                <a:effectLst>
                  <a:outerShdw blurRad="38100" dist="38100" dir="2700000" algn="tl">
                    <a:srgbClr val="000000">
                      <a:alpha val="43137"/>
                    </a:srgbClr>
                  </a:outerShdw>
                </a:effectLst>
                <a:latin typeface="Baskerville Old Face" pitchFamily="18" charset="0"/>
              </a:rPr>
              <a:t>and</a:t>
            </a:r>
            <a:r>
              <a:rPr lang="en-US" altLang="zh-TW" dirty="0">
                <a:solidFill>
                  <a:schemeClr val="accent1">
                    <a:lumMod val="75000"/>
                  </a:schemeClr>
                </a:solidFill>
                <a:effectLst>
                  <a:outerShdw blurRad="38100" dist="38100" dir="2700000" algn="tl">
                    <a:srgbClr val="000000">
                      <a:alpha val="43137"/>
                    </a:srgbClr>
                  </a:outerShdw>
                </a:effectLst>
                <a:latin typeface="Baskerville Old Face" pitchFamily="18" charset="0"/>
              </a:rPr>
              <a:t> </a:t>
            </a:r>
            <a:r>
              <a:rPr lang="en-US" altLang="zh-TW" i="1" dirty="0">
                <a:solidFill>
                  <a:schemeClr val="accent1">
                    <a:lumMod val="75000"/>
                  </a:schemeClr>
                </a:solidFill>
                <a:effectLst>
                  <a:outerShdw blurRad="38100" dist="38100" dir="2700000" algn="tl">
                    <a:srgbClr val="000000">
                      <a:alpha val="43137"/>
                    </a:srgbClr>
                  </a:outerShdw>
                </a:effectLst>
                <a:latin typeface="Baskerville Old Face" pitchFamily="18" charset="0"/>
              </a:rPr>
              <a:t>writing</a:t>
            </a:r>
            <a:r>
              <a:rPr lang="en-US" altLang="zh-TW" dirty="0">
                <a:solidFill>
                  <a:schemeClr val="accent1">
                    <a:lumMod val="75000"/>
                  </a:schemeClr>
                </a:solidFill>
                <a:effectLst>
                  <a:outerShdw blurRad="38100" dist="38100" dir="2700000" algn="tl">
                    <a:srgbClr val="000000">
                      <a:alpha val="43137"/>
                    </a:srgbClr>
                  </a:outerShdw>
                </a:effectLst>
                <a:latin typeface="Baskerville Old Face" pitchFamily="18" charset="0"/>
              </a:rPr>
              <a:t> </a:t>
            </a:r>
            <a:r>
              <a:rPr lang="en-US" altLang="zh-TW" dirty="0" smtClean="0">
                <a:solidFill>
                  <a:schemeClr val="accent1">
                    <a:lumMod val="75000"/>
                  </a:schemeClr>
                </a:solidFill>
                <a:effectLst>
                  <a:outerShdw blurRad="38100" dist="38100" dir="2700000" algn="tl">
                    <a:srgbClr val="000000">
                      <a:alpha val="43137"/>
                    </a:srgbClr>
                  </a:outerShdw>
                </a:effectLst>
                <a:latin typeface="Baskerville Old Face" pitchFamily="18" charset="0"/>
              </a:rPr>
              <a:t>skills</a:t>
            </a:r>
            <a:r>
              <a:rPr lang="en-US" altLang="zh-TW" dirty="0" smtClean="0">
                <a:solidFill>
                  <a:schemeClr val="bg1"/>
                </a:solidFill>
                <a:effectLst>
                  <a:outerShdw blurRad="38100" dist="38100" dir="2700000" algn="tl">
                    <a:srgbClr val="000000">
                      <a:alpha val="43137"/>
                    </a:srgbClr>
                  </a:outerShdw>
                </a:effectLst>
                <a:latin typeface="Baskerville Old Face" pitchFamily="18" charset="0"/>
              </a:rPr>
              <a:t>.</a:t>
            </a:r>
          </a:p>
          <a:p>
            <a:pPr algn="l" rtl="0">
              <a:lnSpc>
                <a:spcPct val="90000"/>
              </a:lnSpc>
              <a:buNone/>
            </a:pPr>
            <a:endParaRPr lang="en-US" altLang="zh-TW" dirty="0" smtClean="0">
              <a:solidFill>
                <a:schemeClr val="accent1">
                  <a:lumMod val="75000"/>
                </a:schemeClr>
              </a:solidFill>
              <a:effectLst>
                <a:outerShdw blurRad="38100" dist="38100" dir="2700000" algn="tl">
                  <a:srgbClr val="000000">
                    <a:alpha val="43137"/>
                  </a:srgbClr>
                </a:outerShdw>
              </a:effectLst>
              <a:latin typeface="Baskerville Old Face" pitchFamily="18" charset="0"/>
            </a:endParaRPr>
          </a:p>
          <a:p>
            <a:pPr algn="l" rtl="0">
              <a:lnSpc>
                <a:spcPct val="90000"/>
              </a:lnSpc>
            </a:pPr>
            <a:r>
              <a:rPr lang="en-US" altLang="zh-TW" dirty="0" smtClean="0">
                <a:solidFill>
                  <a:schemeClr val="bg1"/>
                </a:solidFill>
                <a:latin typeface="Baskerville Old Face" pitchFamily="18" charset="0"/>
              </a:rPr>
              <a:t>Students can become more familiar with the </a:t>
            </a:r>
            <a:r>
              <a:rPr lang="en-US" altLang="zh-TW" dirty="0" smtClean="0">
                <a:solidFill>
                  <a:schemeClr val="accent1">
                    <a:lumMod val="75000"/>
                  </a:schemeClr>
                </a:solidFill>
                <a:effectLst>
                  <a:outerShdw blurRad="38100" dist="38100" dir="2700000" algn="tl">
                    <a:srgbClr val="000000">
                      <a:alpha val="43137"/>
                    </a:srgbClr>
                  </a:outerShdw>
                </a:effectLst>
                <a:latin typeface="Baskerville Old Face" pitchFamily="18" charset="0"/>
              </a:rPr>
              <a:t>grammar</a:t>
            </a:r>
            <a:r>
              <a:rPr lang="en-US" altLang="zh-TW" dirty="0" smtClean="0">
                <a:solidFill>
                  <a:schemeClr val="bg1"/>
                </a:solidFill>
                <a:latin typeface="Baskerville Old Face" pitchFamily="18" charset="0"/>
              </a:rPr>
              <a:t> </a:t>
            </a:r>
            <a:r>
              <a:rPr lang="en-US" altLang="zh-TW" dirty="0" smtClean="0">
                <a:solidFill>
                  <a:schemeClr val="accent1">
                    <a:lumMod val="75000"/>
                  </a:schemeClr>
                </a:solidFill>
                <a:effectLst>
                  <a:outerShdw blurRad="38100" dist="38100" dir="2700000" algn="tl">
                    <a:srgbClr val="000000">
                      <a:alpha val="43137"/>
                    </a:srgbClr>
                  </a:outerShdw>
                </a:effectLst>
                <a:latin typeface="Baskerville Old Face" pitchFamily="18" charset="0"/>
              </a:rPr>
              <a:t>of their native language</a:t>
            </a:r>
            <a:r>
              <a:rPr lang="en-US" altLang="zh-TW" dirty="0" smtClean="0">
                <a:solidFill>
                  <a:schemeClr val="bg1"/>
                </a:solidFill>
                <a:latin typeface="Baskerville Old Face" pitchFamily="18" charset="0"/>
              </a:rPr>
              <a:t>; they can also write and speak their native language better.</a:t>
            </a:r>
          </a:p>
          <a:p>
            <a:pPr algn="l" rtl="0">
              <a:lnSpc>
                <a:spcPct val="90000"/>
              </a:lnSpc>
            </a:pPr>
            <a:endParaRPr lang="en-US" altLang="zh-TW" dirty="0">
              <a:solidFill>
                <a:schemeClr val="accent1">
                  <a:lumMod val="75000"/>
                </a:schemeClr>
              </a:solidFill>
              <a:effectLst>
                <a:outerShdw blurRad="38100" dist="38100" dir="2700000" algn="tl">
                  <a:srgbClr val="000000">
                    <a:alpha val="43137"/>
                  </a:srgbClr>
                </a:outerShdw>
              </a:effectLst>
              <a:latin typeface="Baskerville Old Face" pitchFamily="18" charset="0"/>
            </a:endParaRPr>
          </a:p>
          <a:p>
            <a:pPr algn="l" rtl="0"/>
            <a:endParaRPr lang="en-US" dirty="0">
              <a:solidFill>
                <a:schemeClr val="bg1"/>
              </a:solidFill>
              <a:latin typeface="Baskerville Old Face"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pPr algn="l" rtl="0"/>
            <a:r>
              <a:rPr lang="en-US" altLang="zh-TW" dirty="0" smtClean="0">
                <a:solidFill>
                  <a:schemeClr val="bg1"/>
                </a:solidFill>
                <a:latin typeface="Baskerville Old Face" pitchFamily="18" charset="0"/>
              </a:rPr>
              <a:t>Helpful for </a:t>
            </a:r>
            <a:r>
              <a:rPr lang="en-US" altLang="zh-TW" dirty="0" smtClean="0">
                <a:solidFill>
                  <a:schemeClr val="accent1">
                    <a:lumMod val="75000"/>
                  </a:schemeClr>
                </a:solidFill>
                <a:effectLst>
                  <a:outerShdw blurRad="38100" dist="38100" dir="2700000" algn="tl">
                    <a:srgbClr val="000000">
                      <a:alpha val="43137"/>
                    </a:srgbClr>
                  </a:outerShdw>
                </a:effectLst>
                <a:latin typeface="Baskerville Old Face" pitchFamily="18" charset="0"/>
              </a:rPr>
              <a:t>mental exercise </a:t>
            </a:r>
            <a:r>
              <a:rPr lang="en-US" dirty="0" smtClean="0">
                <a:solidFill>
                  <a:schemeClr val="bg1"/>
                </a:solidFill>
                <a:latin typeface="Baskerville Old Face" pitchFamily="18" charset="0"/>
              </a:rPr>
              <a:t>through memorizing vocabulary &amp; rules</a:t>
            </a:r>
            <a:r>
              <a:rPr lang="en-US" altLang="zh-TW" dirty="0" smtClean="0">
                <a:solidFill>
                  <a:schemeClr val="bg1"/>
                </a:solidFill>
                <a:latin typeface="Baskerville Old Face" pitchFamily="18" charset="0"/>
              </a:rPr>
              <a:t>. </a:t>
            </a:r>
            <a:r>
              <a:rPr lang="en-US" sz="3200" dirty="0" smtClean="0">
                <a:solidFill>
                  <a:schemeClr val="bg1"/>
                </a:solidFill>
                <a:latin typeface="Times New Roman" pitchFamily="18" charset="0"/>
                <a:cs typeface="Times New Roman" pitchFamily="18" charset="0"/>
              </a:rPr>
              <a:t>It was thought that foreign language learning would help students </a:t>
            </a:r>
            <a:r>
              <a:rPr lang="en-US" sz="3200" dirty="0" smtClean="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grow intellectually</a:t>
            </a:r>
            <a:r>
              <a:rPr lang="en-US" sz="3200" dirty="0" smtClean="0">
                <a:solidFill>
                  <a:schemeClr val="bg1"/>
                </a:solidFill>
                <a:latin typeface="Times New Roman" pitchFamily="18" charset="0"/>
                <a:cs typeface="Times New Roman" pitchFamily="18" charset="0"/>
              </a:rPr>
              <a:t>: language learning is a </a:t>
            </a:r>
            <a:r>
              <a:rPr lang="en-US" sz="3200" dirty="0" smtClean="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mental exercise </a:t>
            </a:r>
            <a:r>
              <a:rPr lang="en-US" sz="3200" dirty="0" smtClean="0">
                <a:solidFill>
                  <a:schemeClr val="bg1"/>
                </a:solidFill>
                <a:latin typeface="Times New Roman" pitchFamily="18" charset="0"/>
                <a:cs typeface="Times New Roman" pitchFamily="18" charset="0"/>
              </a:rPr>
              <a:t>for students. Learning the target language and the mother tongue empowers students mentally (it was recognized that students would probably never use the target language, but the mental exercise of learning it would be beneficial anyway.)</a:t>
            </a:r>
          </a:p>
          <a:p>
            <a:pPr algn="l" rtl="0"/>
            <a:endParaRPr lang="en-US" altLang="zh-TW" dirty="0" smtClean="0">
              <a:solidFill>
                <a:schemeClr val="bg1"/>
              </a:solidFill>
              <a:latin typeface="Baskerville Old Face" pitchFamily="18" charset="0"/>
            </a:endParaRPr>
          </a:p>
          <a:p>
            <a:pPr algn="l" rtl="0"/>
            <a:endParaRPr lang="en-US" dirty="0">
              <a:latin typeface="Baskerville Old Face"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799306"/>
          </a:xfrm>
        </p:spPr>
        <p:txBody>
          <a:bodyPr/>
          <a:lstStyle/>
          <a:p>
            <a:pPr algn="ctr" rtl="0"/>
            <a:r>
              <a:rPr lang="en-US" dirty="0" smtClean="0">
                <a:solidFill>
                  <a:schemeClr val="bg1"/>
                </a:solidFill>
                <a:effectLst/>
                <a:latin typeface="Bernard MT Condensed" pitchFamily="18" charset="0"/>
                <a:cs typeface="Aharoni" pitchFamily="2" charset="-79"/>
              </a:rPr>
              <a:t>Principles &amp; Characteristics</a:t>
            </a:r>
            <a:endParaRPr lang="en-US" dirty="0">
              <a:solidFill>
                <a:schemeClr val="bg1"/>
              </a:solidFill>
              <a:effectLst/>
              <a:latin typeface="Bernard MT Condensed" pitchFamily="18" charset="0"/>
              <a:cs typeface="Aharoni" pitchFamily="2" charset="-79"/>
            </a:endParaRPr>
          </a:p>
        </p:txBody>
      </p:sp>
      <p:sp>
        <p:nvSpPr>
          <p:cNvPr id="3" name="Content Placeholder 2"/>
          <p:cNvSpPr>
            <a:spLocks noGrp="1"/>
          </p:cNvSpPr>
          <p:nvPr>
            <p:ph idx="1"/>
          </p:nvPr>
        </p:nvSpPr>
        <p:spPr>
          <a:xfrm>
            <a:off x="457200" y="1371600"/>
            <a:ext cx="8229600" cy="5083208"/>
          </a:xfrm>
        </p:spPr>
        <p:txBody>
          <a:bodyPr>
            <a:normAutofit fontScale="85000" lnSpcReduction="20000"/>
          </a:bodyPr>
          <a:lstStyle/>
          <a:p>
            <a:pPr algn="l" rtl="0"/>
            <a:r>
              <a:rPr lang="en-US" b="1" dirty="0" smtClean="0">
                <a:solidFill>
                  <a:srgbClr val="FF0000"/>
                </a:solidFill>
                <a:latin typeface="Baskerville Old Face" pitchFamily="18" charset="0"/>
              </a:rPr>
              <a:t>Literary language </a:t>
            </a:r>
            <a:r>
              <a:rPr lang="en-US" dirty="0" smtClean="0">
                <a:solidFill>
                  <a:schemeClr val="bg1"/>
                </a:solidFill>
                <a:latin typeface="Baskerville Old Face" pitchFamily="18" charset="0"/>
              </a:rPr>
              <a:t>is superior to the spoken language.  Students study literature and the fine arts.</a:t>
            </a:r>
          </a:p>
          <a:p>
            <a:pPr algn="l" rtl="0">
              <a:buNone/>
            </a:pPr>
            <a:endParaRPr lang="en-US" dirty="0" smtClean="0">
              <a:solidFill>
                <a:schemeClr val="bg1"/>
              </a:solidFill>
              <a:latin typeface="Baskerville Old Face" pitchFamily="18" charset="0"/>
            </a:endParaRPr>
          </a:p>
          <a:p>
            <a:pPr algn="l" rtl="0"/>
            <a:r>
              <a:rPr lang="en-US" sz="3100" dirty="0" smtClean="0">
                <a:solidFill>
                  <a:schemeClr val="bg1"/>
                </a:solidFill>
                <a:latin typeface="Baskerville Old Face" pitchFamily="18" charset="0"/>
              </a:rPr>
              <a:t>The students’ </a:t>
            </a:r>
            <a:r>
              <a:rPr lang="en-US" sz="3100" b="1" dirty="0" smtClean="0">
                <a:solidFill>
                  <a:srgbClr val="FF0000"/>
                </a:solidFill>
                <a:latin typeface="Baskerville Old Face" pitchFamily="18" charset="0"/>
              </a:rPr>
              <a:t>native language </a:t>
            </a:r>
            <a:r>
              <a:rPr lang="en-US" sz="3100" dirty="0" smtClean="0">
                <a:solidFill>
                  <a:schemeClr val="bg1"/>
                </a:solidFill>
                <a:latin typeface="Baskerville Old Face" pitchFamily="18" charset="0"/>
              </a:rPr>
              <a:t>is the medium of instruction.</a:t>
            </a:r>
          </a:p>
          <a:p>
            <a:pPr algn="l" rtl="0">
              <a:buNone/>
            </a:pPr>
            <a:endParaRPr lang="en-US" sz="3200" dirty="0" smtClean="0">
              <a:solidFill>
                <a:schemeClr val="bg1"/>
              </a:solidFill>
            </a:endParaRPr>
          </a:p>
          <a:p>
            <a:pPr algn="l" rtl="0"/>
            <a:r>
              <a:rPr lang="en-US" b="1" dirty="0" smtClean="0">
                <a:solidFill>
                  <a:srgbClr val="FF0000"/>
                </a:solidFill>
                <a:latin typeface="Baskerville Old Face" pitchFamily="18" charset="0"/>
              </a:rPr>
              <a:t>Translating</a:t>
            </a:r>
            <a:r>
              <a:rPr lang="en-US" dirty="0" smtClean="0">
                <a:solidFill>
                  <a:schemeClr val="bg1"/>
                </a:solidFill>
                <a:latin typeface="Baskerville Old Face" pitchFamily="18" charset="0"/>
              </a:rPr>
              <a:t> each one language into another is an important goal for learners.</a:t>
            </a:r>
          </a:p>
          <a:p>
            <a:pPr algn="l" rtl="0">
              <a:buNone/>
            </a:pPr>
            <a:endParaRPr lang="en-US" dirty="0" smtClean="0">
              <a:solidFill>
                <a:schemeClr val="bg1"/>
              </a:solidFill>
              <a:latin typeface="Baskerville Old Face" pitchFamily="18" charset="0"/>
            </a:endParaRPr>
          </a:p>
          <a:p>
            <a:pPr algn="l" rtl="0"/>
            <a:r>
              <a:rPr lang="en-US" dirty="0" smtClean="0">
                <a:solidFill>
                  <a:schemeClr val="bg1"/>
                </a:solidFill>
                <a:latin typeface="Baskerville Old Face" pitchFamily="18" charset="0"/>
              </a:rPr>
              <a:t>The </a:t>
            </a:r>
            <a:r>
              <a:rPr lang="en-US" b="1" dirty="0" smtClean="0">
                <a:solidFill>
                  <a:srgbClr val="FF0000"/>
                </a:solidFill>
                <a:latin typeface="Baskerville Old Face" pitchFamily="18" charset="0"/>
              </a:rPr>
              <a:t>authority</a:t>
            </a:r>
            <a:r>
              <a:rPr lang="en-US" dirty="0" smtClean="0">
                <a:solidFill>
                  <a:schemeClr val="bg1"/>
                </a:solidFill>
                <a:latin typeface="Baskerville Old Face" pitchFamily="18" charset="0"/>
              </a:rPr>
              <a:t> in the classroom is the teacher.</a:t>
            </a:r>
          </a:p>
          <a:p>
            <a:pPr algn="l" rtl="0">
              <a:buNone/>
            </a:pPr>
            <a:endParaRPr lang="en-US" dirty="0" smtClean="0">
              <a:solidFill>
                <a:schemeClr val="bg1"/>
              </a:solidFill>
              <a:latin typeface="Baskerville Old Face" pitchFamily="18" charset="0"/>
            </a:endParaRPr>
          </a:p>
          <a:p>
            <a:pPr algn="l" rtl="0"/>
            <a:r>
              <a:rPr lang="en-US" dirty="0" smtClean="0">
                <a:solidFill>
                  <a:schemeClr val="bg1"/>
                </a:solidFill>
                <a:latin typeface="Baskerville Old Face" pitchFamily="18" charset="0"/>
              </a:rPr>
              <a:t>The </a:t>
            </a:r>
            <a:r>
              <a:rPr lang="en-US" b="1" dirty="0" smtClean="0">
                <a:solidFill>
                  <a:srgbClr val="FF0000"/>
                </a:solidFill>
                <a:latin typeface="Baskerville Old Face" pitchFamily="18" charset="0"/>
              </a:rPr>
              <a:t>ability to communicate </a:t>
            </a:r>
            <a:r>
              <a:rPr lang="en-US" dirty="0" smtClean="0">
                <a:solidFill>
                  <a:schemeClr val="bg1"/>
                </a:solidFill>
                <a:latin typeface="Baskerville Old Face" pitchFamily="18" charset="0"/>
              </a:rPr>
              <a:t>in the target language is not among the goals of instruction.</a:t>
            </a:r>
            <a:endParaRPr lang="en-US" dirty="0">
              <a:solidFill>
                <a:schemeClr val="bg1"/>
              </a:solidFill>
              <a:latin typeface="Baskerville Old Face"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5"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763000" cy="5440363"/>
          </a:xfrm>
        </p:spPr>
        <p:txBody>
          <a:bodyPr>
            <a:noAutofit/>
          </a:bodyPr>
          <a:lstStyle/>
          <a:p>
            <a:pPr algn="l" rtl="0"/>
            <a:r>
              <a:rPr lang="en-US" sz="3200" dirty="0" smtClean="0">
                <a:solidFill>
                  <a:schemeClr val="bg1"/>
                </a:solidFill>
                <a:latin typeface="Baskerville Old Face" pitchFamily="18" charset="0"/>
              </a:rPr>
              <a:t>The primary skills to be improved are </a:t>
            </a:r>
            <a:r>
              <a:rPr lang="en-US" sz="3200" i="1" dirty="0" smtClean="0">
                <a:solidFill>
                  <a:schemeClr val="accent1">
                    <a:lumMod val="75000"/>
                  </a:schemeClr>
                </a:solidFill>
                <a:effectLst>
                  <a:outerShdw blurRad="38100" dist="38100" dir="2700000" algn="tl">
                    <a:srgbClr val="000000">
                      <a:alpha val="43137"/>
                    </a:srgbClr>
                  </a:outerShdw>
                </a:effectLst>
                <a:latin typeface="Baskerville Old Face" pitchFamily="18" charset="0"/>
              </a:rPr>
              <a:t>reading</a:t>
            </a:r>
            <a:r>
              <a:rPr lang="en-US" sz="3200" i="1" dirty="0" smtClean="0">
                <a:solidFill>
                  <a:schemeClr val="bg1"/>
                </a:solidFill>
                <a:latin typeface="Baskerville Old Face" pitchFamily="18" charset="0"/>
              </a:rPr>
              <a:t> and </a:t>
            </a:r>
            <a:r>
              <a:rPr lang="en-US" sz="3200" i="1" dirty="0" smtClean="0">
                <a:solidFill>
                  <a:schemeClr val="accent1">
                    <a:lumMod val="75000"/>
                  </a:schemeClr>
                </a:solidFill>
                <a:effectLst>
                  <a:outerShdw blurRad="38100" dist="38100" dir="2700000" algn="tl">
                    <a:srgbClr val="000000">
                      <a:alpha val="43137"/>
                    </a:srgbClr>
                  </a:outerShdw>
                </a:effectLst>
                <a:latin typeface="Baskerville Old Face" pitchFamily="18" charset="0"/>
              </a:rPr>
              <a:t>writing</a:t>
            </a:r>
            <a:r>
              <a:rPr lang="en-US" sz="3200" dirty="0" smtClean="0">
                <a:solidFill>
                  <a:schemeClr val="bg1"/>
                </a:solidFill>
                <a:latin typeface="Baskerville Old Face" pitchFamily="18" charset="0"/>
              </a:rPr>
              <a:t>; little or no systematic attention is paid to speaking and listening (oral language).</a:t>
            </a:r>
          </a:p>
          <a:p>
            <a:pPr algn="l" rtl="0">
              <a:buNone/>
            </a:pPr>
            <a:endParaRPr lang="en-US" sz="2000" dirty="0" smtClean="0">
              <a:solidFill>
                <a:schemeClr val="bg1"/>
              </a:solidFill>
              <a:latin typeface="Baskerville Old Face" pitchFamily="18" charset="0"/>
            </a:endParaRPr>
          </a:p>
          <a:p>
            <a:pPr algn="l" rtl="0"/>
            <a:r>
              <a:rPr lang="en-US" sz="3200" dirty="0" smtClean="0">
                <a:solidFill>
                  <a:schemeClr val="accent1">
                    <a:lumMod val="75000"/>
                  </a:schemeClr>
                </a:solidFill>
                <a:effectLst>
                  <a:outerShdw blurRad="38100" dist="38100" dir="2700000" algn="tl">
                    <a:srgbClr val="000000">
                      <a:alpha val="43137"/>
                    </a:srgbClr>
                  </a:outerShdw>
                </a:effectLst>
                <a:latin typeface="Baskerville Old Face" pitchFamily="18" charset="0"/>
                <a:cs typeface="Akhbar MT" pitchFamily="2" charset="-78"/>
              </a:rPr>
              <a:t>Readings</a:t>
            </a:r>
            <a:r>
              <a:rPr lang="en-US" sz="3200" dirty="0" smtClean="0">
                <a:solidFill>
                  <a:schemeClr val="bg1"/>
                </a:solidFill>
                <a:latin typeface="Baskerville Old Face" pitchFamily="18" charset="0"/>
                <a:cs typeface="Akhbar MT" pitchFamily="2" charset="-78"/>
              </a:rPr>
              <a:t>  in the target language are </a:t>
            </a:r>
            <a:r>
              <a:rPr lang="en-US" sz="3200" dirty="0" smtClean="0">
                <a:solidFill>
                  <a:schemeClr val="accent1">
                    <a:lumMod val="75000"/>
                  </a:schemeClr>
                </a:solidFill>
                <a:effectLst>
                  <a:outerShdw blurRad="38100" dist="38100" dir="2700000" algn="tl">
                    <a:srgbClr val="000000">
                      <a:alpha val="43137"/>
                    </a:srgbClr>
                  </a:outerShdw>
                </a:effectLst>
                <a:latin typeface="Baskerville Old Face" pitchFamily="18" charset="0"/>
                <a:cs typeface="Akhbar MT" pitchFamily="2" charset="-78"/>
              </a:rPr>
              <a:t>translated</a:t>
            </a:r>
            <a:r>
              <a:rPr lang="en-US" sz="3200" dirty="0" smtClean="0">
                <a:solidFill>
                  <a:schemeClr val="bg1"/>
                </a:solidFill>
                <a:effectLst>
                  <a:outerShdw blurRad="38100" dist="38100" dir="2700000" algn="tl">
                    <a:srgbClr val="000000">
                      <a:alpha val="43137"/>
                    </a:srgbClr>
                  </a:outerShdw>
                </a:effectLst>
                <a:latin typeface="Baskerville Old Face" pitchFamily="18" charset="0"/>
                <a:cs typeface="Akhbar MT" pitchFamily="2" charset="-78"/>
              </a:rPr>
              <a:t> </a:t>
            </a:r>
            <a:r>
              <a:rPr lang="en-US" sz="3200" dirty="0" smtClean="0">
                <a:solidFill>
                  <a:schemeClr val="bg1"/>
                </a:solidFill>
                <a:latin typeface="Baskerville Old Face" pitchFamily="18" charset="0"/>
                <a:cs typeface="Akhbar MT" pitchFamily="2" charset="-78"/>
              </a:rPr>
              <a:t>directly and then discussed in the native language.</a:t>
            </a:r>
            <a:endParaRPr lang="en-US" sz="3200" dirty="0" smtClean="0">
              <a:solidFill>
                <a:schemeClr val="bg1"/>
              </a:solidFill>
              <a:latin typeface="Baskerville Old Face" pitchFamily="18" charset="0"/>
            </a:endParaRPr>
          </a:p>
          <a:p>
            <a:pPr algn="l" rtl="0">
              <a:buNone/>
            </a:pPr>
            <a:endParaRPr lang="en-US" sz="2000" dirty="0" smtClean="0">
              <a:solidFill>
                <a:schemeClr val="bg1"/>
              </a:solidFill>
              <a:latin typeface="Baskerville Old Face" pitchFamily="18" charset="0"/>
            </a:endParaRPr>
          </a:p>
          <a:p>
            <a:pPr algn="l" rtl="0"/>
            <a:r>
              <a:rPr lang="en-US" sz="3200" dirty="0" smtClean="0">
                <a:solidFill>
                  <a:schemeClr val="bg1"/>
                </a:solidFill>
                <a:latin typeface="Baskerville Old Face" pitchFamily="18" charset="0"/>
              </a:rPr>
              <a:t>Its focus is on </a:t>
            </a:r>
            <a:r>
              <a:rPr lang="en-US" sz="3200" dirty="0" smtClean="0">
                <a:solidFill>
                  <a:srgbClr val="FF0000"/>
                </a:solidFill>
                <a:effectLst>
                  <a:outerShdw blurRad="38100" dist="38100" dir="2700000" algn="tl">
                    <a:srgbClr val="000000">
                      <a:alpha val="43137"/>
                    </a:srgbClr>
                  </a:outerShdw>
                </a:effectLst>
                <a:latin typeface="Baskerville Old Face" pitchFamily="18" charset="0"/>
              </a:rPr>
              <a:t>accuracy</a:t>
            </a:r>
            <a:r>
              <a:rPr lang="en-US" sz="3200" dirty="0" smtClean="0">
                <a:solidFill>
                  <a:schemeClr val="bg1"/>
                </a:solidFill>
                <a:latin typeface="Baskerville Old Face" pitchFamily="18" charset="0"/>
              </a:rPr>
              <a:t>, not fluency.</a:t>
            </a:r>
          </a:p>
          <a:p>
            <a:pPr algn="l" rtl="0">
              <a:buNone/>
            </a:pPr>
            <a:endParaRPr lang="en-US" sz="2000" dirty="0" smtClean="0">
              <a:solidFill>
                <a:schemeClr val="bg1"/>
              </a:solidFill>
              <a:latin typeface="Baskerville Old Face" pitchFamily="18" charset="0"/>
            </a:endParaRPr>
          </a:p>
          <a:p>
            <a:pPr algn="l" rtl="0"/>
            <a:r>
              <a:rPr lang="en-US" sz="3200" dirty="0" smtClean="0">
                <a:solidFill>
                  <a:schemeClr val="bg1"/>
                </a:solidFill>
                <a:latin typeface="Baskerville Old Face" pitchFamily="18" charset="0"/>
              </a:rPr>
              <a:t>Students should be </a:t>
            </a:r>
            <a:r>
              <a:rPr lang="en-US" sz="3200" dirty="0" smtClean="0">
                <a:solidFill>
                  <a:schemeClr val="accent1">
                    <a:lumMod val="75000"/>
                  </a:schemeClr>
                </a:solidFill>
                <a:effectLst>
                  <a:outerShdw blurRad="38100" dist="38100" dir="2700000" algn="tl">
                    <a:srgbClr val="000000">
                      <a:alpha val="43137"/>
                    </a:srgbClr>
                  </a:outerShdw>
                </a:effectLst>
                <a:latin typeface="Baskerville Old Face" pitchFamily="18" charset="0"/>
              </a:rPr>
              <a:t>conscious</a:t>
            </a:r>
            <a:r>
              <a:rPr lang="en-US" sz="3200" dirty="0" smtClean="0">
                <a:solidFill>
                  <a:schemeClr val="bg1"/>
                </a:solidFill>
                <a:latin typeface="Baskerville Old Face" pitchFamily="18" charset="0"/>
              </a:rPr>
              <a:t> of the </a:t>
            </a:r>
            <a:r>
              <a:rPr lang="en-US" sz="3200" dirty="0" smtClean="0">
                <a:solidFill>
                  <a:schemeClr val="accent1">
                    <a:lumMod val="75000"/>
                  </a:schemeClr>
                </a:solidFill>
                <a:effectLst>
                  <a:outerShdw blurRad="38100" dist="38100" dir="2700000" algn="tl">
                    <a:srgbClr val="000000">
                      <a:alpha val="43137"/>
                    </a:srgbClr>
                  </a:outerShdw>
                </a:effectLst>
                <a:latin typeface="Baskerville Old Face" pitchFamily="18" charset="0"/>
              </a:rPr>
              <a:t>grammatical rules </a:t>
            </a:r>
            <a:r>
              <a:rPr lang="en-US" sz="3200" dirty="0" smtClean="0">
                <a:solidFill>
                  <a:schemeClr val="bg1"/>
                </a:solidFill>
                <a:latin typeface="Baskerville Old Face" pitchFamily="18" charset="0"/>
              </a:rPr>
              <a:t>of the target language. </a:t>
            </a:r>
          </a:p>
          <a:p>
            <a:pPr algn="l" rtl="0"/>
            <a:endParaRPr lang="en-US" sz="3200" dirty="0">
              <a:solidFill>
                <a:schemeClr val="bg1"/>
              </a:solidFill>
              <a:latin typeface="Baskerville Old Face" pitchFamily="18" charset="0"/>
            </a:endParaRPr>
          </a:p>
        </p:txBody>
      </p:sp>
      <p:sp>
        <p:nvSpPr>
          <p:cNvPr id="5" name="مربع نص 4"/>
          <p:cNvSpPr txBox="1"/>
          <p:nvPr/>
        </p:nvSpPr>
        <p:spPr>
          <a:xfrm>
            <a:off x="6061364" y="685800"/>
            <a:ext cx="2743200" cy="369332"/>
          </a:xfrm>
          <a:prstGeom prst="rect">
            <a:avLst/>
          </a:prstGeom>
          <a:noFill/>
        </p:spPr>
        <p:txBody>
          <a:bodyPr wrap="square" rtlCol="1">
            <a:spAutoFit/>
          </a:bodyPr>
          <a:lstStyle/>
          <a:p>
            <a:pPr algn="r"/>
            <a:r>
              <a:rPr lang="en-US" dirty="0">
                <a:solidFill>
                  <a:schemeClr val="accent1">
                    <a:lumMod val="75000"/>
                  </a:schemeClr>
                </a:solidFill>
                <a:latin typeface="Bernard MT Condensed" pitchFamily="18" charset="0"/>
                <a:cs typeface="Aharoni" pitchFamily="2" charset="-79"/>
              </a:rPr>
              <a:t>PRINCIPLES</a:t>
            </a:r>
            <a:endParaRPr lang="ar-SA" dirty="0">
              <a:solidFill>
                <a:schemeClr val="accent1">
                  <a:lumMod val="75000"/>
                </a:schemeClr>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5"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66800"/>
            <a:ext cx="8229600" cy="5388008"/>
          </a:xfrm>
        </p:spPr>
        <p:txBody>
          <a:bodyPr>
            <a:normAutofit lnSpcReduction="10000"/>
          </a:bodyPr>
          <a:lstStyle/>
          <a:p>
            <a:pPr lvl="0" algn="l" rtl="0"/>
            <a:r>
              <a:rPr lang="en-US" dirty="0">
                <a:solidFill>
                  <a:schemeClr val="bg1"/>
                </a:solidFill>
                <a:latin typeface="Baskerville Old Face" pitchFamily="18" charset="0"/>
              </a:rPr>
              <a:t>The </a:t>
            </a:r>
            <a:r>
              <a:rPr lang="en-US" dirty="0">
                <a:solidFill>
                  <a:srgbClr val="FF0000"/>
                </a:solidFill>
                <a:effectLst>
                  <a:outerShdw blurRad="38100" dist="38100" dir="2700000" algn="tl">
                    <a:srgbClr val="000000">
                      <a:alpha val="43137"/>
                    </a:srgbClr>
                  </a:outerShdw>
                </a:effectLst>
                <a:latin typeface="Baskerville Old Face" pitchFamily="18" charset="0"/>
              </a:rPr>
              <a:t>structures</a:t>
            </a:r>
            <a:r>
              <a:rPr lang="en-US" dirty="0">
                <a:solidFill>
                  <a:schemeClr val="bg1"/>
                </a:solidFill>
                <a:effectLst>
                  <a:outerShdw blurRad="38100" dist="38100" dir="2700000" algn="tl">
                    <a:srgbClr val="000000">
                      <a:alpha val="43137"/>
                    </a:srgbClr>
                  </a:outerShdw>
                </a:effectLst>
                <a:latin typeface="Baskerville Old Face" pitchFamily="18" charset="0"/>
              </a:rPr>
              <a:t> </a:t>
            </a:r>
            <a:r>
              <a:rPr lang="en-US" dirty="0">
                <a:solidFill>
                  <a:schemeClr val="bg1"/>
                </a:solidFill>
                <a:latin typeface="Baskerville Old Face" pitchFamily="18" charset="0"/>
              </a:rPr>
              <a:t>of the foreign </a:t>
            </a:r>
            <a:r>
              <a:rPr lang="en-US" dirty="0" smtClean="0">
                <a:solidFill>
                  <a:schemeClr val="bg1"/>
                </a:solidFill>
                <a:latin typeface="Baskerville Old Face" pitchFamily="18" charset="0"/>
              </a:rPr>
              <a:t>language </a:t>
            </a:r>
            <a:r>
              <a:rPr lang="en-US" dirty="0">
                <a:solidFill>
                  <a:schemeClr val="bg1"/>
                </a:solidFill>
                <a:latin typeface="Baskerville Old Face" pitchFamily="18" charset="0"/>
              </a:rPr>
              <a:t>are best learned when </a:t>
            </a:r>
            <a:r>
              <a:rPr lang="en-US" dirty="0">
                <a:solidFill>
                  <a:srgbClr val="FF0000"/>
                </a:solidFill>
                <a:effectLst>
                  <a:outerShdw blurRad="38100" dist="38100" dir="2700000" algn="tl">
                    <a:srgbClr val="000000">
                      <a:alpha val="43137"/>
                    </a:srgbClr>
                  </a:outerShdw>
                </a:effectLst>
                <a:latin typeface="Baskerville Old Face" pitchFamily="18" charset="0"/>
              </a:rPr>
              <a:t>compared</a:t>
            </a:r>
            <a:r>
              <a:rPr lang="en-US" dirty="0">
                <a:solidFill>
                  <a:schemeClr val="bg1"/>
                </a:solidFill>
                <a:effectLst>
                  <a:outerShdw blurRad="38100" dist="38100" dir="2700000" algn="tl">
                    <a:srgbClr val="000000">
                      <a:alpha val="43137"/>
                    </a:srgbClr>
                  </a:outerShdw>
                </a:effectLst>
                <a:latin typeface="Baskerville Old Face" pitchFamily="18" charset="0"/>
              </a:rPr>
              <a:t> </a:t>
            </a:r>
            <a:r>
              <a:rPr lang="en-US" dirty="0">
                <a:solidFill>
                  <a:schemeClr val="bg1"/>
                </a:solidFill>
                <a:latin typeface="Baskerville Old Face" pitchFamily="18" charset="0"/>
              </a:rPr>
              <a:t>and </a:t>
            </a:r>
            <a:r>
              <a:rPr lang="en-US" dirty="0" smtClean="0">
                <a:solidFill>
                  <a:schemeClr val="bg1"/>
                </a:solidFill>
                <a:latin typeface="Baskerville Old Face" pitchFamily="18" charset="0"/>
              </a:rPr>
              <a:t>contrasted </a:t>
            </a:r>
            <a:r>
              <a:rPr lang="en-US" dirty="0">
                <a:solidFill>
                  <a:schemeClr val="bg1"/>
                </a:solidFill>
                <a:latin typeface="Baskerville Old Face" pitchFamily="18" charset="0"/>
              </a:rPr>
              <a:t>with those of </a:t>
            </a:r>
            <a:r>
              <a:rPr lang="en-US" dirty="0" smtClean="0">
                <a:solidFill>
                  <a:schemeClr val="bg1"/>
                </a:solidFill>
                <a:latin typeface="Baskerville Old Face" pitchFamily="18" charset="0"/>
              </a:rPr>
              <a:t>the mother </a:t>
            </a:r>
            <a:r>
              <a:rPr lang="en-US" dirty="0">
                <a:solidFill>
                  <a:schemeClr val="bg1"/>
                </a:solidFill>
                <a:latin typeface="Baskerville Old Face" pitchFamily="18" charset="0"/>
              </a:rPr>
              <a:t>tongue</a:t>
            </a:r>
            <a:r>
              <a:rPr lang="en-US" dirty="0" smtClean="0">
                <a:solidFill>
                  <a:schemeClr val="bg1"/>
                </a:solidFill>
                <a:latin typeface="Baskerville Old Face" pitchFamily="18" charset="0"/>
              </a:rPr>
              <a:t>.</a:t>
            </a:r>
          </a:p>
          <a:p>
            <a:pPr lvl="0" algn="l" rtl="0"/>
            <a:endParaRPr lang="en-US" sz="1200" dirty="0" smtClean="0">
              <a:solidFill>
                <a:schemeClr val="bg1"/>
              </a:solidFill>
              <a:latin typeface="Baskerville Old Face" pitchFamily="18" charset="0"/>
            </a:endParaRPr>
          </a:p>
          <a:p>
            <a:pPr lvl="0" algn="l" rtl="0"/>
            <a:r>
              <a:rPr lang="en-US" dirty="0" smtClean="0">
                <a:solidFill>
                  <a:schemeClr val="accent1">
                    <a:lumMod val="75000"/>
                  </a:schemeClr>
                </a:solidFill>
                <a:effectLst>
                  <a:outerShdw blurRad="38100" dist="38100" dir="2700000" algn="tl">
                    <a:srgbClr val="000000">
                      <a:alpha val="43137"/>
                    </a:srgbClr>
                  </a:outerShdw>
                </a:effectLst>
                <a:latin typeface="Baskerville Old Face" pitchFamily="18" charset="0"/>
              </a:rPr>
              <a:t>Deductive</a:t>
            </a:r>
            <a:r>
              <a:rPr lang="en-US" dirty="0" smtClean="0">
                <a:solidFill>
                  <a:schemeClr val="bg1"/>
                </a:solidFill>
                <a:effectLst>
                  <a:outerShdw blurRad="38100" dist="38100" dir="2700000" algn="tl">
                    <a:srgbClr val="000000">
                      <a:alpha val="43137"/>
                    </a:srgbClr>
                  </a:outerShdw>
                </a:effectLst>
                <a:latin typeface="Baskerville Old Face" pitchFamily="18" charset="0"/>
              </a:rPr>
              <a:t> </a:t>
            </a:r>
            <a:r>
              <a:rPr lang="en-US" dirty="0" smtClean="0">
                <a:solidFill>
                  <a:schemeClr val="bg1"/>
                </a:solidFill>
                <a:latin typeface="Baskerville Old Face" pitchFamily="18" charset="0"/>
              </a:rPr>
              <a:t>application of an explicit grammar rule is a useful technique. (rule            example).</a:t>
            </a:r>
          </a:p>
          <a:p>
            <a:pPr lvl="0" algn="l" rtl="0">
              <a:buNone/>
            </a:pPr>
            <a:endParaRPr lang="en-US" dirty="0" smtClean="0">
              <a:solidFill>
                <a:schemeClr val="bg1"/>
              </a:solidFill>
              <a:latin typeface="Baskerville Old Face" pitchFamily="18" charset="0"/>
            </a:endParaRPr>
          </a:p>
          <a:p>
            <a:pPr algn="l" rtl="0"/>
            <a:r>
              <a:rPr lang="en-US" dirty="0" smtClean="0">
                <a:solidFill>
                  <a:srgbClr val="FF0000"/>
                </a:solidFill>
                <a:effectLst>
                  <a:outerShdw blurRad="38100" dist="38100" dir="2700000" algn="tl">
                    <a:srgbClr val="000000">
                      <a:alpha val="43137"/>
                    </a:srgbClr>
                  </a:outerShdw>
                </a:effectLst>
                <a:latin typeface="Baskerville Old Face" pitchFamily="18" charset="0"/>
                <a:cs typeface="Aharoni" pitchFamily="2" charset="-79"/>
              </a:rPr>
              <a:t>Vocabulary</a:t>
            </a:r>
            <a:r>
              <a:rPr lang="en-US" dirty="0" smtClean="0">
                <a:solidFill>
                  <a:schemeClr val="bg1"/>
                </a:solidFill>
                <a:effectLst>
                  <a:outerShdw blurRad="38100" dist="38100" dir="2700000" algn="tl">
                    <a:srgbClr val="000000">
                      <a:alpha val="43137"/>
                    </a:srgbClr>
                  </a:outerShdw>
                </a:effectLst>
                <a:latin typeface="Baskerville Old Face" pitchFamily="18" charset="0"/>
                <a:cs typeface="Aharoni" pitchFamily="2" charset="-79"/>
              </a:rPr>
              <a:t> </a:t>
            </a:r>
            <a:r>
              <a:rPr lang="en-US" dirty="0" smtClean="0">
                <a:solidFill>
                  <a:schemeClr val="bg1"/>
                </a:solidFill>
                <a:latin typeface="Baskerville Old Face" pitchFamily="18" charset="0"/>
                <a:cs typeface="Aharoni" pitchFamily="2" charset="-79"/>
              </a:rPr>
              <a:t>in the target language is learned through direct </a:t>
            </a:r>
            <a:r>
              <a:rPr lang="en-US" dirty="0" smtClean="0">
                <a:solidFill>
                  <a:srgbClr val="FF0000"/>
                </a:solidFill>
                <a:effectLst>
                  <a:outerShdw blurRad="38100" dist="38100" dir="2700000" algn="tl">
                    <a:srgbClr val="000000">
                      <a:alpha val="43137"/>
                    </a:srgbClr>
                  </a:outerShdw>
                </a:effectLst>
                <a:latin typeface="Baskerville Old Face" pitchFamily="18" charset="0"/>
                <a:cs typeface="Aharoni" pitchFamily="2" charset="-79"/>
              </a:rPr>
              <a:t>translation</a:t>
            </a:r>
            <a:r>
              <a:rPr lang="en-US" dirty="0" smtClean="0">
                <a:solidFill>
                  <a:schemeClr val="bg1"/>
                </a:solidFill>
                <a:effectLst>
                  <a:outerShdw blurRad="38100" dist="38100" dir="2700000" algn="tl">
                    <a:srgbClr val="000000">
                      <a:alpha val="43137"/>
                    </a:srgbClr>
                  </a:outerShdw>
                </a:effectLst>
                <a:latin typeface="Baskerville Old Face" pitchFamily="18" charset="0"/>
                <a:cs typeface="Aharoni" pitchFamily="2" charset="-79"/>
              </a:rPr>
              <a:t> </a:t>
            </a:r>
            <a:r>
              <a:rPr lang="en-US" dirty="0" smtClean="0">
                <a:solidFill>
                  <a:schemeClr val="bg1"/>
                </a:solidFill>
                <a:latin typeface="Baskerville Old Face" pitchFamily="18" charset="0"/>
                <a:cs typeface="Aharoni" pitchFamily="2" charset="-79"/>
              </a:rPr>
              <a:t>from the native language. e.g.</a:t>
            </a:r>
          </a:p>
          <a:p>
            <a:pPr algn="l" rtl="0">
              <a:buNone/>
            </a:pPr>
            <a:r>
              <a:rPr lang="en-US" dirty="0" smtClean="0">
                <a:solidFill>
                  <a:schemeClr val="bg1"/>
                </a:solidFill>
                <a:latin typeface="Baskerville Old Face" pitchFamily="18" charset="0"/>
                <a:cs typeface="Aharoni" pitchFamily="2" charset="-79"/>
              </a:rPr>
              <a:t>			the house   =</a:t>
            </a:r>
          </a:p>
          <a:p>
            <a:pPr algn="l" rtl="0">
              <a:buNone/>
            </a:pPr>
            <a:r>
              <a:rPr lang="en-US" dirty="0" smtClean="0">
                <a:solidFill>
                  <a:schemeClr val="bg1"/>
                </a:solidFill>
                <a:latin typeface="Baskerville Old Face" pitchFamily="18" charset="0"/>
                <a:cs typeface="Aharoni" pitchFamily="2" charset="-79"/>
              </a:rPr>
              <a:t>			the mouse  =</a:t>
            </a:r>
          </a:p>
          <a:p>
            <a:pPr lvl="0" algn="l" rtl="0"/>
            <a:endParaRPr lang="en-US" dirty="0" smtClean="0">
              <a:solidFill>
                <a:schemeClr val="bg1"/>
              </a:solidFill>
              <a:latin typeface="Baskerville Old Face" pitchFamily="18" charset="0"/>
            </a:endParaRPr>
          </a:p>
          <a:p>
            <a:pPr lvl="0" algn="l" rtl="0"/>
            <a:endParaRPr lang="en-US" dirty="0" smtClean="0">
              <a:solidFill>
                <a:schemeClr val="bg1"/>
              </a:solidFill>
              <a:latin typeface="Baskerville Old Face" pitchFamily="18" charset="0"/>
            </a:endParaRPr>
          </a:p>
          <a:p>
            <a:pPr lvl="0" algn="l" rtl="0"/>
            <a:endParaRPr lang="en-US" dirty="0">
              <a:solidFill>
                <a:schemeClr val="bg1"/>
              </a:solidFill>
              <a:latin typeface="Baskerville Old Face" pitchFamily="18" charset="0"/>
            </a:endParaRPr>
          </a:p>
          <a:p>
            <a:pPr algn="l" rtl="0"/>
            <a:endParaRPr lang="ar-SA" dirty="0">
              <a:solidFill>
                <a:schemeClr val="bg1"/>
              </a:solidFill>
              <a:latin typeface="Baskerville Old Face" pitchFamily="18" charset="0"/>
            </a:endParaRPr>
          </a:p>
        </p:txBody>
      </p:sp>
      <p:cxnSp>
        <p:nvCxnSpPr>
          <p:cNvPr id="5" name="رابط كسهم مستقيم 4"/>
          <p:cNvCxnSpPr/>
          <p:nvPr/>
        </p:nvCxnSpPr>
        <p:spPr>
          <a:xfrm>
            <a:off x="5029200" y="3276600"/>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مربع نص 5"/>
          <p:cNvSpPr txBox="1"/>
          <p:nvPr/>
        </p:nvSpPr>
        <p:spPr>
          <a:xfrm>
            <a:off x="6061364" y="838200"/>
            <a:ext cx="2743200" cy="369332"/>
          </a:xfrm>
          <a:prstGeom prst="rect">
            <a:avLst/>
          </a:prstGeom>
          <a:noFill/>
        </p:spPr>
        <p:txBody>
          <a:bodyPr wrap="square" rtlCol="1">
            <a:spAutoFit/>
          </a:bodyPr>
          <a:lstStyle/>
          <a:p>
            <a:pPr algn="r"/>
            <a:r>
              <a:rPr lang="en-US" dirty="0">
                <a:solidFill>
                  <a:schemeClr val="accent1">
                    <a:lumMod val="75000"/>
                  </a:schemeClr>
                </a:solidFill>
                <a:latin typeface="Bernard MT Condensed" pitchFamily="18" charset="0"/>
                <a:cs typeface="Aharoni" pitchFamily="2" charset="-79"/>
              </a:rPr>
              <a:t>PRINCIPLES</a:t>
            </a:r>
            <a:endParaRPr lang="ar-SA" dirty="0">
              <a:solidFill>
                <a:schemeClr val="accent1">
                  <a:lumMod val="75000"/>
                </a:schemeClr>
              </a:solidFill>
            </a:endParaRPr>
          </a:p>
        </p:txBody>
      </p:sp>
    </p:spTree>
    <p:extLst>
      <p:ext uri="{BB962C8B-B14F-4D97-AF65-F5344CB8AC3E}">
        <p14:creationId xmlns:p14="http://schemas.microsoft.com/office/powerpoint/2010/main" xmlns="" val="2241676317"/>
      </p:ext>
    </p:extLst>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57200" y="457200"/>
            <a:ext cx="8229600" cy="5668963"/>
          </a:xfrm>
        </p:spPr>
        <p:txBody>
          <a:bodyPr>
            <a:normAutofit/>
          </a:bodyPr>
          <a:lstStyle/>
          <a:p>
            <a:pPr marL="609600" indent="-609600" algn="just" rtl="0">
              <a:buClr>
                <a:schemeClr val="accent1">
                  <a:lumMod val="75000"/>
                </a:schemeClr>
              </a:buClr>
            </a:pPr>
            <a:endParaRPr lang="en-US" sz="2800" dirty="0" smtClean="0">
              <a:solidFill>
                <a:schemeClr val="bg1"/>
              </a:solidFill>
            </a:endParaRPr>
          </a:p>
          <a:p>
            <a:pPr marL="609600" indent="-609600" algn="just" rtl="0">
              <a:buClr>
                <a:schemeClr val="accent1">
                  <a:lumMod val="75000"/>
                </a:schemeClr>
              </a:buClr>
            </a:pPr>
            <a:r>
              <a:rPr lang="en-US" sz="2800" dirty="0" smtClean="0">
                <a:solidFill>
                  <a:schemeClr val="bg1"/>
                </a:solidFill>
              </a:rPr>
              <a:t>The </a:t>
            </a:r>
            <a:r>
              <a:rPr lang="en-US" sz="2800" dirty="0">
                <a:solidFill>
                  <a:schemeClr val="accent1">
                    <a:lumMod val="75000"/>
                  </a:schemeClr>
                </a:solidFill>
                <a:effectLst>
                  <a:outerShdw blurRad="38100" dist="38100" dir="2700000" algn="tl">
                    <a:srgbClr val="000000">
                      <a:alpha val="43137"/>
                    </a:srgbClr>
                  </a:outerShdw>
                </a:effectLst>
              </a:rPr>
              <a:t>sentence</a:t>
            </a:r>
            <a:r>
              <a:rPr lang="en-US" sz="2800" dirty="0">
                <a:solidFill>
                  <a:schemeClr val="bg1"/>
                </a:solidFill>
              </a:rPr>
              <a:t> is the </a:t>
            </a:r>
            <a:r>
              <a:rPr lang="en-US" sz="2800" dirty="0">
                <a:solidFill>
                  <a:schemeClr val="accent1">
                    <a:lumMod val="75000"/>
                  </a:schemeClr>
                </a:solidFill>
                <a:effectLst>
                  <a:outerShdw blurRad="38100" dist="38100" dir="2700000" algn="tl">
                    <a:srgbClr val="000000">
                      <a:alpha val="43137"/>
                    </a:srgbClr>
                  </a:outerShdw>
                </a:effectLst>
              </a:rPr>
              <a:t>basic </a:t>
            </a:r>
            <a:r>
              <a:rPr lang="en-US" sz="2800" dirty="0" smtClean="0">
                <a:solidFill>
                  <a:schemeClr val="accent1">
                    <a:lumMod val="75000"/>
                  </a:schemeClr>
                </a:solidFill>
                <a:effectLst>
                  <a:outerShdw blurRad="38100" dist="38100" dir="2700000" algn="tl">
                    <a:srgbClr val="000000">
                      <a:alpha val="43137"/>
                    </a:srgbClr>
                  </a:outerShdw>
                </a:effectLst>
              </a:rPr>
              <a:t>unit</a:t>
            </a:r>
            <a:r>
              <a:rPr lang="en-US" sz="2800" dirty="0" smtClean="0">
                <a:solidFill>
                  <a:schemeClr val="bg1"/>
                </a:solidFill>
              </a:rPr>
              <a:t>. </a:t>
            </a:r>
            <a:r>
              <a:rPr lang="en-US" sz="2800" dirty="0">
                <a:solidFill>
                  <a:schemeClr val="bg1"/>
                </a:solidFill>
              </a:rPr>
              <a:t>It is this emphasis on the sentence that is a distinctive feature of the method. Emphasis on the sentence rather than on the </a:t>
            </a:r>
            <a:r>
              <a:rPr lang="en-US" sz="2800" dirty="0" smtClean="0">
                <a:solidFill>
                  <a:schemeClr val="bg1"/>
                </a:solidFill>
              </a:rPr>
              <a:t>text.</a:t>
            </a:r>
            <a:endParaRPr lang="en-US" sz="2800" dirty="0">
              <a:solidFill>
                <a:schemeClr val="bg1"/>
              </a:solidFill>
            </a:endParaRPr>
          </a:p>
        </p:txBody>
      </p:sp>
    </p:spTree>
  </p:cSld>
  <p:clrMapOvr>
    <a:masterClrMapping/>
  </p:clrMapOvr>
  <p:transition spd="slow">
    <p:fade/>
    <p:sndAc>
      <p:stSnd>
        <p:snd r:embed="rId3" name="chimes.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AutoShape 4"/>
          <p:cNvSpPr>
            <a:spLocks noChangeArrowheads="1"/>
          </p:cNvSpPr>
          <p:nvPr/>
        </p:nvSpPr>
        <p:spPr bwMode="auto">
          <a:xfrm>
            <a:off x="76200" y="457200"/>
            <a:ext cx="4419600" cy="990600"/>
          </a:xfrm>
          <a:prstGeom prst="star8">
            <a:avLst>
              <a:gd name="adj" fmla="val 38250"/>
            </a:avLst>
          </a:prstGeom>
          <a:solidFill>
            <a:srgbClr val="00FF00"/>
          </a:solidFill>
          <a:ln w="9525">
            <a:solidFill>
              <a:schemeClr val="tx1"/>
            </a:solidFill>
            <a:miter lim="800000"/>
            <a:headEnd/>
            <a:tailEnd/>
          </a:ln>
          <a:effectLst/>
        </p:spPr>
        <p:txBody>
          <a:bodyPr wrap="none" anchor="ctr"/>
          <a:lstStyle/>
          <a:p>
            <a:endParaRPr lang="ar-DZ"/>
          </a:p>
        </p:txBody>
      </p:sp>
      <p:sp>
        <p:nvSpPr>
          <p:cNvPr id="40962" name="Rectangle 2"/>
          <p:cNvSpPr>
            <a:spLocks noGrp="1" noChangeArrowheads="1"/>
          </p:cNvSpPr>
          <p:nvPr>
            <p:ph type="title"/>
          </p:nvPr>
        </p:nvSpPr>
        <p:spPr/>
        <p:txBody>
          <a:bodyPr/>
          <a:lstStyle/>
          <a:p>
            <a:r>
              <a:rPr lang="en-US" dirty="0" smtClean="0"/>
              <a:t>  Techniques </a:t>
            </a:r>
            <a:endParaRPr lang="en-US" dirty="0"/>
          </a:p>
        </p:txBody>
      </p:sp>
      <p:sp>
        <p:nvSpPr>
          <p:cNvPr id="40963" name="Rectangle 3"/>
          <p:cNvSpPr>
            <a:spLocks noGrp="1" noChangeArrowheads="1"/>
          </p:cNvSpPr>
          <p:nvPr>
            <p:ph type="body" idx="1"/>
          </p:nvPr>
        </p:nvSpPr>
        <p:spPr/>
        <p:txBody>
          <a:bodyPr>
            <a:normAutofit lnSpcReduction="10000"/>
          </a:bodyPr>
          <a:lstStyle/>
          <a:p>
            <a:pPr algn="l" rtl="0">
              <a:lnSpc>
                <a:spcPct val="90000"/>
              </a:lnSpc>
            </a:pPr>
            <a:r>
              <a:rPr lang="en-US" sz="2800" dirty="0">
                <a:solidFill>
                  <a:schemeClr val="bg1"/>
                </a:solidFill>
              </a:rPr>
              <a:t>Translation of literary passages.</a:t>
            </a:r>
          </a:p>
          <a:p>
            <a:pPr algn="l" rtl="0">
              <a:lnSpc>
                <a:spcPct val="90000"/>
              </a:lnSpc>
            </a:pPr>
            <a:r>
              <a:rPr lang="en-US" sz="2800" dirty="0">
                <a:solidFill>
                  <a:schemeClr val="bg1"/>
                </a:solidFill>
              </a:rPr>
              <a:t>Reading comprehension questions</a:t>
            </a:r>
          </a:p>
          <a:p>
            <a:pPr algn="l" rtl="0">
              <a:lnSpc>
                <a:spcPct val="90000"/>
              </a:lnSpc>
            </a:pPr>
            <a:r>
              <a:rPr lang="en-US" sz="2800" dirty="0">
                <a:solidFill>
                  <a:schemeClr val="bg1"/>
                </a:solidFill>
              </a:rPr>
              <a:t>Antonyms/ synonyms </a:t>
            </a:r>
          </a:p>
          <a:p>
            <a:pPr algn="l" rtl="0">
              <a:lnSpc>
                <a:spcPct val="90000"/>
              </a:lnSpc>
            </a:pPr>
            <a:r>
              <a:rPr lang="en-US" sz="2800" dirty="0">
                <a:solidFill>
                  <a:schemeClr val="bg1"/>
                </a:solidFill>
              </a:rPr>
              <a:t>Cognates</a:t>
            </a:r>
          </a:p>
          <a:p>
            <a:pPr algn="l" rtl="0">
              <a:lnSpc>
                <a:spcPct val="90000"/>
              </a:lnSpc>
            </a:pPr>
            <a:r>
              <a:rPr lang="en-US" sz="2800" dirty="0">
                <a:solidFill>
                  <a:schemeClr val="bg1"/>
                </a:solidFill>
              </a:rPr>
              <a:t>Deductive application of grammatical rules</a:t>
            </a:r>
          </a:p>
          <a:p>
            <a:pPr algn="l" rtl="0">
              <a:lnSpc>
                <a:spcPct val="90000"/>
              </a:lnSpc>
            </a:pPr>
            <a:r>
              <a:rPr lang="en-US" sz="2800" dirty="0">
                <a:solidFill>
                  <a:schemeClr val="bg1"/>
                </a:solidFill>
              </a:rPr>
              <a:t>Fill in the blanks </a:t>
            </a:r>
          </a:p>
          <a:p>
            <a:pPr algn="l" rtl="0">
              <a:lnSpc>
                <a:spcPct val="90000"/>
              </a:lnSpc>
            </a:pPr>
            <a:r>
              <a:rPr lang="en-US" sz="2800" dirty="0">
                <a:solidFill>
                  <a:schemeClr val="bg1"/>
                </a:solidFill>
              </a:rPr>
              <a:t>Memorization (of grammar and vocabulary)</a:t>
            </a:r>
          </a:p>
          <a:p>
            <a:pPr algn="l" rtl="0">
              <a:lnSpc>
                <a:spcPct val="90000"/>
              </a:lnSpc>
            </a:pPr>
            <a:r>
              <a:rPr lang="en-US" sz="2800" dirty="0">
                <a:solidFill>
                  <a:schemeClr val="bg1"/>
                </a:solidFill>
              </a:rPr>
              <a:t>Use words in sentences</a:t>
            </a:r>
          </a:p>
          <a:p>
            <a:pPr algn="l" rtl="0">
              <a:lnSpc>
                <a:spcPct val="90000"/>
              </a:lnSpc>
            </a:pPr>
            <a:r>
              <a:rPr lang="en-US" sz="2800" dirty="0">
                <a:solidFill>
                  <a:schemeClr val="bg1"/>
                </a:solidFill>
              </a:rPr>
              <a:t>Composition writing</a:t>
            </a:r>
          </a:p>
        </p:txBody>
      </p:sp>
    </p:spTree>
  </p:cSld>
  <p:clrMapOvr>
    <a:masterClrMapping/>
  </p:clrMapOvr>
  <p:transition spd="slow">
    <p:fade/>
    <p:sndAc>
      <p:stSnd>
        <p:snd r:embed="rId3" name="chimes.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1"/>
                </a:solidFill>
              </a:rPr>
              <a:t>TECHNIQUES</a:t>
            </a:r>
            <a:br>
              <a:rPr lang="en-US" dirty="0" smtClean="0">
                <a:solidFill>
                  <a:schemeClr val="bg1"/>
                </a:solidFill>
              </a:rPr>
            </a:br>
            <a:endParaRPr lang="en-US" dirty="0">
              <a:solidFill>
                <a:schemeClr val="bg1"/>
              </a:solidFill>
            </a:endParaRPr>
          </a:p>
        </p:txBody>
      </p:sp>
      <p:sp>
        <p:nvSpPr>
          <p:cNvPr id="3" name="Content Placeholder 2"/>
          <p:cNvSpPr>
            <a:spLocks noGrp="1"/>
          </p:cNvSpPr>
          <p:nvPr>
            <p:ph idx="1"/>
          </p:nvPr>
        </p:nvSpPr>
        <p:spPr>
          <a:xfrm>
            <a:off x="457200" y="1219200"/>
            <a:ext cx="8229600" cy="4906963"/>
          </a:xfrm>
        </p:spPr>
        <p:txBody>
          <a:bodyPr>
            <a:normAutofit/>
          </a:bodyPr>
          <a:lstStyle/>
          <a:p>
            <a:pPr marL="64008" indent="0" algn="l" rtl="0">
              <a:buNone/>
            </a:pPr>
            <a:r>
              <a:rPr lang="en-US" b="1" dirty="0" smtClean="0">
                <a:solidFill>
                  <a:schemeClr val="bg1"/>
                </a:solidFill>
              </a:rPr>
              <a:t>1. Translation of a literary passage</a:t>
            </a:r>
          </a:p>
          <a:p>
            <a:pPr algn="l" rtl="0">
              <a:buNone/>
            </a:pPr>
            <a:endParaRPr lang="en-US" b="1" dirty="0" smtClean="0">
              <a:solidFill>
                <a:schemeClr val="bg1"/>
              </a:solidFill>
            </a:endParaRPr>
          </a:p>
          <a:p>
            <a:pPr lvl="1" algn="l" rtl="0"/>
            <a:r>
              <a:rPr lang="en-US" altLang="zh-TW" dirty="0" smtClean="0">
                <a:solidFill>
                  <a:schemeClr val="bg1"/>
                </a:solidFill>
              </a:rPr>
              <a:t>Students will be asked to read a literary passage and then translate the target language into their native language</a:t>
            </a:r>
          </a:p>
          <a:p>
            <a:pPr lvl="1" algn="l" rtl="0"/>
            <a:r>
              <a:rPr lang="en-US" altLang="zh-TW" dirty="0" smtClean="0">
                <a:solidFill>
                  <a:schemeClr val="bg1"/>
                </a:solidFill>
              </a:rPr>
              <a:t>Translation may be written or spoken</a:t>
            </a:r>
          </a:p>
          <a:p>
            <a:pPr lvl="1" algn="l" rtl="0"/>
            <a:r>
              <a:rPr lang="en-US" altLang="zh-TW" dirty="0" smtClean="0">
                <a:solidFill>
                  <a:schemeClr val="bg1"/>
                </a:solidFill>
              </a:rPr>
              <a:t>Translation made by the students can show that they understand their meaning</a:t>
            </a:r>
          </a:p>
          <a:p>
            <a:pPr>
              <a:buNone/>
            </a:pPr>
            <a:endParaRPr lang="en-US" dirty="0" smtClean="0">
              <a:solidFill>
                <a:schemeClr val="bg1"/>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0" y="3053882"/>
            <a:ext cx="8534400" cy="3804118"/>
          </a:xfrm>
          <a:prstGeom prst="rect">
            <a:avLst/>
          </a:prstGeom>
          <a:noFill/>
        </p:spPr>
        <p:txBody>
          <a:bodyPr wrap="square" rtlCol="1">
            <a:spAutoFit/>
          </a:bodyPr>
          <a:lstStyle/>
          <a:p>
            <a:pPr algn="ctr"/>
            <a:r>
              <a:rPr lang="en-US" altLang="zh-CN" sz="4400" b="1" kern="0" dirty="0" smtClean="0">
                <a:solidFill>
                  <a:srgbClr val="C00000"/>
                </a:solidFill>
                <a:effectLst>
                  <a:outerShdw blurRad="38100" dist="38100" dir="2700000" algn="tl">
                    <a:srgbClr val="000000"/>
                  </a:outerShdw>
                </a:effectLst>
                <a:latin typeface="Arial"/>
                <a:ea typeface="SimSun"/>
                <a:cs typeface="+mj-cs"/>
              </a:rPr>
              <a:t>Approach</a:t>
            </a:r>
          </a:p>
          <a:p>
            <a:pPr marL="342900" lvl="0" indent="-342900" fontAlgn="base">
              <a:spcBef>
                <a:spcPct val="20000"/>
              </a:spcBef>
              <a:spcAft>
                <a:spcPct val="0"/>
              </a:spcAft>
              <a:buClr>
                <a:srgbClr val="00B0F0"/>
              </a:buClr>
              <a:buFont typeface="Arial" pitchFamily="34" charset="0"/>
              <a:buChar char="•"/>
            </a:pPr>
            <a:r>
              <a:rPr lang="en-US" altLang="zh-CN" sz="3200" kern="0" dirty="0">
                <a:latin typeface="Andalus" pitchFamily="18" charset="-78"/>
                <a:ea typeface="SimSun"/>
                <a:cs typeface="Andalus" pitchFamily="18" charset="-78"/>
              </a:rPr>
              <a:t>In language teaching, </a:t>
            </a:r>
            <a:r>
              <a:rPr lang="en-US" altLang="zh-CN" sz="3200" kern="0" dirty="0" smtClean="0">
                <a:latin typeface="Andalus" pitchFamily="18" charset="-78"/>
                <a:ea typeface="SimSun"/>
                <a:cs typeface="Andalus" pitchFamily="18" charset="-78"/>
              </a:rPr>
              <a:t>an </a:t>
            </a:r>
            <a:r>
              <a:rPr lang="en-US" altLang="zh-CN" sz="3200" kern="0" dirty="0" smtClean="0">
                <a:solidFill>
                  <a:schemeClr val="accent6">
                    <a:lumMod val="50000"/>
                  </a:schemeClr>
                </a:solidFill>
                <a:latin typeface="Andalus" pitchFamily="18" charset="-78"/>
                <a:ea typeface="SimSun"/>
                <a:cs typeface="Andalus" pitchFamily="18" charset="-78"/>
              </a:rPr>
              <a:t>approach</a:t>
            </a:r>
            <a:r>
              <a:rPr lang="en-US" altLang="zh-CN" sz="3200" kern="0" dirty="0" smtClean="0">
                <a:latin typeface="Andalus" pitchFamily="18" charset="-78"/>
                <a:ea typeface="SimSun"/>
                <a:cs typeface="Andalus" pitchFamily="18" charset="-78"/>
              </a:rPr>
              <a:t> </a:t>
            </a:r>
            <a:r>
              <a:rPr lang="en-US" altLang="zh-CN" sz="3200" kern="0" dirty="0">
                <a:latin typeface="Andalus" pitchFamily="18" charset="-78"/>
                <a:ea typeface="SimSun"/>
                <a:cs typeface="Andalus" pitchFamily="18" charset="-78"/>
              </a:rPr>
              <a:t>is a set of assumptions dealing with the nature of </a:t>
            </a:r>
            <a:r>
              <a:rPr lang="en-US" altLang="zh-CN" sz="3200" kern="0" dirty="0" smtClean="0">
                <a:latin typeface="Andalus" pitchFamily="18" charset="-78"/>
                <a:ea typeface="SimSun"/>
                <a:cs typeface="Andalus" pitchFamily="18" charset="-78"/>
              </a:rPr>
              <a:t>language &amp; the nature of language </a:t>
            </a:r>
            <a:r>
              <a:rPr lang="en-US" altLang="zh-CN" sz="3200" kern="0" dirty="0">
                <a:latin typeface="Andalus" pitchFamily="18" charset="-78"/>
                <a:ea typeface="SimSun"/>
                <a:cs typeface="Andalus" pitchFamily="18" charset="-78"/>
              </a:rPr>
              <a:t>teaching </a:t>
            </a:r>
            <a:endParaRPr lang="en-US" altLang="zh-CN" sz="3200" kern="0" dirty="0" smtClean="0">
              <a:latin typeface="Andalus" pitchFamily="18" charset="-78"/>
              <a:ea typeface="SimSun"/>
              <a:cs typeface="Andalus" pitchFamily="18" charset="-78"/>
            </a:endParaRPr>
          </a:p>
          <a:p>
            <a:pPr marL="342900" lvl="0" indent="-342900" fontAlgn="base">
              <a:spcBef>
                <a:spcPct val="20000"/>
              </a:spcBef>
              <a:spcAft>
                <a:spcPct val="0"/>
              </a:spcAft>
              <a:buClr>
                <a:srgbClr val="E3E3FF"/>
              </a:buClr>
              <a:buFontTx/>
              <a:buChar char="•"/>
            </a:pPr>
            <a:r>
              <a:rPr lang="en-US" altLang="zh-CN" sz="3200" kern="0" dirty="0" smtClean="0">
                <a:latin typeface="Andalus" pitchFamily="18" charset="-78"/>
                <a:ea typeface="SimSun"/>
                <a:cs typeface="Andalus" pitchFamily="18" charset="-78"/>
              </a:rPr>
              <a:t>and </a:t>
            </a:r>
            <a:r>
              <a:rPr lang="en-US" altLang="zh-CN" sz="3200" kern="0" dirty="0">
                <a:latin typeface="Andalus" pitchFamily="18" charset="-78"/>
                <a:ea typeface="SimSun"/>
                <a:cs typeface="Andalus" pitchFamily="18" charset="-78"/>
              </a:rPr>
              <a:t>learning. It </a:t>
            </a:r>
            <a:r>
              <a:rPr lang="en-US" altLang="zh-CN" sz="3200" kern="0" dirty="0" smtClean="0">
                <a:latin typeface="Andalus" pitchFamily="18" charset="-78"/>
                <a:ea typeface="SimSun"/>
                <a:cs typeface="Andalus" pitchFamily="18" charset="-78"/>
              </a:rPr>
              <a:t>describes the nature, and the manner, </a:t>
            </a:r>
            <a:r>
              <a:rPr lang="en-US" altLang="zh-CN" sz="3200" kern="0" dirty="0">
                <a:latin typeface="Andalus" pitchFamily="18" charset="-78"/>
                <a:ea typeface="SimSun"/>
                <a:cs typeface="Andalus" pitchFamily="18" charset="-78"/>
              </a:rPr>
              <a:t>of the subject matter to be </a:t>
            </a:r>
            <a:r>
              <a:rPr lang="en-US" altLang="zh-CN" sz="3200" kern="0" dirty="0" smtClean="0">
                <a:latin typeface="Andalus" pitchFamily="18" charset="-78"/>
                <a:ea typeface="SimSun"/>
                <a:cs typeface="Andalus" pitchFamily="18" charset="-78"/>
              </a:rPr>
              <a:t>taught.</a:t>
            </a:r>
            <a:endParaRPr lang="en-US" altLang="zh-CN" sz="3200" kern="0" dirty="0">
              <a:latin typeface="Andalus" pitchFamily="18" charset="-78"/>
              <a:ea typeface="SimSun"/>
              <a:cs typeface="Andalus" pitchFamily="18" charset="-78"/>
            </a:endParaRPr>
          </a:p>
          <a:p>
            <a:endParaRPr lang="ar-SA" b="1" dirty="0">
              <a:solidFill>
                <a:schemeClr val="bg1"/>
              </a:solidFill>
              <a:latin typeface="Andalus" pitchFamily="18" charset="-78"/>
              <a:cs typeface="Andalus" pitchFamily="18" charset="-78"/>
            </a:endParaRPr>
          </a:p>
        </p:txBody>
      </p:sp>
      <p:sp>
        <p:nvSpPr>
          <p:cNvPr id="3" name="عنوان 1"/>
          <p:cNvSpPr txBox="1">
            <a:spLocks/>
          </p:cNvSpPr>
          <p:nvPr/>
        </p:nvSpPr>
        <p:spPr>
          <a:xfrm>
            <a:off x="381000" y="1847469"/>
            <a:ext cx="7467600" cy="1219200"/>
          </a:xfrm>
          <a:prstGeom prst="rect">
            <a:avLst/>
          </a:prstGeom>
        </p:spPr>
        <p:txBody>
          <a:bodyPr>
            <a:normAutofit fontScale="925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all" spc="0" normalizeH="0" baseline="0" noProof="0" dirty="0" smtClean="0">
                <a:ln w="500">
                  <a:solidFill>
                    <a:schemeClr val="tx2">
                      <a:shade val="20000"/>
                      <a:satMod val="120000"/>
                    </a:schemeClr>
                  </a:solidFill>
                </a:ln>
                <a:solidFill>
                  <a:schemeClr val="bg2">
                    <a:lumMod val="50000"/>
                  </a:schemeClr>
                </a:solidFill>
                <a:effectLst/>
                <a:uLnTx/>
                <a:uFillTx/>
                <a:latin typeface="+mj-lt"/>
                <a:ea typeface="+mj-ea"/>
                <a:cs typeface="+mj-cs"/>
              </a:rPr>
              <a:t>Introduction:</a:t>
            </a:r>
          </a:p>
          <a:p>
            <a:pPr marL="0" marR="0" lvl="0" indent="0" algn="r" defTabSz="914400" rtl="0" eaLnBrk="1" fontAlgn="auto" latinLnBrk="0" hangingPunct="1">
              <a:lnSpc>
                <a:spcPct val="100000"/>
              </a:lnSpc>
              <a:spcBef>
                <a:spcPct val="0"/>
              </a:spcBef>
              <a:spcAft>
                <a:spcPts val="0"/>
              </a:spcAft>
              <a:buClrTx/>
              <a:buSzTx/>
              <a:buFontTx/>
              <a:buNone/>
              <a:tabLst/>
              <a:defRPr/>
            </a:pPr>
            <a:r>
              <a:rPr lang="en-US" sz="4400" b="1" cap="all" dirty="0" smtClean="0">
                <a:ln w="500">
                  <a:solidFill>
                    <a:schemeClr val="tx2">
                      <a:shade val="20000"/>
                      <a:satMod val="120000"/>
                    </a:schemeClr>
                  </a:solidFill>
                </a:ln>
                <a:solidFill>
                  <a:schemeClr val="bg2">
                    <a:lumMod val="50000"/>
                  </a:schemeClr>
                </a:solidFill>
                <a:latin typeface="+mj-lt"/>
                <a:ea typeface="+mj-ea"/>
                <a:cs typeface="+mj-cs"/>
              </a:rPr>
              <a:t>                      </a:t>
            </a:r>
            <a:r>
              <a:rPr kumimoji="0" lang="en-US" sz="4200" b="1" i="0" u="none" strike="noStrike" kern="1200" spc="0" normalizeH="0" baseline="0" noProof="0" dirty="0" smtClean="0">
                <a:ln w="500">
                  <a:solidFill>
                    <a:schemeClr val="tx2">
                      <a:shade val="20000"/>
                      <a:satMod val="120000"/>
                    </a:schemeClr>
                  </a:solidFill>
                </a:ln>
                <a:solidFill>
                  <a:srgbClr val="FF0000"/>
                </a:solidFill>
                <a:effectLst/>
                <a:uLnTx/>
                <a:uFillTx/>
                <a:latin typeface="+mj-lt"/>
                <a:ea typeface="+mj-ea"/>
                <a:cs typeface="+mj-cs"/>
              </a:rPr>
              <a:t>Definitions</a:t>
            </a:r>
            <a:r>
              <a:rPr kumimoji="0" lang="en-US" sz="3800" b="1" i="0" u="none" strike="noStrike" kern="1200" spc="0" normalizeH="0" baseline="0" noProof="0" dirty="0" smtClean="0">
                <a:ln w="500">
                  <a:solidFill>
                    <a:schemeClr val="tx2">
                      <a:shade val="20000"/>
                      <a:satMod val="120000"/>
                    </a:schemeClr>
                  </a:solidFill>
                </a:ln>
                <a:solidFill>
                  <a:schemeClr val="bg2">
                    <a:lumMod val="50000"/>
                  </a:schemeClr>
                </a:solidFill>
                <a:effectLst/>
                <a:uLnTx/>
                <a:uFillTx/>
                <a:latin typeface="+mj-lt"/>
                <a:ea typeface="+mj-ea"/>
                <a:cs typeface="+mj-cs"/>
              </a:rPr>
              <a:t> </a:t>
            </a:r>
            <a:r>
              <a:rPr kumimoji="0" lang="en-US" sz="3800" b="1" i="0" u="none" strike="noStrike" kern="1200"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             </a:t>
            </a:r>
            <a:endParaRPr kumimoji="0" lang="ar-SA" sz="38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endParaRPr>
          </a:p>
        </p:txBody>
      </p:sp>
      <p:sp>
        <p:nvSpPr>
          <p:cNvPr id="4" name="Rectangle 2"/>
          <p:cNvSpPr txBox="1">
            <a:spLocks noChangeArrowheads="1"/>
          </p:cNvSpPr>
          <p:nvPr/>
        </p:nvSpPr>
        <p:spPr>
          <a:xfrm>
            <a:off x="-152400" y="76200"/>
            <a:ext cx="8459787" cy="1143000"/>
          </a:xfrm>
          <a:prstGeom prst="rect">
            <a:avLst/>
          </a:prstGeom>
        </p:spPr>
        <p:txBody>
          <a:bodyP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en-US" sz="3200" b="1" i="1" u="none" strike="noStrike" kern="1200" cap="all" spc="0" normalizeH="0" baseline="0" noProof="0" dirty="0" smtClean="0">
                <a:ln w="500">
                  <a:solidFill>
                    <a:schemeClr val="tx2">
                      <a:shade val="20000"/>
                      <a:satMod val="120000"/>
                    </a:schemeClr>
                  </a:solidFill>
                </a:ln>
                <a:solidFill>
                  <a:schemeClr val="tx2">
                    <a:satMod val="200000"/>
                  </a:schemeClr>
                </a:solidFill>
                <a:effectLst/>
                <a:uLnTx/>
                <a:uFillTx/>
                <a:latin typeface="Copperplate Gothic Light" pitchFamily="34" charset="0"/>
                <a:ea typeface="+mj-ea"/>
                <a:cs typeface="+mj-cs"/>
              </a:rPr>
              <a:t>Approaches, methods, procedures, and techniques</a:t>
            </a:r>
            <a:endParaRPr kumimoji="0" lang="hr-HR" sz="3200" b="1" i="1" u="none" strike="noStrike" kern="1200" cap="all" spc="0" normalizeH="0" baseline="0" noProof="0" dirty="0" smtClean="0">
              <a:ln w="500">
                <a:solidFill>
                  <a:schemeClr val="tx2">
                    <a:shade val="20000"/>
                    <a:satMod val="120000"/>
                  </a:schemeClr>
                </a:solidFill>
              </a:ln>
              <a:solidFill>
                <a:schemeClr val="tx2">
                  <a:satMod val="200000"/>
                </a:schemeClr>
              </a:solidFill>
              <a:effectLst/>
              <a:uLnTx/>
              <a:uFillTx/>
              <a:latin typeface="Copperplate Gothic Light" pitchFamily="34" charset="0"/>
              <a:ea typeface="+mj-ea"/>
              <a:cs typeface="+mj-cs"/>
            </a:endParaRPr>
          </a:p>
        </p:txBody>
      </p:sp>
    </p:spTree>
    <p:extLst>
      <p:ext uri="{BB962C8B-B14F-4D97-AF65-F5344CB8AC3E}">
        <p14:creationId xmlns:p14="http://schemas.microsoft.com/office/powerpoint/2010/main" xmlns="" val="2445917189"/>
      </p:ext>
    </p:extLst>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pPr algn="l" rtl="0"/>
            <a:r>
              <a:rPr lang="en-US" b="1" dirty="0" smtClean="0">
                <a:solidFill>
                  <a:schemeClr val="bg1"/>
                </a:solidFill>
              </a:rPr>
              <a:t>Reading comprehension questions</a:t>
            </a:r>
          </a:p>
          <a:p>
            <a:pPr lvl="1" algn="l" rtl="0"/>
            <a:r>
              <a:rPr lang="en-US" altLang="zh-TW" dirty="0" smtClean="0">
                <a:solidFill>
                  <a:schemeClr val="bg1"/>
                </a:solidFill>
              </a:rPr>
              <a:t>Students answer </a:t>
            </a:r>
            <a:r>
              <a:rPr lang="en-US" altLang="zh-TW" dirty="0" smtClean="0">
                <a:solidFill>
                  <a:schemeClr val="bg1"/>
                </a:solidFill>
              </a:rPr>
              <a:t>questions </a:t>
            </a:r>
            <a:r>
              <a:rPr lang="en-US" altLang="zh-TW" dirty="0" smtClean="0">
                <a:solidFill>
                  <a:schemeClr val="bg1"/>
                </a:solidFill>
              </a:rPr>
              <a:t>in the target language</a:t>
            </a:r>
          </a:p>
          <a:p>
            <a:pPr lvl="1" algn="l" rtl="0"/>
            <a:r>
              <a:rPr lang="en-US" altLang="zh-TW" dirty="0" smtClean="0">
                <a:solidFill>
                  <a:schemeClr val="bg1"/>
                </a:solidFill>
              </a:rPr>
              <a:t>Answers to the questions may be:</a:t>
            </a:r>
          </a:p>
          <a:p>
            <a:pPr lvl="1" algn="l" rtl="0"/>
            <a:endParaRPr lang="en-US" sz="2000" i="1" dirty="0">
              <a:solidFill>
                <a:schemeClr val="bg1"/>
              </a:solidFill>
            </a:endParaRPr>
          </a:p>
          <a:p>
            <a:pPr lvl="1" algn="l" rtl="0"/>
            <a:endParaRPr lang="en-US" dirty="0" smtClean="0">
              <a:solidFill>
                <a:schemeClr val="bg1"/>
              </a:solidFill>
            </a:endParaRPr>
          </a:p>
          <a:p>
            <a:pPr lvl="1" algn="l" rtl="0"/>
            <a:endParaRPr lang="en-US" dirty="0" smtClean="0">
              <a:solidFill>
                <a:schemeClr val="bg1"/>
              </a:solidFill>
            </a:endParaRPr>
          </a:p>
          <a:p>
            <a:pPr algn="l" rtl="0"/>
            <a:r>
              <a:rPr lang="en-US" b="1" dirty="0" smtClean="0">
                <a:solidFill>
                  <a:schemeClr val="bg1"/>
                </a:solidFill>
              </a:rPr>
              <a:t>Antonyms / synonyms</a:t>
            </a:r>
          </a:p>
          <a:p>
            <a:pPr lvl="1" algn="l" rtl="0"/>
            <a:r>
              <a:rPr lang="en-US" dirty="0" smtClean="0">
                <a:solidFill>
                  <a:schemeClr val="bg1"/>
                </a:solidFill>
              </a:rPr>
              <a:t>Students are asked to find </a:t>
            </a:r>
            <a:r>
              <a:rPr lang="en-US" dirty="0" smtClean="0">
                <a:solidFill>
                  <a:schemeClr val="bg1"/>
                </a:solidFill>
              </a:rPr>
              <a:t>antonyms</a:t>
            </a:r>
            <a:r>
              <a:rPr lang="en-US" dirty="0" smtClean="0">
                <a:solidFill>
                  <a:schemeClr val="bg1"/>
                </a:solidFill>
              </a:rPr>
              <a:t>/ synonyms </a:t>
            </a:r>
            <a:r>
              <a:rPr lang="en-US" dirty="0" smtClean="0">
                <a:solidFill>
                  <a:schemeClr val="bg1"/>
                </a:solidFill>
              </a:rPr>
              <a:t>in </a:t>
            </a:r>
            <a:r>
              <a:rPr lang="en-US" dirty="0" smtClean="0">
                <a:solidFill>
                  <a:schemeClr val="bg1"/>
                </a:solidFill>
              </a:rPr>
              <a:t>the reading passage or,  to define a set of words based on their understanding of them as they occur in the reading passage</a:t>
            </a:r>
          </a:p>
          <a:p>
            <a:pPr lvl="1">
              <a:buNone/>
            </a:pPr>
            <a:endParaRPr lang="en-US" altLang="zh-TW" dirty="0" smtClean="0">
              <a:solidFill>
                <a:schemeClr val="bg1"/>
              </a:solidFill>
            </a:endParaRPr>
          </a:p>
          <a:p>
            <a:pPr>
              <a:buNone/>
            </a:pPr>
            <a:endParaRPr lang="en-US" dirty="0" smtClean="0">
              <a:solidFill>
                <a:schemeClr val="bg1"/>
              </a:solidFill>
            </a:endParaRPr>
          </a:p>
          <a:p>
            <a:endParaRPr lang="en-US" dirty="0">
              <a:solidFill>
                <a:schemeClr val="bg1"/>
              </a:solidFill>
            </a:endParaRPr>
          </a:p>
        </p:txBody>
      </p:sp>
      <p:cxnSp>
        <p:nvCxnSpPr>
          <p:cNvPr id="4" name="رابط كسهم مستقيم 3"/>
          <p:cNvCxnSpPr/>
          <p:nvPr/>
        </p:nvCxnSpPr>
        <p:spPr>
          <a:xfrm flipH="1">
            <a:off x="2819400" y="2286000"/>
            <a:ext cx="1600200" cy="2286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 name="رابط كسهم مستقيم 5"/>
          <p:cNvCxnSpPr/>
          <p:nvPr/>
        </p:nvCxnSpPr>
        <p:spPr>
          <a:xfrm>
            <a:off x="4419600" y="2286000"/>
            <a:ext cx="1905000" cy="2286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رابط كسهم مستقيم 7"/>
          <p:cNvCxnSpPr/>
          <p:nvPr/>
        </p:nvCxnSpPr>
        <p:spPr>
          <a:xfrm>
            <a:off x="4419600" y="2286000"/>
            <a:ext cx="0" cy="533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مربع نص 9"/>
          <p:cNvSpPr txBox="1"/>
          <p:nvPr/>
        </p:nvSpPr>
        <p:spPr>
          <a:xfrm>
            <a:off x="3733800" y="2819400"/>
            <a:ext cx="1295400" cy="369332"/>
          </a:xfrm>
          <a:prstGeom prst="rect">
            <a:avLst/>
          </a:prstGeom>
          <a:noFill/>
        </p:spPr>
        <p:txBody>
          <a:bodyPr wrap="square" rtlCol="1">
            <a:spAutoFit/>
          </a:bodyPr>
          <a:lstStyle/>
          <a:p>
            <a:pPr algn="ctr"/>
            <a:r>
              <a:rPr lang="en-US" b="1" i="1" dirty="0" smtClean="0">
                <a:solidFill>
                  <a:schemeClr val="bg1"/>
                </a:solidFill>
              </a:rPr>
              <a:t>inferred</a:t>
            </a:r>
            <a:endParaRPr lang="ar-SA" b="1" dirty="0"/>
          </a:p>
        </p:txBody>
      </p:sp>
      <p:sp>
        <p:nvSpPr>
          <p:cNvPr id="11" name="مربع نص 10"/>
          <p:cNvSpPr txBox="1"/>
          <p:nvPr/>
        </p:nvSpPr>
        <p:spPr>
          <a:xfrm>
            <a:off x="10439400" y="2819400"/>
            <a:ext cx="184731" cy="369332"/>
          </a:xfrm>
          <a:prstGeom prst="rect">
            <a:avLst/>
          </a:prstGeom>
          <a:noFill/>
        </p:spPr>
        <p:txBody>
          <a:bodyPr wrap="none" rtlCol="1">
            <a:spAutoFit/>
          </a:bodyPr>
          <a:lstStyle/>
          <a:p>
            <a:endParaRPr lang="ar-SA"/>
          </a:p>
        </p:txBody>
      </p:sp>
      <p:sp>
        <p:nvSpPr>
          <p:cNvPr id="12" name="مربع نص 11"/>
          <p:cNvSpPr txBox="1"/>
          <p:nvPr/>
        </p:nvSpPr>
        <p:spPr>
          <a:xfrm>
            <a:off x="6172200" y="2667000"/>
            <a:ext cx="1524000" cy="523220"/>
          </a:xfrm>
          <a:prstGeom prst="rect">
            <a:avLst/>
          </a:prstGeom>
          <a:noFill/>
        </p:spPr>
        <p:txBody>
          <a:bodyPr wrap="square" rtlCol="1">
            <a:spAutoFit/>
          </a:bodyPr>
          <a:lstStyle/>
          <a:p>
            <a:r>
              <a:rPr lang="en-US" sz="1400" b="1" dirty="0" smtClean="0">
                <a:solidFill>
                  <a:schemeClr val="bg1"/>
                </a:solidFill>
              </a:rPr>
              <a:t>Related to experience</a:t>
            </a:r>
            <a:endParaRPr lang="ar-SA" sz="1400" b="1" dirty="0">
              <a:solidFill>
                <a:schemeClr val="bg1"/>
              </a:solidFill>
            </a:endParaRPr>
          </a:p>
        </p:txBody>
      </p:sp>
      <p:sp>
        <p:nvSpPr>
          <p:cNvPr id="13" name="مربع نص 12"/>
          <p:cNvSpPr txBox="1"/>
          <p:nvPr/>
        </p:nvSpPr>
        <p:spPr>
          <a:xfrm>
            <a:off x="1371600" y="2666999"/>
            <a:ext cx="1447800" cy="461665"/>
          </a:xfrm>
          <a:prstGeom prst="rect">
            <a:avLst/>
          </a:prstGeom>
          <a:noFill/>
        </p:spPr>
        <p:txBody>
          <a:bodyPr wrap="square" rtlCol="1">
            <a:spAutoFit/>
          </a:bodyPr>
          <a:lstStyle>
            <a:defPPr>
              <a:defRPr lang="en-US"/>
            </a:defPPr>
            <a:lvl1pPr>
              <a:defRPr sz="1200" b="1">
                <a:solidFill>
                  <a:schemeClr val="bg1"/>
                </a:solidFill>
              </a:defRPr>
            </a:lvl1pPr>
          </a:lstStyle>
          <a:p>
            <a:r>
              <a:rPr lang="en-US" dirty="0"/>
              <a:t>Contained in the text</a:t>
            </a:r>
            <a:endParaRPr lang="ar-SA" dirty="0"/>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92500" lnSpcReduction="20000"/>
          </a:bodyPr>
          <a:lstStyle/>
          <a:p>
            <a:pPr algn="l" rtl="0"/>
            <a:r>
              <a:rPr lang="en-US" b="1" dirty="0" smtClean="0">
                <a:solidFill>
                  <a:schemeClr val="bg1"/>
                </a:solidFill>
              </a:rPr>
              <a:t>Cognates</a:t>
            </a:r>
          </a:p>
          <a:p>
            <a:pPr lvl="1" algn="l" rtl="0"/>
            <a:r>
              <a:rPr lang="en-US" dirty="0" smtClean="0">
                <a:solidFill>
                  <a:schemeClr val="bg1"/>
                </a:solidFill>
              </a:rPr>
              <a:t>Students are asked to recognize cognates by learning the spelling or sound patterns </a:t>
            </a:r>
            <a:r>
              <a:rPr lang="en-US" dirty="0" smtClean="0">
                <a:solidFill>
                  <a:schemeClr val="bg1"/>
                </a:solidFill>
              </a:rPr>
              <a:t>of </a:t>
            </a:r>
            <a:r>
              <a:rPr lang="en-US" dirty="0" smtClean="0">
                <a:solidFill>
                  <a:schemeClr val="bg1"/>
                </a:solidFill>
              </a:rPr>
              <a:t>the language</a:t>
            </a:r>
          </a:p>
          <a:p>
            <a:pPr lvl="1" algn="l" rtl="0"/>
            <a:r>
              <a:rPr lang="en-US" dirty="0" smtClean="0">
                <a:solidFill>
                  <a:schemeClr val="bg1"/>
                </a:solidFill>
              </a:rPr>
              <a:t>They are also asked to memorize words that look like cognates but have meanings in the target language that are different from those in the native language </a:t>
            </a:r>
          </a:p>
          <a:p>
            <a:pPr lvl="1" algn="l" rtl="0">
              <a:buNone/>
            </a:pPr>
            <a:endParaRPr lang="en-US" dirty="0" smtClean="0">
              <a:solidFill>
                <a:schemeClr val="bg1"/>
              </a:solidFill>
            </a:endParaRPr>
          </a:p>
          <a:p>
            <a:pPr algn="l" rtl="0"/>
            <a:r>
              <a:rPr lang="en-US" b="1" dirty="0" smtClean="0">
                <a:solidFill>
                  <a:schemeClr val="bg1"/>
                </a:solidFill>
              </a:rPr>
              <a:t>Deductive application of rule</a:t>
            </a:r>
            <a:endParaRPr lang="en-US" dirty="0" smtClean="0">
              <a:solidFill>
                <a:schemeClr val="bg1"/>
              </a:solidFill>
            </a:endParaRPr>
          </a:p>
          <a:p>
            <a:pPr lvl="1" algn="l" rtl="0"/>
            <a:r>
              <a:rPr lang="en-US" dirty="0" smtClean="0">
                <a:solidFill>
                  <a:schemeClr val="bg1"/>
                </a:solidFill>
              </a:rPr>
              <a:t>Deductive study of grammar: rules first, followed by practice of rules (general to particular)</a:t>
            </a:r>
            <a:endParaRPr lang="en-US" altLang="zh-TW" dirty="0" smtClean="0">
              <a:solidFill>
                <a:schemeClr val="bg1"/>
              </a:solidFill>
            </a:endParaRPr>
          </a:p>
          <a:p>
            <a:pPr lvl="1" algn="l" rtl="0"/>
            <a:r>
              <a:rPr lang="en-US" altLang="zh-TW" dirty="0" smtClean="0">
                <a:solidFill>
                  <a:schemeClr val="bg1"/>
                </a:solidFill>
              </a:rPr>
              <a:t>Grammar rules are presented with examples</a:t>
            </a:r>
          </a:p>
          <a:p>
            <a:pPr algn="l" rtl="0">
              <a:lnSpc>
                <a:spcPct val="90000"/>
              </a:lnSpc>
              <a:buNone/>
            </a:pPr>
            <a:r>
              <a:rPr lang="en-US" sz="2400" dirty="0" smtClean="0">
                <a:solidFill>
                  <a:schemeClr val="bg1"/>
                </a:solidFill>
              </a:rPr>
              <a:t> </a:t>
            </a:r>
            <a:r>
              <a:rPr lang="en-US" sz="2400" b="1" dirty="0" smtClean="0">
                <a:solidFill>
                  <a:schemeClr val="bg1"/>
                </a:solidFill>
              </a:rPr>
              <a:t>e.g.,</a:t>
            </a:r>
            <a:r>
              <a:rPr lang="en-US" sz="2400" dirty="0" smtClean="0">
                <a:solidFill>
                  <a:schemeClr val="bg1"/>
                </a:solidFill>
              </a:rPr>
              <a:t> Use </a:t>
            </a:r>
            <a:r>
              <a:rPr lang="en-US" sz="2400" b="1" dirty="0" smtClean="0">
                <a:solidFill>
                  <a:schemeClr val="accent1">
                    <a:lumMod val="75000"/>
                  </a:schemeClr>
                </a:solidFill>
              </a:rPr>
              <a:t>Neither + auxiliary + I </a:t>
            </a:r>
            <a:r>
              <a:rPr lang="en-US" sz="2400" dirty="0" smtClean="0">
                <a:solidFill>
                  <a:schemeClr val="bg1"/>
                </a:solidFill>
              </a:rPr>
              <a:t>with negative sentences        to say that you have something in common with somebody.</a:t>
            </a:r>
          </a:p>
          <a:p>
            <a:pPr algn="l" rtl="0">
              <a:lnSpc>
                <a:spcPct val="90000"/>
              </a:lnSpc>
              <a:buNone/>
            </a:pPr>
            <a:r>
              <a:rPr lang="en-US" sz="2400" dirty="0" smtClean="0">
                <a:solidFill>
                  <a:schemeClr val="accent1">
                    <a:lumMod val="75000"/>
                  </a:schemeClr>
                </a:solidFill>
                <a:effectLst>
                  <a:outerShdw blurRad="38100" dist="38100" dir="2700000" algn="tl">
                    <a:srgbClr val="000000">
                      <a:alpha val="43137"/>
                    </a:srgbClr>
                  </a:outerShdw>
                </a:effectLst>
              </a:rPr>
              <a:t>                  I wouldn’t like to go there. / Neither would I.       </a:t>
            </a:r>
            <a:endParaRPr lang="en-US" altLang="zh-TW" dirty="0" smtClean="0">
              <a:solidFill>
                <a:schemeClr val="accent1">
                  <a:lumMod val="75000"/>
                </a:schemeClr>
              </a:solidFill>
              <a:effectLst>
                <a:outerShdw blurRad="38100" dist="38100" dir="2700000" algn="tl">
                  <a:srgbClr val="000000">
                    <a:alpha val="43137"/>
                  </a:srgbClr>
                </a:outerShdw>
              </a:effectLst>
            </a:endParaRPr>
          </a:p>
          <a:p>
            <a:pPr lvl="1" algn="l" rtl="0"/>
            <a:r>
              <a:rPr lang="en-US" altLang="zh-TW" dirty="0" smtClean="0">
                <a:solidFill>
                  <a:schemeClr val="bg1"/>
                </a:solidFill>
              </a:rPr>
              <a:t>Students are asked to apply the rules on examples they are given</a:t>
            </a: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endParaRPr lang="en-US" b="1" dirty="0" smtClean="0">
              <a:solidFill>
                <a:schemeClr val="bg1"/>
              </a:solidFill>
            </a:endParaRPr>
          </a:p>
          <a:p>
            <a:pPr algn="l" rtl="0"/>
            <a:r>
              <a:rPr lang="en-US" b="1" dirty="0" smtClean="0">
                <a:solidFill>
                  <a:schemeClr val="bg1"/>
                </a:solidFill>
              </a:rPr>
              <a:t>Fill in the blank</a:t>
            </a:r>
          </a:p>
          <a:p>
            <a:pPr lvl="1" algn="l" rtl="0"/>
            <a:r>
              <a:rPr lang="en-US" altLang="zh-TW" dirty="0" smtClean="0">
                <a:solidFill>
                  <a:schemeClr val="bg1"/>
                </a:solidFill>
              </a:rPr>
              <a:t>Teacher gives students sentences with missing words.</a:t>
            </a:r>
          </a:p>
          <a:p>
            <a:pPr lvl="1" algn="l" rtl="0"/>
            <a:r>
              <a:rPr lang="en-US" altLang="zh-TW" dirty="0" smtClean="0">
                <a:solidFill>
                  <a:schemeClr val="bg1"/>
                </a:solidFill>
              </a:rPr>
              <a:t>Students should fill in the blanks with the new vocabulary or with a particular grammar </a:t>
            </a:r>
            <a:r>
              <a:rPr lang="en-US" altLang="zh-TW" dirty="0" smtClean="0">
                <a:solidFill>
                  <a:schemeClr val="bg1"/>
                </a:solidFill>
              </a:rPr>
              <a:t>item.</a:t>
            </a:r>
            <a:endParaRPr lang="en-US" dirty="0" smtClean="0">
              <a:solidFill>
                <a:schemeClr val="bg1"/>
              </a:solidFill>
            </a:endParaRPr>
          </a:p>
          <a:p>
            <a:pPr algn="l" rtl="0"/>
            <a:r>
              <a:rPr lang="en-US" b="1" dirty="0" smtClean="0">
                <a:solidFill>
                  <a:schemeClr val="bg1"/>
                </a:solidFill>
              </a:rPr>
              <a:t>Memorization</a:t>
            </a:r>
          </a:p>
          <a:p>
            <a:pPr lvl="1" algn="l" rtl="0"/>
            <a:r>
              <a:rPr lang="en-US" altLang="zh-TW" dirty="0" smtClean="0">
                <a:solidFill>
                  <a:schemeClr val="bg1"/>
                </a:solidFill>
              </a:rPr>
              <a:t>Students are asked to memorize new words, grammatical rules, and verb conjugation.</a:t>
            </a:r>
            <a:endParaRPr lang="en-US" dirty="0" smtClean="0">
              <a:solidFill>
                <a:schemeClr val="bg1"/>
              </a:solidFill>
            </a:endParaRPr>
          </a:p>
          <a:p>
            <a:pPr>
              <a:buNone/>
            </a:pPr>
            <a:endParaRPr lang="en-US" dirty="0" smtClean="0">
              <a:solidFill>
                <a:schemeClr val="bg1"/>
              </a:solidFill>
            </a:endParaRPr>
          </a:p>
          <a:p>
            <a:endParaRPr lang="en-US" dirty="0">
              <a:solidFill>
                <a:schemeClr val="bg1"/>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lstStyle/>
          <a:p>
            <a:endParaRPr lang="en-US" b="1" dirty="0" smtClean="0">
              <a:solidFill>
                <a:schemeClr val="bg1"/>
              </a:solidFill>
            </a:endParaRPr>
          </a:p>
          <a:p>
            <a:pPr algn="l" rtl="0"/>
            <a:r>
              <a:rPr lang="en-US" b="1" dirty="0" smtClean="0">
                <a:solidFill>
                  <a:schemeClr val="bg1"/>
                </a:solidFill>
              </a:rPr>
              <a:t>Using new words in sentences</a:t>
            </a:r>
          </a:p>
          <a:p>
            <a:pPr lvl="1" algn="l" rtl="0"/>
            <a:r>
              <a:rPr lang="en-US" dirty="0" smtClean="0">
                <a:solidFill>
                  <a:schemeClr val="bg1"/>
                </a:solidFill>
              </a:rPr>
              <a:t> </a:t>
            </a:r>
            <a:r>
              <a:rPr lang="en-US" altLang="zh-TW" dirty="0" smtClean="0">
                <a:solidFill>
                  <a:schemeClr val="bg1"/>
                </a:solidFill>
              </a:rPr>
              <a:t>Students are asked to make up sentences with the new words they learn in the text.</a:t>
            </a:r>
          </a:p>
          <a:p>
            <a:pPr lvl="1" algn="l" rtl="0"/>
            <a:r>
              <a:rPr lang="en-US" altLang="zh-TW" dirty="0" smtClean="0">
                <a:solidFill>
                  <a:schemeClr val="bg1"/>
                </a:solidFill>
              </a:rPr>
              <a:t>This technique can show whether students really understand the new words.</a:t>
            </a:r>
            <a:endParaRPr lang="en-US" dirty="0" smtClean="0">
              <a:solidFill>
                <a:schemeClr val="bg1"/>
              </a:solidFill>
            </a:endParaRPr>
          </a:p>
          <a:p>
            <a:pPr algn="l" rtl="0"/>
            <a:r>
              <a:rPr lang="en-US" b="1" dirty="0" smtClean="0">
                <a:solidFill>
                  <a:schemeClr val="bg1"/>
                </a:solidFill>
              </a:rPr>
              <a:t>Composition</a:t>
            </a:r>
          </a:p>
          <a:p>
            <a:pPr lvl="1" algn="l" rtl="0"/>
            <a:r>
              <a:rPr lang="en-US" altLang="zh-TW" dirty="0" smtClean="0">
                <a:solidFill>
                  <a:schemeClr val="bg1"/>
                </a:solidFill>
              </a:rPr>
              <a:t>Students are asked to write a composition in the target language.</a:t>
            </a:r>
          </a:p>
          <a:p>
            <a:pPr lvl="1" algn="l" rtl="0"/>
            <a:r>
              <a:rPr lang="en-US" altLang="zh-TW" dirty="0" smtClean="0">
                <a:solidFill>
                  <a:schemeClr val="bg1"/>
                </a:solidFill>
              </a:rPr>
              <a:t>The topic is based on some aspect of the reading passage.</a:t>
            </a:r>
            <a:endParaRPr lang="en-US" dirty="0" smtClean="0">
              <a:solidFill>
                <a:schemeClr val="bg1"/>
              </a:solidFill>
            </a:endParaRPr>
          </a:p>
          <a:p>
            <a:pPr algn="l" rtl="0"/>
            <a:endParaRPr lang="en-US" dirty="0">
              <a:solidFill>
                <a:schemeClr val="bg1"/>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b="1" dirty="0" smtClean="0"/>
              <a:t>Role of teacher in </a:t>
            </a:r>
            <a:r>
              <a:rPr lang="en-US" b="1" dirty="0" err="1" smtClean="0"/>
              <a:t>GTM</a:t>
            </a:r>
            <a:endParaRPr lang="en-US" b="1" dirty="0" smtClean="0"/>
          </a:p>
        </p:txBody>
      </p:sp>
      <p:sp>
        <p:nvSpPr>
          <p:cNvPr id="19459" name="Content Placeholder 2"/>
          <p:cNvSpPr>
            <a:spLocks noGrp="1"/>
          </p:cNvSpPr>
          <p:nvPr>
            <p:ph idx="1"/>
          </p:nvPr>
        </p:nvSpPr>
        <p:spPr/>
        <p:txBody>
          <a:bodyPr/>
          <a:lstStyle/>
          <a:p>
            <a:pPr algn="l" rtl="0" eaLnBrk="1" hangingPunct="1"/>
            <a:r>
              <a:rPr lang="en-US" dirty="0" smtClean="0">
                <a:solidFill>
                  <a:schemeClr val="bg1"/>
                </a:solidFill>
              </a:rPr>
              <a:t>Traditional</a:t>
            </a:r>
          </a:p>
          <a:p>
            <a:pPr algn="l" rtl="0" eaLnBrk="1" hangingPunct="1"/>
            <a:r>
              <a:rPr lang="en-US" dirty="0" smtClean="0">
                <a:solidFill>
                  <a:schemeClr val="bg1"/>
                </a:solidFill>
              </a:rPr>
              <a:t>Authoritative</a:t>
            </a:r>
          </a:p>
          <a:p>
            <a:pPr algn="l" rtl="0" eaLnBrk="1" hangingPunct="1"/>
            <a:r>
              <a:rPr lang="en-US" dirty="0" smtClean="0">
                <a:solidFill>
                  <a:schemeClr val="bg1"/>
                </a:solidFill>
              </a:rPr>
              <a:t>Provider of knowledge</a:t>
            </a:r>
          </a:p>
          <a:p>
            <a:pPr algn="l" rtl="0" eaLnBrk="1" hangingPunct="1"/>
            <a:r>
              <a:rPr lang="en-US" dirty="0" smtClean="0">
                <a:solidFill>
                  <a:schemeClr val="bg1"/>
                </a:solidFill>
              </a:rPr>
              <a:t>Students do what he/she asks them to do.</a:t>
            </a:r>
          </a:p>
        </p:txBody>
      </p:sp>
    </p:spTree>
  </p:cSld>
  <p:clrMapOvr>
    <a:masterClrMapping/>
  </p:clrMapOvr>
  <p:transition spd="slow">
    <p:fade/>
    <p:sndAc>
      <p:stSnd>
        <p:snd r:embed="rId3" name="chimes.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pPr eaLnBrk="1" hangingPunct="1"/>
            <a:r>
              <a:rPr lang="en-US" sz="3300" b="1" dirty="0" smtClean="0"/>
              <a:t>Nature of student/teacher interaction</a:t>
            </a:r>
          </a:p>
        </p:txBody>
      </p:sp>
      <p:sp>
        <p:nvSpPr>
          <p:cNvPr id="22531" name="Content Placeholder 2"/>
          <p:cNvSpPr>
            <a:spLocks noGrp="1"/>
          </p:cNvSpPr>
          <p:nvPr>
            <p:ph idx="1"/>
          </p:nvPr>
        </p:nvSpPr>
        <p:spPr/>
        <p:txBody>
          <a:bodyPr/>
          <a:lstStyle/>
          <a:p>
            <a:pPr algn="l" rtl="0" eaLnBrk="1" hangingPunct="1"/>
            <a:r>
              <a:rPr lang="en-US" dirty="0" smtClean="0">
                <a:solidFill>
                  <a:schemeClr val="bg1"/>
                </a:solidFill>
              </a:rPr>
              <a:t>Most of interaction is teacher-student</a:t>
            </a:r>
          </a:p>
          <a:p>
            <a:pPr algn="l" rtl="0" eaLnBrk="1" hangingPunct="1"/>
            <a:r>
              <a:rPr lang="en-US" dirty="0" smtClean="0">
                <a:solidFill>
                  <a:schemeClr val="bg1"/>
                </a:solidFill>
              </a:rPr>
              <a:t>Little or no student-student interaction</a:t>
            </a:r>
          </a:p>
          <a:p>
            <a:pPr algn="l" rtl="0" eaLnBrk="1" hangingPunct="1"/>
            <a:r>
              <a:rPr lang="en-US" dirty="0" smtClean="0">
                <a:solidFill>
                  <a:schemeClr val="bg1"/>
                </a:solidFill>
              </a:rPr>
              <a:t>No pair work, no discussion, no group work</a:t>
            </a:r>
          </a:p>
          <a:p>
            <a:pPr algn="l" rtl="0" eaLnBrk="1" hangingPunct="1"/>
            <a:r>
              <a:rPr lang="en-US" dirty="0" smtClean="0">
                <a:solidFill>
                  <a:schemeClr val="bg1"/>
                </a:solidFill>
              </a:rPr>
              <a:t>Only individual work</a:t>
            </a:r>
          </a:p>
          <a:p>
            <a:pPr algn="l" rtl="0" eaLnBrk="1" hangingPunct="1"/>
            <a:r>
              <a:rPr lang="en-US" dirty="0" smtClean="0">
                <a:solidFill>
                  <a:schemeClr val="bg1"/>
                </a:solidFill>
              </a:rPr>
              <a:t>Feelings of students not dealt with</a:t>
            </a:r>
          </a:p>
        </p:txBody>
      </p:sp>
    </p:spTree>
  </p:cSld>
  <p:clrMapOvr>
    <a:masterClrMapping/>
  </p:clrMapOvr>
  <p:transition spd="slow">
    <p:fade/>
    <p:sndAc>
      <p:stSnd>
        <p:snd r:embed="rId3" name="chimes.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pPr eaLnBrk="1" hangingPunct="1"/>
            <a:r>
              <a:rPr lang="en-US" sz="3600" b="1" dirty="0" smtClean="0"/>
              <a:t>How is language/ culture viewed?</a:t>
            </a:r>
          </a:p>
        </p:txBody>
      </p:sp>
      <p:sp>
        <p:nvSpPr>
          <p:cNvPr id="23555" name="Content Placeholder 2"/>
          <p:cNvSpPr>
            <a:spLocks noGrp="1"/>
          </p:cNvSpPr>
          <p:nvPr>
            <p:ph idx="1"/>
          </p:nvPr>
        </p:nvSpPr>
        <p:spPr/>
        <p:txBody>
          <a:bodyPr/>
          <a:lstStyle/>
          <a:p>
            <a:pPr algn="l" rtl="0" eaLnBrk="1" hangingPunct="1"/>
            <a:r>
              <a:rPr lang="en-US" smtClean="0">
                <a:solidFill>
                  <a:schemeClr val="bg1"/>
                </a:solidFill>
              </a:rPr>
              <a:t>Literary language is considered superior to spoken language</a:t>
            </a:r>
          </a:p>
          <a:p>
            <a:pPr algn="l" rtl="0" eaLnBrk="1" hangingPunct="1"/>
            <a:r>
              <a:rPr lang="en-US" smtClean="0">
                <a:solidFill>
                  <a:schemeClr val="bg1"/>
                </a:solidFill>
              </a:rPr>
              <a:t>Focus on teaching only the language of literature</a:t>
            </a:r>
          </a:p>
          <a:p>
            <a:pPr algn="l" rtl="0" eaLnBrk="1" hangingPunct="1"/>
            <a:r>
              <a:rPr lang="en-US" smtClean="0">
                <a:solidFill>
                  <a:schemeClr val="bg1"/>
                </a:solidFill>
              </a:rPr>
              <a:t>Culture of foreign language community through their literature and art</a:t>
            </a:r>
          </a:p>
          <a:p>
            <a:pPr algn="l" rtl="0" eaLnBrk="1" hangingPunct="1"/>
            <a:endParaRPr lang="en-US" smtClean="0">
              <a:solidFill>
                <a:schemeClr val="bg1"/>
              </a:solidFill>
            </a:endParaRPr>
          </a:p>
        </p:txBody>
      </p:sp>
    </p:spTree>
  </p:cSld>
  <p:clrMapOvr>
    <a:masterClrMapping/>
  </p:clrMapOvr>
  <p:transition spd="slow">
    <p:fade/>
    <p:sndAc>
      <p:stSnd>
        <p:snd r:embed="rId3" name="chimes.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a:bodyPr>
          <a:lstStyle/>
          <a:p>
            <a:pPr eaLnBrk="1" hangingPunct="1"/>
            <a:r>
              <a:rPr lang="en-US" sz="3600" b="1" dirty="0" smtClean="0"/>
              <a:t>How is evaluation accomplished</a:t>
            </a:r>
            <a:r>
              <a:rPr lang="en-US" sz="3600" dirty="0" smtClean="0"/>
              <a:t>?</a:t>
            </a:r>
          </a:p>
        </p:txBody>
      </p:sp>
      <p:sp>
        <p:nvSpPr>
          <p:cNvPr id="26627" name="Content Placeholder 2"/>
          <p:cNvSpPr>
            <a:spLocks noGrp="1"/>
          </p:cNvSpPr>
          <p:nvPr>
            <p:ph idx="1"/>
          </p:nvPr>
        </p:nvSpPr>
        <p:spPr/>
        <p:txBody>
          <a:bodyPr/>
          <a:lstStyle/>
          <a:p>
            <a:pPr algn="l" rtl="0" eaLnBrk="1" hangingPunct="1"/>
            <a:r>
              <a:rPr lang="en-US" dirty="0" smtClean="0">
                <a:solidFill>
                  <a:schemeClr val="bg1"/>
                </a:solidFill>
              </a:rPr>
              <a:t>Written tests focusing on translation from one language to the other</a:t>
            </a:r>
          </a:p>
          <a:p>
            <a:pPr algn="l" rtl="0" eaLnBrk="1" hangingPunct="1"/>
            <a:r>
              <a:rPr lang="en-US" dirty="0" smtClean="0">
                <a:solidFill>
                  <a:schemeClr val="bg1"/>
                </a:solidFill>
              </a:rPr>
              <a:t>Questions about foreign language culture</a:t>
            </a:r>
          </a:p>
          <a:p>
            <a:pPr algn="l" rtl="0" eaLnBrk="1" hangingPunct="1"/>
            <a:r>
              <a:rPr lang="en-US" dirty="0" smtClean="0">
                <a:solidFill>
                  <a:schemeClr val="bg1"/>
                </a:solidFill>
              </a:rPr>
              <a:t>Questions on the application of foreign language grammar rules.</a:t>
            </a:r>
          </a:p>
        </p:txBody>
      </p:sp>
    </p:spTree>
  </p:cSld>
  <p:clrMapOvr>
    <a:masterClrMapping/>
  </p:clrMapOvr>
  <p:transition spd="slow">
    <p:fade/>
    <p:sndAc>
      <p:stSnd>
        <p:snd r:embed="rId3" name="chimes.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a:bodyPr>
          <a:lstStyle/>
          <a:p>
            <a:pPr eaLnBrk="1" hangingPunct="1"/>
            <a:r>
              <a:rPr lang="en-US" sz="3400" b="1" dirty="0" smtClean="0"/>
              <a:t>Teacher’s response to student errors</a:t>
            </a:r>
          </a:p>
        </p:txBody>
      </p:sp>
      <p:sp>
        <p:nvSpPr>
          <p:cNvPr id="27651" name="Content Placeholder 2"/>
          <p:cNvSpPr>
            <a:spLocks noGrp="1"/>
          </p:cNvSpPr>
          <p:nvPr>
            <p:ph idx="1"/>
          </p:nvPr>
        </p:nvSpPr>
        <p:spPr/>
        <p:txBody>
          <a:bodyPr/>
          <a:lstStyle/>
          <a:p>
            <a:pPr algn="l" rtl="0" eaLnBrk="1" hangingPunct="1"/>
            <a:r>
              <a:rPr lang="en-US" smtClean="0">
                <a:solidFill>
                  <a:schemeClr val="bg1"/>
                </a:solidFill>
              </a:rPr>
              <a:t>Correction is emphasized/ appreciated</a:t>
            </a:r>
          </a:p>
          <a:p>
            <a:pPr algn="l" rtl="0" eaLnBrk="1" hangingPunct="1"/>
            <a:r>
              <a:rPr lang="en-US" smtClean="0">
                <a:solidFill>
                  <a:schemeClr val="bg1"/>
                </a:solidFill>
              </a:rPr>
              <a:t>Errors as unnecessary and signs of failure</a:t>
            </a:r>
          </a:p>
          <a:p>
            <a:pPr algn="l" rtl="0" eaLnBrk="1" hangingPunct="1"/>
            <a:r>
              <a:rPr lang="en-US" smtClean="0">
                <a:solidFill>
                  <a:schemeClr val="bg1"/>
                </a:solidFill>
              </a:rPr>
              <a:t>Accuracy to be attained</a:t>
            </a:r>
          </a:p>
          <a:p>
            <a:pPr algn="l" rtl="0" eaLnBrk="1" hangingPunct="1"/>
            <a:r>
              <a:rPr lang="en-US" smtClean="0">
                <a:solidFill>
                  <a:schemeClr val="bg1"/>
                </a:solidFill>
              </a:rPr>
              <a:t>Teacher knows the RIGHT answer</a:t>
            </a:r>
          </a:p>
        </p:txBody>
      </p:sp>
    </p:spTree>
  </p:cSld>
  <p:clrMapOvr>
    <a:masterClrMapping/>
  </p:clrMapOvr>
  <p:transition spd="slow">
    <p:fade/>
    <p:sndAc>
      <p:stSnd>
        <p:snd r:embed="rId3" name="chimes.wav"/>
      </p:stSnd>
    </p:sndAc>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5274"/>
            <a:ext cx="8229600" cy="904526"/>
          </a:xfrm>
        </p:spPr>
        <p:txBody>
          <a:bodyPr/>
          <a:lstStyle/>
          <a:p>
            <a:r>
              <a:rPr lang="en-US" dirty="0" smtClean="0">
                <a:solidFill>
                  <a:schemeClr val="bg1"/>
                </a:solidFill>
              </a:rPr>
              <a:t>ADVANTAGES</a:t>
            </a:r>
            <a:endParaRPr lang="en-US" dirty="0">
              <a:solidFill>
                <a:schemeClr val="bg1"/>
              </a:solidFill>
            </a:endParaRPr>
          </a:p>
        </p:txBody>
      </p:sp>
      <p:sp>
        <p:nvSpPr>
          <p:cNvPr id="3" name="Content Placeholder 2"/>
          <p:cNvSpPr>
            <a:spLocks noGrp="1"/>
          </p:cNvSpPr>
          <p:nvPr>
            <p:ph idx="1"/>
          </p:nvPr>
        </p:nvSpPr>
        <p:spPr>
          <a:xfrm>
            <a:off x="457200" y="2209800"/>
            <a:ext cx="8229600" cy="4572000"/>
          </a:xfrm>
        </p:spPr>
        <p:txBody>
          <a:bodyPr>
            <a:normAutofit fontScale="92500"/>
          </a:bodyPr>
          <a:lstStyle/>
          <a:p>
            <a:pPr algn="l" rtl="0"/>
            <a:r>
              <a:rPr lang="en-US" altLang="zh-TW" dirty="0" smtClean="0">
                <a:solidFill>
                  <a:schemeClr val="bg1"/>
                </a:solidFill>
              </a:rPr>
              <a:t>An effective way for application of grammar and sentence structure.</a:t>
            </a:r>
          </a:p>
          <a:p>
            <a:pPr algn="l" rtl="0"/>
            <a:r>
              <a:rPr lang="en-US" altLang="zh-TW" dirty="0" smtClean="0">
                <a:solidFill>
                  <a:schemeClr val="bg1"/>
                </a:solidFill>
              </a:rPr>
              <a:t>Teacher’s </a:t>
            </a:r>
            <a:r>
              <a:rPr lang="en-US" altLang="zh-TW" dirty="0" err="1" smtClean="0">
                <a:solidFill>
                  <a:schemeClr val="bg1"/>
                </a:solidFill>
              </a:rPr>
              <a:t>labour</a:t>
            </a:r>
            <a:r>
              <a:rPr lang="en-US" altLang="zh-TW" dirty="0" smtClean="0">
                <a:solidFill>
                  <a:schemeClr val="bg1"/>
                </a:solidFill>
              </a:rPr>
              <a:t> is saved because:</a:t>
            </a:r>
          </a:p>
          <a:p>
            <a:pPr algn="l" rtl="0">
              <a:buNone/>
            </a:pPr>
            <a:r>
              <a:rPr lang="en-US" dirty="0" smtClean="0">
                <a:solidFill>
                  <a:schemeClr val="accent5">
                    <a:lumMod val="75000"/>
                  </a:schemeClr>
                </a:solidFill>
              </a:rPr>
              <a:t>      - Few demands </a:t>
            </a:r>
            <a:r>
              <a:rPr lang="en-US" dirty="0" smtClean="0">
                <a:solidFill>
                  <a:schemeClr val="accent5">
                    <a:lumMod val="75000"/>
                  </a:schemeClr>
                </a:solidFill>
              </a:rPr>
              <a:t>on teacher</a:t>
            </a:r>
            <a:r>
              <a:rPr lang="en-US" dirty="0" smtClean="0">
                <a:solidFill>
                  <a:schemeClr val="accent5">
                    <a:lumMod val="75000"/>
                  </a:schemeClr>
                </a:solidFill>
              </a:rPr>
              <a:t>, &amp;</a:t>
            </a:r>
          </a:p>
          <a:p>
            <a:pPr algn="l" rtl="0">
              <a:buNone/>
            </a:pPr>
            <a:r>
              <a:rPr lang="en-US" dirty="0" smtClean="0">
                <a:solidFill>
                  <a:schemeClr val="accent5">
                    <a:lumMod val="75000"/>
                  </a:schemeClr>
                </a:solidFill>
              </a:rPr>
              <a:t>      - Classes are taught in the mother tongue.</a:t>
            </a:r>
            <a:r>
              <a:rPr lang="en-US" dirty="0" smtClean="0"/>
              <a:t> </a:t>
            </a:r>
            <a:endParaRPr lang="en-US" altLang="zh-TW" dirty="0" smtClean="0">
              <a:solidFill>
                <a:schemeClr val="bg1"/>
              </a:solidFill>
            </a:endParaRPr>
          </a:p>
          <a:p>
            <a:pPr algn="l" rtl="0"/>
            <a:r>
              <a:rPr lang="en-US" altLang="zh-TW" dirty="0" smtClean="0">
                <a:solidFill>
                  <a:schemeClr val="bg1"/>
                </a:solidFill>
              </a:rPr>
              <a:t>Phraseology of the target language is quickly explained through translation.</a:t>
            </a:r>
          </a:p>
          <a:p>
            <a:pPr algn="l" rtl="0"/>
            <a:r>
              <a:rPr lang="en-US" altLang="zh-TW" dirty="0" smtClean="0">
                <a:solidFill>
                  <a:schemeClr val="bg1"/>
                </a:solidFill>
              </a:rPr>
              <a:t>Least stressful for students as they use their native language.</a:t>
            </a:r>
          </a:p>
          <a:p>
            <a:pPr algn="l" rtl="0"/>
            <a:endParaRPr lang="en-US" dirty="0">
              <a:solidFill>
                <a:schemeClr val="bg1"/>
              </a:solidFill>
            </a:endParaRPr>
          </a:p>
        </p:txBody>
      </p:sp>
      <p:sp>
        <p:nvSpPr>
          <p:cNvPr id="4" name="عنوان 1"/>
          <p:cNvSpPr txBox="1">
            <a:spLocks/>
          </p:cNvSpPr>
          <p:nvPr/>
        </p:nvSpPr>
        <p:spPr>
          <a:xfrm>
            <a:off x="609600" y="124968"/>
            <a:ext cx="8229600" cy="1018032"/>
          </a:xfrm>
          <a:prstGeom prst="rect">
            <a:avLst/>
          </a:prstGeom>
        </p:spPr>
        <p:txBody>
          <a:bodyPr vert="horz" anchor="ctr">
            <a:normAutofit/>
          </a:bodyPr>
          <a:lstStyle/>
          <a:p>
            <a:pPr marL="484632" marR="0" lvl="0" indent="0" algn="ctr" defTabSz="914400" rtl="1"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w="6350">
                  <a:solidFill>
                    <a:schemeClr val="accent1">
                      <a:shade val="43000"/>
                    </a:schemeClr>
                  </a:solidFill>
                </a:ln>
                <a:solidFill>
                  <a:srgbClr val="FF0000"/>
                </a:solidFill>
                <a:effectLst>
                  <a:outerShdw blurRad="26000" dist="26000" dir="14500000" algn="tl" rotWithShape="0">
                    <a:srgbClr val="000000">
                      <a:alpha val="40000"/>
                    </a:srgbClr>
                  </a:outerShdw>
                </a:effectLst>
                <a:uLnTx/>
                <a:uFillTx/>
                <a:latin typeface="+mj-lt"/>
                <a:ea typeface="+mj-ea"/>
                <a:cs typeface="+mj-cs"/>
              </a:rPr>
              <a:t>Advantages &amp; disadvantages</a:t>
            </a:r>
            <a:endParaRPr kumimoji="0" lang="ar-SA" sz="3600" b="1" i="0" u="none" strike="noStrike" kern="1200" cap="none" spc="0" normalizeH="0" baseline="0" noProof="0" dirty="0">
              <a:ln w="6350">
                <a:solidFill>
                  <a:schemeClr val="accent1">
                    <a:shade val="43000"/>
                  </a:schemeClr>
                </a:solidFill>
              </a:ln>
              <a:solidFill>
                <a:srgbClr val="FF0000"/>
              </a:solidFill>
              <a:effectLst>
                <a:outerShdw blurRad="26000" dist="26000" dir="14500000" algn="tl" rotWithShape="0">
                  <a:srgbClr val="000000">
                    <a:alpha val="40000"/>
                  </a:srgbClr>
                </a:outerShdw>
              </a:effectLst>
              <a:uLnTx/>
              <a:uFillTx/>
              <a:latin typeface="+mj-lt"/>
              <a:ea typeface="+mj-ea"/>
              <a:cs typeface="+mj-cs"/>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ctr"/>
            <a:r>
              <a:rPr lang="en-US" dirty="0" smtClean="0">
                <a:solidFill>
                  <a:srgbClr val="C00000"/>
                </a:solidFill>
              </a:rPr>
              <a:t>Method</a:t>
            </a:r>
            <a:endParaRPr lang="ar-SA" dirty="0">
              <a:solidFill>
                <a:srgbClr val="C00000"/>
              </a:solidFill>
            </a:endParaRPr>
          </a:p>
        </p:txBody>
      </p:sp>
      <p:sp>
        <p:nvSpPr>
          <p:cNvPr id="4" name="عنصر نائب للمحتوى 3"/>
          <p:cNvSpPr>
            <a:spLocks noGrp="1"/>
          </p:cNvSpPr>
          <p:nvPr>
            <p:ph idx="1"/>
          </p:nvPr>
        </p:nvSpPr>
        <p:spPr/>
        <p:txBody>
          <a:bodyPr>
            <a:normAutofit/>
          </a:bodyPr>
          <a:lstStyle/>
          <a:p>
            <a:pPr marL="342900" lvl="0" indent="-342900" algn="l" rtl="0" fontAlgn="base">
              <a:spcAft>
                <a:spcPct val="0"/>
              </a:spcAft>
              <a:buClr>
                <a:srgbClr val="FF0000"/>
              </a:buClr>
              <a:buSzTx/>
              <a:buFontTx/>
              <a:buChar char="•"/>
            </a:pPr>
            <a:r>
              <a:rPr lang="en-US" altLang="zh-CN" sz="2600" b="1" dirty="0" smtClean="0">
                <a:solidFill>
                  <a:srgbClr val="FF0000"/>
                </a:solidFill>
                <a:latin typeface="Andalus" pitchFamily="18" charset="-78"/>
                <a:cs typeface="Andalus" pitchFamily="18" charset="-78"/>
              </a:rPr>
              <a:t>A method</a:t>
            </a:r>
            <a:r>
              <a:rPr lang="en-US" altLang="zh-CN" sz="2600" b="1" dirty="0" smtClean="0">
                <a:solidFill>
                  <a:prstClr val="black"/>
                </a:solidFill>
                <a:latin typeface="Andalus" pitchFamily="18" charset="-78"/>
                <a:cs typeface="Andalus" pitchFamily="18" charset="-78"/>
              </a:rPr>
              <a:t> </a:t>
            </a:r>
            <a:r>
              <a:rPr lang="en-US" altLang="zh-CN" sz="2600" b="1" dirty="0">
                <a:solidFill>
                  <a:prstClr val="black"/>
                </a:solidFill>
                <a:latin typeface="Andalus" pitchFamily="18" charset="-78"/>
                <a:cs typeface="Andalus" pitchFamily="18" charset="-78"/>
              </a:rPr>
              <a:t>is an overall plan for the orderly presentation of language </a:t>
            </a:r>
            <a:r>
              <a:rPr lang="en-US" altLang="zh-CN" sz="2600" b="1" dirty="0" smtClean="0">
                <a:solidFill>
                  <a:prstClr val="black"/>
                </a:solidFill>
                <a:latin typeface="Andalus" pitchFamily="18" charset="-78"/>
                <a:cs typeface="Andalus" pitchFamily="18" charset="-78"/>
              </a:rPr>
              <a:t>materials, </a:t>
            </a:r>
            <a:r>
              <a:rPr lang="en-US" altLang="zh-CN" sz="2600" b="1" dirty="0">
                <a:solidFill>
                  <a:prstClr val="black"/>
                </a:solidFill>
                <a:latin typeface="Andalus" pitchFamily="18" charset="-78"/>
                <a:cs typeface="Andalus" pitchFamily="18" charset="-78"/>
              </a:rPr>
              <a:t>no part of which contradicts, and all of which is based upon, the selected approach. </a:t>
            </a:r>
            <a:r>
              <a:rPr lang="en-US" altLang="zh-CN" sz="2600" b="1" dirty="0">
                <a:solidFill>
                  <a:srgbClr val="FF0000"/>
                </a:solidFill>
                <a:latin typeface="Andalus" pitchFamily="18" charset="-78"/>
                <a:cs typeface="Andalus" pitchFamily="18" charset="-78"/>
              </a:rPr>
              <a:t>An approach is </a:t>
            </a:r>
            <a:r>
              <a:rPr lang="en-US" altLang="zh-CN" sz="2600" b="1" dirty="0">
                <a:solidFill>
                  <a:srgbClr val="FF0000"/>
                </a:solidFill>
                <a:effectLst>
                  <a:outerShdw blurRad="38100" dist="38100" dir="2700000" algn="tl">
                    <a:srgbClr val="000000">
                      <a:alpha val="43137"/>
                    </a:srgbClr>
                  </a:outerShdw>
                </a:effectLst>
                <a:latin typeface="Andalus" pitchFamily="18" charset="-78"/>
                <a:cs typeface="Andalus" pitchFamily="18" charset="-78"/>
              </a:rPr>
              <a:t>axiomatic</a:t>
            </a:r>
            <a:r>
              <a:rPr lang="en-US" altLang="zh-CN" sz="2600" b="1" dirty="0">
                <a:solidFill>
                  <a:srgbClr val="FF0000"/>
                </a:solidFill>
                <a:latin typeface="Andalus" pitchFamily="18" charset="-78"/>
                <a:cs typeface="Andalus" pitchFamily="18" charset="-78"/>
              </a:rPr>
              <a:t>, a method is </a:t>
            </a:r>
            <a:r>
              <a:rPr lang="en-US" altLang="zh-CN" sz="2600" b="1" dirty="0">
                <a:solidFill>
                  <a:srgbClr val="FF0000"/>
                </a:solidFill>
                <a:effectLst>
                  <a:outerShdw blurRad="38100" dist="38100" dir="2700000" algn="tl">
                    <a:srgbClr val="000000">
                      <a:alpha val="43137"/>
                    </a:srgbClr>
                  </a:outerShdw>
                </a:effectLst>
                <a:latin typeface="Andalus" pitchFamily="18" charset="-78"/>
                <a:cs typeface="Andalus" pitchFamily="18" charset="-78"/>
              </a:rPr>
              <a:t>procedural</a:t>
            </a:r>
            <a:r>
              <a:rPr lang="en-US" altLang="zh-CN" sz="2600" b="1" dirty="0">
                <a:solidFill>
                  <a:srgbClr val="FF0000"/>
                </a:solidFill>
                <a:latin typeface="Andalus" pitchFamily="18" charset="-78"/>
                <a:cs typeface="Andalus" pitchFamily="18" charset="-78"/>
              </a:rPr>
              <a:t>.</a:t>
            </a:r>
          </a:p>
          <a:p>
            <a:pPr lvl="0" algn="l" rtl="0">
              <a:buClr>
                <a:srgbClr val="FF0000"/>
              </a:buClr>
            </a:pPr>
            <a:r>
              <a:rPr lang="en-US" sz="2600" b="1" dirty="0" smtClean="0">
                <a:solidFill>
                  <a:srgbClr val="FF0000"/>
                </a:solidFill>
                <a:latin typeface="Andalus" pitchFamily="18" charset="-78"/>
                <a:cs typeface="Andalus" pitchFamily="18" charset="-78"/>
              </a:rPr>
              <a:t>A method</a:t>
            </a:r>
            <a:r>
              <a:rPr lang="en-US" sz="2600" b="1" dirty="0" smtClean="0">
                <a:solidFill>
                  <a:prstClr val="black"/>
                </a:solidFill>
                <a:latin typeface="Andalus" pitchFamily="18" charset="-78"/>
                <a:cs typeface="Andalus" pitchFamily="18" charset="-78"/>
              </a:rPr>
              <a:t> </a:t>
            </a:r>
            <a:r>
              <a:rPr lang="en-US" sz="2600" b="1" dirty="0">
                <a:solidFill>
                  <a:prstClr val="black"/>
                </a:solidFill>
                <a:latin typeface="Andalus" pitchFamily="18" charset="-78"/>
                <a:cs typeface="Andalus" pitchFamily="18" charset="-78"/>
              </a:rPr>
              <a:t>is </a:t>
            </a:r>
            <a:r>
              <a:rPr lang="en-US" sz="2600" b="1" dirty="0">
                <a:solidFill>
                  <a:srgbClr val="FF0000"/>
                </a:solidFill>
                <a:latin typeface="Andalus" pitchFamily="18" charset="-78"/>
                <a:cs typeface="Andalus" pitchFamily="18" charset="-78"/>
              </a:rPr>
              <a:t>the level at which </a:t>
            </a:r>
            <a:r>
              <a:rPr lang="en-US" sz="2600" b="1" dirty="0">
                <a:solidFill>
                  <a:srgbClr val="FF0000"/>
                </a:solidFill>
                <a:effectLst>
                  <a:outerShdw blurRad="38100" dist="38100" dir="2700000" algn="tl">
                    <a:srgbClr val="000000">
                      <a:alpha val="43137"/>
                    </a:srgbClr>
                  </a:outerShdw>
                </a:effectLst>
                <a:latin typeface="Andalus" pitchFamily="18" charset="-78"/>
                <a:cs typeface="Andalus" pitchFamily="18" charset="-78"/>
              </a:rPr>
              <a:t>theory</a:t>
            </a:r>
            <a:r>
              <a:rPr lang="en-US" sz="2600" b="1" dirty="0">
                <a:solidFill>
                  <a:srgbClr val="FF0000"/>
                </a:solidFill>
                <a:latin typeface="Andalus" pitchFamily="18" charset="-78"/>
                <a:cs typeface="Andalus" pitchFamily="18" charset="-78"/>
              </a:rPr>
              <a:t> is put into </a:t>
            </a:r>
            <a:r>
              <a:rPr lang="en-US" sz="2600" b="1" dirty="0">
                <a:solidFill>
                  <a:srgbClr val="FF0000"/>
                </a:solidFill>
                <a:effectLst>
                  <a:outerShdw blurRad="38100" dist="38100" dir="2700000" algn="tl">
                    <a:srgbClr val="000000">
                      <a:alpha val="43137"/>
                    </a:srgbClr>
                  </a:outerShdw>
                </a:effectLst>
                <a:latin typeface="Andalus" pitchFamily="18" charset="-78"/>
                <a:cs typeface="Andalus" pitchFamily="18" charset="-78"/>
              </a:rPr>
              <a:t>practice</a:t>
            </a:r>
            <a:r>
              <a:rPr lang="en-US" sz="2600" b="1" dirty="0">
                <a:solidFill>
                  <a:prstClr val="black"/>
                </a:solidFill>
                <a:latin typeface="Andalus" pitchFamily="18" charset="-78"/>
                <a:cs typeface="Andalus" pitchFamily="18" charset="-78"/>
              </a:rPr>
              <a:t> and at which choices are made about the particular skills to be taught, the content to be taught, and the order in which the content will be presented; </a:t>
            </a:r>
          </a:p>
          <a:p>
            <a:pPr marL="342900" lvl="0" indent="-342900" algn="l" rtl="0" fontAlgn="base">
              <a:spcAft>
                <a:spcPct val="0"/>
              </a:spcAft>
              <a:buClr>
                <a:srgbClr val="FF0000"/>
              </a:buClr>
              <a:buSzTx/>
              <a:buFontTx/>
              <a:buChar char="•"/>
            </a:pPr>
            <a:r>
              <a:rPr lang="en-US" altLang="zh-CN" sz="2600" b="1" dirty="0" smtClean="0">
                <a:solidFill>
                  <a:prstClr val="black"/>
                </a:solidFill>
                <a:latin typeface="Andalus" pitchFamily="18" charset="-78"/>
                <a:cs typeface="Andalus" pitchFamily="18" charset="-78"/>
              </a:rPr>
              <a:t>Within </a:t>
            </a:r>
            <a:r>
              <a:rPr lang="en-US" altLang="zh-CN" sz="2600" b="1" dirty="0">
                <a:solidFill>
                  <a:prstClr val="black"/>
                </a:solidFill>
                <a:latin typeface="Andalus" pitchFamily="18" charset="-78"/>
                <a:cs typeface="Andalus" pitchFamily="18" charset="-78"/>
              </a:rPr>
              <a:t>one approach there can be many methods. </a:t>
            </a:r>
          </a:p>
          <a:p>
            <a:endParaRPr lang="ar-SA" dirty="0"/>
          </a:p>
        </p:txBody>
      </p:sp>
    </p:spTree>
    <p:extLst>
      <p:ext uri="{BB962C8B-B14F-4D97-AF65-F5344CB8AC3E}">
        <p14:creationId xmlns:p14="http://schemas.microsoft.com/office/powerpoint/2010/main" xmlns="" val="970335120"/>
      </p:ext>
    </p:extLst>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04106"/>
          </a:xfrm>
        </p:spPr>
        <p:txBody>
          <a:bodyPr/>
          <a:lstStyle/>
          <a:p>
            <a:r>
              <a:rPr lang="en-US" dirty="0" smtClean="0">
                <a:solidFill>
                  <a:schemeClr val="bg1"/>
                </a:solidFill>
              </a:rPr>
              <a:t>DISADVANTAGES</a:t>
            </a:r>
            <a:endParaRPr lang="en-US" dirty="0">
              <a:solidFill>
                <a:schemeClr val="bg1"/>
              </a:solidFill>
            </a:endParaRPr>
          </a:p>
        </p:txBody>
      </p:sp>
      <p:sp>
        <p:nvSpPr>
          <p:cNvPr id="3" name="Content Placeholder 2"/>
          <p:cNvSpPr>
            <a:spLocks noGrp="1"/>
          </p:cNvSpPr>
          <p:nvPr>
            <p:ph idx="1"/>
          </p:nvPr>
        </p:nvSpPr>
        <p:spPr>
          <a:xfrm>
            <a:off x="457200" y="1295400"/>
            <a:ext cx="8229600" cy="5029200"/>
          </a:xfrm>
        </p:spPr>
        <p:txBody>
          <a:bodyPr>
            <a:normAutofit fontScale="92500" lnSpcReduction="20000"/>
          </a:bodyPr>
          <a:lstStyle/>
          <a:p>
            <a:pPr algn="l" rtl="0"/>
            <a:r>
              <a:rPr lang="en-US" altLang="zh-TW" sz="2400" dirty="0" smtClean="0">
                <a:solidFill>
                  <a:schemeClr val="bg1"/>
                </a:solidFill>
                <a:latin typeface="Constantia" pitchFamily="18" charset="0"/>
              </a:rPr>
              <a:t>Wrong idea of what language is.</a:t>
            </a:r>
          </a:p>
          <a:p>
            <a:pPr algn="l" rtl="0"/>
            <a:r>
              <a:rPr lang="en-US" altLang="zh-TW" sz="2400" dirty="0" smtClean="0">
                <a:solidFill>
                  <a:schemeClr val="bg1"/>
                </a:solidFill>
                <a:latin typeface="Constantia" pitchFamily="18" charset="0"/>
              </a:rPr>
              <a:t>Unnatural method. It starts with the teaching of  reading not listening </a:t>
            </a:r>
            <a:r>
              <a:rPr lang="en-US" altLang="zh-TW" sz="2400" b="1" dirty="0" smtClean="0">
                <a:solidFill>
                  <a:schemeClr val="accent1">
                    <a:lumMod val="75000"/>
                  </a:schemeClr>
                </a:solidFill>
                <a:effectLst>
                  <a:outerShdw blurRad="38100" dist="38100" dir="2700000" algn="tl">
                    <a:srgbClr val="000000">
                      <a:alpha val="43137"/>
                    </a:srgbClr>
                  </a:outerShdw>
                </a:effectLst>
                <a:latin typeface="Constantia" pitchFamily="18" charset="0"/>
              </a:rPr>
              <a:t>+</a:t>
            </a:r>
            <a:r>
              <a:rPr lang="en-US" altLang="zh-TW" sz="2400" dirty="0" smtClean="0">
                <a:solidFill>
                  <a:schemeClr val="bg1"/>
                </a:solidFill>
                <a:latin typeface="Constantia" pitchFamily="18" charset="0"/>
              </a:rPr>
              <a:t> it </a:t>
            </a:r>
            <a:r>
              <a:rPr lang="en-US" sz="2400" dirty="0" smtClean="0">
                <a:solidFill>
                  <a:schemeClr val="bg1"/>
                </a:solidFill>
                <a:latin typeface="Constantia" pitchFamily="18" charset="0"/>
              </a:rPr>
              <a:t>does not provide any practice to the learner of the target language</a:t>
            </a:r>
            <a:endParaRPr lang="en-US" altLang="zh-TW" sz="2400" dirty="0" smtClean="0">
              <a:solidFill>
                <a:schemeClr val="bg1"/>
              </a:solidFill>
              <a:latin typeface="Constantia" pitchFamily="18" charset="0"/>
            </a:endParaRPr>
          </a:p>
          <a:p>
            <a:pPr algn="l" rtl="0"/>
            <a:r>
              <a:rPr lang="en-US" altLang="zh-TW" sz="2400" dirty="0" smtClean="0">
                <a:solidFill>
                  <a:schemeClr val="bg1"/>
                </a:solidFill>
                <a:latin typeface="Constantia" pitchFamily="18" charset="0"/>
              </a:rPr>
              <a:t>Speech is neglected as it lays emphasis on reading and writing. That is,</a:t>
            </a:r>
            <a:r>
              <a:rPr lang="en-US" sz="2400" dirty="0" smtClean="0">
                <a:solidFill>
                  <a:schemeClr val="bg1"/>
                </a:solidFill>
                <a:latin typeface="Constantia" pitchFamily="18" charset="0"/>
              </a:rPr>
              <a:t> speaking and listening skills ignored.</a:t>
            </a:r>
          </a:p>
          <a:p>
            <a:pPr algn="l" rtl="0"/>
            <a:r>
              <a:rPr lang="en-US" altLang="zh-TW" sz="2400" dirty="0" smtClean="0">
                <a:solidFill>
                  <a:schemeClr val="bg1"/>
                </a:solidFill>
                <a:latin typeface="Constantia" pitchFamily="18" charset="0"/>
              </a:rPr>
              <a:t>No emphasis on learners’ motivation; their </a:t>
            </a:r>
            <a:r>
              <a:rPr lang="en-US" sz="2400" dirty="0" smtClean="0">
                <a:solidFill>
                  <a:schemeClr val="bg1"/>
                </a:solidFill>
                <a:latin typeface="Constantia" pitchFamily="18" charset="0"/>
              </a:rPr>
              <a:t>feelings and pace of learning ignored</a:t>
            </a:r>
            <a:r>
              <a:rPr lang="en-US" altLang="zh-TW" sz="2400" dirty="0" smtClean="0">
                <a:solidFill>
                  <a:schemeClr val="bg1"/>
                </a:solidFill>
                <a:latin typeface="Constantia" pitchFamily="18" charset="0"/>
              </a:rPr>
              <a:t>.</a:t>
            </a:r>
          </a:p>
          <a:p>
            <a:pPr algn="l" rtl="0"/>
            <a:r>
              <a:rPr lang="en-US" altLang="zh-TW" sz="2400" dirty="0" smtClean="0">
                <a:solidFill>
                  <a:schemeClr val="bg1"/>
                </a:solidFill>
                <a:latin typeface="Constantia" pitchFamily="18" charset="0"/>
              </a:rPr>
              <a:t>Creates frustration for learners.</a:t>
            </a:r>
          </a:p>
          <a:p>
            <a:pPr algn="l" rtl="0"/>
            <a:r>
              <a:rPr lang="en-US" sz="2400" dirty="0" smtClean="0">
                <a:solidFill>
                  <a:schemeClr val="bg1"/>
                </a:solidFill>
                <a:latin typeface="Constantia" pitchFamily="18" charset="0"/>
              </a:rPr>
              <a:t>Focus on memorization rather than meaningful learning.</a:t>
            </a:r>
          </a:p>
          <a:p>
            <a:pPr algn="l" rtl="0"/>
            <a:r>
              <a:rPr lang="en-US" sz="2400" dirty="0" smtClean="0">
                <a:solidFill>
                  <a:schemeClr val="bg1"/>
                </a:solidFill>
                <a:latin typeface="Constantia" pitchFamily="18" charset="0"/>
              </a:rPr>
              <a:t>No communication/ interaction encouraged.</a:t>
            </a:r>
          </a:p>
          <a:p>
            <a:pPr algn="l" rtl="0"/>
            <a:r>
              <a:rPr lang="en-US" sz="2400" dirty="0" smtClean="0">
                <a:solidFill>
                  <a:schemeClr val="bg1"/>
                </a:solidFill>
                <a:latin typeface="Constantia" pitchFamily="18" charset="0"/>
              </a:rPr>
              <a:t>Teacher-centered classes: no focus on learners &amp; their learning.</a:t>
            </a:r>
          </a:p>
          <a:p>
            <a:pPr algn="l" rtl="0"/>
            <a:r>
              <a:rPr lang="en-US" sz="2400" dirty="0" smtClean="0">
                <a:solidFill>
                  <a:schemeClr val="bg1"/>
                </a:solidFill>
                <a:latin typeface="Constantia" pitchFamily="18" charset="0"/>
              </a:rPr>
              <a:t>Students having no freedom in language practice.</a:t>
            </a:r>
          </a:p>
          <a:p>
            <a:pPr algn="l" rtl="0"/>
            <a:r>
              <a:rPr lang="en-US" sz="2400" dirty="0" smtClean="0">
                <a:solidFill>
                  <a:schemeClr val="bg1"/>
                </a:solidFill>
                <a:latin typeface="Constantia" pitchFamily="18" charset="0"/>
              </a:rPr>
              <a:t>Focus on accuracy and correctness. Pronunciation ignored, and so is fluency.</a:t>
            </a:r>
            <a:endParaRPr lang="en-US" sz="2400" dirty="0">
              <a:solidFill>
                <a:schemeClr val="bg1"/>
              </a:solidFill>
              <a:latin typeface="Constantia"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7" name="Picture 2" descr="https://encrypted-tbn2.gstatic.com/images?q=tbn:ANd9GcQSeNVC6NiDajfqxaqigjKd1Ok4Xq47tnX4om_PRWHQxTasJf6g"/>
          <p:cNvPicPr>
            <a:picLocks noGrp="1" noChangeAspect="1" noChangeArrowheads="1"/>
          </p:cNvPicPr>
          <p:nvPr>
            <p:ph idx="1"/>
          </p:nvPr>
        </p:nvPicPr>
        <p:blipFill>
          <a:blip r:embed="rId4" cstate="print"/>
          <a:srcRect/>
          <a:stretch>
            <a:fillRect/>
          </a:stretch>
        </p:blipFill>
        <p:spPr>
          <a:xfrm>
            <a:off x="762000" y="713096"/>
            <a:ext cx="7666710" cy="5430838"/>
          </a:xfrm>
        </p:spPr>
      </p:pic>
    </p:spTree>
  </p:cSld>
  <p:clrMapOvr>
    <a:masterClrMapping/>
  </p:clrMapOvr>
  <p:transition spd="slow">
    <p:fade/>
    <p:sndAc>
      <p:stSnd>
        <p:snd r:embed="rId3"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304800" y="1143000"/>
            <a:ext cx="7772400" cy="5068887"/>
          </a:xfrm>
        </p:spPr>
        <p:txBody>
          <a:bodyPr>
            <a:normAutofit/>
          </a:bodyPr>
          <a:lstStyle/>
          <a:p>
            <a:pPr marL="0" indent="0" algn="l" rtl="0" eaLnBrk="1" fontAlgn="auto" hangingPunct="1">
              <a:lnSpc>
                <a:spcPct val="90000"/>
              </a:lnSpc>
              <a:spcAft>
                <a:spcPts val="0"/>
              </a:spcAft>
              <a:buFont typeface="Wingdings" pitchFamily="2" charset="2"/>
              <a:buNone/>
              <a:defRPr/>
            </a:pPr>
            <a:endParaRPr lang="hr-HR" sz="2000" i="1" dirty="0" smtClean="0"/>
          </a:p>
          <a:p>
            <a:pPr marL="411480" algn="l" rtl="0" eaLnBrk="1" fontAlgn="auto" hangingPunct="1">
              <a:lnSpc>
                <a:spcPct val="90000"/>
              </a:lnSpc>
              <a:spcAft>
                <a:spcPts val="0"/>
              </a:spcAft>
              <a:buFont typeface="Wingdings"/>
              <a:buChar char=""/>
              <a:defRPr/>
            </a:pPr>
            <a:r>
              <a:rPr lang="en-US" i="1" u="sng" dirty="0" smtClean="0">
                <a:solidFill>
                  <a:srgbClr val="FF0000"/>
                </a:solidFill>
                <a:effectLst>
                  <a:outerShdw blurRad="38100" dist="38100" dir="2700000" algn="tl">
                    <a:srgbClr val="000000">
                      <a:alpha val="43137"/>
                    </a:srgbClr>
                  </a:outerShdw>
                </a:effectLst>
                <a:latin typeface="Copperplate Gothic Light" pitchFamily="34" charset="0"/>
              </a:rPr>
              <a:t>Method</a:t>
            </a:r>
            <a:r>
              <a:rPr lang="hr-HR" i="1" u="sng" dirty="0" smtClean="0">
                <a:solidFill>
                  <a:srgbClr val="FF0000"/>
                </a:solidFill>
                <a:latin typeface="Copperplate Gothic Light" pitchFamily="34" charset="0"/>
              </a:rPr>
              <a:t> </a:t>
            </a:r>
            <a:r>
              <a:rPr lang="en-US" u="sng" dirty="0" smtClean="0">
                <a:solidFill>
                  <a:srgbClr val="FF0000"/>
                </a:solidFill>
                <a:latin typeface="Copperplate Gothic Light" pitchFamily="34" charset="0"/>
              </a:rPr>
              <a:t>:</a:t>
            </a:r>
            <a:r>
              <a:rPr lang="en-US" dirty="0" smtClean="0"/>
              <a:t> </a:t>
            </a:r>
            <a:r>
              <a:rPr lang="hr-HR" dirty="0" smtClean="0"/>
              <a:t> </a:t>
            </a:r>
            <a:r>
              <a:rPr lang="en-US" dirty="0" smtClean="0"/>
              <a:t>a method is the practical realization of an approach. </a:t>
            </a:r>
          </a:p>
          <a:p>
            <a:pPr marL="411480" algn="l" rtl="0" eaLnBrk="1" fontAlgn="auto" hangingPunct="1">
              <a:lnSpc>
                <a:spcPct val="90000"/>
              </a:lnSpc>
              <a:spcAft>
                <a:spcPts val="0"/>
              </a:spcAft>
              <a:buFont typeface="Wingdings"/>
              <a:buChar char=""/>
              <a:defRPr/>
            </a:pPr>
            <a:r>
              <a:rPr lang="en-US" dirty="0" smtClean="0"/>
              <a:t>Methods include various </a:t>
            </a:r>
            <a:r>
              <a:rPr lang="en-US" dirty="0" smtClean="0">
                <a:solidFill>
                  <a:srgbClr val="FF0000"/>
                </a:solidFill>
              </a:rPr>
              <a:t>procedures</a:t>
            </a:r>
            <a:r>
              <a:rPr lang="en-US" dirty="0" smtClean="0"/>
              <a:t> and </a:t>
            </a:r>
            <a:r>
              <a:rPr lang="en-US" dirty="0" smtClean="0">
                <a:solidFill>
                  <a:srgbClr val="FF0000"/>
                </a:solidFill>
              </a:rPr>
              <a:t>techniques</a:t>
            </a:r>
            <a:r>
              <a:rPr lang="en-US" dirty="0" smtClean="0"/>
              <a:t>.</a:t>
            </a:r>
            <a:endParaRPr lang="en-US" i="1" dirty="0" smtClean="0"/>
          </a:p>
          <a:p>
            <a:pPr marL="411480" algn="l" rtl="0" eaLnBrk="1" fontAlgn="auto" hangingPunct="1">
              <a:lnSpc>
                <a:spcPct val="90000"/>
              </a:lnSpc>
              <a:spcAft>
                <a:spcPts val="0"/>
              </a:spcAft>
              <a:buFont typeface="Wingdings"/>
              <a:buChar char=""/>
              <a:defRPr/>
            </a:pPr>
            <a:endParaRPr lang="hr-HR" i="1" dirty="0" smtClean="0"/>
          </a:p>
          <a:p>
            <a:pPr marL="411480" algn="l" rtl="0" eaLnBrk="1" fontAlgn="auto" hangingPunct="1">
              <a:lnSpc>
                <a:spcPct val="90000"/>
              </a:lnSpc>
              <a:spcAft>
                <a:spcPts val="0"/>
              </a:spcAft>
              <a:buFont typeface="Wingdings"/>
              <a:buChar char=""/>
              <a:defRPr/>
            </a:pPr>
            <a:r>
              <a:rPr lang="en-US" i="1" u="sng" dirty="0" smtClean="0">
                <a:solidFill>
                  <a:srgbClr val="FF0000"/>
                </a:solidFill>
                <a:effectLst>
                  <a:outerShdw blurRad="38100" dist="38100" dir="2700000" algn="tl">
                    <a:srgbClr val="000000">
                      <a:alpha val="43137"/>
                    </a:srgbClr>
                  </a:outerShdw>
                </a:effectLst>
                <a:latin typeface="Copperplate Gothic Light" pitchFamily="34" charset="0"/>
              </a:rPr>
              <a:t>Procedure</a:t>
            </a:r>
            <a:r>
              <a:rPr lang="hr-HR" i="1" u="sng" dirty="0" smtClean="0">
                <a:solidFill>
                  <a:srgbClr val="FF0000"/>
                </a:solidFill>
                <a:latin typeface="Copperplate Gothic Light" pitchFamily="34" charset="0"/>
              </a:rPr>
              <a:t> </a:t>
            </a:r>
            <a:r>
              <a:rPr lang="en-US" u="sng" dirty="0" smtClean="0">
                <a:solidFill>
                  <a:srgbClr val="FF0000"/>
                </a:solidFill>
                <a:latin typeface="Copperplate Gothic Light" pitchFamily="34" charset="0"/>
              </a:rPr>
              <a:t>:</a:t>
            </a:r>
            <a:r>
              <a:rPr lang="en-US" dirty="0" smtClean="0">
                <a:solidFill>
                  <a:srgbClr val="FF0000"/>
                </a:solidFill>
              </a:rPr>
              <a:t> </a:t>
            </a:r>
            <a:r>
              <a:rPr lang="hr-HR" dirty="0" smtClean="0">
                <a:solidFill>
                  <a:srgbClr val="FF0000"/>
                </a:solidFill>
              </a:rPr>
              <a:t> </a:t>
            </a:r>
            <a:r>
              <a:rPr lang="en-US" dirty="0" smtClean="0"/>
              <a:t>a procedure is an ordered sequence of techniques. </a:t>
            </a:r>
          </a:p>
          <a:p>
            <a:pPr marL="411480" algn="l" rtl="0" eaLnBrk="1" fontAlgn="auto" hangingPunct="1">
              <a:lnSpc>
                <a:spcPct val="90000"/>
              </a:lnSpc>
              <a:spcAft>
                <a:spcPts val="0"/>
              </a:spcAft>
              <a:buFont typeface="Wingdings"/>
              <a:buChar char=""/>
              <a:defRPr/>
            </a:pPr>
            <a:r>
              <a:rPr lang="en-US" dirty="0" smtClean="0"/>
              <a:t>A procedure is a sequence which can be described in terms such as </a:t>
            </a:r>
            <a:r>
              <a:rPr lang="en-US" i="1" dirty="0" smtClean="0"/>
              <a:t>first you do this, then you do that</a:t>
            </a:r>
            <a:r>
              <a:rPr lang="en-US" dirty="0" smtClean="0"/>
              <a:t>… smaller than a method</a:t>
            </a:r>
            <a:r>
              <a:rPr lang="hr-HR" dirty="0" smtClean="0"/>
              <a:t> and</a:t>
            </a:r>
            <a:r>
              <a:rPr lang="en-US" dirty="0" smtClean="0"/>
              <a:t> bigger than a technique.</a:t>
            </a:r>
            <a:endParaRPr lang="en-US" i="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a:solidFill>
                  <a:srgbClr val="C00000"/>
                </a:solidFill>
              </a:rPr>
              <a:t>technique</a:t>
            </a:r>
            <a:endParaRPr lang="ar-SA" dirty="0">
              <a:solidFill>
                <a:srgbClr val="C00000"/>
              </a:solidFill>
            </a:endParaRPr>
          </a:p>
        </p:txBody>
      </p:sp>
      <p:sp>
        <p:nvSpPr>
          <p:cNvPr id="3" name="عنصر نائب للمحتوى 2"/>
          <p:cNvSpPr>
            <a:spLocks noGrp="1"/>
          </p:cNvSpPr>
          <p:nvPr>
            <p:ph idx="1"/>
          </p:nvPr>
        </p:nvSpPr>
        <p:spPr>
          <a:xfrm>
            <a:off x="304800" y="1850992"/>
            <a:ext cx="8229600" cy="4397408"/>
          </a:xfrm>
        </p:spPr>
        <p:txBody>
          <a:bodyPr>
            <a:normAutofit lnSpcReduction="10000"/>
          </a:bodyPr>
          <a:lstStyle/>
          <a:p>
            <a:pPr algn="l" rtl="0"/>
            <a:r>
              <a:rPr lang="en-US" b="1" dirty="0">
                <a:latin typeface="Andalus" pitchFamily="18" charset="-78"/>
                <a:cs typeface="Andalus" pitchFamily="18" charset="-78"/>
              </a:rPr>
              <a:t>A </a:t>
            </a:r>
            <a:r>
              <a:rPr lang="en-US" b="1" dirty="0">
                <a:solidFill>
                  <a:srgbClr val="C00000"/>
                </a:solidFill>
                <a:latin typeface="Andalus" pitchFamily="18" charset="-78"/>
                <a:cs typeface="Andalus" pitchFamily="18" charset="-78"/>
              </a:rPr>
              <a:t>technique</a:t>
            </a:r>
            <a:r>
              <a:rPr lang="en-US" b="1" dirty="0">
                <a:latin typeface="Andalus" pitchFamily="18" charset="-78"/>
                <a:cs typeface="Andalus" pitchFamily="18" charset="-78"/>
              </a:rPr>
              <a:t> is </a:t>
            </a:r>
            <a:r>
              <a:rPr lang="en-US" b="1" dirty="0" err="1">
                <a:solidFill>
                  <a:srgbClr val="FF0000"/>
                </a:solidFill>
                <a:latin typeface="Andalus" pitchFamily="18" charset="-78"/>
                <a:cs typeface="Andalus" pitchFamily="18" charset="-78"/>
              </a:rPr>
              <a:t>implementational</a:t>
            </a:r>
            <a:r>
              <a:rPr lang="en-US" b="1" dirty="0">
                <a:latin typeface="Andalus" pitchFamily="18" charset="-78"/>
                <a:cs typeface="Andalus" pitchFamily="18" charset="-78"/>
              </a:rPr>
              <a:t> – that which actually takes place in a classroom. </a:t>
            </a:r>
            <a:endParaRPr lang="en-US" b="1" dirty="0" smtClean="0">
              <a:latin typeface="Andalus" pitchFamily="18" charset="-78"/>
              <a:cs typeface="Andalus" pitchFamily="18" charset="-78"/>
            </a:endParaRPr>
          </a:p>
          <a:p>
            <a:pPr algn="l" rtl="0"/>
            <a:r>
              <a:rPr lang="en-US" b="1" dirty="0" smtClean="0">
                <a:latin typeface="Andalus" pitchFamily="18" charset="-78"/>
                <a:cs typeface="Andalus" pitchFamily="18" charset="-78"/>
              </a:rPr>
              <a:t>It </a:t>
            </a:r>
            <a:r>
              <a:rPr lang="en-US" b="1" dirty="0">
                <a:latin typeface="Andalus" pitchFamily="18" charset="-78"/>
                <a:cs typeface="Andalus" pitchFamily="18" charset="-78"/>
              </a:rPr>
              <a:t>is </a:t>
            </a:r>
            <a:r>
              <a:rPr lang="en-US" b="1" dirty="0" smtClean="0">
                <a:latin typeface="Andalus" pitchFamily="18" charset="-78"/>
                <a:cs typeface="Andalus" pitchFamily="18" charset="-78"/>
              </a:rPr>
              <a:t>used </a:t>
            </a:r>
            <a:r>
              <a:rPr lang="en-US" b="1" dirty="0">
                <a:latin typeface="Andalus" pitchFamily="18" charset="-78"/>
                <a:cs typeface="Andalus" pitchFamily="18" charset="-78"/>
              </a:rPr>
              <a:t>to accomplish an immediate objective. </a:t>
            </a:r>
            <a:endParaRPr lang="en-US" b="1" dirty="0" smtClean="0">
              <a:latin typeface="Andalus" pitchFamily="18" charset="-78"/>
              <a:cs typeface="Andalus" pitchFamily="18" charset="-78"/>
            </a:endParaRPr>
          </a:p>
          <a:p>
            <a:pPr algn="l" rtl="0"/>
            <a:r>
              <a:rPr lang="en-US" b="1" dirty="0" smtClean="0">
                <a:latin typeface="Andalus" pitchFamily="18" charset="-78"/>
                <a:cs typeface="Andalus" pitchFamily="18" charset="-78"/>
              </a:rPr>
              <a:t>Techniques </a:t>
            </a:r>
            <a:r>
              <a:rPr lang="en-US" b="1" dirty="0">
                <a:latin typeface="Andalus" pitchFamily="18" charset="-78"/>
                <a:cs typeface="Andalus" pitchFamily="18" charset="-78"/>
              </a:rPr>
              <a:t>must be consistent </a:t>
            </a:r>
            <a:r>
              <a:rPr lang="en-US" b="1" dirty="0" smtClean="0">
                <a:latin typeface="Andalus" pitchFamily="18" charset="-78"/>
                <a:cs typeface="Andalus" pitchFamily="18" charset="-78"/>
              </a:rPr>
              <a:t>with </a:t>
            </a:r>
            <a:r>
              <a:rPr lang="en-US" b="1" dirty="0">
                <a:latin typeface="Andalus" pitchFamily="18" charset="-78"/>
                <a:cs typeface="Andalus" pitchFamily="18" charset="-78"/>
              </a:rPr>
              <a:t>a method, and therefore in harmony with an </a:t>
            </a:r>
            <a:r>
              <a:rPr lang="en-US" b="1" dirty="0" smtClean="0">
                <a:latin typeface="Andalus" pitchFamily="18" charset="-78"/>
                <a:cs typeface="Andalus" pitchFamily="18" charset="-78"/>
              </a:rPr>
              <a:t>approach.</a:t>
            </a:r>
          </a:p>
          <a:p>
            <a:pPr algn="l" rtl="0"/>
            <a:r>
              <a:rPr lang="en-US" b="1" dirty="0" smtClean="0">
                <a:solidFill>
                  <a:srgbClr val="C00000"/>
                </a:solidFill>
                <a:latin typeface="Andalus" pitchFamily="18" charset="-78"/>
                <a:cs typeface="Andalus" pitchFamily="18" charset="-78"/>
              </a:rPr>
              <a:t>Technique</a:t>
            </a:r>
            <a:r>
              <a:rPr lang="en-US" b="1" dirty="0" smtClean="0">
                <a:latin typeface="Andalus" pitchFamily="18" charset="-78"/>
                <a:cs typeface="Andalus" pitchFamily="18" charset="-78"/>
              </a:rPr>
              <a:t> is </a:t>
            </a:r>
            <a:r>
              <a:rPr lang="en-US" b="1" dirty="0">
                <a:latin typeface="Andalus" pitchFamily="18" charset="-78"/>
                <a:cs typeface="Andalus" pitchFamily="18" charset="-78"/>
              </a:rPr>
              <a:t>the level at which classroom procedures </a:t>
            </a:r>
            <a:endParaRPr lang="en-US" b="1" dirty="0" smtClean="0">
              <a:latin typeface="Andalus" pitchFamily="18" charset="-78"/>
              <a:cs typeface="Andalus" pitchFamily="18" charset="-78"/>
            </a:endParaRPr>
          </a:p>
          <a:p>
            <a:pPr algn="l" rtl="0">
              <a:buNone/>
            </a:pPr>
            <a:r>
              <a:rPr lang="en-US" b="1" dirty="0" smtClean="0">
                <a:latin typeface="Andalus" pitchFamily="18" charset="-78"/>
                <a:cs typeface="Andalus" pitchFamily="18" charset="-78"/>
              </a:rPr>
              <a:t>    are </a:t>
            </a:r>
            <a:r>
              <a:rPr lang="en-US" b="1" dirty="0">
                <a:latin typeface="Andalus" pitchFamily="18" charset="-78"/>
                <a:cs typeface="Andalus" pitchFamily="18" charset="-78"/>
              </a:rPr>
              <a:t>described.</a:t>
            </a:r>
            <a:endParaRPr lang="en-US" b="1" dirty="0" smtClean="0">
              <a:latin typeface="Andalus" pitchFamily="18" charset="-78"/>
              <a:cs typeface="Andalus" pitchFamily="18" charset="-78"/>
            </a:endParaRPr>
          </a:p>
          <a:p>
            <a:pPr algn="l" rtl="0"/>
            <a:r>
              <a:rPr lang="en-US" b="1" dirty="0" err="1" smtClean="0">
                <a:solidFill>
                  <a:srgbClr val="FF0000"/>
                </a:solidFill>
                <a:effectLst>
                  <a:outerShdw blurRad="38100" dist="38100" dir="2700000" algn="tl">
                    <a:srgbClr val="000000">
                      <a:alpha val="43137"/>
                    </a:srgbClr>
                  </a:outerShdw>
                </a:effectLst>
                <a:latin typeface="Andalus" pitchFamily="18" charset="-78"/>
                <a:cs typeface="Andalus" pitchFamily="18" charset="-78"/>
              </a:rPr>
              <a:t>Eg</a:t>
            </a:r>
            <a:r>
              <a:rPr lang="en-US" b="1"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a:t>
            </a:r>
            <a:r>
              <a:rPr lang="en-US" b="1" dirty="0" smtClean="0">
                <a:latin typeface="Andalus" pitchFamily="18" charset="-78"/>
                <a:cs typeface="Andalus" pitchFamily="18" charset="-78"/>
              </a:rPr>
              <a:t> reading </a:t>
            </a:r>
            <a:r>
              <a:rPr lang="en-US" b="1" dirty="0">
                <a:latin typeface="Andalus" pitchFamily="18" charset="-78"/>
                <a:cs typeface="Andalus" pitchFamily="18" charset="-78"/>
              </a:rPr>
              <a:t>aloud, listening to </a:t>
            </a:r>
            <a:r>
              <a:rPr lang="en-US" b="1" dirty="0" smtClean="0">
                <a:latin typeface="Andalus" pitchFamily="18" charset="-78"/>
                <a:cs typeface="Andalus" pitchFamily="18" charset="-78"/>
              </a:rPr>
              <a:t>a tape, discussion</a:t>
            </a:r>
            <a:r>
              <a:rPr lang="en-US" b="1" dirty="0">
                <a:latin typeface="Andalus" pitchFamily="18" charset="-78"/>
                <a:cs typeface="Andalus" pitchFamily="18" charset="-78"/>
              </a:rPr>
              <a:t>, </a:t>
            </a:r>
            <a:r>
              <a:rPr lang="en-US" b="1" dirty="0" smtClean="0">
                <a:latin typeface="Andalus" pitchFamily="18" charset="-78"/>
                <a:cs typeface="Andalus" pitchFamily="18" charset="-78"/>
              </a:rPr>
              <a:t>translation …</a:t>
            </a:r>
            <a:endParaRPr lang="en-US" b="1" dirty="0">
              <a:latin typeface="Andalus" pitchFamily="18" charset="-78"/>
              <a:cs typeface="Andalus" pitchFamily="18" charset="-78"/>
            </a:endParaRPr>
          </a:p>
          <a:p>
            <a:pPr marL="64008" indent="0" algn="l" rtl="0">
              <a:buNone/>
            </a:pPr>
            <a:r>
              <a:rPr lang="en-US" b="1" dirty="0" smtClean="0">
                <a:solidFill>
                  <a:schemeClr val="bg1"/>
                </a:solidFill>
                <a:latin typeface="Andalus" pitchFamily="18" charset="-78"/>
                <a:cs typeface="Andalus" pitchFamily="18" charset="-78"/>
              </a:rPr>
              <a:t> </a:t>
            </a:r>
            <a:endParaRPr lang="en-US" b="1" dirty="0">
              <a:solidFill>
                <a:schemeClr val="bg1"/>
              </a:solidFill>
              <a:latin typeface="Andalus" pitchFamily="18" charset="-78"/>
              <a:cs typeface="Andalus" pitchFamily="18" charset="-78"/>
            </a:endParaRPr>
          </a:p>
          <a:p>
            <a:pPr algn="l" rtl="0"/>
            <a:endParaRPr lang="ar-SA" b="1" dirty="0">
              <a:solidFill>
                <a:schemeClr val="bg1"/>
              </a:solidFill>
              <a:latin typeface="Andalus" pitchFamily="18" charset="-78"/>
              <a:cs typeface="Andalus" pitchFamily="18" charset="-78"/>
            </a:endParaRPr>
          </a:p>
        </p:txBody>
      </p:sp>
    </p:spTree>
    <p:extLst>
      <p:ext uri="{BB962C8B-B14F-4D97-AF65-F5344CB8AC3E}">
        <p14:creationId xmlns:p14="http://schemas.microsoft.com/office/powerpoint/2010/main" xmlns="" val="3592023406"/>
      </p:ext>
    </p:extLst>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a:solidFill>
                  <a:srgbClr val="0070C0"/>
                </a:solidFill>
              </a:rPr>
              <a:t>Relations</a:t>
            </a:r>
            <a:r>
              <a:rPr lang="en-US" dirty="0"/>
              <a:t> </a:t>
            </a:r>
            <a:endParaRPr lang="ar-SA" dirty="0"/>
          </a:p>
        </p:txBody>
      </p:sp>
      <p:sp>
        <p:nvSpPr>
          <p:cNvPr id="3" name="عنصر نائب للمحتوى 2"/>
          <p:cNvSpPr>
            <a:spLocks noGrp="1"/>
          </p:cNvSpPr>
          <p:nvPr>
            <p:ph idx="1"/>
          </p:nvPr>
        </p:nvSpPr>
        <p:spPr>
          <a:xfrm>
            <a:off x="198120" y="1600200"/>
            <a:ext cx="8260080" cy="4572000"/>
          </a:xfrm>
        </p:spPr>
        <p:txBody>
          <a:bodyPr>
            <a:normAutofit/>
          </a:bodyPr>
          <a:lstStyle/>
          <a:p>
            <a:pPr algn="l" rtl="0"/>
            <a:r>
              <a:rPr lang="en-US" b="1" dirty="0">
                <a:solidFill>
                  <a:srgbClr val="C00000"/>
                </a:solidFill>
              </a:rPr>
              <a:t>What’s their </a:t>
            </a:r>
            <a:r>
              <a:rPr lang="en-US" b="1" dirty="0" smtClean="0">
                <a:solidFill>
                  <a:srgbClr val="C00000"/>
                </a:solidFill>
              </a:rPr>
              <a:t>relation?</a:t>
            </a:r>
            <a:endParaRPr lang="en-US" b="1" dirty="0">
              <a:solidFill>
                <a:srgbClr val="C00000"/>
              </a:solidFill>
            </a:endParaRPr>
          </a:p>
          <a:p>
            <a:pPr algn="l" rtl="0"/>
            <a:r>
              <a:rPr lang="en-US" b="1" dirty="0" smtClean="0">
                <a:solidFill>
                  <a:srgbClr val="C00000"/>
                </a:solidFill>
              </a:rPr>
              <a:t>Approach, </a:t>
            </a:r>
            <a:r>
              <a:rPr lang="en-US" b="1" dirty="0">
                <a:solidFill>
                  <a:srgbClr val="C00000"/>
                </a:solidFill>
              </a:rPr>
              <a:t>method, and </a:t>
            </a:r>
            <a:r>
              <a:rPr lang="en-US" b="1" dirty="0" smtClean="0">
                <a:solidFill>
                  <a:srgbClr val="C00000"/>
                </a:solidFill>
              </a:rPr>
              <a:t>technique: </a:t>
            </a:r>
            <a:r>
              <a:rPr lang="en-US" b="1" dirty="0">
                <a:solidFill>
                  <a:srgbClr val="C00000"/>
                </a:solidFill>
              </a:rPr>
              <a:t>which determines which?</a:t>
            </a:r>
          </a:p>
          <a:p>
            <a:pPr algn="l" rtl="0"/>
            <a:r>
              <a:rPr lang="en-US" b="1" dirty="0" smtClean="0">
                <a:solidFill>
                  <a:srgbClr val="C00000"/>
                </a:solidFill>
              </a:rPr>
              <a:t>An </a:t>
            </a:r>
            <a:r>
              <a:rPr lang="en-US" b="1" dirty="0" smtClean="0">
                <a:solidFill>
                  <a:srgbClr val="0070C0"/>
                </a:solidFill>
              </a:rPr>
              <a:t>approach</a:t>
            </a:r>
            <a:r>
              <a:rPr lang="en-US" b="1" dirty="0" smtClean="0">
                <a:solidFill>
                  <a:srgbClr val="C00000"/>
                </a:solidFill>
              </a:rPr>
              <a:t> determines the </a:t>
            </a:r>
            <a:r>
              <a:rPr lang="en-US" b="1" i="1" dirty="0" smtClean="0">
                <a:solidFill>
                  <a:srgbClr val="0070C0"/>
                </a:solidFill>
              </a:rPr>
              <a:t>method;</a:t>
            </a:r>
            <a:r>
              <a:rPr lang="en-US" b="1" dirty="0" smtClean="0">
                <a:solidFill>
                  <a:srgbClr val="C00000"/>
                </a:solidFill>
              </a:rPr>
              <a:t> </a:t>
            </a:r>
            <a:r>
              <a:rPr lang="en-US" b="1" dirty="0">
                <a:solidFill>
                  <a:srgbClr val="C00000"/>
                </a:solidFill>
              </a:rPr>
              <a:t>in turn</a:t>
            </a:r>
            <a:r>
              <a:rPr lang="en-US" b="1" dirty="0" smtClean="0">
                <a:solidFill>
                  <a:srgbClr val="C00000"/>
                </a:solidFill>
              </a:rPr>
              <a:t>, a method determines the </a:t>
            </a:r>
            <a:r>
              <a:rPr lang="en-US" b="1" dirty="0">
                <a:solidFill>
                  <a:srgbClr val="0070C0"/>
                </a:solidFill>
              </a:rPr>
              <a:t>technique</a:t>
            </a:r>
            <a:r>
              <a:rPr lang="en-US" b="1" dirty="0">
                <a:solidFill>
                  <a:srgbClr val="C00000"/>
                </a:solidFill>
              </a:rPr>
              <a:t>.</a:t>
            </a:r>
          </a:p>
          <a:p>
            <a:pPr algn="l" rtl="0"/>
            <a:r>
              <a:rPr lang="en-US" b="1" dirty="0">
                <a:solidFill>
                  <a:srgbClr val="C00000"/>
                </a:solidFill>
              </a:rPr>
              <a:t>The arrangement is </a:t>
            </a:r>
            <a:r>
              <a:rPr lang="en-US" b="1" dirty="0" smtClean="0">
                <a:solidFill>
                  <a:srgbClr val="00B0F0"/>
                </a:solidFill>
                <a:effectLst>
                  <a:outerShdw blurRad="38100" dist="38100" dir="2700000" algn="tl">
                    <a:srgbClr val="000000">
                      <a:alpha val="43137"/>
                    </a:srgbClr>
                  </a:outerShdw>
                </a:effectLst>
              </a:rPr>
              <a:t>hierarchical</a:t>
            </a:r>
            <a:r>
              <a:rPr lang="en-US" b="1" dirty="0" smtClean="0">
                <a:solidFill>
                  <a:srgbClr val="C00000"/>
                </a:solidFill>
                <a:effectLst>
                  <a:outerShdw blurRad="38100" dist="38100" dir="2700000" algn="tl">
                    <a:srgbClr val="000000">
                      <a:alpha val="43137"/>
                    </a:srgbClr>
                  </a:outerShdw>
                </a:effectLst>
              </a:rPr>
              <a:t>:</a:t>
            </a:r>
            <a:r>
              <a:rPr lang="en-US" b="1" dirty="0" smtClean="0">
                <a:solidFill>
                  <a:srgbClr val="C00000"/>
                </a:solidFill>
              </a:rPr>
              <a:t> the </a:t>
            </a:r>
            <a:r>
              <a:rPr lang="en-US" b="1" dirty="0">
                <a:solidFill>
                  <a:srgbClr val="C00000"/>
                </a:solidFill>
              </a:rPr>
              <a:t>organizational key is that techniques carry out </a:t>
            </a:r>
            <a:endParaRPr lang="en-US" b="1" dirty="0" smtClean="0">
              <a:solidFill>
                <a:srgbClr val="C00000"/>
              </a:solidFill>
            </a:endParaRPr>
          </a:p>
          <a:p>
            <a:pPr algn="l" rtl="0">
              <a:buNone/>
            </a:pPr>
            <a:r>
              <a:rPr lang="en-US" b="1" dirty="0" smtClean="0">
                <a:solidFill>
                  <a:srgbClr val="C00000"/>
                </a:solidFill>
              </a:rPr>
              <a:t>   a </a:t>
            </a:r>
            <a:r>
              <a:rPr lang="en-US" b="1" dirty="0">
                <a:solidFill>
                  <a:srgbClr val="C00000"/>
                </a:solidFill>
              </a:rPr>
              <a:t>method which is consistent with an </a:t>
            </a:r>
            <a:r>
              <a:rPr lang="en-US" b="1" dirty="0" smtClean="0">
                <a:solidFill>
                  <a:srgbClr val="C00000"/>
                </a:solidFill>
              </a:rPr>
              <a:t>approach.</a:t>
            </a:r>
            <a:endParaRPr lang="en-US" b="1" dirty="0">
              <a:solidFill>
                <a:srgbClr val="C00000"/>
              </a:solidFill>
            </a:endParaRPr>
          </a:p>
        </p:txBody>
      </p:sp>
    </p:spTree>
    <p:extLst>
      <p:ext uri="{BB962C8B-B14F-4D97-AF65-F5344CB8AC3E}">
        <p14:creationId xmlns:p14="http://schemas.microsoft.com/office/powerpoint/2010/main" xmlns="" val="3226965241"/>
      </p:ext>
    </p:extLst>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4"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xmlns="" val="2419012522"/>
              </p:ext>
            </p:extLst>
          </p:nvPr>
        </p:nvGraphicFramePr>
        <p:xfrm>
          <a:off x="21608" y="685800"/>
          <a:ext cx="8077200" cy="5562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2846527457"/>
      </p:ext>
    </p:extLst>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9"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رسم تخطيطي 2"/>
          <p:cNvGraphicFramePr/>
          <p:nvPr>
            <p:extLst>
              <p:ext uri="{D42A27DB-BD31-4B8C-83A1-F6EECF244321}">
                <p14:modId xmlns:p14="http://schemas.microsoft.com/office/powerpoint/2010/main" xmlns="" val="4224229032"/>
              </p:ext>
            </p:extLst>
          </p:nvPr>
        </p:nvGraphicFramePr>
        <p:xfrm>
          <a:off x="990600" y="609600"/>
          <a:ext cx="6096000" cy="5638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779858209"/>
      </p:ext>
    </p:extLst>
  </p:cSld>
  <p:clrMapOvr>
    <a:masterClrMapping/>
  </p:clrMapOvr>
  <mc:AlternateContent xmlns:mc="http://schemas.openxmlformats.org/markup-compatibility/2006">
    <mc:Choice xmlns:p14="http://schemas.microsoft.com/office/powerpoint/2010/main" xmlns="" Requires="p14">
      <p:transition spd="slow" p14:dur="1100">
        <p14:switch dir="r"/>
        <p:sndAc>
          <p:stSnd>
            <p:snd r:embed="rId9" name="chimes.wav"/>
          </p:stSnd>
        </p:sndAc>
      </p:transition>
    </mc:Choice>
    <mc:Fallback>
      <p:transition spd="slow">
        <p:fade/>
        <p:sndAc>
          <p:stSnd>
            <p:snd r:embed="rId3" name="chimes.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28600" y="228600"/>
            <a:ext cx="8686800" cy="1561306"/>
          </a:xfrm>
        </p:spPr>
        <p:txBody>
          <a:bodyPr>
            <a:normAutofit/>
          </a:bodyPr>
          <a:lstStyle/>
          <a:p>
            <a:pPr algn="ctr" eaLnBrk="1" hangingPunct="1"/>
            <a:r>
              <a:rPr lang="en-US" sz="3800" b="1" dirty="0" smtClean="0"/>
              <a:t>The Grammar-Translation Method</a:t>
            </a:r>
          </a:p>
        </p:txBody>
      </p:sp>
      <p:pic>
        <p:nvPicPr>
          <p:cNvPr id="5123" name="Picture 2" descr="https://encrypted-tbn2.gstatic.com/images?q=tbn:ANd9GcTayXrH3JBb7-gmrGX3zNi9jFoMcWY3htuEgF0hMEKOxqxFragyQA"/>
          <p:cNvPicPr>
            <a:picLocks noGrp="1" noChangeAspect="1" noChangeArrowheads="1"/>
          </p:cNvPicPr>
          <p:nvPr>
            <p:ph idx="1"/>
          </p:nvPr>
        </p:nvPicPr>
        <p:blipFill>
          <a:blip r:embed="rId4" cstate="print"/>
          <a:srcRect/>
          <a:stretch>
            <a:fillRect/>
          </a:stretch>
        </p:blipFill>
        <p:spPr>
          <a:xfrm>
            <a:off x="1066800" y="1803400"/>
            <a:ext cx="6949277" cy="4368800"/>
          </a:xfrm>
        </p:spPr>
      </p:pic>
    </p:spTree>
  </p:cSld>
  <p:clrMapOvr>
    <a:masterClrMapping/>
  </p:clrMapOvr>
  <p:transition spd="slow">
    <p:fade/>
    <p:sndAc>
      <p:stSnd>
        <p:snd r:embed="rId3" name="chimes.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حيوية">
  <a:themeElements>
    <a:clrScheme name="حيوية">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2_وافر">
  <a:themeElements>
    <a:clrScheme name="واف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واف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مسبوك">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7628</TotalTime>
  <Words>1589</Words>
  <Application>Microsoft Office PowerPoint</Application>
  <PresentationFormat>Affichage à l'écran (4:3)</PresentationFormat>
  <Paragraphs>214</Paragraphs>
  <Slides>31</Slides>
  <Notes>31</Notes>
  <HiddenSlides>0</HiddenSlides>
  <MMClips>0</MMClips>
  <ScaleCrop>false</ScaleCrop>
  <HeadingPairs>
    <vt:vector size="4" baseType="variant">
      <vt:variant>
        <vt:lpstr>Thème</vt:lpstr>
      </vt:variant>
      <vt:variant>
        <vt:i4>2</vt:i4>
      </vt:variant>
      <vt:variant>
        <vt:lpstr>Titres des diapositives</vt:lpstr>
      </vt:variant>
      <vt:variant>
        <vt:i4>31</vt:i4>
      </vt:variant>
    </vt:vector>
  </HeadingPairs>
  <TitlesOfParts>
    <vt:vector size="33" baseType="lpstr">
      <vt:lpstr>حيوية</vt:lpstr>
      <vt:lpstr>2_وافر</vt:lpstr>
      <vt:lpstr>LECTURE 4:  Language Approaches &amp; Methods</vt:lpstr>
      <vt:lpstr>Diapositive 2</vt:lpstr>
      <vt:lpstr>Method</vt:lpstr>
      <vt:lpstr>Diapositive 4</vt:lpstr>
      <vt:lpstr>technique</vt:lpstr>
      <vt:lpstr>Relations </vt:lpstr>
      <vt:lpstr>Diapositive 7</vt:lpstr>
      <vt:lpstr>Diapositive 8</vt:lpstr>
      <vt:lpstr>The Grammar-Translation Method</vt:lpstr>
      <vt:lpstr>INTRODUCTION</vt:lpstr>
      <vt:lpstr>Diapositive 11</vt:lpstr>
      <vt:lpstr>OBJECTIVES</vt:lpstr>
      <vt:lpstr>Diapositive 13</vt:lpstr>
      <vt:lpstr>Principles &amp; Characteristics</vt:lpstr>
      <vt:lpstr>Diapositive 15</vt:lpstr>
      <vt:lpstr>Diapositive 16</vt:lpstr>
      <vt:lpstr>Diapositive 17</vt:lpstr>
      <vt:lpstr>  Techniques </vt:lpstr>
      <vt:lpstr>TECHNIQUES </vt:lpstr>
      <vt:lpstr>Diapositive 20</vt:lpstr>
      <vt:lpstr>Diapositive 21</vt:lpstr>
      <vt:lpstr>Diapositive 22</vt:lpstr>
      <vt:lpstr>Diapositive 23</vt:lpstr>
      <vt:lpstr>Role of teacher in GTM</vt:lpstr>
      <vt:lpstr>Nature of student/teacher interaction</vt:lpstr>
      <vt:lpstr>How is language/ culture viewed?</vt:lpstr>
      <vt:lpstr>How is evaluation accomplished?</vt:lpstr>
      <vt:lpstr>Teacher’s response to student errors</vt:lpstr>
      <vt:lpstr>ADVANTAGES</vt:lpstr>
      <vt:lpstr>DISADVANTAGES</vt:lpstr>
      <vt:lpstr>Diapositive 31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GRAMMAR- TRANSLATED METHOD</dc:title>
  <dc:creator>MoZarD</dc:creator>
  <cp:lastModifiedBy>pc</cp:lastModifiedBy>
  <cp:revision>297</cp:revision>
  <dcterms:created xsi:type="dcterms:W3CDTF">2009-07-15T13:33:42Z</dcterms:created>
  <dcterms:modified xsi:type="dcterms:W3CDTF">2019-04-24T19:55:31Z</dcterms:modified>
</cp:coreProperties>
</file>