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docProps/custom.xml" ContentType="application/vnd.openxmlformats-officedocument.custom-properties+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714" r:id="rId1"/>
  </p:sldMasterIdLst>
  <p:notesMasterIdLst>
    <p:notesMasterId r:id="rId19"/>
  </p:notesMasterIdLst>
  <p:sldIdLst>
    <p:sldId id="278" r:id="rId2"/>
    <p:sldId id="285" r:id="rId3"/>
    <p:sldId id="291" r:id="rId4"/>
    <p:sldId id="301" r:id="rId5"/>
    <p:sldId id="302" r:id="rId6"/>
    <p:sldId id="303" r:id="rId7"/>
    <p:sldId id="304" r:id="rId8"/>
    <p:sldId id="305" r:id="rId9"/>
    <p:sldId id="306" r:id="rId10"/>
    <p:sldId id="307" r:id="rId11"/>
    <p:sldId id="308" r:id="rId12"/>
    <p:sldId id="309" r:id="rId13"/>
    <p:sldId id="310" r:id="rId14"/>
    <p:sldId id="311" r:id="rId15"/>
    <p:sldId id="312" r:id="rId16"/>
    <p:sldId id="313" r:id="rId17"/>
    <p:sldId id="314" r:id="rId18"/>
  </p:sldIdLst>
  <p:sldSz cx="9144000" cy="6858000" type="screen4x3"/>
  <p:notesSz cx="9144000" cy="6858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p:scale>
          <a:sx n="60" d="100"/>
          <a:sy n="60" d="100"/>
        </p:scale>
        <p:origin x="-1572" y="-108"/>
      </p:cViewPr>
      <p:guideLst>
        <p:guide orient="horz" pos="2880"/>
        <p:guide pos="216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fld id="{8E480F23-1AFB-4D9A-A951-C1185484641A}" type="datetimeFigureOut">
              <a:rPr lang="fr-FR" smtClean="0"/>
              <a:pPr/>
              <a:t>07/01/2022</a:t>
            </a:fld>
            <a:endParaRPr lang="fr-FR"/>
          </a:p>
        </p:txBody>
      </p:sp>
      <p:sp>
        <p:nvSpPr>
          <p:cNvPr id="4" name="Espace réservé de l'image des diapositives 3"/>
          <p:cNvSpPr>
            <a:spLocks noGrp="1" noRot="1" noChangeAspect="1"/>
          </p:cNvSpPr>
          <p:nvPr>
            <p:ph type="sldImg" idx="2"/>
          </p:nvPr>
        </p:nvSpPr>
        <p:spPr>
          <a:xfrm>
            <a:off x="2857500" y="514350"/>
            <a:ext cx="3429000" cy="257175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914400" y="3257550"/>
            <a:ext cx="7315200" cy="3086100"/>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6513513"/>
            <a:ext cx="3962400" cy="3429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5180013" y="6513513"/>
            <a:ext cx="3962400" cy="342900"/>
          </a:xfrm>
          <a:prstGeom prst="rect">
            <a:avLst/>
          </a:prstGeom>
        </p:spPr>
        <p:txBody>
          <a:bodyPr vert="horz" lIns="91440" tIns="45720" rIns="91440" bIns="45720" rtlCol="0" anchor="b"/>
          <a:lstStyle>
            <a:lvl1pPr algn="r">
              <a:defRPr sz="1200"/>
            </a:lvl1pPr>
          </a:lstStyle>
          <a:p>
            <a:fld id="{6DDF98E0-9539-4E09-9D46-FF6E929987B1}" type="slidenum">
              <a:rPr lang="fr-FR" smtClean="0"/>
              <a:pPr/>
              <a:t>‹N°›</a:t>
            </a:fld>
            <a:endParaRPr lang="fr-F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bg>
      <p:bgRef idx="1002">
        <a:schemeClr val="bg2"/>
      </p:bgRef>
    </p:bg>
    <p:spTree>
      <p:nvGrpSpPr>
        <p:cNvPr id="1" name=""/>
        <p:cNvGrpSpPr/>
        <p:nvPr/>
      </p:nvGrpSpPr>
      <p:grpSpPr>
        <a:xfrm>
          <a:off x="0" y="0"/>
          <a:ext cx="0" cy="0"/>
          <a:chOff x="0" y="0"/>
          <a:chExt cx="0" cy="0"/>
        </a:xfrm>
      </p:grpSpPr>
      <p:sp>
        <p:nvSpPr>
          <p:cNvPr id="9" name="Titr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fr-FR" smtClean="0"/>
              <a:t>Cliquez pour modifier le style du titre</a:t>
            </a:r>
            <a:endParaRPr kumimoji="0" lang="en-US"/>
          </a:p>
        </p:txBody>
      </p:sp>
      <p:sp>
        <p:nvSpPr>
          <p:cNvPr id="17" name="Sous-titr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fr-FR" smtClean="0"/>
              <a:t>Cliquez pour modifier le style des sous-titres du masque</a:t>
            </a:r>
            <a:endParaRPr kumimoji="0" lang="en-US"/>
          </a:p>
        </p:txBody>
      </p:sp>
      <p:sp>
        <p:nvSpPr>
          <p:cNvPr id="30" name="Espace réservé de la date 29"/>
          <p:cNvSpPr>
            <a:spLocks noGrp="1"/>
          </p:cNvSpPr>
          <p:nvPr>
            <p:ph type="dt" sz="half" idx="10"/>
          </p:nvPr>
        </p:nvSpPr>
        <p:spPr/>
        <p:txBody>
          <a:bodyPr/>
          <a:lstStyle/>
          <a:p>
            <a:fld id="{1D8BD707-D9CF-40AE-B4C6-C98DA3205C09}" type="datetimeFigureOut">
              <a:rPr lang="en-US" smtClean="0"/>
              <a:pPr/>
              <a:t>1/7/2022</a:t>
            </a:fld>
            <a:endParaRPr lang="en-US"/>
          </a:p>
        </p:txBody>
      </p:sp>
      <p:sp>
        <p:nvSpPr>
          <p:cNvPr id="19" name="Espace réservé du pied de page 18"/>
          <p:cNvSpPr>
            <a:spLocks noGrp="1"/>
          </p:cNvSpPr>
          <p:nvPr>
            <p:ph type="ftr" sz="quarter" idx="11"/>
          </p:nvPr>
        </p:nvSpPr>
        <p:spPr/>
        <p:txBody>
          <a:bodyPr/>
          <a:lstStyle/>
          <a:p>
            <a:endParaRPr lang="fr-FR"/>
          </a:p>
        </p:txBody>
      </p:sp>
      <p:sp>
        <p:nvSpPr>
          <p:cNvPr id="27" name="Espace réservé du numéro de diapositive 26"/>
          <p:cNvSpPr>
            <a:spLocks noGrp="1"/>
          </p:cNvSpPr>
          <p:nvPr>
            <p:ph type="sldNum" sz="quarter" idx="12"/>
          </p:nvPr>
        </p:nvSpPr>
        <p:spPr/>
        <p:txBody>
          <a:bodyPr/>
          <a:lstStyle/>
          <a:p>
            <a:fld id="{B6F15528-21DE-4FAA-801E-634DDDAF4B2B}" type="slidenum">
              <a:rPr lang="fr-FR" smtClean="0"/>
              <a:pPr/>
              <a:t>‹N°›</a:t>
            </a:fld>
            <a:endParaRPr lang="fr-FR"/>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1D8BD707-D9CF-40AE-B4C6-C98DA3205C09}" type="datetimeFigureOut">
              <a:rPr lang="en-US" smtClean="0"/>
              <a:pPr/>
              <a:t>1/7/2022</a:t>
            </a:fld>
            <a:endParaRPr lang="en-US"/>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B6F15528-21DE-4FAA-801E-634DDDAF4B2B}"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914401"/>
            <a:ext cx="2057400" cy="5211763"/>
          </a:xfrm>
        </p:spPr>
        <p:txBody>
          <a:bodyPr vert="eaVer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a:xfrm>
            <a:off x="457200" y="914401"/>
            <a:ext cx="6019800" cy="5211763"/>
          </a:xfrm>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1D8BD707-D9CF-40AE-B4C6-C98DA3205C09}" type="datetimeFigureOut">
              <a:rPr lang="en-US" smtClean="0"/>
              <a:pPr/>
              <a:t>1/7/2022</a:t>
            </a:fld>
            <a:endParaRPr lang="en-US"/>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B6F15528-21DE-4FAA-801E-634DDDAF4B2B}"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u contenu 2"/>
          <p:cNvSpPr>
            <a:spLocks noGrp="1"/>
          </p:cNvSpPr>
          <p:nvPr>
            <p:ph idx="1"/>
          </p:nvPr>
        </p:nvSpPr>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1D8BD707-D9CF-40AE-B4C6-C98DA3205C09}" type="datetimeFigureOut">
              <a:rPr lang="en-US" smtClean="0"/>
              <a:pPr/>
              <a:t>1/7/2022</a:t>
            </a:fld>
            <a:endParaRPr lang="en-US"/>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B6F15528-21DE-4FAA-801E-634DDDAF4B2B}"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bg>
      <p:bgRef idx="1002">
        <a:schemeClr val="bg2"/>
      </p:bgRef>
    </p:bg>
    <p:spTree>
      <p:nvGrpSpPr>
        <p:cNvPr id="1" name=""/>
        <p:cNvGrpSpPr/>
        <p:nvPr/>
      </p:nvGrpSpPr>
      <p:grpSpPr>
        <a:xfrm>
          <a:off x="0" y="0"/>
          <a:ext cx="0" cy="0"/>
          <a:chOff x="0" y="0"/>
          <a:chExt cx="0" cy="0"/>
        </a:xfrm>
      </p:grpSpPr>
      <p:sp>
        <p:nvSpPr>
          <p:cNvPr id="2" name="Titr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fr-FR" smtClean="0"/>
              <a:t>Cliquez pour modifier les styles du texte du masque</a:t>
            </a:r>
          </a:p>
        </p:txBody>
      </p:sp>
      <p:sp>
        <p:nvSpPr>
          <p:cNvPr id="4" name="Espace réservé de la date 3"/>
          <p:cNvSpPr>
            <a:spLocks noGrp="1"/>
          </p:cNvSpPr>
          <p:nvPr>
            <p:ph type="dt" sz="half" idx="10"/>
          </p:nvPr>
        </p:nvSpPr>
        <p:spPr/>
        <p:txBody>
          <a:bodyPr/>
          <a:lstStyle/>
          <a:p>
            <a:fld id="{1D8BD707-D9CF-40AE-B4C6-C98DA3205C09}" type="datetimeFigureOut">
              <a:rPr lang="en-US" smtClean="0"/>
              <a:pPr/>
              <a:t>1/7/2022</a:t>
            </a:fld>
            <a:endParaRPr lang="en-US"/>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B6F15528-21DE-4FAA-801E-634DDDAF4B2B}" type="slidenum">
              <a:rPr lang="fr-FR" smtClean="0"/>
              <a:pPr/>
              <a:t>‹N°›</a:t>
            </a:fld>
            <a:endParaRPr lang="fr-F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229600" cy="1143000"/>
          </a:xfrm>
        </p:spPr>
        <p:txBody>
          <a:bodyPr/>
          <a:lstStyle/>
          <a:p>
            <a:r>
              <a:rPr kumimoji="0" lang="fr-FR" smtClean="0"/>
              <a:t>Cliquez pour modifier le style du titre</a:t>
            </a:r>
            <a:endParaRPr kumimoji="0" lang="en-US"/>
          </a:p>
        </p:txBody>
      </p:sp>
      <p:sp>
        <p:nvSpPr>
          <p:cNvPr id="3" name="Espace réservé du contenu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u contenu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p>
            <a:fld id="{1D8BD707-D9CF-40AE-B4C6-C98DA3205C09}" type="datetimeFigureOut">
              <a:rPr lang="en-US" smtClean="0"/>
              <a:pPr/>
              <a:t>1/7/2022</a:t>
            </a:fld>
            <a:endParaRPr lang="en-US"/>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B6F15528-21DE-4FAA-801E-634DDDAF4B2B}"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229600" cy="1143000"/>
          </a:xfrm>
        </p:spPr>
        <p:txBody>
          <a:bodyPr tIns="45720" anchor="b"/>
          <a:lstStyle>
            <a:lvl1pPr>
              <a:defRPr/>
            </a:lvl1pPr>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Cliquez pour modifier les styles du texte du masque</a:t>
            </a:r>
          </a:p>
        </p:txBody>
      </p:sp>
      <p:sp>
        <p:nvSpPr>
          <p:cNvPr id="4" name="Espace réservé du texte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Cliquez pour modifier les styles du texte du masque</a:t>
            </a:r>
          </a:p>
        </p:txBody>
      </p:sp>
      <p:sp>
        <p:nvSpPr>
          <p:cNvPr id="5" name="Espace réservé du contenu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6" name="Espace réservé du contenu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7" name="Espace réservé de la date 6"/>
          <p:cNvSpPr>
            <a:spLocks noGrp="1"/>
          </p:cNvSpPr>
          <p:nvPr>
            <p:ph type="dt" sz="half" idx="10"/>
          </p:nvPr>
        </p:nvSpPr>
        <p:spPr/>
        <p:txBody>
          <a:bodyPr/>
          <a:lstStyle/>
          <a:p>
            <a:fld id="{1D8BD707-D9CF-40AE-B4C6-C98DA3205C09}" type="datetimeFigureOut">
              <a:rPr lang="en-US" smtClean="0"/>
              <a:pPr/>
              <a:t>1/7/2022</a:t>
            </a:fld>
            <a:endParaRPr lang="en-US"/>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B6F15528-21DE-4FAA-801E-634DDDAF4B2B}"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fr-FR" smtClean="0"/>
              <a:t>Cliquez pour modifier le style du titre</a:t>
            </a:r>
            <a:endParaRPr kumimoji="0" lang="en-US"/>
          </a:p>
        </p:txBody>
      </p:sp>
      <p:sp>
        <p:nvSpPr>
          <p:cNvPr id="3" name="Espace réservé de la date 2"/>
          <p:cNvSpPr>
            <a:spLocks noGrp="1"/>
          </p:cNvSpPr>
          <p:nvPr>
            <p:ph type="dt" sz="half" idx="10"/>
          </p:nvPr>
        </p:nvSpPr>
        <p:spPr/>
        <p:txBody>
          <a:bodyPr/>
          <a:lstStyle/>
          <a:p>
            <a:fld id="{1D8BD707-D9CF-40AE-B4C6-C98DA3205C09}" type="datetimeFigureOut">
              <a:rPr lang="en-US" smtClean="0"/>
              <a:pPr/>
              <a:t>1/7/2022</a:t>
            </a:fld>
            <a:endParaRPr lang="en-US"/>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B6F15528-21DE-4FAA-801E-634DDDAF4B2B}"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1D8BD707-D9CF-40AE-B4C6-C98DA3205C09}" type="datetimeFigureOut">
              <a:rPr lang="en-US" smtClean="0"/>
              <a:pPr/>
              <a:t>1/7/2022</a:t>
            </a:fld>
            <a:endParaRPr lang="en-US"/>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B6F15528-21DE-4FAA-801E-634DDDAF4B2B}"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fr-FR" smtClean="0"/>
              <a:t>Cliquez pour modifier le style du titre</a:t>
            </a:r>
            <a:endParaRPr kumimoji="0" lang="en-US"/>
          </a:p>
        </p:txBody>
      </p:sp>
      <p:sp>
        <p:nvSpPr>
          <p:cNvPr id="3" name="Espace réservé du texte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fr-FR" smtClean="0"/>
              <a:t>Cliquez pour modifier les styles du texte du masque</a:t>
            </a:r>
          </a:p>
        </p:txBody>
      </p:sp>
      <p:sp>
        <p:nvSpPr>
          <p:cNvPr id="4" name="Espace réservé du contenu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p>
            <a:fld id="{1D8BD707-D9CF-40AE-B4C6-C98DA3205C09}" type="datetimeFigureOut">
              <a:rPr lang="en-US" smtClean="0"/>
              <a:pPr/>
              <a:t>1/7/2022</a:t>
            </a:fld>
            <a:endParaRPr lang="en-US"/>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B6F15528-21DE-4FAA-801E-634DDDAF4B2B}"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9" name="Rogner et arrondir un rectangle à un seul coin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Triangle rect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r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fr-FR" smtClean="0"/>
              <a:t>Cliquez pour modifier le style du titre</a:t>
            </a:r>
            <a:endParaRPr kumimoji="0" lang="en-US"/>
          </a:p>
        </p:txBody>
      </p:sp>
      <p:sp>
        <p:nvSpPr>
          <p:cNvPr id="4" name="Espace réservé du texte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fr-FR" smtClean="0"/>
              <a:t>Cliquez pour modifier les styles du texte du masque</a:t>
            </a:r>
          </a:p>
        </p:txBody>
      </p:sp>
      <p:sp>
        <p:nvSpPr>
          <p:cNvPr id="5" name="Espace réservé de la date 4"/>
          <p:cNvSpPr>
            <a:spLocks noGrp="1"/>
          </p:cNvSpPr>
          <p:nvPr>
            <p:ph type="dt" sz="half" idx="10"/>
          </p:nvPr>
        </p:nvSpPr>
        <p:spPr/>
        <p:txBody>
          <a:bodyPr/>
          <a:lstStyle/>
          <a:p>
            <a:fld id="{1D8BD707-D9CF-40AE-B4C6-C98DA3205C09}" type="datetimeFigureOut">
              <a:rPr lang="en-US" smtClean="0"/>
              <a:pPr/>
              <a:t>1/7/2022</a:t>
            </a:fld>
            <a:endParaRPr lang="en-US"/>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a:xfrm>
            <a:off x="8077200" y="6356350"/>
            <a:ext cx="609600" cy="365125"/>
          </a:xfrm>
        </p:spPr>
        <p:txBody>
          <a:bodyPr/>
          <a:lstStyle/>
          <a:p>
            <a:fld id="{B6F15528-21DE-4FAA-801E-634DDDAF4B2B}" type="slidenum">
              <a:rPr lang="fr-FR" smtClean="0"/>
              <a:pPr/>
              <a:t>‹N°›</a:t>
            </a:fld>
            <a:endParaRPr lang="fr-FR"/>
          </a:p>
        </p:txBody>
      </p:sp>
      <p:sp>
        <p:nvSpPr>
          <p:cNvPr id="3" name="Espace réservé pour une image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fr-FR" smtClean="0"/>
              <a:t>Cliquez sur l'icône pour ajouter une image</a:t>
            </a:r>
            <a:endParaRPr kumimoji="0" lang="en-US" dirty="0"/>
          </a:p>
        </p:txBody>
      </p:sp>
      <p:sp>
        <p:nvSpPr>
          <p:cNvPr id="10" name="Forme libre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orme libre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orme libre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orme libre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Espace réservé du titre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fr-FR" smtClean="0"/>
              <a:t>Cliquez pour modifier le style du titre</a:t>
            </a:r>
            <a:endParaRPr kumimoji="0" lang="en-US"/>
          </a:p>
        </p:txBody>
      </p:sp>
      <p:sp>
        <p:nvSpPr>
          <p:cNvPr id="30" name="Espace réservé du texte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fr-FR" smtClean="0"/>
              <a:t>Cliquez pour modifier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10" name="Espace réservé de la date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1D8BD707-D9CF-40AE-B4C6-C98DA3205C09}" type="datetimeFigureOut">
              <a:rPr lang="en-US" smtClean="0"/>
              <a:pPr/>
              <a:t>1/7/2022</a:t>
            </a:fld>
            <a:endParaRPr lang="en-US"/>
          </a:p>
        </p:txBody>
      </p:sp>
      <p:sp>
        <p:nvSpPr>
          <p:cNvPr id="22" name="Espace réservé du pied de page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fr-FR"/>
          </a:p>
        </p:txBody>
      </p:sp>
      <p:sp>
        <p:nvSpPr>
          <p:cNvPr id="18" name="Espace réservé du numéro de diapositive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B6F15528-21DE-4FAA-801E-634DDDAF4B2B}" type="slidenum">
              <a:rPr lang="fr-FR" smtClean="0"/>
              <a:pPr/>
              <a:t>‹N°›</a:t>
            </a:fld>
            <a:endParaRPr lang="fr-FR"/>
          </a:p>
        </p:txBody>
      </p:sp>
      <p:grpSp>
        <p:nvGrpSpPr>
          <p:cNvPr id="2" name="Groupe 1"/>
          <p:cNvGrpSpPr/>
          <p:nvPr/>
        </p:nvGrpSpPr>
        <p:grpSpPr>
          <a:xfrm>
            <a:off x="-19017" y="202408"/>
            <a:ext cx="9180548" cy="649224"/>
            <a:chOff x="-19045" y="216550"/>
            <a:chExt cx="9180548" cy="649224"/>
          </a:xfrm>
        </p:grpSpPr>
        <p:sp>
          <p:nvSpPr>
            <p:cNvPr id="12" name="Forme libre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orme libre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715" r:id="rId1"/>
    <p:sldLayoutId id="2147483716" r:id="rId2"/>
    <p:sldLayoutId id="2147483717" r:id="rId3"/>
    <p:sldLayoutId id="2147483718" r:id="rId4"/>
    <p:sldLayoutId id="2147483719" r:id="rId5"/>
    <p:sldLayoutId id="2147483720" r:id="rId6"/>
    <p:sldLayoutId id="2147483721" r:id="rId7"/>
    <p:sldLayoutId id="2147483722" r:id="rId8"/>
    <p:sldLayoutId id="2147483723" r:id="rId9"/>
    <p:sldLayoutId id="2147483724" r:id="rId10"/>
    <p:sldLayoutId id="2147483725"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15.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 Id="rId6" Type="http://schemas.openxmlformats.org/officeDocument/2006/relationships/image" Target="../media/image15.png"/><Relationship Id="rId5" Type="http://schemas.openxmlformats.org/officeDocument/2006/relationships/image" Target="../media/image14.png"/><Relationship Id="rId4" Type="http://schemas.openxmlformats.org/officeDocument/2006/relationships/image" Target="../media/image5.png"/></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4"/>
          <p:cNvSpPr>
            <a:spLocks noChangeArrowheads="1"/>
          </p:cNvSpPr>
          <p:nvPr/>
        </p:nvSpPr>
        <p:spPr bwMode="auto">
          <a:xfrm>
            <a:off x="0" y="242887"/>
            <a:ext cx="9144000" cy="6494085"/>
          </a:xfrm>
          <a:prstGeom prst="rect">
            <a:avLst/>
          </a:prstGeom>
          <a:noFill/>
          <a:ln w="9525">
            <a:noFill/>
            <a:miter lim="800000"/>
            <a:headEnd/>
            <a:tailEnd/>
          </a:ln>
        </p:spPr>
        <p:txBody>
          <a:bodyPr anchor="ctr">
            <a:spAutoFit/>
          </a:bodyPr>
          <a:lstStyle/>
          <a:p>
            <a:pPr algn="ctr"/>
            <a:endParaRPr lang="fr-FR" sz="2000" b="1" dirty="0" smtClean="0"/>
          </a:p>
          <a:p>
            <a:pPr algn="ctr"/>
            <a:r>
              <a:rPr lang="fr-FR" sz="2000" b="1" dirty="0" smtClean="0">
                <a:latin typeface="+mj-lt"/>
              </a:rPr>
              <a:t>République </a:t>
            </a:r>
            <a:r>
              <a:rPr lang="fr-FR" sz="2000" b="1" dirty="0">
                <a:latin typeface="+mj-lt"/>
              </a:rPr>
              <a:t>Algérienne Démocratique et Populaire</a:t>
            </a:r>
          </a:p>
          <a:p>
            <a:pPr algn="ctr"/>
            <a:r>
              <a:rPr lang="fr-FR" sz="2000" b="1" dirty="0">
                <a:latin typeface="+mj-lt"/>
              </a:rPr>
              <a:t> Ministère de l’Enseignement Supérieur</a:t>
            </a:r>
            <a:endParaRPr lang="fr-FR" sz="1000" dirty="0">
              <a:latin typeface="+mj-lt"/>
            </a:endParaRPr>
          </a:p>
          <a:p>
            <a:pPr algn="ctr" eaLnBrk="0" hangingPunct="0"/>
            <a:r>
              <a:rPr lang="fr-FR" sz="2000" b="1" dirty="0">
                <a:latin typeface="+mj-lt"/>
              </a:rPr>
              <a:t>et de la Recherche Scientifique </a:t>
            </a:r>
          </a:p>
          <a:p>
            <a:pPr algn="ctr" eaLnBrk="0" hangingPunct="0"/>
            <a:r>
              <a:rPr lang="fr-FR" sz="2000" b="1" dirty="0" smtClean="0">
                <a:latin typeface="+mj-lt"/>
              </a:rPr>
              <a:t>Centre </a:t>
            </a:r>
            <a:r>
              <a:rPr lang="fr-FR" sz="2000" b="1" dirty="0">
                <a:latin typeface="+mj-lt"/>
              </a:rPr>
              <a:t>Universitaire </a:t>
            </a:r>
            <a:r>
              <a:rPr lang="fr-FR" sz="2000" b="1" dirty="0" err="1">
                <a:latin typeface="+mj-lt"/>
              </a:rPr>
              <a:t>Abdelhafid</a:t>
            </a:r>
            <a:r>
              <a:rPr lang="fr-FR" sz="2000" b="1" dirty="0">
                <a:latin typeface="+mj-lt"/>
              </a:rPr>
              <a:t> BOUSSOUF </a:t>
            </a:r>
            <a:r>
              <a:rPr lang="fr-FR" sz="2000" b="1" dirty="0" smtClean="0">
                <a:latin typeface="+mj-lt"/>
              </a:rPr>
              <a:t>– </a:t>
            </a:r>
            <a:r>
              <a:rPr lang="fr-FR" sz="2000" b="1" dirty="0">
                <a:latin typeface="+mj-lt"/>
              </a:rPr>
              <a:t>Mila</a:t>
            </a:r>
          </a:p>
          <a:p>
            <a:pPr algn="ctr" eaLnBrk="0" hangingPunct="0"/>
            <a:r>
              <a:rPr lang="fr-FR" sz="2000" b="1" dirty="0" smtClean="0">
                <a:latin typeface="+mj-lt"/>
              </a:rPr>
              <a:t>Institut </a:t>
            </a:r>
            <a:r>
              <a:rPr lang="fr-FR" sz="2000" b="1" dirty="0">
                <a:latin typeface="+mj-lt"/>
              </a:rPr>
              <a:t>des sciences et technologies</a:t>
            </a:r>
          </a:p>
          <a:p>
            <a:pPr algn="ctr" eaLnBrk="0" hangingPunct="0"/>
            <a:endParaRPr lang="fr-FR" sz="2000" b="1" dirty="0">
              <a:latin typeface="+mj-lt"/>
            </a:endParaRPr>
          </a:p>
          <a:p>
            <a:pPr algn="ctr" eaLnBrk="0" hangingPunct="0"/>
            <a:r>
              <a:rPr lang="fr-FR" sz="2000" b="1" dirty="0">
                <a:latin typeface="+mj-lt"/>
              </a:rPr>
              <a:t>Département de génie mécanique et électromécanique</a:t>
            </a:r>
          </a:p>
          <a:p>
            <a:pPr algn="ctr" eaLnBrk="0" hangingPunct="0"/>
            <a:endParaRPr lang="fr-FR" b="1" dirty="0" smtClean="0">
              <a:latin typeface="+mj-lt"/>
            </a:endParaRPr>
          </a:p>
          <a:p>
            <a:pPr algn="ctr" eaLnBrk="0" hangingPunct="0"/>
            <a:endParaRPr lang="fr-FR" b="1" dirty="0">
              <a:latin typeface="+mj-lt"/>
            </a:endParaRPr>
          </a:p>
          <a:p>
            <a:pPr algn="ctr" eaLnBrk="0" hangingPunct="0"/>
            <a:r>
              <a:rPr lang="fr-FR" sz="4800" b="1" dirty="0" smtClean="0">
                <a:latin typeface="+mj-lt"/>
              </a:rPr>
              <a:t>Etat de l'art du Génie électrique</a:t>
            </a:r>
            <a:endParaRPr lang="fr-FR" sz="2000" b="1" dirty="0">
              <a:latin typeface="+mj-lt"/>
            </a:endParaRPr>
          </a:p>
          <a:p>
            <a:pPr algn="ctr" eaLnBrk="0" hangingPunct="0"/>
            <a:endParaRPr lang="fr-FR" sz="2000" b="1" dirty="0" smtClean="0">
              <a:latin typeface="+mj-lt"/>
            </a:endParaRPr>
          </a:p>
          <a:p>
            <a:pPr algn="ctr" eaLnBrk="0" hangingPunct="0"/>
            <a:endParaRPr lang="fr-FR" sz="2000" b="1" dirty="0" smtClean="0">
              <a:latin typeface="+mj-lt"/>
            </a:endParaRPr>
          </a:p>
          <a:p>
            <a:pPr algn="ctr" eaLnBrk="0" hangingPunct="0"/>
            <a:endParaRPr lang="fr-FR" sz="2000" b="1" dirty="0" smtClean="0">
              <a:latin typeface="+mj-lt"/>
            </a:endParaRPr>
          </a:p>
          <a:p>
            <a:pPr algn="ctr" eaLnBrk="0" hangingPunct="0"/>
            <a:endParaRPr lang="fr-FR" sz="2000" b="1" dirty="0" smtClean="0">
              <a:latin typeface="+mj-lt"/>
            </a:endParaRPr>
          </a:p>
          <a:p>
            <a:pPr algn="ctr" eaLnBrk="0" hangingPunct="0"/>
            <a:endParaRPr lang="fr-FR" sz="2000" b="1" dirty="0" smtClean="0">
              <a:latin typeface="+mj-lt"/>
            </a:endParaRPr>
          </a:p>
          <a:p>
            <a:pPr algn="ctr" eaLnBrk="0" hangingPunct="0"/>
            <a:endParaRPr lang="fr-FR" sz="2400" b="1" dirty="0">
              <a:latin typeface="+mj-lt"/>
            </a:endParaRPr>
          </a:p>
          <a:p>
            <a:pPr algn="ctr" eaLnBrk="0" hangingPunct="0"/>
            <a:endParaRPr lang="fr-FR" sz="2400" b="1" dirty="0">
              <a:latin typeface="+mj-lt"/>
            </a:endParaRPr>
          </a:p>
          <a:p>
            <a:pPr algn="ctr" eaLnBrk="0" hangingPunct="0"/>
            <a:r>
              <a:rPr lang="fr-FR" sz="2400" b="1" dirty="0" smtClean="0">
                <a:latin typeface="+mj-lt"/>
              </a:rPr>
              <a:t>  Année </a:t>
            </a:r>
            <a:r>
              <a:rPr lang="fr-FR" sz="2400" b="1" dirty="0">
                <a:latin typeface="+mj-lt"/>
              </a:rPr>
              <a:t>universitaire : 2021/2022</a:t>
            </a:r>
            <a:endParaRPr lang="fr-FR" sz="2000" dirty="0">
              <a:latin typeface="+mj-lt"/>
            </a:endParaRPr>
          </a:p>
        </p:txBody>
      </p:sp>
      <p:pic>
        <p:nvPicPr>
          <p:cNvPr id="7" name="image1.jpeg"/>
          <p:cNvPicPr>
            <a:picLocks noChangeAspect="1" noChangeArrowheads="1"/>
          </p:cNvPicPr>
          <p:nvPr/>
        </p:nvPicPr>
        <p:blipFill>
          <a:blip r:embed="rId2"/>
          <a:srcRect/>
          <a:stretch>
            <a:fillRect/>
          </a:stretch>
        </p:blipFill>
        <p:spPr bwMode="auto">
          <a:xfrm>
            <a:off x="7543800" y="1066800"/>
            <a:ext cx="1143000" cy="1000125"/>
          </a:xfrm>
          <a:prstGeom prst="rect">
            <a:avLst/>
          </a:prstGeom>
          <a:noFill/>
          <a:ln w="9525">
            <a:noFill/>
            <a:miter lim="800000"/>
            <a:headEnd/>
            <a:tailEnd/>
          </a:ln>
        </p:spPr>
      </p:pic>
      <p:pic>
        <p:nvPicPr>
          <p:cNvPr id="8" name="image1.jpeg"/>
          <p:cNvPicPr>
            <a:picLocks noChangeAspect="1" noChangeArrowheads="1"/>
          </p:cNvPicPr>
          <p:nvPr/>
        </p:nvPicPr>
        <p:blipFill>
          <a:blip r:embed="rId2"/>
          <a:srcRect/>
          <a:stretch>
            <a:fillRect/>
          </a:stretch>
        </p:blipFill>
        <p:spPr bwMode="auto">
          <a:xfrm>
            <a:off x="381000" y="1066800"/>
            <a:ext cx="1143000" cy="100012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ject 3"/>
          <p:cNvSpPr/>
          <p:nvPr/>
        </p:nvSpPr>
        <p:spPr>
          <a:xfrm>
            <a:off x="239838" y="956370"/>
            <a:ext cx="8675562" cy="4987230"/>
          </a:xfrm>
          <a:custGeom>
            <a:avLst/>
            <a:gdLst/>
            <a:ahLst/>
            <a:cxnLst/>
            <a:rect l="l" t="t" r="r" b="b"/>
            <a:pathLst>
              <a:path w="7777480" h="864235">
                <a:moveTo>
                  <a:pt x="0" y="144017"/>
                </a:moveTo>
                <a:lnTo>
                  <a:pt x="7342" y="98511"/>
                </a:lnTo>
                <a:lnTo>
                  <a:pt x="27786" y="58978"/>
                </a:lnTo>
                <a:lnTo>
                  <a:pt x="58962" y="27797"/>
                </a:lnTo>
                <a:lnTo>
                  <a:pt x="98496" y="7345"/>
                </a:lnTo>
                <a:lnTo>
                  <a:pt x="144018" y="0"/>
                </a:lnTo>
                <a:lnTo>
                  <a:pt x="7632890" y="0"/>
                </a:lnTo>
                <a:lnTo>
                  <a:pt x="7678397" y="7345"/>
                </a:lnTo>
                <a:lnTo>
                  <a:pt x="7717929" y="27797"/>
                </a:lnTo>
                <a:lnTo>
                  <a:pt x="7749110" y="58978"/>
                </a:lnTo>
                <a:lnTo>
                  <a:pt x="7769562" y="98511"/>
                </a:lnTo>
                <a:lnTo>
                  <a:pt x="7776908" y="144017"/>
                </a:lnTo>
                <a:lnTo>
                  <a:pt x="7776908" y="720089"/>
                </a:lnTo>
                <a:lnTo>
                  <a:pt x="7769562" y="765596"/>
                </a:lnTo>
                <a:lnTo>
                  <a:pt x="7749110" y="805129"/>
                </a:lnTo>
                <a:lnTo>
                  <a:pt x="7717929" y="836310"/>
                </a:lnTo>
                <a:lnTo>
                  <a:pt x="7678397" y="856762"/>
                </a:lnTo>
                <a:lnTo>
                  <a:pt x="7632890" y="864107"/>
                </a:lnTo>
                <a:lnTo>
                  <a:pt x="144018" y="864107"/>
                </a:lnTo>
                <a:lnTo>
                  <a:pt x="98496" y="856762"/>
                </a:lnTo>
                <a:lnTo>
                  <a:pt x="58962" y="836310"/>
                </a:lnTo>
                <a:lnTo>
                  <a:pt x="27786" y="805129"/>
                </a:lnTo>
                <a:lnTo>
                  <a:pt x="7342" y="765596"/>
                </a:lnTo>
                <a:lnTo>
                  <a:pt x="0" y="720089"/>
                </a:lnTo>
                <a:lnTo>
                  <a:pt x="0" y="144017"/>
                </a:lnTo>
                <a:close/>
              </a:path>
            </a:pathLst>
          </a:custGeom>
          <a:ln w="25400">
            <a:solidFill>
              <a:schemeClr val="bg1"/>
            </a:solidFill>
          </a:ln>
        </p:spPr>
        <p:txBody>
          <a:bodyPr wrap="square" lIns="0" tIns="0" rIns="0" bIns="0" rtlCol="0"/>
          <a:lstStyle/>
          <a:p>
            <a:pPr algn="just"/>
            <a:r>
              <a:rPr lang="fr-FR" sz="2600" b="1" u="sng" dirty="0" smtClean="0"/>
              <a:t>a.2 Le contacteur</a:t>
            </a:r>
          </a:p>
          <a:p>
            <a:pPr algn="just"/>
            <a:r>
              <a:rPr lang="fr-FR" sz="2600" dirty="0" smtClean="0"/>
              <a:t>Un contacteur est un </a:t>
            </a:r>
            <a:r>
              <a:rPr lang="fr-FR" sz="2600" b="1" dirty="0" smtClean="0"/>
              <a:t>relais électromagnétique particulier</a:t>
            </a:r>
            <a:r>
              <a:rPr lang="fr-FR" sz="2600" dirty="0" smtClean="0"/>
              <a:t>, pouvant </a:t>
            </a:r>
            <a:r>
              <a:rPr lang="fr-FR" sz="2600" b="1" dirty="0" smtClean="0"/>
              <a:t>commuter de fortes puissances</a:t>
            </a:r>
            <a:r>
              <a:rPr lang="fr-FR" sz="2600" dirty="0" smtClean="0"/>
              <a:t>. Sa commande peut être continue ou alternative. </a:t>
            </a:r>
          </a:p>
        </p:txBody>
      </p:sp>
      <p:sp>
        <p:nvSpPr>
          <p:cNvPr id="5" name="object 2"/>
          <p:cNvSpPr txBox="1">
            <a:spLocks noGrp="1"/>
          </p:cNvSpPr>
          <p:nvPr>
            <p:ph type="title"/>
          </p:nvPr>
        </p:nvSpPr>
        <p:spPr>
          <a:xfrm>
            <a:off x="2895600" y="152400"/>
            <a:ext cx="3810000" cy="752129"/>
          </a:xfrm>
          <a:prstGeom prst="rect">
            <a:avLst/>
          </a:prstGeom>
        </p:spPr>
        <p:txBody>
          <a:bodyPr vert="horz" wrap="square" lIns="0" tIns="13335" rIns="0" bIns="0" rtlCol="0">
            <a:spAutoFit/>
          </a:bodyPr>
          <a:lstStyle/>
          <a:p>
            <a:pPr marL="12700">
              <a:lnSpc>
                <a:spcPct val="100000"/>
              </a:lnSpc>
              <a:spcBef>
                <a:spcPts val="105"/>
              </a:spcBef>
            </a:pPr>
            <a:r>
              <a:rPr lang="fr-FR" sz="4800" spc="-10" dirty="0" smtClean="0"/>
              <a:t>Automatique</a:t>
            </a:r>
            <a:endParaRPr sz="4800" spc="-10" dirty="0"/>
          </a:p>
        </p:txBody>
      </p:sp>
      <p:pic>
        <p:nvPicPr>
          <p:cNvPr id="3074" name="Picture 2"/>
          <p:cNvPicPr>
            <a:picLocks noChangeAspect="1" noChangeArrowheads="1"/>
          </p:cNvPicPr>
          <p:nvPr/>
        </p:nvPicPr>
        <p:blipFill>
          <a:blip r:embed="rId2"/>
          <a:srcRect/>
          <a:stretch>
            <a:fillRect/>
          </a:stretch>
        </p:blipFill>
        <p:spPr bwMode="auto">
          <a:xfrm>
            <a:off x="1918279" y="2743200"/>
            <a:ext cx="5396921" cy="3886200"/>
          </a:xfrm>
          <a:prstGeom prst="rect">
            <a:avLst/>
          </a:prstGeom>
          <a:noFill/>
          <a:ln w="9525">
            <a:noFill/>
            <a:miter lim="800000"/>
            <a:headEnd/>
            <a:tailEnd/>
          </a:ln>
          <a:effectLst/>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ject 3"/>
          <p:cNvSpPr/>
          <p:nvPr/>
        </p:nvSpPr>
        <p:spPr>
          <a:xfrm>
            <a:off x="239838" y="956370"/>
            <a:ext cx="8675562" cy="4987230"/>
          </a:xfrm>
          <a:custGeom>
            <a:avLst/>
            <a:gdLst/>
            <a:ahLst/>
            <a:cxnLst/>
            <a:rect l="l" t="t" r="r" b="b"/>
            <a:pathLst>
              <a:path w="7777480" h="864235">
                <a:moveTo>
                  <a:pt x="0" y="144017"/>
                </a:moveTo>
                <a:lnTo>
                  <a:pt x="7342" y="98511"/>
                </a:lnTo>
                <a:lnTo>
                  <a:pt x="27786" y="58978"/>
                </a:lnTo>
                <a:lnTo>
                  <a:pt x="58962" y="27797"/>
                </a:lnTo>
                <a:lnTo>
                  <a:pt x="98496" y="7345"/>
                </a:lnTo>
                <a:lnTo>
                  <a:pt x="144018" y="0"/>
                </a:lnTo>
                <a:lnTo>
                  <a:pt x="7632890" y="0"/>
                </a:lnTo>
                <a:lnTo>
                  <a:pt x="7678397" y="7345"/>
                </a:lnTo>
                <a:lnTo>
                  <a:pt x="7717929" y="27797"/>
                </a:lnTo>
                <a:lnTo>
                  <a:pt x="7749110" y="58978"/>
                </a:lnTo>
                <a:lnTo>
                  <a:pt x="7769562" y="98511"/>
                </a:lnTo>
                <a:lnTo>
                  <a:pt x="7776908" y="144017"/>
                </a:lnTo>
                <a:lnTo>
                  <a:pt x="7776908" y="720089"/>
                </a:lnTo>
                <a:lnTo>
                  <a:pt x="7769562" y="765596"/>
                </a:lnTo>
                <a:lnTo>
                  <a:pt x="7749110" y="805129"/>
                </a:lnTo>
                <a:lnTo>
                  <a:pt x="7717929" y="836310"/>
                </a:lnTo>
                <a:lnTo>
                  <a:pt x="7678397" y="856762"/>
                </a:lnTo>
                <a:lnTo>
                  <a:pt x="7632890" y="864107"/>
                </a:lnTo>
                <a:lnTo>
                  <a:pt x="144018" y="864107"/>
                </a:lnTo>
                <a:lnTo>
                  <a:pt x="98496" y="856762"/>
                </a:lnTo>
                <a:lnTo>
                  <a:pt x="58962" y="836310"/>
                </a:lnTo>
                <a:lnTo>
                  <a:pt x="27786" y="805129"/>
                </a:lnTo>
                <a:lnTo>
                  <a:pt x="7342" y="765596"/>
                </a:lnTo>
                <a:lnTo>
                  <a:pt x="0" y="720089"/>
                </a:lnTo>
                <a:lnTo>
                  <a:pt x="0" y="144017"/>
                </a:lnTo>
                <a:close/>
              </a:path>
            </a:pathLst>
          </a:custGeom>
          <a:ln w="25400">
            <a:solidFill>
              <a:schemeClr val="bg1"/>
            </a:solidFill>
          </a:ln>
        </p:spPr>
        <p:txBody>
          <a:bodyPr wrap="square" lIns="0" tIns="0" rIns="0" bIns="0" rtlCol="0"/>
          <a:lstStyle/>
          <a:p>
            <a:pPr algn="just"/>
            <a:r>
              <a:rPr lang="fr-FR" sz="2600" b="1" u="sng" dirty="0" smtClean="0"/>
              <a:t>a.3 Le sectionneur</a:t>
            </a:r>
          </a:p>
          <a:p>
            <a:pPr algn="just"/>
            <a:r>
              <a:rPr lang="fr-FR" sz="2600" dirty="0" smtClean="0"/>
              <a:t>Le sectionneur est un </a:t>
            </a:r>
            <a:r>
              <a:rPr lang="fr-FR" sz="2600" b="1" dirty="0" smtClean="0"/>
              <a:t>appareil de connexion </a:t>
            </a:r>
            <a:r>
              <a:rPr lang="fr-FR" sz="2600" dirty="0" smtClean="0"/>
              <a:t>qui permet </a:t>
            </a:r>
            <a:r>
              <a:rPr lang="fr-FR" sz="2600" b="1" dirty="0" smtClean="0"/>
              <a:t>d'isoler (séparer électriquement) un circuit pour effectuer des opérations </a:t>
            </a:r>
            <a:r>
              <a:rPr lang="fr-FR" sz="2600" dirty="0" smtClean="0"/>
              <a:t>de maintenance ou de modification sur les circuits électriques qui se trouvent en aval. </a:t>
            </a:r>
          </a:p>
        </p:txBody>
      </p:sp>
      <p:sp>
        <p:nvSpPr>
          <p:cNvPr id="5" name="object 2"/>
          <p:cNvSpPr txBox="1">
            <a:spLocks noGrp="1"/>
          </p:cNvSpPr>
          <p:nvPr>
            <p:ph type="title"/>
          </p:nvPr>
        </p:nvSpPr>
        <p:spPr>
          <a:xfrm>
            <a:off x="2895600" y="152400"/>
            <a:ext cx="3810000" cy="752129"/>
          </a:xfrm>
          <a:prstGeom prst="rect">
            <a:avLst/>
          </a:prstGeom>
        </p:spPr>
        <p:txBody>
          <a:bodyPr vert="horz" wrap="square" lIns="0" tIns="13335" rIns="0" bIns="0" rtlCol="0">
            <a:spAutoFit/>
          </a:bodyPr>
          <a:lstStyle/>
          <a:p>
            <a:pPr marL="12700">
              <a:lnSpc>
                <a:spcPct val="100000"/>
              </a:lnSpc>
              <a:spcBef>
                <a:spcPts val="105"/>
              </a:spcBef>
            </a:pPr>
            <a:r>
              <a:rPr lang="fr-FR" sz="4800" spc="-10" dirty="0" smtClean="0"/>
              <a:t>Automatique</a:t>
            </a:r>
            <a:endParaRPr sz="4800" spc="-10" dirty="0"/>
          </a:p>
        </p:txBody>
      </p:sp>
      <p:pic>
        <p:nvPicPr>
          <p:cNvPr id="4098" name="Picture 2"/>
          <p:cNvPicPr>
            <a:picLocks noChangeAspect="1" noChangeArrowheads="1"/>
          </p:cNvPicPr>
          <p:nvPr/>
        </p:nvPicPr>
        <p:blipFill>
          <a:blip r:embed="rId2"/>
          <a:srcRect/>
          <a:stretch>
            <a:fillRect/>
          </a:stretch>
        </p:blipFill>
        <p:spPr bwMode="auto">
          <a:xfrm>
            <a:off x="457200" y="3276601"/>
            <a:ext cx="8458200" cy="3581399"/>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ject 3"/>
          <p:cNvSpPr/>
          <p:nvPr/>
        </p:nvSpPr>
        <p:spPr>
          <a:xfrm>
            <a:off x="239838" y="956370"/>
            <a:ext cx="8675562" cy="4987230"/>
          </a:xfrm>
          <a:custGeom>
            <a:avLst/>
            <a:gdLst/>
            <a:ahLst/>
            <a:cxnLst/>
            <a:rect l="l" t="t" r="r" b="b"/>
            <a:pathLst>
              <a:path w="7777480" h="864235">
                <a:moveTo>
                  <a:pt x="0" y="144017"/>
                </a:moveTo>
                <a:lnTo>
                  <a:pt x="7342" y="98511"/>
                </a:lnTo>
                <a:lnTo>
                  <a:pt x="27786" y="58978"/>
                </a:lnTo>
                <a:lnTo>
                  <a:pt x="58962" y="27797"/>
                </a:lnTo>
                <a:lnTo>
                  <a:pt x="98496" y="7345"/>
                </a:lnTo>
                <a:lnTo>
                  <a:pt x="144018" y="0"/>
                </a:lnTo>
                <a:lnTo>
                  <a:pt x="7632890" y="0"/>
                </a:lnTo>
                <a:lnTo>
                  <a:pt x="7678397" y="7345"/>
                </a:lnTo>
                <a:lnTo>
                  <a:pt x="7717929" y="27797"/>
                </a:lnTo>
                <a:lnTo>
                  <a:pt x="7749110" y="58978"/>
                </a:lnTo>
                <a:lnTo>
                  <a:pt x="7769562" y="98511"/>
                </a:lnTo>
                <a:lnTo>
                  <a:pt x="7776908" y="144017"/>
                </a:lnTo>
                <a:lnTo>
                  <a:pt x="7776908" y="720089"/>
                </a:lnTo>
                <a:lnTo>
                  <a:pt x="7769562" y="765596"/>
                </a:lnTo>
                <a:lnTo>
                  <a:pt x="7749110" y="805129"/>
                </a:lnTo>
                <a:lnTo>
                  <a:pt x="7717929" y="836310"/>
                </a:lnTo>
                <a:lnTo>
                  <a:pt x="7678397" y="856762"/>
                </a:lnTo>
                <a:lnTo>
                  <a:pt x="7632890" y="864107"/>
                </a:lnTo>
                <a:lnTo>
                  <a:pt x="144018" y="864107"/>
                </a:lnTo>
                <a:lnTo>
                  <a:pt x="98496" y="856762"/>
                </a:lnTo>
                <a:lnTo>
                  <a:pt x="58962" y="836310"/>
                </a:lnTo>
                <a:lnTo>
                  <a:pt x="27786" y="805129"/>
                </a:lnTo>
                <a:lnTo>
                  <a:pt x="7342" y="765596"/>
                </a:lnTo>
                <a:lnTo>
                  <a:pt x="0" y="720089"/>
                </a:lnTo>
                <a:lnTo>
                  <a:pt x="0" y="144017"/>
                </a:lnTo>
                <a:close/>
              </a:path>
            </a:pathLst>
          </a:custGeom>
          <a:ln w="25400">
            <a:solidFill>
              <a:schemeClr val="bg1"/>
            </a:solidFill>
          </a:ln>
        </p:spPr>
        <p:txBody>
          <a:bodyPr wrap="square" lIns="0" tIns="0" rIns="0" bIns="0" rtlCol="0"/>
          <a:lstStyle/>
          <a:p>
            <a:pPr algn="just"/>
            <a:r>
              <a:rPr lang="fr-FR" sz="2500" b="1" u="sng" dirty="0" smtClean="0"/>
              <a:t>a.4 Relais thermique</a:t>
            </a:r>
          </a:p>
          <a:p>
            <a:pPr algn="just"/>
            <a:r>
              <a:rPr lang="fr-FR" sz="2500" dirty="0" smtClean="0"/>
              <a:t>Le relais thermique est un appareil qui </a:t>
            </a:r>
            <a:r>
              <a:rPr lang="fr-FR" sz="2500" b="1" dirty="0" smtClean="0"/>
              <a:t>protège le récepteur </a:t>
            </a:r>
            <a:r>
              <a:rPr lang="fr-FR" sz="2500" dirty="0" smtClean="0"/>
              <a:t>placé en aval </a:t>
            </a:r>
            <a:r>
              <a:rPr lang="fr-FR" sz="2500" b="1" dirty="0" smtClean="0"/>
              <a:t>contre les surcharges et les coupures de phase</a:t>
            </a:r>
            <a:r>
              <a:rPr lang="fr-FR" sz="2500" dirty="0" smtClean="0"/>
              <a:t>. En cas de surcharge, le relais thermique n’agit pas directement sur le circuit de puissance. Un contact du relais thermique ouvre le circuit de commande d’un contacteur est le contacteur qui coupe le courant dans le récepteur. </a:t>
            </a:r>
          </a:p>
        </p:txBody>
      </p:sp>
      <p:sp>
        <p:nvSpPr>
          <p:cNvPr id="5" name="object 2"/>
          <p:cNvSpPr txBox="1">
            <a:spLocks noGrp="1"/>
          </p:cNvSpPr>
          <p:nvPr>
            <p:ph type="title"/>
          </p:nvPr>
        </p:nvSpPr>
        <p:spPr>
          <a:xfrm>
            <a:off x="2895600" y="152400"/>
            <a:ext cx="3810000" cy="752129"/>
          </a:xfrm>
          <a:prstGeom prst="rect">
            <a:avLst/>
          </a:prstGeom>
        </p:spPr>
        <p:txBody>
          <a:bodyPr vert="horz" wrap="square" lIns="0" tIns="13335" rIns="0" bIns="0" rtlCol="0">
            <a:spAutoFit/>
          </a:bodyPr>
          <a:lstStyle/>
          <a:p>
            <a:pPr marL="12700">
              <a:lnSpc>
                <a:spcPct val="100000"/>
              </a:lnSpc>
              <a:spcBef>
                <a:spcPts val="105"/>
              </a:spcBef>
            </a:pPr>
            <a:r>
              <a:rPr lang="fr-FR" sz="4800" spc="-10" dirty="0" smtClean="0"/>
              <a:t>Automatique</a:t>
            </a:r>
            <a:endParaRPr sz="4800" spc="-10" dirty="0"/>
          </a:p>
        </p:txBody>
      </p:sp>
      <p:pic>
        <p:nvPicPr>
          <p:cNvPr id="5122" name="Picture 2"/>
          <p:cNvPicPr>
            <a:picLocks noChangeAspect="1" noChangeArrowheads="1"/>
          </p:cNvPicPr>
          <p:nvPr/>
        </p:nvPicPr>
        <p:blipFill>
          <a:blip r:embed="rId2"/>
          <a:srcRect/>
          <a:stretch>
            <a:fillRect/>
          </a:stretch>
        </p:blipFill>
        <p:spPr bwMode="auto">
          <a:xfrm>
            <a:off x="2133600" y="3657600"/>
            <a:ext cx="5334000" cy="3057525"/>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ject 3"/>
          <p:cNvSpPr/>
          <p:nvPr/>
        </p:nvSpPr>
        <p:spPr>
          <a:xfrm>
            <a:off x="316038" y="914400"/>
            <a:ext cx="8675562" cy="4987230"/>
          </a:xfrm>
          <a:custGeom>
            <a:avLst/>
            <a:gdLst/>
            <a:ahLst/>
            <a:cxnLst/>
            <a:rect l="l" t="t" r="r" b="b"/>
            <a:pathLst>
              <a:path w="7777480" h="864235">
                <a:moveTo>
                  <a:pt x="0" y="144017"/>
                </a:moveTo>
                <a:lnTo>
                  <a:pt x="7342" y="98511"/>
                </a:lnTo>
                <a:lnTo>
                  <a:pt x="27786" y="58978"/>
                </a:lnTo>
                <a:lnTo>
                  <a:pt x="58962" y="27797"/>
                </a:lnTo>
                <a:lnTo>
                  <a:pt x="98496" y="7345"/>
                </a:lnTo>
                <a:lnTo>
                  <a:pt x="144018" y="0"/>
                </a:lnTo>
                <a:lnTo>
                  <a:pt x="7632890" y="0"/>
                </a:lnTo>
                <a:lnTo>
                  <a:pt x="7678397" y="7345"/>
                </a:lnTo>
                <a:lnTo>
                  <a:pt x="7717929" y="27797"/>
                </a:lnTo>
                <a:lnTo>
                  <a:pt x="7749110" y="58978"/>
                </a:lnTo>
                <a:lnTo>
                  <a:pt x="7769562" y="98511"/>
                </a:lnTo>
                <a:lnTo>
                  <a:pt x="7776908" y="144017"/>
                </a:lnTo>
                <a:lnTo>
                  <a:pt x="7776908" y="720089"/>
                </a:lnTo>
                <a:lnTo>
                  <a:pt x="7769562" y="765596"/>
                </a:lnTo>
                <a:lnTo>
                  <a:pt x="7749110" y="805129"/>
                </a:lnTo>
                <a:lnTo>
                  <a:pt x="7717929" y="836310"/>
                </a:lnTo>
                <a:lnTo>
                  <a:pt x="7678397" y="856762"/>
                </a:lnTo>
                <a:lnTo>
                  <a:pt x="7632890" y="864107"/>
                </a:lnTo>
                <a:lnTo>
                  <a:pt x="144018" y="864107"/>
                </a:lnTo>
                <a:lnTo>
                  <a:pt x="98496" y="856762"/>
                </a:lnTo>
                <a:lnTo>
                  <a:pt x="58962" y="836310"/>
                </a:lnTo>
                <a:lnTo>
                  <a:pt x="27786" y="805129"/>
                </a:lnTo>
                <a:lnTo>
                  <a:pt x="7342" y="765596"/>
                </a:lnTo>
                <a:lnTo>
                  <a:pt x="0" y="720089"/>
                </a:lnTo>
                <a:lnTo>
                  <a:pt x="0" y="144017"/>
                </a:lnTo>
                <a:close/>
              </a:path>
            </a:pathLst>
          </a:custGeom>
          <a:ln w="25400">
            <a:solidFill>
              <a:schemeClr val="bg1"/>
            </a:solidFill>
          </a:ln>
        </p:spPr>
        <p:txBody>
          <a:bodyPr wrap="square" lIns="0" tIns="0" rIns="0" bIns="0" rtlCol="0"/>
          <a:lstStyle/>
          <a:p>
            <a:pPr lvl="1" algn="just">
              <a:buFont typeface="Wingdings" pitchFamily="2" charset="2"/>
              <a:buChar char="§"/>
            </a:pPr>
            <a:endParaRPr lang="fr-FR" sz="800" dirty="0" smtClean="0"/>
          </a:p>
          <a:p>
            <a:pPr algn="just"/>
            <a:r>
              <a:rPr lang="fr-FR" sz="2600" b="1" u="sng" dirty="0" smtClean="0"/>
              <a:t>a.6 Actionneurs électriques (Moteurs électriques)</a:t>
            </a:r>
          </a:p>
          <a:p>
            <a:pPr algn="just"/>
            <a:endParaRPr lang="fr-FR" sz="2600" b="1" u="sng" dirty="0" smtClean="0"/>
          </a:p>
          <a:p>
            <a:pPr algn="just">
              <a:buFont typeface="Wingdings" pitchFamily="2" charset="2"/>
              <a:buChar char="q"/>
            </a:pPr>
            <a:r>
              <a:rPr lang="fr-FR" sz="2600" dirty="0" smtClean="0"/>
              <a:t>Ils convertissent l’énergie électrique en énergie mécanique de rotation.</a:t>
            </a:r>
          </a:p>
          <a:p>
            <a:pPr algn="just">
              <a:buFont typeface="Wingdings" pitchFamily="2" charset="2"/>
              <a:buChar char="q"/>
            </a:pPr>
            <a:endParaRPr lang="fr-FR" sz="2600" dirty="0" smtClean="0"/>
          </a:p>
          <a:p>
            <a:pPr algn="just">
              <a:buFont typeface="Wingdings" pitchFamily="2" charset="2"/>
              <a:buChar char="q"/>
            </a:pPr>
            <a:endParaRPr lang="fr-FR" sz="2600" dirty="0" smtClean="0"/>
          </a:p>
          <a:p>
            <a:pPr algn="just">
              <a:buFont typeface="Wingdings" pitchFamily="2" charset="2"/>
              <a:buChar char="q"/>
            </a:pPr>
            <a:endParaRPr lang="fr-FR" sz="2600" dirty="0" smtClean="0"/>
          </a:p>
          <a:p>
            <a:pPr algn="just">
              <a:buFont typeface="Wingdings" pitchFamily="2" charset="2"/>
              <a:buChar char="q"/>
            </a:pPr>
            <a:endParaRPr lang="fr-FR" sz="2600" dirty="0" smtClean="0"/>
          </a:p>
          <a:p>
            <a:pPr algn="just">
              <a:buFont typeface="Wingdings" pitchFamily="2" charset="2"/>
              <a:buChar char="q"/>
            </a:pPr>
            <a:endParaRPr lang="fr-FR" sz="2600" dirty="0" smtClean="0"/>
          </a:p>
          <a:p>
            <a:pPr algn="just">
              <a:buFont typeface="Wingdings" pitchFamily="2" charset="2"/>
              <a:buChar char="q"/>
            </a:pPr>
            <a:endParaRPr lang="fr-FR" sz="2600" dirty="0" smtClean="0"/>
          </a:p>
          <a:p>
            <a:pPr algn="just">
              <a:buFont typeface="Wingdings" pitchFamily="2" charset="2"/>
              <a:buChar char="q"/>
            </a:pPr>
            <a:endParaRPr lang="fr-FR" sz="2600" dirty="0" smtClean="0"/>
          </a:p>
          <a:p>
            <a:pPr algn="just">
              <a:buFont typeface="Wingdings" pitchFamily="2" charset="2"/>
              <a:buChar char="q"/>
            </a:pPr>
            <a:r>
              <a:rPr lang="fr-FR" sz="2600" dirty="0" smtClean="0"/>
              <a:t>Ils excite deux types: à courant continue et à courant alternatif.</a:t>
            </a:r>
          </a:p>
          <a:p>
            <a:pPr algn="just"/>
            <a:r>
              <a:rPr lang="fr-FR" sz="2600" b="1" u="sng" dirty="0" smtClean="0"/>
              <a:t> </a:t>
            </a:r>
          </a:p>
        </p:txBody>
      </p:sp>
      <p:sp>
        <p:nvSpPr>
          <p:cNvPr id="10" name="object 2"/>
          <p:cNvSpPr txBox="1">
            <a:spLocks noGrp="1"/>
          </p:cNvSpPr>
          <p:nvPr>
            <p:ph type="title"/>
          </p:nvPr>
        </p:nvSpPr>
        <p:spPr>
          <a:xfrm>
            <a:off x="2895600" y="152400"/>
            <a:ext cx="3810000" cy="752129"/>
          </a:xfrm>
          <a:prstGeom prst="rect">
            <a:avLst/>
          </a:prstGeom>
        </p:spPr>
        <p:txBody>
          <a:bodyPr vert="horz" wrap="square" lIns="0" tIns="13335" rIns="0" bIns="0" rtlCol="0">
            <a:spAutoFit/>
          </a:bodyPr>
          <a:lstStyle/>
          <a:p>
            <a:pPr marL="12700">
              <a:lnSpc>
                <a:spcPct val="100000"/>
              </a:lnSpc>
              <a:spcBef>
                <a:spcPts val="105"/>
              </a:spcBef>
            </a:pPr>
            <a:r>
              <a:rPr lang="fr-FR" sz="4800" spc="-10" dirty="0" smtClean="0"/>
              <a:t>Automatique</a:t>
            </a:r>
            <a:endParaRPr sz="4800" spc="-10" dirty="0"/>
          </a:p>
        </p:txBody>
      </p:sp>
      <p:pic>
        <p:nvPicPr>
          <p:cNvPr id="6147" name="Picture 3"/>
          <p:cNvPicPr>
            <a:picLocks noChangeAspect="1" noChangeArrowheads="1"/>
          </p:cNvPicPr>
          <p:nvPr/>
        </p:nvPicPr>
        <p:blipFill>
          <a:blip r:embed="rId2"/>
          <a:srcRect/>
          <a:stretch>
            <a:fillRect/>
          </a:stretch>
        </p:blipFill>
        <p:spPr bwMode="auto">
          <a:xfrm>
            <a:off x="381000" y="3200400"/>
            <a:ext cx="8410575" cy="179070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ject 3"/>
          <p:cNvSpPr/>
          <p:nvPr/>
        </p:nvSpPr>
        <p:spPr>
          <a:xfrm>
            <a:off x="239838" y="1676400"/>
            <a:ext cx="8675562" cy="4987230"/>
          </a:xfrm>
          <a:custGeom>
            <a:avLst/>
            <a:gdLst/>
            <a:ahLst/>
            <a:cxnLst/>
            <a:rect l="l" t="t" r="r" b="b"/>
            <a:pathLst>
              <a:path w="7777480" h="864235">
                <a:moveTo>
                  <a:pt x="0" y="144017"/>
                </a:moveTo>
                <a:lnTo>
                  <a:pt x="7342" y="98511"/>
                </a:lnTo>
                <a:lnTo>
                  <a:pt x="27786" y="58978"/>
                </a:lnTo>
                <a:lnTo>
                  <a:pt x="58962" y="27797"/>
                </a:lnTo>
                <a:lnTo>
                  <a:pt x="98496" y="7345"/>
                </a:lnTo>
                <a:lnTo>
                  <a:pt x="144018" y="0"/>
                </a:lnTo>
                <a:lnTo>
                  <a:pt x="7632890" y="0"/>
                </a:lnTo>
                <a:lnTo>
                  <a:pt x="7678397" y="7345"/>
                </a:lnTo>
                <a:lnTo>
                  <a:pt x="7717929" y="27797"/>
                </a:lnTo>
                <a:lnTo>
                  <a:pt x="7749110" y="58978"/>
                </a:lnTo>
                <a:lnTo>
                  <a:pt x="7769562" y="98511"/>
                </a:lnTo>
                <a:lnTo>
                  <a:pt x="7776908" y="144017"/>
                </a:lnTo>
                <a:lnTo>
                  <a:pt x="7776908" y="720089"/>
                </a:lnTo>
                <a:lnTo>
                  <a:pt x="7769562" y="765596"/>
                </a:lnTo>
                <a:lnTo>
                  <a:pt x="7749110" y="805129"/>
                </a:lnTo>
                <a:lnTo>
                  <a:pt x="7717929" y="836310"/>
                </a:lnTo>
                <a:lnTo>
                  <a:pt x="7678397" y="856762"/>
                </a:lnTo>
                <a:lnTo>
                  <a:pt x="7632890" y="864107"/>
                </a:lnTo>
                <a:lnTo>
                  <a:pt x="144018" y="864107"/>
                </a:lnTo>
                <a:lnTo>
                  <a:pt x="98496" y="856762"/>
                </a:lnTo>
                <a:lnTo>
                  <a:pt x="58962" y="836310"/>
                </a:lnTo>
                <a:lnTo>
                  <a:pt x="27786" y="805129"/>
                </a:lnTo>
                <a:lnTo>
                  <a:pt x="7342" y="765596"/>
                </a:lnTo>
                <a:lnTo>
                  <a:pt x="0" y="720089"/>
                </a:lnTo>
                <a:lnTo>
                  <a:pt x="0" y="144017"/>
                </a:lnTo>
                <a:close/>
              </a:path>
            </a:pathLst>
          </a:custGeom>
          <a:ln w="25400">
            <a:solidFill>
              <a:schemeClr val="bg1"/>
            </a:solidFill>
          </a:ln>
        </p:spPr>
        <p:txBody>
          <a:bodyPr wrap="square" lIns="0" tIns="0" rIns="0" bIns="0" rtlCol="0"/>
          <a:lstStyle/>
          <a:p>
            <a:pPr algn="just"/>
            <a:r>
              <a:rPr lang="fr-FR" sz="2600" b="1" dirty="0" smtClean="0"/>
              <a:t>b.1 Pré-actionneurs pneumatique</a:t>
            </a:r>
          </a:p>
          <a:p>
            <a:pPr algn="just"/>
            <a:endParaRPr lang="fr-FR" sz="1200" b="1" dirty="0" smtClean="0"/>
          </a:p>
          <a:p>
            <a:pPr algn="just"/>
            <a:r>
              <a:rPr lang="fr-FR" sz="2600" dirty="0" smtClean="0"/>
              <a:t>Il permettent de </a:t>
            </a:r>
            <a:r>
              <a:rPr lang="fr-FR" sz="2600" b="1" dirty="0" smtClean="0"/>
              <a:t>distribuer l'air sous pression aux différents orifices des actionneurs pneumatiques</a:t>
            </a:r>
            <a:r>
              <a:rPr lang="fr-FR" sz="2600" dirty="0" smtClean="0"/>
              <a:t>. Comme le contacteur est associé à un moteur électrique, </a:t>
            </a:r>
            <a:r>
              <a:rPr lang="fr-FR" sz="2600" b="1" dirty="0" smtClean="0"/>
              <a:t>le distributeur est le pré-actionneur associé à un vérin pneumatique. </a:t>
            </a:r>
          </a:p>
          <a:p>
            <a:pPr algn="just"/>
            <a:r>
              <a:rPr lang="fr-FR" sz="2600" dirty="0" smtClean="0"/>
              <a:t>Un distributeur est caractérisé : </a:t>
            </a:r>
          </a:p>
          <a:p>
            <a:pPr algn="just"/>
            <a:r>
              <a:rPr lang="fr-FR" sz="2600" dirty="0" smtClean="0"/>
              <a:t>- Par son nombre d'orifices, c'est à dire le nombre de liaisons qu'il peut avoir avec son environnement (arrivée, sortie(s) et échappement de la pression) ; </a:t>
            </a:r>
          </a:p>
          <a:p>
            <a:pPr algn="just"/>
            <a:r>
              <a:rPr lang="fr-FR" sz="2600" dirty="0" smtClean="0"/>
              <a:t>- Par son nombre de positions que peut occuper le tiroir.</a:t>
            </a:r>
          </a:p>
        </p:txBody>
      </p:sp>
      <p:grpSp>
        <p:nvGrpSpPr>
          <p:cNvPr id="5" name="object 5"/>
          <p:cNvGrpSpPr/>
          <p:nvPr/>
        </p:nvGrpSpPr>
        <p:grpSpPr>
          <a:xfrm>
            <a:off x="-152400" y="956370"/>
            <a:ext cx="7391400" cy="697992"/>
            <a:chOff x="702563" y="1511808"/>
            <a:chExt cx="2853055" cy="565785"/>
          </a:xfrm>
        </p:grpSpPr>
        <p:sp>
          <p:nvSpPr>
            <p:cNvPr id="6" name="object 6"/>
            <p:cNvSpPr/>
            <p:nvPr/>
          </p:nvSpPr>
          <p:spPr>
            <a:xfrm>
              <a:off x="742192" y="1539270"/>
              <a:ext cx="2813294" cy="444947"/>
            </a:xfrm>
            <a:prstGeom prst="rect">
              <a:avLst/>
            </a:prstGeom>
            <a:blipFill>
              <a:blip r:embed="rId2" cstate="print"/>
              <a:stretch>
                <a:fillRect/>
              </a:stretch>
            </a:blipFill>
          </p:spPr>
          <p:txBody>
            <a:bodyPr wrap="square" lIns="0" tIns="0" rIns="0" bIns="0" rtlCol="0"/>
            <a:lstStyle/>
            <a:p>
              <a:endParaRPr/>
            </a:p>
          </p:txBody>
        </p:sp>
        <p:sp>
          <p:nvSpPr>
            <p:cNvPr id="7" name="object 7"/>
            <p:cNvSpPr/>
            <p:nvPr/>
          </p:nvSpPr>
          <p:spPr>
            <a:xfrm>
              <a:off x="702563" y="1511808"/>
              <a:ext cx="1659636" cy="565403"/>
            </a:xfrm>
            <a:prstGeom prst="rect">
              <a:avLst/>
            </a:prstGeom>
            <a:blipFill>
              <a:blip r:embed="rId3" cstate="print"/>
              <a:stretch>
                <a:fillRect/>
              </a:stretch>
            </a:blipFill>
          </p:spPr>
          <p:txBody>
            <a:bodyPr wrap="square" lIns="0" tIns="0" rIns="0" bIns="0" rtlCol="0"/>
            <a:lstStyle/>
            <a:p>
              <a:endParaRPr/>
            </a:p>
          </p:txBody>
        </p:sp>
        <p:sp>
          <p:nvSpPr>
            <p:cNvPr id="8" name="object 8"/>
            <p:cNvSpPr/>
            <p:nvPr/>
          </p:nvSpPr>
          <p:spPr>
            <a:xfrm>
              <a:off x="781024" y="1556753"/>
              <a:ext cx="2736342" cy="369328"/>
            </a:xfrm>
            <a:prstGeom prst="rect">
              <a:avLst/>
            </a:prstGeom>
            <a:blipFill>
              <a:blip r:embed="rId4" cstate="print"/>
              <a:stretch>
                <a:fillRect/>
              </a:stretch>
            </a:blipFill>
          </p:spPr>
          <p:txBody>
            <a:bodyPr wrap="square" lIns="0" tIns="0" rIns="0" bIns="0" rtlCol="0"/>
            <a:lstStyle/>
            <a:p>
              <a:endParaRPr/>
            </a:p>
          </p:txBody>
        </p:sp>
      </p:grpSp>
      <p:sp>
        <p:nvSpPr>
          <p:cNvPr id="9" name="object 9"/>
          <p:cNvSpPr txBox="1"/>
          <p:nvPr/>
        </p:nvSpPr>
        <p:spPr>
          <a:xfrm>
            <a:off x="76200" y="1039355"/>
            <a:ext cx="7086600" cy="408445"/>
          </a:xfrm>
          <a:prstGeom prst="rect">
            <a:avLst/>
          </a:prstGeom>
          <a:ln w="9525">
            <a:solidFill>
              <a:srgbClr val="497DBA"/>
            </a:solidFill>
          </a:ln>
        </p:spPr>
        <p:txBody>
          <a:bodyPr vert="horz" wrap="square" lIns="0" tIns="38735" rIns="0" bIns="0" rtlCol="0">
            <a:spAutoFit/>
          </a:bodyPr>
          <a:lstStyle/>
          <a:p>
            <a:r>
              <a:rPr lang="fr-FR" sz="2400" b="1" dirty="0" smtClean="0">
                <a:latin typeface="Times New Roman"/>
                <a:cs typeface="Times New Roman"/>
              </a:rPr>
              <a:t>b. </a:t>
            </a:r>
            <a:r>
              <a:rPr lang="fr-FR" sz="2400" b="1" dirty="0" smtClean="0"/>
              <a:t>Pré-actionneurs et actionneurs pneumatique  </a:t>
            </a:r>
            <a:endParaRPr sz="2400" b="1">
              <a:latin typeface="Times New Roman"/>
              <a:cs typeface="Times New Roman"/>
            </a:endParaRPr>
          </a:p>
        </p:txBody>
      </p:sp>
      <p:sp>
        <p:nvSpPr>
          <p:cNvPr id="10" name="object 2"/>
          <p:cNvSpPr txBox="1">
            <a:spLocks noGrp="1"/>
          </p:cNvSpPr>
          <p:nvPr>
            <p:ph type="title"/>
          </p:nvPr>
        </p:nvSpPr>
        <p:spPr>
          <a:xfrm>
            <a:off x="2895600" y="152400"/>
            <a:ext cx="3810000" cy="752129"/>
          </a:xfrm>
          <a:prstGeom prst="rect">
            <a:avLst/>
          </a:prstGeom>
        </p:spPr>
        <p:txBody>
          <a:bodyPr vert="horz" wrap="square" lIns="0" tIns="13335" rIns="0" bIns="0" rtlCol="0">
            <a:spAutoFit/>
          </a:bodyPr>
          <a:lstStyle/>
          <a:p>
            <a:pPr marL="12700">
              <a:lnSpc>
                <a:spcPct val="100000"/>
              </a:lnSpc>
              <a:spcBef>
                <a:spcPts val="105"/>
              </a:spcBef>
            </a:pPr>
            <a:r>
              <a:rPr lang="fr-FR" sz="4800" spc="-10" dirty="0" smtClean="0"/>
              <a:t>Automatique</a:t>
            </a:r>
            <a:endParaRPr sz="4800" spc="-10"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object 2"/>
          <p:cNvSpPr txBox="1">
            <a:spLocks noGrp="1"/>
          </p:cNvSpPr>
          <p:nvPr>
            <p:ph type="title"/>
          </p:nvPr>
        </p:nvSpPr>
        <p:spPr>
          <a:xfrm>
            <a:off x="2895600" y="152400"/>
            <a:ext cx="3810000" cy="752129"/>
          </a:xfrm>
          <a:prstGeom prst="rect">
            <a:avLst/>
          </a:prstGeom>
        </p:spPr>
        <p:txBody>
          <a:bodyPr vert="horz" wrap="square" lIns="0" tIns="13335" rIns="0" bIns="0" rtlCol="0">
            <a:spAutoFit/>
          </a:bodyPr>
          <a:lstStyle/>
          <a:p>
            <a:pPr marL="12700">
              <a:lnSpc>
                <a:spcPct val="100000"/>
              </a:lnSpc>
              <a:spcBef>
                <a:spcPts val="105"/>
              </a:spcBef>
            </a:pPr>
            <a:r>
              <a:rPr lang="fr-FR" sz="4800" spc="-10" dirty="0" smtClean="0"/>
              <a:t>Automatique</a:t>
            </a:r>
            <a:endParaRPr sz="4800" spc="-10" dirty="0"/>
          </a:p>
        </p:txBody>
      </p:sp>
      <p:pic>
        <p:nvPicPr>
          <p:cNvPr id="7170" name="Picture 2"/>
          <p:cNvPicPr>
            <a:picLocks noChangeAspect="1" noChangeArrowheads="1"/>
          </p:cNvPicPr>
          <p:nvPr/>
        </p:nvPicPr>
        <p:blipFill>
          <a:blip r:embed="rId2"/>
          <a:srcRect/>
          <a:stretch>
            <a:fillRect/>
          </a:stretch>
        </p:blipFill>
        <p:spPr bwMode="auto">
          <a:xfrm>
            <a:off x="150154" y="1033463"/>
            <a:ext cx="8841446" cy="5461476"/>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ject 3"/>
          <p:cNvSpPr/>
          <p:nvPr/>
        </p:nvSpPr>
        <p:spPr>
          <a:xfrm>
            <a:off x="239838" y="1676400"/>
            <a:ext cx="8675562" cy="4987230"/>
          </a:xfrm>
          <a:custGeom>
            <a:avLst/>
            <a:gdLst/>
            <a:ahLst/>
            <a:cxnLst/>
            <a:rect l="l" t="t" r="r" b="b"/>
            <a:pathLst>
              <a:path w="7777480" h="864235">
                <a:moveTo>
                  <a:pt x="0" y="144017"/>
                </a:moveTo>
                <a:lnTo>
                  <a:pt x="7342" y="98511"/>
                </a:lnTo>
                <a:lnTo>
                  <a:pt x="27786" y="58978"/>
                </a:lnTo>
                <a:lnTo>
                  <a:pt x="58962" y="27797"/>
                </a:lnTo>
                <a:lnTo>
                  <a:pt x="98496" y="7345"/>
                </a:lnTo>
                <a:lnTo>
                  <a:pt x="144018" y="0"/>
                </a:lnTo>
                <a:lnTo>
                  <a:pt x="7632890" y="0"/>
                </a:lnTo>
                <a:lnTo>
                  <a:pt x="7678397" y="7345"/>
                </a:lnTo>
                <a:lnTo>
                  <a:pt x="7717929" y="27797"/>
                </a:lnTo>
                <a:lnTo>
                  <a:pt x="7749110" y="58978"/>
                </a:lnTo>
                <a:lnTo>
                  <a:pt x="7769562" y="98511"/>
                </a:lnTo>
                <a:lnTo>
                  <a:pt x="7776908" y="144017"/>
                </a:lnTo>
                <a:lnTo>
                  <a:pt x="7776908" y="720089"/>
                </a:lnTo>
                <a:lnTo>
                  <a:pt x="7769562" y="765596"/>
                </a:lnTo>
                <a:lnTo>
                  <a:pt x="7749110" y="805129"/>
                </a:lnTo>
                <a:lnTo>
                  <a:pt x="7717929" y="836310"/>
                </a:lnTo>
                <a:lnTo>
                  <a:pt x="7678397" y="856762"/>
                </a:lnTo>
                <a:lnTo>
                  <a:pt x="7632890" y="864107"/>
                </a:lnTo>
                <a:lnTo>
                  <a:pt x="144018" y="864107"/>
                </a:lnTo>
                <a:lnTo>
                  <a:pt x="98496" y="856762"/>
                </a:lnTo>
                <a:lnTo>
                  <a:pt x="58962" y="836310"/>
                </a:lnTo>
                <a:lnTo>
                  <a:pt x="27786" y="805129"/>
                </a:lnTo>
                <a:lnTo>
                  <a:pt x="7342" y="765596"/>
                </a:lnTo>
                <a:lnTo>
                  <a:pt x="0" y="720089"/>
                </a:lnTo>
                <a:lnTo>
                  <a:pt x="0" y="144017"/>
                </a:lnTo>
                <a:close/>
              </a:path>
            </a:pathLst>
          </a:custGeom>
          <a:ln w="25400">
            <a:solidFill>
              <a:schemeClr val="bg1"/>
            </a:solidFill>
          </a:ln>
        </p:spPr>
        <p:txBody>
          <a:bodyPr wrap="square" lIns="0" tIns="0" rIns="0" bIns="0" rtlCol="0"/>
          <a:lstStyle/>
          <a:p>
            <a:pPr algn="just">
              <a:buFont typeface="Wingdings" pitchFamily="2" charset="2"/>
              <a:buChar char="ü"/>
            </a:pPr>
            <a:r>
              <a:rPr lang="fr-FR" sz="2500" b="1" dirty="0" smtClean="0"/>
              <a:t>Détecteur de proximité  </a:t>
            </a:r>
          </a:p>
          <a:p>
            <a:pPr algn="just"/>
            <a:r>
              <a:rPr lang="fr-FR" sz="2500" dirty="0" smtClean="0"/>
              <a:t>C’est un capteur capacitif utiliser pour la détection (sans contact) des objets isolants.</a:t>
            </a:r>
          </a:p>
          <a:p>
            <a:pPr algn="just"/>
            <a:endParaRPr lang="fr-FR" sz="2500" dirty="0" smtClean="0"/>
          </a:p>
          <a:p>
            <a:pPr algn="just"/>
            <a:endParaRPr lang="fr-FR" sz="2500" dirty="0" smtClean="0"/>
          </a:p>
          <a:p>
            <a:endParaRPr lang="fr-FR" sz="2500" dirty="0" smtClean="0"/>
          </a:p>
          <a:p>
            <a:pPr>
              <a:buFont typeface="Wingdings" pitchFamily="2" charset="2"/>
              <a:buChar char="ü"/>
            </a:pPr>
            <a:r>
              <a:rPr lang="fr-FR" sz="2500" b="1" dirty="0" smtClean="0"/>
              <a:t>Les cellules photoélectriques</a:t>
            </a:r>
          </a:p>
          <a:p>
            <a:pPr algn="just"/>
            <a:r>
              <a:rPr lang="fr-FR" sz="2500" dirty="0" smtClean="0"/>
              <a:t> </a:t>
            </a:r>
          </a:p>
        </p:txBody>
      </p:sp>
      <p:grpSp>
        <p:nvGrpSpPr>
          <p:cNvPr id="5" name="object 5"/>
          <p:cNvGrpSpPr/>
          <p:nvPr/>
        </p:nvGrpSpPr>
        <p:grpSpPr>
          <a:xfrm>
            <a:off x="152400" y="956370"/>
            <a:ext cx="2133600" cy="697992"/>
            <a:chOff x="702563" y="1511808"/>
            <a:chExt cx="2853055" cy="565785"/>
          </a:xfrm>
        </p:grpSpPr>
        <p:sp>
          <p:nvSpPr>
            <p:cNvPr id="6" name="object 6"/>
            <p:cNvSpPr/>
            <p:nvPr/>
          </p:nvSpPr>
          <p:spPr>
            <a:xfrm>
              <a:off x="742192" y="1539270"/>
              <a:ext cx="2813294" cy="444947"/>
            </a:xfrm>
            <a:prstGeom prst="rect">
              <a:avLst/>
            </a:prstGeom>
            <a:blipFill>
              <a:blip r:embed="rId2" cstate="print"/>
              <a:stretch>
                <a:fillRect/>
              </a:stretch>
            </a:blipFill>
          </p:spPr>
          <p:txBody>
            <a:bodyPr wrap="square" lIns="0" tIns="0" rIns="0" bIns="0" rtlCol="0"/>
            <a:lstStyle/>
            <a:p>
              <a:endParaRPr/>
            </a:p>
          </p:txBody>
        </p:sp>
        <p:sp>
          <p:nvSpPr>
            <p:cNvPr id="7" name="object 7"/>
            <p:cNvSpPr/>
            <p:nvPr/>
          </p:nvSpPr>
          <p:spPr>
            <a:xfrm>
              <a:off x="702563" y="1511808"/>
              <a:ext cx="1659636" cy="565403"/>
            </a:xfrm>
            <a:prstGeom prst="rect">
              <a:avLst/>
            </a:prstGeom>
            <a:blipFill>
              <a:blip r:embed="rId3" cstate="print"/>
              <a:stretch>
                <a:fillRect/>
              </a:stretch>
            </a:blipFill>
          </p:spPr>
          <p:txBody>
            <a:bodyPr wrap="square" lIns="0" tIns="0" rIns="0" bIns="0" rtlCol="0"/>
            <a:lstStyle/>
            <a:p>
              <a:endParaRPr/>
            </a:p>
          </p:txBody>
        </p:sp>
        <p:sp>
          <p:nvSpPr>
            <p:cNvPr id="8" name="object 8"/>
            <p:cNvSpPr/>
            <p:nvPr/>
          </p:nvSpPr>
          <p:spPr>
            <a:xfrm>
              <a:off x="781024" y="1556753"/>
              <a:ext cx="2736342" cy="369328"/>
            </a:xfrm>
            <a:prstGeom prst="rect">
              <a:avLst/>
            </a:prstGeom>
            <a:blipFill>
              <a:blip r:embed="rId4" cstate="print"/>
              <a:stretch>
                <a:fillRect/>
              </a:stretch>
            </a:blipFill>
          </p:spPr>
          <p:txBody>
            <a:bodyPr wrap="square" lIns="0" tIns="0" rIns="0" bIns="0" rtlCol="0"/>
            <a:lstStyle/>
            <a:p>
              <a:endParaRPr/>
            </a:p>
          </p:txBody>
        </p:sp>
      </p:grpSp>
      <p:sp>
        <p:nvSpPr>
          <p:cNvPr id="9" name="object 9"/>
          <p:cNvSpPr txBox="1"/>
          <p:nvPr/>
        </p:nvSpPr>
        <p:spPr>
          <a:xfrm>
            <a:off x="228600" y="1039355"/>
            <a:ext cx="1905000" cy="408445"/>
          </a:xfrm>
          <a:prstGeom prst="rect">
            <a:avLst/>
          </a:prstGeom>
          <a:ln w="9525">
            <a:solidFill>
              <a:srgbClr val="497DBA"/>
            </a:solidFill>
          </a:ln>
        </p:spPr>
        <p:txBody>
          <a:bodyPr vert="horz" wrap="square" lIns="0" tIns="38735" rIns="0" bIns="0" rtlCol="0">
            <a:spAutoFit/>
          </a:bodyPr>
          <a:lstStyle/>
          <a:p>
            <a:r>
              <a:rPr lang="fr-FR" sz="2400" b="1" dirty="0" smtClean="0">
                <a:latin typeface="Times New Roman"/>
                <a:cs typeface="Times New Roman"/>
              </a:rPr>
              <a:t>2.1 </a:t>
            </a:r>
            <a:r>
              <a:rPr lang="fr-FR" sz="2400" b="1" dirty="0" smtClean="0"/>
              <a:t>Capteurs</a:t>
            </a:r>
            <a:endParaRPr sz="2400" b="1">
              <a:latin typeface="Times New Roman"/>
              <a:cs typeface="Times New Roman"/>
            </a:endParaRPr>
          </a:p>
        </p:txBody>
      </p:sp>
      <p:sp>
        <p:nvSpPr>
          <p:cNvPr id="10" name="object 2"/>
          <p:cNvSpPr txBox="1">
            <a:spLocks noGrp="1"/>
          </p:cNvSpPr>
          <p:nvPr>
            <p:ph type="title"/>
          </p:nvPr>
        </p:nvSpPr>
        <p:spPr>
          <a:xfrm>
            <a:off x="2895600" y="152400"/>
            <a:ext cx="3810000" cy="752129"/>
          </a:xfrm>
          <a:prstGeom prst="rect">
            <a:avLst/>
          </a:prstGeom>
        </p:spPr>
        <p:txBody>
          <a:bodyPr vert="horz" wrap="square" lIns="0" tIns="13335" rIns="0" bIns="0" rtlCol="0">
            <a:spAutoFit/>
          </a:bodyPr>
          <a:lstStyle/>
          <a:p>
            <a:pPr marL="12700">
              <a:lnSpc>
                <a:spcPct val="100000"/>
              </a:lnSpc>
              <a:spcBef>
                <a:spcPts val="105"/>
              </a:spcBef>
            </a:pPr>
            <a:r>
              <a:rPr lang="fr-FR" sz="4800" spc="-10" dirty="0" smtClean="0"/>
              <a:t>Automatique</a:t>
            </a:r>
            <a:endParaRPr sz="4800" spc="-10" dirty="0"/>
          </a:p>
        </p:txBody>
      </p:sp>
      <p:pic>
        <p:nvPicPr>
          <p:cNvPr id="8194" name="Picture 2"/>
          <p:cNvPicPr>
            <a:picLocks noChangeAspect="1" noChangeArrowheads="1"/>
          </p:cNvPicPr>
          <p:nvPr/>
        </p:nvPicPr>
        <p:blipFill>
          <a:blip r:embed="rId5"/>
          <a:srcRect/>
          <a:stretch>
            <a:fillRect/>
          </a:stretch>
        </p:blipFill>
        <p:spPr bwMode="auto">
          <a:xfrm>
            <a:off x="3581400" y="2971800"/>
            <a:ext cx="1511300" cy="1066800"/>
          </a:xfrm>
          <a:prstGeom prst="rect">
            <a:avLst/>
          </a:prstGeom>
          <a:noFill/>
          <a:ln w="9525">
            <a:noFill/>
            <a:miter lim="800000"/>
            <a:headEnd/>
            <a:tailEnd/>
          </a:ln>
          <a:effectLst/>
        </p:spPr>
      </p:pic>
      <p:pic>
        <p:nvPicPr>
          <p:cNvPr id="8195" name="Picture 3"/>
          <p:cNvPicPr>
            <a:picLocks noChangeAspect="1" noChangeArrowheads="1"/>
          </p:cNvPicPr>
          <p:nvPr/>
        </p:nvPicPr>
        <p:blipFill>
          <a:blip r:embed="rId6"/>
          <a:srcRect/>
          <a:stretch>
            <a:fillRect/>
          </a:stretch>
        </p:blipFill>
        <p:spPr bwMode="auto">
          <a:xfrm>
            <a:off x="685800" y="4379748"/>
            <a:ext cx="7397469" cy="2402052"/>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ject 3"/>
          <p:cNvSpPr/>
          <p:nvPr/>
        </p:nvSpPr>
        <p:spPr>
          <a:xfrm>
            <a:off x="316038" y="1219200"/>
            <a:ext cx="8675562" cy="4987230"/>
          </a:xfrm>
          <a:custGeom>
            <a:avLst/>
            <a:gdLst/>
            <a:ahLst/>
            <a:cxnLst/>
            <a:rect l="l" t="t" r="r" b="b"/>
            <a:pathLst>
              <a:path w="7777480" h="864235">
                <a:moveTo>
                  <a:pt x="0" y="144017"/>
                </a:moveTo>
                <a:lnTo>
                  <a:pt x="7342" y="98511"/>
                </a:lnTo>
                <a:lnTo>
                  <a:pt x="27786" y="58978"/>
                </a:lnTo>
                <a:lnTo>
                  <a:pt x="58962" y="27797"/>
                </a:lnTo>
                <a:lnTo>
                  <a:pt x="98496" y="7345"/>
                </a:lnTo>
                <a:lnTo>
                  <a:pt x="144018" y="0"/>
                </a:lnTo>
                <a:lnTo>
                  <a:pt x="7632890" y="0"/>
                </a:lnTo>
                <a:lnTo>
                  <a:pt x="7678397" y="7345"/>
                </a:lnTo>
                <a:lnTo>
                  <a:pt x="7717929" y="27797"/>
                </a:lnTo>
                <a:lnTo>
                  <a:pt x="7749110" y="58978"/>
                </a:lnTo>
                <a:lnTo>
                  <a:pt x="7769562" y="98511"/>
                </a:lnTo>
                <a:lnTo>
                  <a:pt x="7776908" y="144017"/>
                </a:lnTo>
                <a:lnTo>
                  <a:pt x="7776908" y="720089"/>
                </a:lnTo>
                <a:lnTo>
                  <a:pt x="7769562" y="765596"/>
                </a:lnTo>
                <a:lnTo>
                  <a:pt x="7749110" y="805129"/>
                </a:lnTo>
                <a:lnTo>
                  <a:pt x="7717929" y="836310"/>
                </a:lnTo>
                <a:lnTo>
                  <a:pt x="7678397" y="856762"/>
                </a:lnTo>
                <a:lnTo>
                  <a:pt x="7632890" y="864107"/>
                </a:lnTo>
                <a:lnTo>
                  <a:pt x="144018" y="864107"/>
                </a:lnTo>
                <a:lnTo>
                  <a:pt x="98496" y="856762"/>
                </a:lnTo>
                <a:lnTo>
                  <a:pt x="58962" y="836310"/>
                </a:lnTo>
                <a:lnTo>
                  <a:pt x="27786" y="805129"/>
                </a:lnTo>
                <a:lnTo>
                  <a:pt x="7342" y="765596"/>
                </a:lnTo>
                <a:lnTo>
                  <a:pt x="0" y="720089"/>
                </a:lnTo>
                <a:lnTo>
                  <a:pt x="0" y="144017"/>
                </a:lnTo>
                <a:close/>
              </a:path>
            </a:pathLst>
          </a:custGeom>
          <a:ln w="25400">
            <a:solidFill>
              <a:schemeClr val="bg1"/>
            </a:solidFill>
          </a:ln>
        </p:spPr>
        <p:txBody>
          <a:bodyPr wrap="square" lIns="0" tIns="0" rIns="0" bIns="0" rtlCol="0"/>
          <a:lstStyle/>
          <a:p>
            <a:pPr algn="just">
              <a:buFont typeface="Wingdings" pitchFamily="2" charset="2"/>
              <a:buChar char="ü"/>
            </a:pPr>
            <a:r>
              <a:rPr lang="fr-FR" sz="2500" b="1" dirty="0" smtClean="0"/>
              <a:t>Capteur de température </a:t>
            </a:r>
          </a:p>
          <a:p>
            <a:pPr lvl="1" algn="just"/>
            <a:r>
              <a:rPr lang="fr-FR" sz="2500" dirty="0" smtClean="0"/>
              <a:t>- Sondes de température : en platine ou en nickel.</a:t>
            </a:r>
          </a:p>
          <a:p>
            <a:pPr lvl="1" algn="just">
              <a:buFontTx/>
              <a:buChar char="-"/>
            </a:pPr>
            <a:r>
              <a:rPr lang="fr-FR" sz="2500" dirty="0" smtClean="0"/>
              <a:t> Thermistances: semi-conducteur d’oxyde métallique.</a:t>
            </a:r>
          </a:p>
          <a:p>
            <a:pPr lvl="1" algn="just">
              <a:buFontTx/>
              <a:buChar char="-"/>
            </a:pPr>
            <a:r>
              <a:rPr lang="fr-FR" sz="2500" dirty="0" smtClean="0"/>
              <a:t> Thermocouple;</a:t>
            </a:r>
          </a:p>
          <a:p>
            <a:pPr algn="just">
              <a:buFont typeface="Wingdings" pitchFamily="2" charset="2"/>
              <a:buChar char="ü"/>
            </a:pPr>
            <a:r>
              <a:rPr lang="fr-FR" sz="2500" b="1" dirty="0" smtClean="0"/>
              <a:t>Capteurs optiques: </a:t>
            </a:r>
          </a:p>
          <a:p>
            <a:pPr algn="just"/>
            <a:r>
              <a:rPr lang="fr-FR" sz="2500" dirty="0" smtClean="0"/>
              <a:t>       - Cellule photoconductrice, photorésistance ou LDR (light-</a:t>
            </a:r>
            <a:r>
              <a:rPr lang="fr-FR" sz="2500" dirty="0" err="1" smtClean="0"/>
              <a:t>dependent</a:t>
            </a:r>
            <a:r>
              <a:rPr lang="fr-FR" sz="2500" dirty="0" smtClean="0"/>
              <a:t> </a:t>
            </a:r>
            <a:r>
              <a:rPr lang="fr-FR" sz="2500" dirty="0" err="1" smtClean="0"/>
              <a:t>resistor</a:t>
            </a:r>
            <a:r>
              <a:rPr lang="fr-FR" sz="2500" dirty="0" smtClean="0"/>
              <a:t>): </a:t>
            </a:r>
          </a:p>
          <a:p>
            <a:pPr algn="just"/>
            <a:r>
              <a:rPr lang="fr-FR" sz="2500" dirty="0" smtClean="0"/>
              <a:t>       - La photorésistance (LDR) est un capteur passif résistif. </a:t>
            </a:r>
          </a:p>
          <a:p>
            <a:pPr algn="just"/>
            <a:r>
              <a:rPr lang="fr-FR" sz="2500" dirty="0" smtClean="0"/>
              <a:t>Photodiode: </a:t>
            </a:r>
          </a:p>
          <a:p>
            <a:pPr algn="just">
              <a:buFont typeface="Wingdings" pitchFamily="2" charset="2"/>
              <a:buChar char="ü"/>
            </a:pPr>
            <a:r>
              <a:rPr lang="fr-FR" sz="2500" b="1" dirty="0" smtClean="0"/>
              <a:t>Capteur de pressions</a:t>
            </a:r>
          </a:p>
          <a:p>
            <a:pPr algn="just">
              <a:buFont typeface="Wingdings" pitchFamily="2" charset="2"/>
              <a:buChar char="ü"/>
            </a:pPr>
            <a:r>
              <a:rPr lang="fr-FR" sz="2500" b="1" dirty="0" smtClean="0"/>
              <a:t>Capteurs de gaz</a:t>
            </a:r>
          </a:p>
        </p:txBody>
      </p:sp>
      <p:sp>
        <p:nvSpPr>
          <p:cNvPr id="10" name="object 2"/>
          <p:cNvSpPr txBox="1">
            <a:spLocks noGrp="1"/>
          </p:cNvSpPr>
          <p:nvPr>
            <p:ph type="title"/>
          </p:nvPr>
        </p:nvSpPr>
        <p:spPr>
          <a:xfrm>
            <a:off x="2895600" y="152400"/>
            <a:ext cx="3810000" cy="752129"/>
          </a:xfrm>
          <a:prstGeom prst="rect">
            <a:avLst/>
          </a:prstGeom>
        </p:spPr>
        <p:txBody>
          <a:bodyPr vert="horz" wrap="square" lIns="0" tIns="13335" rIns="0" bIns="0" rtlCol="0">
            <a:spAutoFit/>
          </a:bodyPr>
          <a:lstStyle/>
          <a:p>
            <a:pPr marL="12700">
              <a:lnSpc>
                <a:spcPct val="100000"/>
              </a:lnSpc>
              <a:spcBef>
                <a:spcPts val="105"/>
              </a:spcBef>
            </a:pPr>
            <a:r>
              <a:rPr lang="fr-FR" sz="4800" spc="-10" dirty="0" smtClean="0"/>
              <a:t>Automatique</a:t>
            </a:r>
            <a:endParaRPr sz="4800" spc="-1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066800" y="2590800"/>
            <a:ext cx="7239000" cy="1029128"/>
          </a:xfrm>
          <a:prstGeom prst="rect">
            <a:avLst/>
          </a:prstGeom>
        </p:spPr>
        <p:txBody>
          <a:bodyPr vert="horz" wrap="square" lIns="0" tIns="13335" rIns="0" bIns="0" rtlCol="0">
            <a:spAutoFit/>
          </a:bodyPr>
          <a:lstStyle/>
          <a:p>
            <a:pPr algn="ctr"/>
            <a:r>
              <a:rPr lang="fr-FR" sz="6600" spc="-10" dirty="0" smtClean="0">
                <a:latin typeface="Times New Roman" pitchFamily="18" charset="0"/>
                <a:cs typeface="Times New Roman" pitchFamily="18" charset="0"/>
              </a:rPr>
              <a:t>Automatique</a:t>
            </a:r>
            <a:r>
              <a:rPr lang="fr-FR" sz="6600" b="1" dirty="0" smtClean="0"/>
              <a:t> </a:t>
            </a:r>
            <a:r>
              <a:rPr lang="fr-FR" sz="6600" spc="-10" dirty="0" smtClean="0">
                <a:latin typeface="Times New Roman" pitchFamily="18" charset="0"/>
                <a:cs typeface="Times New Roman" pitchFamily="18" charset="0"/>
              </a:rPr>
              <a:t> </a:t>
            </a:r>
            <a:endParaRPr sz="6600" spc="-1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ject 3"/>
          <p:cNvSpPr/>
          <p:nvPr/>
        </p:nvSpPr>
        <p:spPr>
          <a:xfrm>
            <a:off x="457200" y="1752600"/>
            <a:ext cx="8229600" cy="4800600"/>
          </a:xfrm>
          <a:custGeom>
            <a:avLst/>
            <a:gdLst/>
            <a:ahLst/>
            <a:cxnLst/>
            <a:rect l="l" t="t" r="r" b="b"/>
            <a:pathLst>
              <a:path w="7777480" h="864235">
                <a:moveTo>
                  <a:pt x="0" y="144017"/>
                </a:moveTo>
                <a:lnTo>
                  <a:pt x="7342" y="98511"/>
                </a:lnTo>
                <a:lnTo>
                  <a:pt x="27786" y="58978"/>
                </a:lnTo>
                <a:lnTo>
                  <a:pt x="58962" y="27797"/>
                </a:lnTo>
                <a:lnTo>
                  <a:pt x="98496" y="7345"/>
                </a:lnTo>
                <a:lnTo>
                  <a:pt x="144018" y="0"/>
                </a:lnTo>
                <a:lnTo>
                  <a:pt x="7632890" y="0"/>
                </a:lnTo>
                <a:lnTo>
                  <a:pt x="7678397" y="7345"/>
                </a:lnTo>
                <a:lnTo>
                  <a:pt x="7717929" y="27797"/>
                </a:lnTo>
                <a:lnTo>
                  <a:pt x="7749110" y="58978"/>
                </a:lnTo>
                <a:lnTo>
                  <a:pt x="7769562" y="98511"/>
                </a:lnTo>
                <a:lnTo>
                  <a:pt x="7776908" y="144017"/>
                </a:lnTo>
                <a:lnTo>
                  <a:pt x="7776908" y="720089"/>
                </a:lnTo>
                <a:lnTo>
                  <a:pt x="7769562" y="765596"/>
                </a:lnTo>
                <a:lnTo>
                  <a:pt x="7749110" y="805129"/>
                </a:lnTo>
                <a:lnTo>
                  <a:pt x="7717929" y="836310"/>
                </a:lnTo>
                <a:lnTo>
                  <a:pt x="7678397" y="856762"/>
                </a:lnTo>
                <a:lnTo>
                  <a:pt x="7632890" y="864107"/>
                </a:lnTo>
                <a:lnTo>
                  <a:pt x="144018" y="864107"/>
                </a:lnTo>
                <a:lnTo>
                  <a:pt x="98496" y="856762"/>
                </a:lnTo>
                <a:lnTo>
                  <a:pt x="58962" y="836310"/>
                </a:lnTo>
                <a:lnTo>
                  <a:pt x="27786" y="805129"/>
                </a:lnTo>
                <a:lnTo>
                  <a:pt x="7342" y="765596"/>
                </a:lnTo>
                <a:lnTo>
                  <a:pt x="0" y="720089"/>
                </a:lnTo>
                <a:lnTo>
                  <a:pt x="0" y="144017"/>
                </a:lnTo>
                <a:close/>
              </a:path>
            </a:pathLst>
          </a:custGeom>
          <a:ln w="25400">
            <a:solidFill>
              <a:schemeClr val="bg1"/>
            </a:solidFill>
          </a:ln>
        </p:spPr>
        <p:txBody>
          <a:bodyPr wrap="square" lIns="0" tIns="0" rIns="0" bIns="0" rtlCol="0"/>
          <a:lstStyle/>
          <a:p>
            <a:pPr algn="just">
              <a:buFont typeface="Wingdings" pitchFamily="2" charset="2"/>
              <a:buChar char="q"/>
            </a:pPr>
            <a:r>
              <a:rPr lang="fr-FR" sz="2800" dirty="0" smtClean="0">
                <a:latin typeface="Times New Roman" pitchFamily="18" charset="0"/>
                <a:cs typeface="Times New Roman" pitchFamily="18" charset="0"/>
              </a:rPr>
              <a:t> Un système est dit </a:t>
            </a:r>
            <a:r>
              <a:rPr lang="fr-FR" sz="2800" b="1" dirty="0" smtClean="0">
                <a:latin typeface="Times New Roman" pitchFamily="18" charset="0"/>
                <a:cs typeface="Times New Roman" pitchFamily="18" charset="0"/>
              </a:rPr>
              <a:t>automatique</a:t>
            </a:r>
            <a:r>
              <a:rPr lang="fr-FR" sz="2800" dirty="0" smtClean="0">
                <a:latin typeface="Times New Roman" pitchFamily="18" charset="0"/>
                <a:cs typeface="Times New Roman" pitchFamily="18" charset="0"/>
              </a:rPr>
              <a:t> s’il </a:t>
            </a:r>
            <a:r>
              <a:rPr lang="fr-FR" sz="2800" b="1" dirty="0" smtClean="0">
                <a:latin typeface="Times New Roman" pitchFamily="18" charset="0"/>
                <a:cs typeface="Times New Roman" pitchFamily="18" charset="0"/>
              </a:rPr>
              <a:t>exécute toujours le même cycle</a:t>
            </a:r>
            <a:r>
              <a:rPr lang="fr-FR" sz="2800" dirty="0" smtClean="0">
                <a:latin typeface="Times New Roman" pitchFamily="18" charset="0"/>
                <a:cs typeface="Times New Roman" pitchFamily="18" charset="0"/>
              </a:rPr>
              <a:t> de travail </a:t>
            </a:r>
            <a:r>
              <a:rPr lang="fr-FR" sz="2800" b="1" dirty="0" smtClean="0">
                <a:latin typeface="Times New Roman" pitchFamily="18" charset="0"/>
                <a:cs typeface="Times New Roman" pitchFamily="18" charset="0"/>
              </a:rPr>
              <a:t>pour lequel il a été programmé</a:t>
            </a:r>
            <a:r>
              <a:rPr lang="fr-FR" sz="2800" dirty="0" smtClean="0">
                <a:latin typeface="Times New Roman" pitchFamily="18" charset="0"/>
                <a:cs typeface="Times New Roman" pitchFamily="18" charset="0"/>
              </a:rPr>
              <a:t>.</a:t>
            </a:r>
          </a:p>
          <a:p>
            <a:pPr algn="just"/>
            <a:r>
              <a:rPr lang="fr-FR" sz="2800" dirty="0" smtClean="0">
                <a:latin typeface="Times New Roman" pitchFamily="18" charset="0"/>
                <a:cs typeface="Times New Roman" pitchFamily="18" charset="0"/>
              </a:rPr>
              <a:t> </a:t>
            </a:r>
          </a:p>
          <a:p>
            <a:pPr algn="just">
              <a:buFont typeface="Wingdings" pitchFamily="2" charset="2"/>
              <a:buChar char="q"/>
            </a:pPr>
            <a:r>
              <a:rPr lang="fr-FR" sz="2800" dirty="0" smtClean="0">
                <a:latin typeface="Times New Roman" pitchFamily="18" charset="0"/>
                <a:cs typeface="Times New Roman" pitchFamily="18" charset="0"/>
              </a:rPr>
              <a:t> </a:t>
            </a:r>
            <a:r>
              <a:rPr lang="fr-FR" sz="2800" b="1" dirty="0" smtClean="0">
                <a:latin typeface="Times New Roman" pitchFamily="18" charset="0"/>
                <a:cs typeface="Times New Roman" pitchFamily="18" charset="0"/>
              </a:rPr>
              <a:t>L’automatisation </a:t>
            </a:r>
            <a:r>
              <a:rPr lang="fr-FR" sz="2800" dirty="0" smtClean="0">
                <a:latin typeface="Times New Roman" pitchFamily="18" charset="0"/>
                <a:cs typeface="Times New Roman" pitchFamily="18" charset="0"/>
              </a:rPr>
              <a:t>est  </a:t>
            </a:r>
            <a:r>
              <a:rPr lang="fr-FR" sz="2800" b="1" dirty="0" smtClean="0">
                <a:latin typeface="Times New Roman" pitchFamily="18" charset="0"/>
                <a:cs typeface="Times New Roman" pitchFamily="18" charset="0"/>
              </a:rPr>
              <a:t>l’ensemble des procédés </a:t>
            </a:r>
            <a:r>
              <a:rPr lang="fr-FR" sz="2800" dirty="0" smtClean="0">
                <a:latin typeface="Times New Roman" pitchFamily="18" charset="0"/>
                <a:cs typeface="Times New Roman" pitchFamily="18" charset="0"/>
              </a:rPr>
              <a:t>visant à réduire ou à </a:t>
            </a:r>
            <a:r>
              <a:rPr lang="fr-FR" sz="2800" b="1" dirty="0" smtClean="0">
                <a:latin typeface="Times New Roman" pitchFamily="18" charset="0"/>
                <a:cs typeface="Times New Roman" pitchFamily="18" charset="0"/>
              </a:rPr>
              <a:t>supprimer l’intervention humaine</a:t>
            </a:r>
            <a:r>
              <a:rPr lang="fr-FR" sz="2800" dirty="0" smtClean="0">
                <a:latin typeface="Times New Roman" pitchFamily="18" charset="0"/>
                <a:cs typeface="Times New Roman" pitchFamily="18" charset="0"/>
              </a:rPr>
              <a:t> dans les processus de production.</a:t>
            </a:r>
          </a:p>
          <a:p>
            <a:pPr algn="just">
              <a:buFont typeface="Wingdings" pitchFamily="2" charset="2"/>
              <a:buChar char="q"/>
            </a:pPr>
            <a:endParaRPr lang="fr-FR" sz="2800" dirty="0" smtClean="0">
              <a:latin typeface="Times New Roman" pitchFamily="18" charset="0"/>
              <a:cs typeface="Times New Roman" pitchFamily="18" charset="0"/>
            </a:endParaRPr>
          </a:p>
          <a:p>
            <a:pPr algn="just">
              <a:buFont typeface="Wingdings" pitchFamily="2" charset="2"/>
              <a:buChar char="q"/>
            </a:pPr>
            <a:r>
              <a:rPr lang="fr-FR" sz="2800" dirty="0" smtClean="0">
                <a:latin typeface="Times New Roman" pitchFamily="18" charset="0"/>
                <a:cs typeface="Times New Roman" pitchFamily="18" charset="0"/>
              </a:rPr>
              <a:t>Un système </a:t>
            </a:r>
            <a:r>
              <a:rPr lang="fr-FR" sz="2800" b="1" dirty="0" smtClean="0">
                <a:latin typeface="Times New Roman" pitchFamily="18" charset="0"/>
                <a:cs typeface="Times New Roman" pitchFamily="18" charset="0"/>
              </a:rPr>
              <a:t>automatisé</a:t>
            </a:r>
            <a:r>
              <a:rPr lang="fr-FR" sz="2800" dirty="0" smtClean="0">
                <a:latin typeface="Times New Roman" pitchFamily="18" charset="0"/>
                <a:cs typeface="Times New Roman" pitchFamily="18" charset="0"/>
              </a:rPr>
              <a:t> est formé de deux </a:t>
            </a:r>
            <a:r>
              <a:rPr lang="fr-FR" sz="2800" b="1" dirty="0" smtClean="0">
                <a:latin typeface="Times New Roman" pitchFamily="18" charset="0"/>
                <a:cs typeface="Times New Roman" pitchFamily="18" charset="0"/>
              </a:rPr>
              <a:t>parties: (1) partie opérative, qui est mécanisée. (2) partie commande qui est assurée par un automate</a:t>
            </a:r>
            <a:r>
              <a:rPr lang="fr-FR" sz="2800" dirty="0" smtClean="0">
                <a:latin typeface="Times New Roman" pitchFamily="18" charset="0"/>
                <a:cs typeface="Times New Roman" pitchFamily="18" charset="0"/>
              </a:rPr>
              <a:t>. </a:t>
            </a:r>
          </a:p>
          <a:p>
            <a:pPr algn="just">
              <a:buFont typeface="Wingdings" pitchFamily="2" charset="2"/>
              <a:buChar char="q"/>
            </a:pPr>
            <a:endParaRPr lang="fr-FR" sz="2800" dirty="0" smtClean="0">
              <a:latin typeface="Times New Roman" pitchFamily="18" charset="0"/>
              <a:cs typeface="Times New Roman" pitchFamily="18" charset="0"/>
            </a:endParaRPr>
          </a:p>
        </p:txBody>
      </p:sp>
      <p:grpSp>
        <p:nvGrpSpPr>
          <p:cNvPr id="5" name="object 5"/>
          <p:cNvGrpSpPr/>
          <p:nvPr/>
        </p:nvGrpSpPr>
        <p:grpSpPr>
          <a:xfrm>
            <a:off x="381000" y="956370"/>
            <a:ext cx="3886200" cy="697992"/>
            <a:chOff x="702563" y="1511808"/>
            <a:chExt cx="2853055" cy="565785"/>
          </a:xfrm>
        </p:grpSpPr>
        <p:sp>
          <p:nvSpPr>
            <p:cNvPr id="6" name="object 6"/>
            <p:cNvSpPr/>
            <p:nvPr/>
          </p:nvSpPr>
          <p:spPr>
            <a:xfrm>
              <a:off x="742192" y="1539270"/>
              <a:ext cx="2813294" cy="444947"/>
            </a:xfrm>
            <a:prstGeom prst="rect">
              <a:avLst/>
            </a:prstGeom>
            <a:blipFill>
              <a:blip r:embed="rId2" cstate="print"/>
              <a:stretch>
                <a:fillRect/>
              </a:stretch>
            </a:blipFill>
          </p:spPr>
          <p:txBody>
            <a:bodyPr wrap="square" lIns="0" tIns="0" rIns="0" bIns="0" rtlCol="0"/>
            <a:lstStyle/>
            <a:p>
              <a:endParaRPr/>
            </a:p>
          </p:txBody>
        </p:sp>
        <p:sp>
          <p:nvSpPr>
            <p:cNvPr id="7" name="object 7"/>
            <p:cNvSpPr/>
            <p:nvPr/>
          </p:nvSpPr>
          <p:spPr>
            <a:xfrm>
              <a:off x="702563" y="1511808"/>
              <a:ext cx="1659636" cy="565403"/>
            </a:xfrm>
            <a:prstGeom prst="rect">
              <a:avLst/>
            </a:prstGeom>
            <a:blipFill>
              <a:blip r:embed="rId3" cstate="print"/>
              <a:stretch>
                <a:fillRect/>
              </a:stretch>
            </a:blipFill>
          </p:spPr>
          <p:txBody>
            <a:bodyPr wrap="square" lIns="0" tIns="0" rIns="0" bIns="0" rtlCol="0"/>
            <a:lstStyle/>
            <a:p>
              <a:endParaRPr/>
            </a:p>
          </p:txBody>
        </p:sp>
        <p:sp>
          <p:nvSpPr>
            <p:cNvPr id="8" name="object 8"/>
            <p:cNvSpPr/>
            <p:nvPr/>
          </p:nvSpPr>
          <p:spPr>
            <a:xfrm>
              <a:off x="781024" y="1556753"/>
              <a:ext cx="2736342" cy="369328"/>
            </a:xfrm>
            <a:prstGeom prst="rect">
              <a:avLst/>
            </a:prstGeom>
            <a:blipFill>
              <a:blip r:embed="rId4" cstate="print"/>
              <a:stretch>
                <a:fillRect/>
              </a:stretch>
            </a:blipFill>
          </p:spPr>
          <p:txBody>
            <a:bodyPr wrap="square" lIns="0" tIns="0" rIns="0" bIns="0" rtlCol="0"/>
            <a:lstStyle/>
            <a:p>
              <a:endParaRPr/>
            </a:p>
          </p:txBody>
        </p:sp>
      </p:grpSp>
      <p:sp>
        <p:nvSpPr>
          <p:cNvPr id="9" name="object 9"/>
          <p:cNvSpPr txBox="1"/>
          <p:nvPr/>
        </p:nvSpPr>
        <p:spPr>
          <a:xfrm>
            <a:off x="457200" y="1032570"/>
            <a:ext cx="3733800" cy="470000"/>
          </a:xfrm>
          <a:prstGeom prst="rect">
            <a:avLst/>
          </a:prstGeom>
          <a:ln w="9525">
            <a:solidFill>
              <a:srgbClr val="497DBA"/>
            </a:solidFill>
          </a:ln>
        </p:spPr>
        <p:txBody>
          <a:bodyPr vert="horz" wrap="square" lIns="0" tIns="38735" rIns="0" bIns="0" rtlCol="0">
            <a:spAutoFit/>
          </a:bodyPr>
          <a:lstStyle/>
          <a:p>
            <a:r>
              <a:rPr lang="fr-FR" sz="2800" b="1" dirty="0" smtClean="0">
                <a:latin typeface="Times New Roman"/>
                <a:cs typeface="Times New Roman"/>
              </a:rPr>
              <a:t>1. Généralités</a:t>
            </a:r>
            <a:endParaRPr sz="2800" b="1">
              <a:latin typeface="Times New Roman"/>
              <a:cs typeface="Times New Roman"/>
            </a:endParaRPr>
          </a:p>
        </p:txBody>
      </p:sp>
      <p:sp>
        <p:nvSpPr>
          <p:cNvPr id="10" name="object 2"/>
          <p:cNvSpPr txBox="1">
            <a:spLocks noGrp="1"/>
          </p:cNvSpPr>
          <p:nvPr>
            <p:ph type="title"/>
          </p:nvPr>
        </p:nvSpPr>
        <p:spPr>
          <a:xfrm>
            <a:off x="2895600" y="152400"/>
            <a:ext cx="3810000" cy="752129"/>
          </a:xfrm>
          <a:prstGeom prst="rect">
            <a:avLst/>
          </a:prstGeom>
        </p:spPr>
        <p:txBody>
          <a:bodyPr vert="horz" wrap="square" lIns="0" tIns="13335" rIns="0" bIns="0" rtlCol="0">
            <a:spAutoFit/>
          </a:bodyPr>
          <a:lstStyle/>
          <a:p>
            <a:pPr marL="12700">
              <a:lnSpc>
                <a:spcPct val="100000"/>
              </a:lnSpc>
              <a:spcBef>
                <a:spcPts val="105"/>
              </a:spcBef>
            </a:pPr>
            <a:r>
              <a:rPr lang="fr-FR" sz="4800" spc="-10" dirty="0" smtClean="0"/>
              <a:t>Automatique</a:t>
            </a:r>
            <a:endParaRPr sz="4800" spc="-10"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ject 3"/>
          <p:cNvSpPr/>
          <p:nvPr/>
        </p:nvSpPr>
        <p:spPr>
          <a:xfrm>
            <a:off x="316038" y="1600200"/>
            <a:ext cx="8675562" cy="4987230"/>
          </a:xfrm>
          <a:custGeom>
            <a:avLst/>
            <a:gdLst/>
            <a:ahLst/>
            <a:cxnLst/>
            <a:rect l="l" t="t" r="r" b="b"/>
            <a:pathLst>
              <a:path w="7777480" h="864235">
                <a:moveTo>
                  <a:pt x="0" y="144017"/>
                </a:moveTo>
                <a:lnTo>
                  <a:pt x="7342" y="98511"/>
                </a:lnTo>
                <a:lnTo>
                  <a:pt x="27786" y="58978"/>
                </a:lnTo>
                <a:lnTo>
                  <a:pt x="58962" y="27797"/>
                </a:lnTo>
                <a:lnTo>
                  <a:pt x="98496" y="7345"/>
                </a:lnTo>
                <a:lnTo>
                  <a:pt x="144018" y="0"/>
                </a:lnTo>
                <a:lnTo>
                  <a:pt x="7632890" y="0"/>
                </a:lnTo>
                <a:lnTo>
                  <a:pt x="7678397" y="7345"/>
                </a:lnTo>
                <a:lnTo>
                  <a:pt x="7717929" y="27797"/>
                </a:lnTo>
                <a:lnTo>
                  <a:pt x="7749110" y="58978"/>
                </a:lnTo>
                <a:lnTo>
                  <a:pt x="7769562" y="98511"/>
                </a:lnTo>
                <a:lnTo>
                  <a:pt x="7776908" y="144017"/>
                </a:lnTo>
                <a:lnTo>
                  <a:pt x="7776908" y="720089"/>
                </a:lnTo>
                <a:lnTo>
                  <a:pt x="7769562" y="765596"/>
                </a:lnTo>
                <a:lnTo>
                  <a:pt x="7749110" y="805129"/>
                </a:lnTo>
                <a:lnTo>
                  <a:pt x="7717929" y="836310"/>
                </a:lnTo>
                <a:lnTo>
                  <a:pt x="7678397" y="856762"/>
                </a:lnTo>
                <a:lnTo>
                  <a:pt x="7632890" y="864107"/>
                </a:lnTo>
                <a:lnTo>
                  <a:pt x="144018" y="864107"/>
                </a:lnTo>
                <a:lnTo>
                  <a:pt x="98496" y="856762"/>
                </a:lnTo>
                <a:lnTo>
                  <a:pt x="58962" y="836310"/>
                </a:lnTo>
                <a:lnTo>
                  <a:pt x="27786" y="805129"/>
                </a:lnTo>
                <a:lnTo>
                  <a:pt x="7342" y="765596"/>
                </a:lnTo>
                <a:lnTo>
                  <a:pt x="0" y="720089"/>
                </a:lnTo>
                <a:lnTo>
                  <a:pt x="0" y="144017"/>
                </a:lnTo>
                <a:close/>
              </a:path>
            </a:pathLst>
          </a:custGeom>
          <a:ln w="25400">
            <a:solidFill>
              <a:schemeClr val="bg1"/>
            </a:solidFill>
          </a:ln>
        </p:spPr>
        <p:txBody>
          <a:bodyPr wrap="square" lIns="0" tIns="0" rIns="0" bIns="0" rtlCol="0"/>
          <a:lstStyle/>
          <a:p>
            <a:pPr algn="just">
              <a:buFont typeface="Wingdings" pitchFamily="2" charset="2"/>
              <a:buChar char="q"/>
            </a:pPr>
            <a:r>
              <a:rPr lang="fr-FR" sz="2800" dirty="0" smtClean="0"/>
              <a:t>Elle reçoit les ordres de la partie commande et elle lui adresse des comptes rendus.</a:t>
            </a:r>
          </a:p>
          <a:p>
            <a:pPr algn="just">
              <a:buFont typeface="Wingdings" pitchFamily="2" charset="2"/>
              <a:buChar char="q"/>
            </a:pPr>
            <a:endParaRPr lang="fr-FR" sz="3200" dirty="0" smtClean="0"/>
          </a:p>
          <a:p>
            <a:pPr algn="just"/>
            <a:r>
              <a:rPr lang="fr-FR" sz="2800" dirty="0" smtClean="0"/>
              <a:t>                                      ordres </a:t>
            </a:r>
          </a:p>
          <a:p>
            <a:pPr algn="just">
              <a:buFont typeface="Wingdings" pitchFamily="2" charset="2"/>
              <a:buChar char="q"/>
            </a:pPr>
            <a:endParaRPr lang="fr-FR" sz="2800" dirty="0" smtClean="0"/>
          </a:p>
          <a:p>
            <a:pPr algn="just"/>
            <a:endParaRPr lang="fr-FR" sz="2800" dirty="0" smtClean="0"/>
          </a:p>
          <a:p>
            <a:pPr algn="just"/>
            <a:r>
              <a:rPr lang="fr-FR" sz="2800" dirty="0" smtClean="0"/>
              <a:t>                                comptes rendue</a:t>
            </a:r>
          </a:p>
          <a:p>
            <a:pPr algn="just">
              <a:buFont typeface="Wingdings" pitchFamily="2" charset="2"/>
              <a:buChar char="q"/>
            </a:pPr>
            <a:endParaRPr lang="fr-FR" sz="2800" dirty="0" smtClean="0"/>
          </a:p>
          <a:p>
            <a:pPr algn="just">
              <a:buFont typeface="Wingdings" pitchFamily="2" charset="2"/>
              <a:buChar char="q"/>
            </a:pPr>
            <a:endParaRPr lang="fr-FR" sz="2800" dirty="0" smtClean="0"/>
          </a:p>
          <a:p>
            <a:pPr algn="just">
              <a:buFont typeface="Wingdings" pitchFamily="2" charset="2"/>
              <a:buChar char="q"/>
            </a:pPr>
            <a:r>
              <a:rPr lang="fr-FR" sz="2800" dirty="0" smtClean="0"/>
              <a:t>Elle est </a:t>
            </a:r>
            <a:r>
              <a:rPr lang="fr-FR" sz="2800" b="1" dirty="0" smtClean="0"/>
              <a:t>composée d’actionneurs et de capteurs</a:t>
            </a:r>
            <a:r>
              <a:rPr lang="fr-FR" sz="2800" dirty="0" smtClean="0"/>
              <a:t>. </a:t>
            </a:r>
          </a:p>
        </p:txBody>
      </p:sp>
      <p:grpSp>
        <p:nvGrpSpPr>
          <p:cNvPr id="5" name="object 5"/>
          <p:cNvGrpSpPr/>
          <p:nvPr/>
        </p:nvGrpSpPr>
        <p:grpSpPr>
          <a:xfrm>
            <a:off x="381000" y="956370"/>
            <a:ext cx="3352800" cy="697992"/>
            <a:chOff x="702563" y="1511808"/>
            <a:chExt cx="2853055" cy="565785"/>
          </a:xfrm>
        </p:grpSpPr>
        <p:sp>
          <p:nvSpPr>
            <p:cNvPr id="6" name="object 6"/>
            <p:cNvSpPr/>
            <p:nvPr/>
          </p:nvSpPr>
          <p:spPr>
            <a:xfrm>
              <a:off x="742192" y="1539270"/>
              <a:ext cx="2813294" cy="444947"/>
            </a:xfrm>
            <a:prstGeom prst="rect">
              <a:avLst/>
            </a:prstGeom>
            <a:blipFill>
              <a:blip r:embed="rId2" cstate="print"/>
              <a:stretch>
                <a:fillRect/>
              </a:stretch>
            </a:blipFill>
          </p:spPr>
          <p:txBody>
            <a:bodyPr wrap="square" lIns="0" tIns="0" rIns="0" bIns="0" rtlCol="0"/>
            <a:lstStyle/>
            <a:p>
              <a:endParaRPr/>
            </a:p>
          </p:txBody>
        </p:sp>
        <p:sp>
          <p:nvSpPr>
            <p:cNvPr id="7" name="object 7"/>
            <p:cNvSpPr/>
            <p:nvPr/>
          </p:nvSpPr>
          <p:spPr>
            <a:xfrm>
              <a:off x="702563" y="1511808"/>
              <a:ext cx="1659636" cy="565403"/>
            </a:xfrm>
            <a:prstGeom prst="rect">
              <a:avLst/>
            </a:prstGeom>
            <a:blipFill>
              <a:blip r:embed="rId3" cstate="print"/>
              <a:stretch>
                <a:fillRect/>
              </a:stretch>
            </a:blipFill>
          </p:spPr>
          <p:txBody>
            <a:bodyPr wrap="square" lIns="0" tIns="0" rIns="0" bIns="0" rtlCol="0"/>
            <a:lstStyle/>
            <a:p>
              <a:endParaRPr/>
            </a:p>
          </p:txBody>
        </p:sp>
        <p:sp>
          <p:nvSpPr>
            <p:cNvPr id="8" name="object 8"/>
            <p:cNvSpPr/>
            <p:nvPr/>
          </p:nvSpPr>
          <p:spPr>
            <a:xfrm>
              <a:off x="781024" y="1556753"/>
              <a:ext cx="2736342" cy="369328"/>
            </a:xfrm>
            <a:prstGeom prst="rect">
              <a:avLst/>
            </a:prstGeom>
            <a:blipFill>
              <a:blip r:embed="rId4" cstate="print"/>
              <a:stretch>
                <a:fillRect/>
              </a:stretch>
            </a:blipFill>
          </p:spPr>
          <p:txBody>
            <a:bodyPr wrap="square" lIns="0" tIns="0" rIns="0" bIns="0" rtlCol="0"/>
            <a:lstStyle/>
            <a:p>
              <a:endParaRPr/>
            </a:p>
          </p:txBody>
        </p:sp>
      </p:grpSp>
      <p:sp>
        <p:nvSpPr>
          <p:cNvPr id="9" name="object 9"/>
          <p:cNvSpPr txBox="1"/>
          <p:nvPr/>
        </p:nvSpPr>
        <p:spPr>
          <a:xfrm>
            <a:off x="457200" y="1032570"/>
            <a:ext cx="3276600" cy="470000"/>
          </a:xfrm>
          <a:prstGeom prst="rect">
            <a:avLst/>
          </a:prstGeom>
          <a:ln w="9525">
            <a:solidFill>
              <a:srgbClr val="497DBA"/>
            </a:solidFill>
          </a:ln>
        </p:spPr>
        <p:txBody>
          <a:bodyPr vert="horz" wrap="square" lIns="0" tIns="38735" rIns="0" bIns="0" rtlCol="0">
            <a:spAutoFit/>
          </a:bodyPr>
          <a:lstStyle/>
          <a:p>
            <a:r>
              <a:rPr lang="fr-FR" sz="2800" b="1" dirty="0" smtClean="0">
                <a:latin typeface="Times New Roman"/>
                <a:cs typeface="Times New Roman"/>
              </a:rPr>
              <a:t>2. P</a:t>
            </a:r>
            <a:r>
              <a:rPr lang="fr-FR" sz="2800" b="1" dirty="0" smtClean="0"/>
              <a:t>artie opérative</a:t>
            </a:r>
            <a:endParaRPr sz="2800" b="1">
              <a:latin typeface="Times New Roman"/>
              <a:cs typeface="Times New Roman"/>
            </a:endParaRPr>
          </a:p>
        </p:txBody>
      </p:sp>
      <p:sp>
        <p:nvSpPr>
          <p:cNvPr id="10" name="object 2"/>
          <p:cNvSpPr txBox="1">
            <a:spLocks noGrp="1"/>
          </p:cNvSpPr>
          <p:nvPr>
            <p:ph type="title"/>
          </p:nvPr>
        </p:nvSpPr>
        <p:spPr>
          <a:xfrm>
            <a:off x="2895600" y="152400"/>
            <a:ext cx="3810000" cy="752129"/>
          </a:xfrm>
          <a:prstGeom prst="rect">
            <a:avLst/>
          </a:prstGeom>
        </p:spPr>
        <p:txBody>
          <a:bodyPr vert="horz" wrap="square" lIns="0" tIns="13335" rIns="0" bIns="0" rtlCol="0">
            <a:spAutoFit/>
          </a:bodyPr>
          <a:lstStyle/>
          <a:p>
            <a:pPr marL="12700">
              <a:lnSpc>
                <a:spcPct val="100000"/>
              </a:lnSpc>
              <a:spcBef>
                <a:spcPts val="105"/>
              </a:spcBef>
            </a:pPr>
            <a:r>
              <a:rPr lang="fr-FR" sz="4800" spc="-10" dirty="0" smtClean="0"/>
              <a:t>Automatique</a:t>
            </a:r>
            <a:endParaRPr sz="4800" spc="-10" dirty="0"/>
          </a:p>
        </p:txBody>
      </p:sp>
      <p:sp>
        <p:nvSpPr>
          <p:cNvPr id="11" name="Ellipse 10"/>
          <p:cNvSpPr/>
          <p:nvPr/>
        </p:nvSpPr>
        <p:spPr>
          <a:xfrm>
            <a:off x="304800" y="3048000"/>
            <a:ext cx="2667000" cy="2286000"/>
          </a:xfrm>
          <a:prstGeom prst="ellipse">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fr-FR" sz="2400" dirty="0" smtClean="0"/>
              <a:t>Partie commande</a:t>
            </a:r>
            <a:endParaRPr lang="fr-FR" sz="2400" dirty="0"/>
          </a:p>
        </p:txBody>
      </p:sp>
      <p:sp>
        <p:nvSpPr>
          <p:cNvPr id="12" name="Ellipse 11"/>
          <p:cNvSpPr/>
          <p:nvPr/>
        </p:nvSpPr>
        <p:spPr>
          <a:xfrm>
            <a:off x="5715000" y="2971800"/>
            <a:ext cx="2895600" cy="2133600"/>
          </a:xfrm>
          <a:prstGeom prst="ellipse">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fr-FR" sz="2400" dirty="0" smtClean="0"/>
              <a:t>Partie opérative</a:t>
            </a:r>
            <a:endParaRPr lang="fr-FR" sz="2400" dirty="0"/>
          </a:p>
        </p:txBody>
      </p:sp>
      <p:cxnSp>
        <p:nvCxnSpPr>
          <p:cNvPr id="14" name="Connecteur droit avec flèche 13"/>
          <p:cNvCxnSpPr/>
          <p:nvPr/>
        </p:nvCxnSpPr>
        <p:spPr>
          <a:xfrm>
            <a:off x="2819400" y="3581400"/>
            <a:ext cx="2971800" cy="1588"/>
          </a:xfrm>
          <a:prstGeom prst="straightConnector1">
            <a:avLst/>
          </a:prstGeom>
          <a:ln>
            <a:tailEnd type="arrow"/>
          </a:ln>
        </p:spPr>
        <p:style>
          <a:lnRef idx="2">
            <a:schemeClr val="accent6"/>
          </a:lnRef>
          <a:fillRef idx="0">
            <a:schemeClr val="accent6"/>
          </a:fillRef>
          <a:effectRef idx="1">
            <a:schemeClr val="accent6"/>
          </a:effectRef>
          <a:fontRef idx="minor">
            <a:schemeClr val="tx1"/>
          </a:fontRef>
        </p:style>
      </p:cxnSp>
      <p:cxnSp>
        <p:nvCxnSpPr>
          <p:cNvPr id="15" name="Connecteur droit avec flèche 14"/>
          <p:cNvCxnSpPr/>
          <p:nvPr/>
        </p:nvCxnSpPr>
        <p:spPr>
          <a:xfrm rot="10800000">
            <a:off x="2819402" y="4800600"/>
            <a:ext cx="3200399" cy="1"/>
          </a:xfrm>
          <a:prstGeom prst="straightConnector1">
            <a:avLst/>
          </a:prstGeom>
          <a:ln>
            <a:tailEnd type="arrow"/>
          </a:ln>
        </p:spPr>
        <p:style>
          <a:lnRef idx="2">
            <a:schemeClr val="accent6"/>
          </a:lnRef>
          <a:fillRef idx="0">
            <a:schemeClr val="accent6"/>
          </a:fillRef>
          <a:effectRef idx="1">
            <a:schemeClr val="accent6"/>
          </a:effectRef>
          <a:fontRef idx="minor">
            <a:schemeClr val="tx1"/>
          </a:fontRef>
        </p:style>
      </p:cxn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ject 3"/>
          <p:cNvSpPr/>
          <p:nvPr/>
        </p:nvSpPr>
        <p:spPr>
          <a:xfrm>
            <a:off x="76200" y="1219200"/>
            <a:ext cx="8839200" cy="5368230"/>
          </a:xfrm>
          <a:custGeom>
            <a:avLst/>
            <a:gdLst/>
            <a:ahLst/>
            <a:cxnLst/>
            <a:rect l="l" t="t" r="r" b="b"/>
            <a:pathLst>
              <a:path w="7777480" h="864235">
                <a:moveTo>
                  <a:pt x="0" y="144017"/>
                </a:moveTo>
                <a:lnTo>
                  <a:pt x="7342" y="98511"/>
                </a:lnTo>
                <a:lnTo>
                  <a:pt x="27786" y="58978"/>
                </a:lnTo>
                <a:lnTo>
                  <a:pt x="58962" y="27797"/>
                </a:lnTo>
                <a:lnTo>
                  <a:pt x="98496" y="7345"/>
                </a:lnTo>
                <a:lnTo>
                  <a:pt x="144018" y="0"/>
                </a:lnTo>
                <a:lnTo>
                  <a:pt x="7632890" y="0"/>
                </a:lnTo>
                <a:lnTo>
                  <a:pt x="7678397" y="7345"/>
                </a:lnTo>
                <a:lnTo>
                  <a:pt x="7717929" y="27797"/>
                </a:lnTo>
                <a:lnTo>
                  <a:pt x="7749110" y="58978"/>
                </a:lnTo>
                <a:lnTo>
                  <a:pt x="7769562" y="98511"/>
                </a:lnTo>
                <a:lnTo>
                  <a:pt x="7776908" y="144017"/>
                </a:lnTo>
                <a:lnTo>
                  <a:pt x="7776908" y="720089"/>
                </a:lnTo>
                <a:lnTo>
                  <a:pt x="7769562" y="765596"/>
                </a:lnTo>
                <a:lnTo>
                  <a:pt x="7749110" y="805129"/>
                </a:lnTo>
                <a:lnTo>
                  <a:pt x="7717929" y="836310"/>
                </a:lnTo>
                <a:lnTo>
                  <a:pt x="7678397" y="856762"/>
                </a:lnTo>
                <a:lnTo>
                  <a:pt x="7632890" y="864107"/>
                </a:lnTo>
                <a:lnTo>
                  <a:pt x="144018" y="864107"/>
                </a:lnTo>
                <a:lnTo>
                  <a:pt x="98496" y="856762"/>
                </a:lnTo>
                <a:lnTo>
                  <a:pt x="58962" y="836310"/>
                </a:lnTo>
                <a:lnTo>
                  <a:pt x="27786" y="805129"/>
                </a:lnTo>
                <a:lnTo>
                  <a:pt x="7342" y="765596"/>
                </a:lnTo>
                <a:lnTo>
                  <a:pt x="0" y="720089"/>
                </a:lnTo>
                <a:lnTo>
                  <a:pt x="0" y="144017"/>
                </a:lnTo>
                <a:close/>
              </a:path>
            </a:pathLst>
          </a:custGeom>
          <a:ln w="25400">
            <a:solidFill>
              <a:schemeClr val="bg1"/>
            </a:solidFill>
          </a:ln>
        </p:spPr>
        <p:txBody>
          <a:bodyPr wrap="square" lIns="0" tIns="0" rIns="0" bIns="0" rtlCol="0"/>
          <a:lstStyle/>
          <a:p>
            <a:pPr algn="just">
              <a:buFont typeface="Wingdings" pitchFamily="2" charset="2"/>
              <a:buChar char="q"/>
            </a:pPr>
            <a:r>
              <a:rPr lang="fr-FR" sz="2800" dirty="0" smtClean="0"/>
              <a:t> La partie opérative est formée </a:t>
            </a:r>
            <a:r>
              <a:rPr lang="fr-FR" sz="2800" b="1" dirty="0" smtClean="0"/>
              <a:t>d’actionneurs </a:t>
            </a:r>
            <a:r>
              <a:rPr lang="fr-FR" sz="2800" dirty="0" smtClean="0"/>
              <a:t>et de </a:t>
            </a:r>
            <a:r>
              <a:rPr lang="fr-FR" sz="2800" b="1" dirty="0" smtClean="0"/>
              <a:t>capteurs.	</a:t>
            </a:r>
          </a:p>
          <a:p>
            <a:pPr marL="361950" indent="361950" algn="just">
              <a:buFont typeface="Wingdings" pitchFamily="2" charset="2"/>
              <a:buChar char="§"/>
            </a:pPr>
            <a:r>
              <a:rPr lang="fr-FR" sz="2800" b="1" dirty="0" smtClean="0"/>
              <a:t>Actionneur </a:t>
            </a:r>
            <a:r>
              <a:rPr lang="fr-FR" sz="2800" dirty="0" smtClean="0"/>
              <a:t>: Ils exécutent les ordres reçus et agissent sur le système ou sur son environnement. Les actionneurs </a:t>
            </a:r>
            <a:r>
              <a:rPr lang="fr-FR" sz="2800" b="1" dirty="0" smtClean="0"/>
              <a:t>transforment l’énergie reçue en énergie utile.</a:t>
            </a:r>
          </a:p>
          <a:p>
            <a:pPr marL="361950" indent="361950" algn="just">
              <a:buFont typeface="Wingdings" pitchFamily="2" charset="2"/>
              <a:buChar char="§"/>
            </a:pPr>
            <a:r>
              <a:rPr lang="fr-FR" sz="2800" b="1" dirty="0" smtClean="0"/>
              <a:t>Capteurs </a:t>
            </a:r>
            <a:r>
              <a:rPr lang="fr-FR" sz="2800" dirty="0" smtClean="0"/>
              <a:t>: ils détectent un phénomène physique dans son environnement (déplacement, présence, chaleur, lumière, etc.). Ils rendent compte de l’état du système. Les capteurs transforment la variation des grandeurs physiques liées au fonctionnement de l’automatisme en signaux électriques mesurable. </a:t>
            </a:r>
          </a:p>
        </p:txBody>
      </p:sp>
      <p:sp>
        <p:nvSpPr>
          <p:cNvPr id="10" name="object 2"/>
          <p:cNvSpPr txBox="1">
            <a:spLocks noGrp="1"/>
          </p:cNvSpPr>
          <p:nvPr>
            <p:ph type="title"/>
          </p:nvPr>
        </p:nvSpPr>
        <p:spPr>
          <a:xfrm>
            <a:off x="2895600" y="152400"/>
            <a:ext cx="3810000" cy="752129"/>
          </a:xfrm>
          <a:prstGeom prst="rect">
            <a:avLst/>
          </a:prstGeom>
        </p:spPr>
        <p:txBody>
          <a:bodyPr vert="horz" wrap="square" lIns="0" tIns="13335" rIns="0" bIns="0" rtlCol="0">
            <a:spAutoFit/>
          </a:bodyPr>
          <a:lstStyle/>
          <a:p>
            <a:pPr marL="12700">
              <a:lnSpc>
                <a:spcPct val="100000"/>
              </a:lnSpc>
              <a:spcBef>
                <a:spcPts val="105"/>
              </a:spcBef>
            </a:pPr>
            <a:r>
              <a:rPr lang="fr-FR" sz="4800" spc="-10" dirty="0" smtClean="0"/>
              <a:t>Automatique</a:t>
            </a:r>
            <a:endParaRPr sz="4800" spc="-10"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ject 3"/>
          <p:cNvSpPr/>
          <p:nvPr/>
        </p:nvSpPr>
        <p:spPr>
          <a:xfrm>
            <a:off x="239838" y="1676400"/>
            <a:ext cx="8675562" cy="4987230"/>
          </a:xfrm>
          <a:custGeom>
            <a:avLst/>
            <a:gdLst/>
            <a:ahLst/>
            <a:cxnLst/>
            <a:rect l="l" t="t" r="r" b="b"/>
            <a:pathLst>
              <a:path w="7777480" h="864235">
                <a:moveTo>
                  <a:pt x="0" y="144017"/>
                </a:moveTo>
                <a:lnTo>
                  <a:pt x="7342" y="98511"/>
                </a:lnTo>
                <a:lnTo>
                  <a:pt x="27786" y="58978"/>
                </a:lnTo>
                <a:lnTo>
                  <a:pt x="58962" y="27797"/>
                </a:lnTo>
                <a:lnTo>
                  <a:pt x="98496" y="7345"/>
                </a:lnTo>
                <a:lnTo>
                  <a:pt x="144018" y="0"/>
                </a:lnTo>
                <a:lnTo>
                  <a:pt x="7632890" y="0"/>
                </a:lnTo>
                <a:lnTo>
                  <a:pt x="7678397" y="7345"/>
                </a:lnTo>
                <a:lnTo>
                  <a:pt x="7717929" y="27797"/>
                </a:lnTo>
                <a:lnTo>
                  <a:pt x="7749110" y="58978"/>
                </a:lnTo>
                <a:lnTo>
                  <a:pt x="7769562" y="98511"/>
                </a:lnTo>
                <a:lnTo>
                  <a:pt x="7776908" y="144017"/>
                </a:lnTo>
                <a:lnTo>
                  <a:pt x="7776908" y="720089"/>
                </a:lnTo>
                <a:lnTo>
                  <a:pt x="7769562" y="765596"/>
                </a:lnTo>
                <a:lnTo>
                  <a:pt x="7749110" y="805129"/>
                </a:lnTo>
                <a:lnTo>
                  <a:pt x="7717929" y="836310"/>
                </a:lnTo>
                <a:lnTo>
                  <a:pt x="7678397" y="856762"/>
                </a:lnTo>
                <a:lnTo>
                  <a:pt x="7632890" y="864107"/>
                </a:lnTo>
                <a:lnTo>
                  <a:pt x="144018" y="864107"/>
                </a:lnTo>
                <a:lnTo>
                  <a:pt x="98496" y="856762"/>
                </a:lnTo>
                <a:lnTo>
                  <a:pt x="58962" y="836310"/>
                </a:lnTo>
                <a:lnTo>
                  <a:pt x="27786" y="805129"/>
                </a:lnTo>
                <a:lnTo>
                  <a:pt x="7342" y="765596"/>
                </a:lnTo>
                <a:lnTo>
                  <a:pt x="0" y="720089"/>
                </a:lnTo>
                <a:lnTo>
                  <a:pt x="0" y="144017"/>
                </a:lnTo>
                <a:close/>
              </a:path>
            </a:pathLst>
          </a:custGeom>
          <a:ln w="25400">
            <a:solidFill>
              <a:schemeClr val="bg1"/>
            </a:solidFill>
          </a:ln>
        </p:spPr>
        <p:txBody>
          <a:bodyPr wrap="square" lIns="0" tIns="0" rIns="0" bIns="0" rtlCol="0"/>
          <a:lstStyle/>
          <a:p>
            <a:pPr algn="just">
              <a:buFont typeface="Wingdings" pitchFamily="2" charset="2"/>
              <a:buChar char="q"/>
            </a:pPr>
            <a:r>
              <a:rPr lang="fr-FR" sz="2800" dirty="0" smtClean="0"/>
              <a:t> Dans la structure fonctionnelle d'un système automatique, les pré-actionneurs et les actionneurs </a:t>
            </a:r>
            <a:r>
              <a:rPr lang="fr-FR" sz="2800" b="1" dirty="0" smtClean="0"/>
              <a:t>se situent dans la partie opérative </a:t>
            </a:r>
            <a:r>
              <a:rPr lang="fr-FR" sz="2800" dirty="0" smtClean="0"/>
              <a:t>(la chaîne d’énergie). </a:t>
            </a:r>
          </a:p>
          <a:p>
            <a:pPr algn="just">
              <a:buFont typeface="Wingdings" pitchFamily="2" charset="2"/>
              <a:buChar char="q"/>
            </a:pPr>
            <a:endParaRPr lang="fr-FR" sz="2800" dirty="0" smtClean="0"/>
          </a:p>
          <a:p>
            <a:pPr algn="just">
              <a:buFont typeface="Wingdings" pitchFamily="2" charset="2"/>
              <a:buChar char="q"/>
            </a:pPr>
            <a:r>
              <a:rPr lang="fr-FR" sz="2800" dirty="0" smtClean="0"/>
              <a:t> Un pré-actionneur permet de </a:t>
            </a:r>
            <a:r>
              <a:rPr lang="fr-FR" sz="2800" b="1" dirty="0" smtClean="0"/>
              <a:t>distribuer</a:t>
            </a:r>
            <a:r>
              <a:rPr lang="fr-FR" sz="2800" dirty="0" smtClean="0"/>
              <a:t>, sur ordre de la partie commande, </a:t>
            </a:r>
            <a:r>
              <a:rPr lang="fr-FR" sz="2800" b="1" dirty="0" smtClean="0"/>
              <a:t>de l’énergie à un actionneur</a:t>
            </a:r>
            <a:r>
              <a:rPr lang="fr-FR" sz="2800" dirty="0" smtClean="0"/>
              <a:t>, ce dernier </a:t>
            </a:r>
            <a:r>
              <a:rPr lang="fr-FR" sz="2800" b="1" dirty="0" smtClean="0"/>
              <a:t>convertissant l’énergie reçue en énergie utile</a:t>
            </a:r>
            <a:r>
              <a:rPr lang="fr-FR" sz="2800" dirty="0" smtClean="0"/>
              <a:t>. </a:t>
            </a:r>
          </a:p>
        </p:txBody>
      </p:sp>
      <p:grpSp>
        <p:nvGrpSpPr>
          <p:cNvPr id="5" name="object 5"/>
          <p:cNvGrpSpPr/>
          <p:nvPr/>
        </p:nvGrpSpPr>
        <p:grpSpPr>
          <a:xfrm>
            <a:off x="-152400" y="956370"/>
            <a:ext cx="5181600" cy="697992"/>
            <a:chOff x="702563" y="1511808"/>
            <a:chExt cx="2853055" cy="565785"/>
          </a:xfrm>
        </p:grpSpPr>
        <p:sp>
          <p:nvSpPr>
            <p:cNvPr id="6" name="object 6"/>
            <p:cNvSpPr/>
            <p:nvPr/>
          </p:nvSpPr>
          <p:spPr>
            <a:xfrm>
              <a:off x="742192" y="1539270"/>
              <a:ext cx="2813294" cy="444947"/>
            </a:xfrm>
            <a:prstGeom prst="rect">
              <a:avLst/>
            </a:prstGeom>
            <a:blipFill>
              <a:blip r:embed="rId2" cstate="print"/>
              <a:stretch>
                <a:fillRect/>
              </a:stretch>
            </a:blipFill>
          </p:spPr>
          <p:txBody>
            <a:bodyPr wrap="square" lIns="0" tIns="0" rIns="0" bIns="0" rtlCol="0"/>
            <a:lstStyle/>
            <a:p>
              <a:endParaRPr/>
            </a:p>
          </p:txBody>
        </p:sp>
        <p:sp>
          <p:nvSpPr>
            <p:cNvPr id="7" name="object 7"/>
            <p:cNvSpPr/>
            <p:nvPr/>
          </p:nvSpPr>
          <p:spPr>
            <a:xfrm>
              <a:off x="702563" y="1511808"/>
              <a:ext cx="1659636" cy="565403"/>
            </a:xfrm>
            <a:prstGeom prst="rect">
              <a:avLst/>
            </a:prstGeom>
            <a:blipFill>
              <a:blip r:embed="rId3" cstate="print"/>
              <a:stretch>
                <a:fillRect/>
              </a:stretch>
            </a:blipFill>
          </p:spPr>
          <p:txBody>
            <a:bodyPr wrap="square" lIns="0" tIns="0" rIns="0" bIns="0" rtlCol="0"/>
            <a:lstStyle/>
            <a:p>
              <a:endParaRPr/>
            </a:p>
          </p:txBody>
        </p:sp>
        <p:sp>
          <p:nvSpPr>
            <p:cNvPr id="8" name="object 8"/>
            <p:cNvSpPr/>
            <p:nvPr/>
          </p:nvSpPr>
          <p:spPr>
            <a:xfrm>
              <a:off x="781024" y="1556753"/>
              <a:ext cx="2736342" cy="369328"/>
            </a:xfrm>
            <a:prstGeom prst="rect">
              <a:avLst/>
            </a:prstGeom>
            <a:blipFill>
              <a:blip r:embed="rId4" cstate="print"/>
              <a:stretch>
                <a:fillRect/>
              </a:stretch>
            </a:blipFill>
          </p:spPr>
          <p:txBody>
            <a:bodyPr wrap="square" lIns="0" tIns="0" rIns="0" bIns="0" rtlCol="0"/>
            <a:lstStyle/>
            <a:p>
              <a:endParaRPr/>
            </a:p>
          </p:txBody>
        </p:sp>
      </p:grpSp>
      <p:sp>
        <p:nvSpPr>
          <p:cNvPr id="9" name="object 9"/>
          <p:cNvSpPr txBox="1"/>
          <p:nvPr/>
        </p:nvSpPr>
        <p:spPr>
          <a:xfrm>
            <a:off x="76200" y="1039355"/>
            <a:ext cx="4953000" cy="408445"/>
          </a:xfrm>
          <a:prstGeom prst="rect">
            <a:avLst/>
          </a:prstGeom>
          <a:ln w="9525">
            <a:solidFill>
              <a:srgbClr val="497DBA"/>
            </a:solidFill>
          </a:ln>
        </p:spPr>
        <p:txBody>
          <a:bodyPr vert="horz" wrap="square" lIns="0" tIns="38735" rIns="0" bIns="0" rtlCol="0">
            <a:spAutoFit/>
          </a:bodyPr>
          <a:lstStyle/>
          <a:p>
            <a:r>
              <a:rPr lang="fr-FR" sz="2400" b="1" dirty="0" smtClean="0">
                <a:latin typeface="Times New Roman"/>
                <a:cs typeface="Times New Roman"/>
              </a:rPr>
              <a:t>2.1 </a:t>
            </a:r>
            <a:r>
              <a:rPr lang="fr-FR" sz="2400" b="1" dirty="0" smtClean="0"/>
              <a:t>Pré-actionneurs et actionneurs</a:t>
            </a:r>
            <a:endParaRPr sz="2400" b="1">
              <a:latin typeface="Times New Roman"/>
              <a:cs typeface="Times New Roman"/>
            </a:endParaRPr>
          </a:p>
        </p:txBody>
      </p:sp>
      <p:sp>
        <p:nvSpPr>
          <p:cNvPr id="10" name="object 2"/>
          <p:cNvSpPr txBox="1">
            <a:spLocks noGrp="1"/>
          </p:cNvSpPr>
          <p:nvPr>
            <p:ph type="title"/>
          </p:nvPr>
        </p:nvSpPr>
        <p:spPr>
          <a:xfrm>
            <a:off x="2895600" y="152400"/>
            <a:ext cx="3810000" cy="752129"/>
          </a:xfrm>
          <a:prstGeom prst="rect">
            <a:avLst/>
          </a:prstGeom>
        </p:spPr>
        <p:txBody>
          <a:bodyPr vert="horz" wrap="square" lIns="0" tIns="13335" rIns="0" bIns="0" rtlCol="0">
            <a:spAutoFit/>
          </a:bodyPr>
          <a:lstStyle/>
          <a:p>
            <a:pPr marL="12700">
              <a:lnSpc>
                <a:spcPct val="100000"/>
              </a:lnSpc>
              <a:spcBef>
                <a:spcPts val="105"/>
              </a:spcBef>
            </a:pPr>
            <a:r>
              <a:rPr lang="fr-FR" sz="4800" spc="-10" dirty="0" smtClean="0"/>
              <a:t>Automatique</a:t>
            </a:r>
            <a:endParaRPr sz="4800" spc="-10"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ject 3"/>
          <p:cNvSpPr/>
          <p:nvPr/>
        </p:nvSpPr>
        <p:spPr>
          <a:xfrm>
            <a:off x="239838" y="1676400"/>
            <a:ext cx="8675562" cy="4987230"/>
          </a:xfrm>
          <a:custGeom>
            <a:avLst/>
            <a:gdLst/>
            <a:ahLst/>
            <a:cxnLst/>
            <a:rect l="l" t="t" r="r" b="b"/>
            <a:pathLst>
              <a:path w="7777480" h="864235">
                <a:moveTo>
                  <a:pt x="0" y="144017"/>
                </a:moveTo>
                <a:lnTo>
                  <a:pt x="7342" y="98511"/>
                </a:lnTo>
                <a:lnTo>
                  <a:pt x="27786" y="58978"/>
                </a:lnTo>
                <a:lnTo>
                  <a:pt x="58962" y="27797"/>
                </a:lnTo>
                <a:lnTo>
                  <a:pt x="98496" y="7345"/>
                </a:lnTo>
                <a:lnTo>
                  <a:pt x="144018" y="0"/>
                </a:lnTo>
                <a:lnTo>
                  <a:pt x="7632890" y="0"/>
                </a:lnTo>
                <a:lnTo>
                  <a:pt x="7678397" y="7345"/>
                </a:lnTo>
                <a:lnTo>
                  <a:pt x="7717929" y="27797"/>
                </a:lnTo>
                <a:lnTo>
                  <a:pt x="7749110" y="58978"/>
                </a:lnTo>
                <a:lnTo>
                  <a:pt x="7769562" y="98511"/>
                </a:lnTo>
                <a:lnTo>
                  <a:pt x="7776908" y="144017"/>
                </a:lnTo>
                <a:lnTo>
                  <a:pt x="7776908" y="720089"/>
                </a:lnTo>
                <a:lnTo>
                  <a:pt x="7769562" y="765596"/>
                </a:lnTo>
                <a:lnTo>
                  <a:pt x="7749110" y="805129"/>
                </a:lnTo>
                <a:lnTo>
                  <a:pt x="7717929" y="836310"/>
                </a:lnTo>
                <a:lnTo>
                  <a:pt x="7678397" y="856762"/>
                </a:lnTo>
                <a:lnTo>
                  <a:pt x="7632890" y="864107"/>
                </a:lnTo>
                <a:lnTo>
                  <a:pt x="144018" y="864107"/>
                </a:lnTo>
                <a:lnTo>
                  <a:pt x="98496" y="856762"/>
                </a:lnTo>
                <a:lnTo>
                  <a:pt x="58962" y="836310"/>
                </a:lnTo>
                <a:lnTo>
                  <a:pt x="27786" y="805129"/>
                </a:lnTo>
                <a:lnTo>
                  <a:pt x="7342" y="765596"/>
                </a:lnTo>
                <a:lnTo>
                  <a:pt x="0" y="720089"/>
                </a:lnTo>
                <a:lnTo>
                  <a:pt x="0" y="144017"/>
                </a:lnTo>
                <a:close/>
              </a:path>
            </a:pathLst>
          </a:custGeom>
          <a:ln w="25400">
            <a:solidFill>
              <a:schemeClr val="bg1"/>
            </a:solidFill>
          </a:ln>
        </p:spPr>
        <p:txBody>
          <a:bodyPr wrap="square" lIns="0" tIns="0" rIns="0" bIns="0" rtlCol="0"/>
          <a:lstStyle/>
          <a:p>
            <a:pPr algn="just"/>
            <a:r>
              <a:rPr lang="fr-FR" sz="2600" dirty="0" smtClean="0"/>
              <a:t>Les pré-actionneurs électriques sont généralement :</a:t>
            </a:r>
          </a:p>
          <a:p>
            <a:pPr lvl="1" algn="just">
              <a:buFont typeface="Wingdings" pitchFamily="2" charset="2"/>
              <a:buChar char="§"/>
            </a:pPr>
            <a:r>
              <a:rPr lang="fr-FR" sz="2600" dirty="0" smtClean="0"/>
              <a:t>Les relais; </a:t>
            </a:r>
          </a:p>
          <a:p>
            <a:pPr lvl="1" algn="just">
              <a:buFont typeface="Wingdings" pitchFamily="2" charset="2"/>
              <a:buChar char="§"/>
            </a:pPr>
            <a:r>
              <a:rPr lang="fr-FR" sz="2600" dirty="0" smtClean="0"/>
              <a:t>Les contacteurs;</a:t>
            </a:r>
          </a:p>
          <a:p>
            <a:pPr lvl="1" algn="just">
              <a:buFont typeface="Wingdings" pitchFamily="2" charset="2"/>
              <a:buChar char="§"/>
            </a:pPr>
            <a:r>
              <a:rPr lang="fr-FR" sz="2600" dirty="0" smtClean="0"/>
              <a:t>Les sectionneurs;</a:t>
            </a:r>
          </a:p>
          <a:p>
            <a:pPr lvl="1" algn="just">
              <a:buFont typeface="Wingdings" pitchFamily="2" charset="2"/>
              <a:buChar char="§"/>
            </a:pPr>
            <a:r>
              <a:rPr lang="fr-FR" sz="2600" dirty="0" smtClean="0"/>
              <a:t>Les relais thermiques;</a:t>
            </a:r>
          </a:p>
          <a:p>
            <a:pPr lvl="1" algn="just">
              <a:buFont typeface="Wingdings" pitchFamily="2" charset="2"/>
              <a:buChar char="§"/>
            </a:pPr>
            <a:endParaRPr lang="fr-FR" sz="800" dirty="0" smtClean="0"/>
          </a:p>
          <a:p>
            <a:pPr algn="just"/>
            <a:r>
              <a:rPr lang="fr-FR" sz="2600" b="1" u="sng" dirty="0" smtClean="0"/>
              <a:t>a.1 Le relais</a:t>
            </a:r>
          </a:p>
          <a:p>
            <a:pPr algn="just"/>
            <a:r>
              <a:rPr lang="fr-FR" sz="2600" dirty="0" smtClean="0"/>
              <a:t>C’est composant électrique réalisant </a:t>
            </a:r>
            <a:r>
              <a:rPr lang="fr-FR" sz="2600" b="1" dirty="0" smtClean="0"/>
              <a:t>la fonction d’interfaçage </a:t>
            </a:r>
            <a:r>
              <a:rPr lang="fr-FR" sz="2600" dirty="0" smtClean="0"/>
              <a:t>entre un circuit de commande, généralement bas niveau, et un circuit de puissance alternatif ou continu (Isolation galvanique). </a:t>
            </a:r>
          </a:p>
          <a:p>
            <a:pPr algn="just"/>
            <a:r>
              <a:rPr lang="fr-FR" sz="2600" dirty="0" smtClean="0"/>
              <a:t>On distingue 02 types de relais : le </a:t>
            </a:r>
            <a:r>
              <a:rPr lang="fr-FR" sz="2600" b="1" dirty="0" smtClean="0"/>
              <a:t>relais électromagnétique </a:t>
            </a:r>
            <a:r>
              <a:rPr lang="fr-FR" sz="2600" dirty="0" smtClean="0"/>
              <a:t>et le </a:t>
            </a:r>
            <a:r>
              <a:rPr lang="fr-FR" sz="2600" b="1" dirty="0" smtClean="0"/>
              <a:t>relais statique</a:t>
            </a:r>
            <a:r>
              <a:rPr lang="fr-FR" sz="2600" dirty="0" smtClean="0"/>
              <a:t>. </a:t>
            </a:r>
          </a:p>
        </p:txBody>
      </p:sp>
      <p:grpSp>
        <p:nvGrpSpPr>
          <p:cNvPr id="5" name="object 5"/>
          <p:cNvGrpSpPr/>
          <p:nvPr/>
        </p:nvGrpSpPr>
        <p:grpSpPr>
          <a:xfrm>
            <a:off x="-152400" y="956370"/>
            <a:ext cx="6858000" cy="697992"/>
            <a:chOff x="702563" y="1511808"/>
            <a:chExt cx="2853055" cy="565785"/>
          </a:xfrm>
        </p:grpSpPr>
        <p:sp>
          <p:nvSpPr>
            <p:cNvPr id="6" name="object 6"/>
            <p:cNvSpPr/>
            <p:nvPr/>
          </p:nvSpPr>
          <p:spPr>
            <a:xfrm>
              <a:off x="742192" y="1539270"/>
              <a:ext cx="2813294" cy="444947"/>
            </a:xfrm>
            <a:prstGeom prst="rect">
              <a:avLst/>
            </a:prstGeom>
            <a:blipFill>
              <a:blip r:embed="rId2" cstate="print"/>
              <a:stretch>
                <a:fillRect/>
              </a:stretch>
            </a:blipFill>
          </p:spPr>
          <p:txBody>
            <a:bodyPr wrap="square" lIns="0" tIns="0" rIns="0" bIns="0" rtlCol="0"/>
            <a:lstStyle/>
            <a:p>
              <a:endParaRPr/>
            </a:p>
          </p:txBody>
        </p:sp>
        <p:sp>
          <p:nvSpPr>
            <p:cNvPr id="7" name="object 7"/>
            <p:cNvSpPr/>
            <p:nvPr/>
          </p:nvSpPr>
          <p:spPr>
            <a:xfrm>
              <a:off x="702563" y="1511808"/>
              <a:ext cx="1659636" cy="565403"/>
            </a:xfrm>
            <a:prstGeom prst="rect">
              <a:avLst/>
            </a:prstGeom>
            <a:blipFill>
              <a:blip r:embed="rId3" cstate="print"/>
              <a:stretch>
                <a:fillRect/>
              </a:stretch>
            </a:blipFill>
          </p:spPr>
          <p:txBody>
            <a:bodyPr wrap="square" lIns="0" tIns="0" rIns="0" bIns="0" rtlCol="0"/>
            <a:lstStyle/>
            <a:p>
              <a:endParaRPr/>
            </a:p>
          </p:txBody>
        </p:sp>
        <p:sp>
          <p:nvSpPr>
            <p:cNvPr id="8" name="object 8"/>
            <p:cNvSpPr/>
            <p:nvPr/>
          </p:nvSpPr>
          <p:spPr>
            <a:xfrm>
              <a:off x="781024" y="1556753"/>
              <a:ext cx="2736342" cy="369328"/>
            </a:xfrm>
            <a:prstGeom prst="rect">
              <a:avLst/>
            </a:prstGeom>
            <a:blipFill>
              <a:blip r:embed="rId4" cstate="print"/>
              <a:stretch>
                <a:fillRect/>
              </a:stretch>
            </a:blipFill>
          </p:spPr>
          <p:txBody>
            <a:bodyPr wrap="square" lIns="0" tIns="0" rIns="0" bIns="0" rtlCol="0"/>
            <a:lstStyle/>
            <a:p>
              <a:endParaRPr/>
            </a:p>
          </p:txBody>
        </p:sp>
      </p:grpSp>
      <p:sp>
        <p:nvSpPr>
          <p:cNvPr id="9" name="object 9"/>
          <p:cNvSpPr txBox="1"/>
          <p:nvPr/>
        </p:nvSpPr>
        <p:spPr>
          <a:xfrm>
            <a:off x="76200" y="1039355"/>
            <a:ext cx="6553200" cy="408445"/>
          </a:xfrm>
          <a:prstGeom prst="rect">
            <a:avLst/>
          </a:prstGeom>
          <a:ln w="9525">
            <a:solidFill>
              <a:srgbClr val="497DBA"/>
            </a:solidFill>
          </a:ln>
        </p:spPr>
        <p:txBody>
          <a:bodyPr vert="horz" wrap="square" lIns="0" tIns="38735" rIns="0" bIns="0" rtlCol="0">
            <a:spAutoFit/>
          </a:bodyPr>
          <a:lstStyle/>
          <a:p>
            <a:r>
              <a:rPr lang="fr-FR" sz="2400" b="1" dirty="0" smtClean="0">
                <a:latin typeface="Times New Roman"/>
                <a:cs typeface="Times New Roman"/>
              </a:rPr>
              <a:t>a. </a:t>
            </a:r>
            <a:r>
              <a:rPr lang="fr-FR" sz="2400" b="1" dirty="0" smtClean="0"/>
              <a:t>Pré-actionneurs et actionneurs électriques  </a:t>
            </a:r>
            <a:endParaRPr sz="2400" b="1">
              <a:latin typeface="Times New Roman"/>
              <a:cs typeface="Times New Roman"/>
            </a:endParaRPr>
          </a:p>
        </p:txBody>
      </p:sp>
      <p:sp>
        <p:nvSpPr>
          <p:cNvPr id="10" name="object 2"/>
          <p:cNvSpPr txBox="1">
            <a:spLocks noGrp="1"/>
          </p:cNvSpPr>
          <p:nvPr>
            <p:ph type="title"/>
          </p:nvPr>
        </p:nvSpPr>
        <p:spPr>
          <a:xfrm>
            <a:off x="2895600" y="152400"/>
            <a:ext cx="3810000" cy="752129"/>
          </a:xfrm>
          <a:prstGeom prst="rect">
            <a:avLst/>
          </a:prstGeom>
        </p:spPr>
        <p:txBody>
          <a:bodyPr vert="horz" wrap="square" lIns="0" tIns="13335" rIns="0" bIns="0" rtlCol="0">
            <a:spAutoFit/>
          </a:bodyPr>
          <a:lstStyle/>
          <a:p>
            <a:pPr marL="12700">
              <a:lnSpc>
                <a:spcPct val="100000"/>
              </a:lnSpc>
              <a:spcBef>
                <a:spcPts val="105"/>
              </a:spcBef>
            </a:pPr>
            <a:r>
              <a:rPr lang="fr-FR" sz="4800" spc="-10" dirty="0" smtClean="0"/>
              <a:t>Automatique</a:t>
            </a:r>
            <a:endParaRPr sz="4800" spc="-1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ject 3"/>
          <p:cNvSpPr/>
          <p:nvPr/>
        </p:nvSpPr>
        <p:spPr>
          <a:xfrm>
            <a:off x="239838" y="956370"/>
            <a:ext cx="8675562" cy="4987230"/>
          </a:xfrm>
          <a:custGeom>
            <a:avLst/>
            <a:gdLst/>
            <a:ahLst/>
            <a:cxnLst/>
            <a:rect l="l" t="t" r="r" b="b"/>
            <a:pathLst>
              <a:path w="7777480" h="864235">
                <a:moveTo>
                  <a:pt x="0" y="144017"/>
                </a:moveTo>
                <a:lnTo>
                  <a:pt x="7342" y="98511"/>
                </a:lnTo>
                <a:lnTo>
                  <a:pt x="27786" y="58978"/>
                </a:lnTo>
                <a:lnTo>
                  <a:pt x="58962" y="27797"/>
                </a:lnTo>
                <a:lnTo>
                  <a:pt x="98496" y="7345"/>
                </a:lnTo>
                <a:lnTo>
                  <a:pt x="144018" y="0"/>
                </a:lnTo>
                <a:lnTo>
                  <a:pt x="7632890" y="0"/>
                </a:lnTo>
                <a:lnTo>
                  <a:pt x="7678397" y="7345"/>
                </a:lnTo>
                <a:lnTo>
                  <a:pt x="7717929" y="27797"/>
                </a:lnTo>
                <a:lnTo>
                  <a:pt x="7749110" y="58978"/>
                </a:lnTo>
                <a:lnTo>
                  <a:pt x="7769562" y="98511"/>
                </a:lnTo>
                <a:lnTo>
                  <a:pt x="7776908" y="144017"/>
                </a:lnTo>
                <a:lnTo>
                  <a:pt x="7776908" y="720089"/>
                </a:lnTo>
                <a:lnTo>
                  <a:pt x="7769562" y="765596"/>
                </a:lnTo>
                <a:lnTo>
                  <a:pt x="7749110" y="805129"/>
                </a:lnTo>
                <a:lnTo>
                  <a:pt x="7717929" y="836310"/>
                </a:lnTo>
                <a:lnTo>
                  <a:pt x="7678397" y="856762"/>
                </a:lnTo>
                <a:lnTo>
                  <a:pt x="7632890" y="864107"/>
                </a:lnTo>
                <a:lnTo>
                  <a:pt x="144018" y="864107"/>
                </a:lnTo>
                <a:lnTo>
                  <a:pt x="98496" y="856762"/>
                </a:lnTo>
                <a:lnTo>
                  <a:pt x="58962" y="836310"/>
                </a:lnTo>
                <a:lnTo>
                  <a:pt x="27786" y="805129"/>
                </a:lnTo>
                <a:lnTo>
                  <a:pt x="7342" y="765596"/>
                </a:lnTo>
                <a:lnTo>
                  <a:pt x="0" y="720089"/>
                </a:lnTo>
                <a:lnTo>
                  <a:pt x="0" y="144017"/>
                </a:lnTo>
                <a:close/>
              </a:path>
            </a:pathLst>
          </a:custGeom>
          <a:ln w="25400">
            <a:solidFill>
              <a:schemeClr val="bg1"/>
            </a:solidFill>
          </a:ln>
        </p:spPr>
        <p:txBody>
          <a:bodyPr wrap="square" lIns="0" tIns="0" rIns="0" bIns="0" rtlCol="0"/>
          <a:lstStyle/>
          <a:p>
            <a:pPr lvl="1" algn="just">
              <a:buFont typeface="Wingdings" pitchFamily="2" charset="2"/>
              <a:buChar char="§"/>
            </a:pPr>
            <a:endParaRPr lang="fr-FR" sz="800" dirty="0" smtClean="0"/>
          </a:p>
          <a:p>
            <a:pPr algn="just">
              <a:buFont typeface="Arial" pitchFamily="34" charset="0"/>
              <a:buChar char="•"/>
            </a:pPr>
            <a:r>
              <a:rPr lang="fr-FR" sz="2600" b="1" u="sng" dirty="0" smtClean="0"/>
              <a:t>Relais électromécanique </a:t>
            </a:r>
          </a:p>
          <a:p>
            <a:pPr algn="just"/>
            <a:r>
              <a:rPr lang="fr-FR" sz="2600" dirty="0" smtClean="0"/>
              <a:t>Le relais électromagnétique est réservé pour les faibles puissances. C’est l’équivalent d’un interrupteur mécanique dont la manœuvre serait effectuée </a:t>
            </a:r>
            <a:r>
              <a:rPr lang="fr-FR" sz="2600" b="1" dirty="0" smtClean="0"/>
              <a:t>en faisant circuler un courant dans la bobine d’excitation </a:t>
            </a:r>
            <a:r>
              <a:rPr lang="fr-FR" sz="2600" dirty="0" smtClean="0"/>
              <a:t>du relais.</a:t>
            </a:r>
          </a:p>
        </p:txBody>
      </p:sp>
      <p:sp>
        <p:nvSpPr>
          <p:cNvPr id="10" name="object 2"/>
          <p:cNvSpPr txBox="1">
            <a:spLocks noGrp="1"/>
          </p:cNvSpPr>
          <p:nvPr>
            <p:ph type="title"/>
          </p:nvPr>
        </p:nvSpPr>
        <p:spPr>
          <a:xfrm>
            <a:off x="2895600" y="152400"/>
            <a:ext cx="3810000" cy="752129"/>
          </a:xfrm>
          <a:prstGeom prst="rect">
            <a:avLst/>
          </a:prstGeom>
        </p:spPr>
        <p:txBody>
          <a:bodyPr vert="horz" wrap="square" lIns="0" tIns="13335" rIns="0" bIns="0" rtlCol="0">
            <a:spAutoFit/>
          </a:bodyPr>
          <a:lstStyle/>
          <a:p>
            <a:pPr marL="12700">
              <a:lnSpc>
                <a:spcPct val="100000"/>
              </a:lnSpc>
              <a:spcBef>
                <a:spcPts val="105"/>
              </a:spcBef>
            </a:pPr>
            <a:r>
              <a:rPr lang="fr-FR" sz="4800" spc="-10" dirty="0" smtClean="0"/>
              <a:t>Automatique</a:t>
            </a:r>
            <a:endParaRPr sz="4800" spc="-10" dirty="0"/>
          </a:p>
        </p:txBody>
      </p:sp>
      <p:pic>
        <p:nvPicPr>
          <p:cNvPr id="1026" name="Picture 2"/>
          <p:cNvPicPr>
            <a:picLocks noChangeAspect="1" noChangeArrowheads="1"/>
          </p:cNvPicPr>
          <p:nvPr/>
        </p:nvPicPr>
        <p:blipFill>
          <a:blip r:embed="rId2"/>
          <a:srcRect/>
          <a:stretch>
            <a:fillRect/>
          </a:stretch>
        </p:blipFill>
        <p:spPr bwMode="auto">
          <a:xfrm>
            <a:off x="228600" y="3276600"/>
            <a:ext cx="1828800" cy="2104845"/>
          </a:xfrm>
          <a:prstGeom prst="rect">
            <a:avLst/>
          </a:prstGeom>
          <a:noFill/>
          <a:ln w="9525">
            <a:noFill/>
            <a:miter lim="800000"/>
            <a:headEnd/>
            <a:tailEnd/>
          </a:ln>
          <a:effectLst/>
        </p:spPr>
      </p:pic>
      <p:pic>
        <p:nvPicPr>
          <p:cNvPr id="1027" name="Picture 3"/>
          <p:cNvPicPr>
            <a:picLocks noChangeAspect="1" noChangeArrowheads="1"/>
          </p:cNvPicPr>
          <p:nvPr/>
        </p:nvPicPr>
        <p:blipFill>
          <a:blip r:embed="rId3"/>
          <a:srcRect/>
          <a:stretch>
            <a:fillRect/>
          </a:stretch>
        </p:blipFill>
        <p:spPr bwMode="auto">
          <a:xfrm>
            <a:off x="3124200" y="3200400"/>
            <a:ext cx="5557837" cy="3342264"/>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ject 3"/>
          <p:cNvSpPr/>
          <p:nvPr/>
        </p:nvSpPr>
        <p:spPr>
          <a:xfrm>
            <a:off x="239838" y="956370"/>
            <a:ext cx="8675562" cy="4987230"/>
          </a:xfrm>
          <a:custGeom>
            <a:avLst/>
            <a:gdLst/>
            <a:ahLst/>
            <a:cxnLst/>
            <a:rect l="l" t="t" r="r" b="b"/>
            <a:pathLst>
              <a:path w="7777480" h="864235">
                <a:moveTo>
                  <a:pt x="0" y="144017"/>
                </a:moveTo>
                <a:lnTo>
                  <a:pt x="7342" y="98511"/>
                </a:lnTo>
                <a:lnTo>
                  <a:pt x="27786" y="58978"/>
                </a:lnTo>
                <a:lnTo>
                  <a:pt x="58962" y="27797"/>
                </a:lnTo>
                <a:lnTo>
                  <a:pt x="98496" y="7345"/>
                </a:lnTo>
                <a:lnTo>
                  <a:pt x="144018" y="0"/>
                </a:lnTo>
                <a:lnTo>
                  <a:pt x="7632890" y="0"/>
                </a:lnTo>
                <a:lnTo>
                  <a:pt x="7678397" y="7345"/>
                </a:lnTo>
                <a:lnTo>
                  <a:pt x="7717929" y="27797"/>
                </a:lnTo>
                <a:lnTo>
                  <a:pt x="7749110" y="58978"/>
                </a:lnTo>
                <a:lnTo>
                  <a:pt x="7769562" y="98511"/>
                </a:lnTo>
                <a:lnTo>
                  <a:pt x="7776908" y="144017"/>
                </a:lnTo>
                <a:lnTo>
                  <a:pt x="7776908" y="720089"/>
                </a:lnTo>
                <a:lnTo>
                  <a:pt x="7769562" y="765596"/>
                </a:lnTo>
                <a:lnTo>
                  <a:pt x="7749110" y="805129"/>
                </a:lnTo>
                <a:lnTo>
                  <a:pt x="7717929" y="836310"/>
                </a:lnTo>
                <a:lnTo>
                  <a:pt x="7678397" y="856762"/>
                </a:lnTo>
                <a:lnTo>
                  <a:pt x="7632890" y="864107"/>
                </a:lnTo>
                <a:lnTo>
                  <a:pt x="144018" y="864107"/>
                </a:lnTo>
                <a:lnTo>
                  <a:pt x="98496" y="856762"/>
                </a:lnTo>
                <a:lnTo>
                  <a:pt x="58962" y="836310"/>
                </a:lnTo>
                <a:lnTo>
                  <a:pt x="27786" y="805129"/>
                </a:lnTo>
                <a:lnTo>
                  <a:pt x="7342" y="765596"/>
                </a:lnTo>
                <a:lnTo>
                  <a:pt x="0" y="720089"/>
                </a:lnTo>
                <a:lnTo>
                  <a:pt x="0" y="144017"/>
                </a:lnTo>
                <a:close/>
              </a:path>
            </a:pathLst>
          </a:custGeom>
          <a:ln w="25400">
            <a:solidFill>
              <a:schemeClr val="bg1"/>
            </a:solidFill>
          </a:ln>
        </p:spPr>
        <p:txBody>
          <a:bodyPr wrap="square" lIns="0" tIns="0" rIns="0" bIns="0" rtlCol="0"/>
          <a:lstStyle/>
          <a:p>
            <a:endParaRPr lang="fr-FR" dirty="0" smtClean="0"/>
          </a:p>
          <a:p>
            <a:pPr>
              <a:buFont typeface="Wingdings" pitchFamily="2" charset="2"/>
              <a:buChar char="§"/>
            </a:pPr>
            <a:r>
              <a:rPr lang="fr-FR" sz="2600" b="1" u="sng" dirty="0" smtClean="0"/>
              <a:t>Relais statique </a:t>
            </a:r>
          </a:p>
          <a:p>
            <a:r>
              <a:rPr lang="fr-FR" sz="2600" dirty="0" smtClean="0"/>
              <a:t>Un relais statique commute de manière totalement statique, sans pièce en mouvement. </a:t>
            </a:r>
          </a:p>
        </p:txBody>
      </p:sp>
      <p:sp>
        <p:nvSpPr>
          <p:cNvPr id="5" name="object 2"/>
          <p:cNvSpPr txBox="1">
            <a:spLocks noGrp="1"/>
          </p:cNvSpPr>
          <p:nvPr>
            <p:ph type="title"/>
          </p:nvPr>
        </p:nvSpPr>
        <p:spPr>
          <a:xfrm>
            <a:off x="2895600" y="152400"/>
            <a:ext cx="3810000" cy="752129"/>
          </a:xfrm>
          <a:prstGeom prst="rect">
            <a:avLst/>
          </a:prstGeom>
        </p:spPr>
        <p:txBody>
          <a:bodyPr vert="horz" wrap="square" lIns="0" tIns="13335" rIns="0" bIns="0" rtlCol="0">
            <a:spAutoFit/>
          </a:bodyPr>
          <a:lstStyle/>
          <a:p>
            <a:pPr marL="12700">
              <a:lnSpc>
                <a:spcPct val="100000"/>
              </a:lnSpc>
              <a:spcBef>
                <a:spcPts val="105"/>
              </a:spcBef>
            </a:pPr>
            <a:r>
              <a:rPr lang="fr-FR" sz="4800" spc="-10" dirty="0" smtClean="0"/>
              <a:t>Automatique</a:t>
            </a:r>
            <a:endParaRPr sz="4800" spc="-10" dirty="0"/>
          </a:p>
        </p:txBody>
      </p:sp>
      <p:pic>
        <p:nvPicPr>
          <p:cNvPr id="2050" name="Picture 2"/>
          <p:cNvPicPr>
            <a:picLocks noChangeAspect="1" noChangeArrowheads="1"/>
          </p:cNvPicPr>
          <p:nvPr/>
        </p:nvPicPr>
        <p:blipFill>
          <a:blip r:embed="rId2"/>
          <a:srcRect/>
          <a:stretch>
            <a:fillRect/>
          </a:stretch>
        </p:blipFill>
        <p:spPr bwMode="auto">
          <a:xfrm>
            <a:off x="76200" y="2676525"/>
            <a:ext cx="9029700" cy="3495675"/>
          </a:xfrm>
          <a:prstGeom prst="rect">
            <a:avLst/>
          </a:prstGeom>
          <a:noFill/>
          <a:ln w="9525">
            <a:noFill/>
            <a:miter lim="800000"/>
            <a:headEnd/>
            <a:tailEnd/>
          </a:ln>
          <a:effectLst/>
        </p:spPr>
      </p:pic>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Débit">
  <a:themeElements>
    <a:clrScheme name="Débit">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Débit">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Débit">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927</TotalTime>
  <Words>699</Words>
  <Application>Microsoft Office PowerPoint</Application>
  <PresentationFormat>Affichage à l'écran (4:3)</PresentationFormat>
  <Paragraphs>120</Paragraphs>
  <Slides>17</Slides>
  <Notes>0</Notes>
  <HiddenSlides>0</HiddenSlides>
  <MMClips>0</MMClips>
  <ScaleCrop>false</ScaleCrop>
  <HeadingPairs>
    <vt:vector size="4" baseType="variant">
      <vt:variant>
        <vt:lpstr>Thème</vt:lpstr>
      </vt:variant>
      <vt:variant>
        <vt:i4>1</vt:i4>
      </vt:variant>
      <vt:variant>
        <vt:lpstr>Titres des diapositives</vt:lpstr>
      </vt:variant>
      <vt:variant>
        <vt:i4>17</vt:i4>
      </vt:variant>
    </vt:vector>
  </HeadingPairs>
  <TitlesOfParts>
    <vt:vector size="18" baseType="lpstr">
      <vt:lpstr>Débit</vt:lpstr>
      <vt:lpstr>Diapositive 1</vt:lpstr>
      <vt:lpstr>Automatique  </vt:lpstr>
      <vt:lpstr>Automatique</vt:lpstr>
      <vt:lpstr>Automatique</vt:lpstr>
      <vt:lpstr>Automatique</vt:lpstr>
      <vt:lpstr>Automatique</vt:lpstr>
      <vt:lpstr>Automatique</vt:lpstr>
      <vt:lpstr>Automatique</vt:lpstr>
      <vt:lpstr>Automatique</vt:lpstr>
      <vt:lpstr>Automatique</vt:lpstr>
      <vt:lpstr>Automatique</vt:lpstr>
      <vt:lpstr>Automatique</vt:lpstr>
      <vt:lpstr>Automatique</vt:lpstr>
      <vt:lpstr>Automatique</vt:lpstr>
      <vt:lpstr>Automatique</vt:lpstr>
      <vt:lpstr>Automatique</vt:lpstr>
      <vt:lpstr>Automatique</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Cours Etat de l’art du génie électrique</dc:title>
  <dc:creator>DH</dc:creator>
  <cp:lastModifiedBy>User</cp:lastModifiedBy>
  <cp:revision>223</cp:revision>
  <dcterms:created xsi:type="dcterms:W3CDTF">2021-10-26T08:18:33Z</dcterms:created>
  <dcterms:modified xsi:type="dcterms:W3CDTF">2022-01-07T10:12:31Z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2021-01-28T00:00:00Z</vt:filetime>
  </property>
  <property fmtid="{D5CDD505-2E9C-101B-9397-08002B2CF9AE}" pid="3" name="Creator">
    <vt:lpwstr>Microsoft® PowerPoint® 2010</vt:lpwstr>
  </property>
  <property fmtid="{D5CDD505-2E9C-101B-9397-08002B2CF9AE}" pid="4" name="LastSaved">
    <vt:filetime>2021-10-26T00:00:00Z</vt:filetime>
  </property>
</Properties>
</file>