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handoutMasterIdLst>
    <p:handoutMasterId r:id="rId45"/>
  </p:handoutMasterIdLst>
  <p:sldIdLst>
    <p:sldId id="321" r:id="rId2"/>
    <p:sldId id="335" r:id="rId3"/>
    <p:sldId id="423" r:id="rId4"/>
    <p:sldId id="424" r:id="rId5"/>
    <p:sldId id="425" r:id="rId6"/>
    <p:sldId id="422" r:id="rId7"/>
    <p:sldId id="336" r:id="rId8"/>
    <p:sldId id="261" r:id="rId9"/>
    <p:sldId id="388" r:id="rId10"/>
    <p:sldId id="389" r:id="rId11"/>
    <p:sldId id="390" r:id="rId12"/>
    <p:sldId id="387" r:id="rId13"/>
    <p:sldId id="383" r:id="rId14"/>
    <p:sldId id="384" r:id="rId15"/>
    <p:sldId id="386" r:id="rId16"/>
    <p:sldId id="283" r:id="rId17"/>
    <p:sldId id="391" r:id="rId18"/>
    <p:sldId id="393" r:id="rId19"/>
    <p:sldId id="394" r:id="rId20"/>
    <p:sldId id="426" r:id="rId21"/>
    <p:sldId id="397" r:id="rId22"/>
    <p:sldId id="398" r:id="rId23"/>
    <p:sldId id="399" r:id="rId24"/>
    <p:sldId id="402" r:id="rId25"/>
    <p:sldId id="428" r:id="rId26"/>
    <p:sldId id="403" r:id="rId27"/>
    <p:sldId id="405" r:id="rId28"/>
    <p:sldId id="408" r:id="rId29"/>
    <p:sldId id="404" r:id="rId30"/>
    <p:sldId id="409" r:id="rId31"/>
    <p:sldId id="406" r:id="rId32"/>
    <p:sldId id="410" r:id="rId33"/>
    <p:sldId id="411" r:id="rId34"/>
    <p:sldId id="412" r:id="rId35"/>
    <p:sldId id="414" r:id="rId36"/>
    <p:sldId id="415" r:id="rId37"/>
    <p:sldId id="417" r:id="rId38"/>
    <p:sldId id="429" r:id="rId39"/>
    <p:sldId id="420" r:id="rId40"/>
    <p:sldId id="430" r:id="rId41"/>
    <p:sldId id="431" r:id="rId42"/>
    <p:sldId id="432" r:id="rId43"/>
  </p:sldIdLst>
  <p:sldSz cx="9144000" cy="6858000" type="screen4x3"/>
  <p:notesSz cx="7099300" cy="10234613"/>
  <p:defaultTextStyle>
    <a:defPPr>
      <a:defRPr lang="e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CC"/>
    <a:srgbClr val="920E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87" autoAdjust="0"/>
    <p:restoredTop sz="93909" autoAdjust="0"/>
  </p:normalViewPr>
  <p:slideViewPr>
    <p:cSldViewPr>
      <p:cViewPr>
        <p:scale>
          <a:sx n="60" d="100"/>
          <a:sy n="60" d="100"/>
        </p:scale>
        <p:origin x="-1446" y="-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37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076363" cy="511730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296" y="2"/>
            <a:ext cx="3076363" cy="511730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2" y="9721107"/>
            <a:ext cx="3076363" cy="511730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296" y="9721107"/>
            <a:ext cx="3076363" cy="511730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64C9AA1B-E7CB-4EAE-B908-06A2530E5B24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1280823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076099" cy="5111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615" y="2"/>
            <a:ext cx="3076098" cy="5111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8350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10723" y="4860926"/>
            <a:ext cx="5679440" cy="4605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2" y="9721852"/>
            <a:ext cx="3076099" cy="5111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615" y="9721852"/>
            <a:ext cx="3076098" cy="5111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DE5685-A88F-4CD4-B683-22EA1DFE0A1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352468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" dirty="0" smtClean="0"/>
              <a:t> 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" dirty="0" smtClean="0"/>
              <a:t> 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" dirty="0" smtClean="0"/>
              <a:t> 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" dirty="0" smtClean="0"/>
              <a:t> 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" dirty="0" smtClean="0"/>
              <a:t> 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" dirty="0" smtClean="0"/>
              <a:t> 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" dirty="0" smtClean="0"/>
              <a:t> 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" dirty="0" smtClean="0"/>
              <a:t> 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BF1CE-53C6-473C-899F-19D4FFE41247}" type="datetime1">
              <a:rPr lang="fr-FR" smtClean="0"/>
              <a:pPr/>
              <a:t>11/02/2024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4FED4-52F4-4237-B95D-836CB2BED0A7}" type="datetime1">
              <a:rPr lang="fr-FR" smtClean="0"/>
              <a:pPr/>
              <a:t>11/02/2024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E96E4-C69B-4318-9D75-F2CCE7E759EF}" type="datetime1">
              <a:rPr lang="fr-FR" smtClean="0"/>
              <a:pPr/>
              <a:t>11/02/2024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BD400-EED2-411E-8A75-9A5C96694423}" type="datetime1">
              <a:rPr lang="fr-FR" smtClean="0"/>
              <a:pPr/>
              <a:t>11/02/2024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81077-4062-4F21-87C9-A71F3EB50DB4}" type="datetime1">
              <a:rPr lang="fr-FR" smtClean="0"/>
              <a:pPr/>
              <a:t>11/02/2024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E1172-E7B6-491A-B3B6-8CC2A8E44384}" type="datetime1">
              <a:rPr lang="fr-FR" smtClean="0"/>
              <a:pPr/>
              <a:t>11/02/2024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FB9B6-F494-48E4-A29E-95DB057D071C}" type="datetime1">
              <a:rPr lang="fr-FR" smtClean="0"/>
              <a:pPr/>
              <a:t>11/02/2024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0FBB6-8FF5-4A55-BF40-6DE7089DEAD9}" type="datetime1">
              <a:rPr lang="fr-FR" smtClean="0"/>
              <a:pPr/>
              <a:t>11/02/2024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66652-80BC-4023-BA79-96954006EE27}" type="datetime1">
              <a:rPr lang="fr-FR" smtClean="0"/>
              <a:pPr/>
              <a:t>11/02/2024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0BD6F-FC3E-4CC8-B7DF-0939797F3E80}" type="datetime1">
              <a:rPr lang="fr-FR" smtClean="0"/>
              <a:pPr/>
              <a:t>11/02/2024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6754E-3660-42BF-86CE-53D0F10A557A}" type="datetime1">
              <a:rPr lang="fr-FR" smtClean="0"/>
              <a:pPr/>
              <a:t>11/02/2024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7FB69-6FAA-4FDC-9D4E-48915D276987}" type="datetime1">
              <a:rPr lang="fr-FR" smtClean="0"/>
              <a:pPr/>
              <a:t>11/02/2024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785794"/>
            <a:ext cx="8572560" cy="5572164"/>
          </a:xfrm>
        </p:spPr>
        <p:txBody>
          <a:bodyPr>
            <a:normAutofit fontScale="92500" lnSpcReduction="10000"/>
          </a:bodyPr>
          <a:lstStyle/>
          <a:p>
            <a:pPr marL="447675" indent="-447675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AutoNum type="arabicPeriod"/>
            </a:pPr>
            <a:r>
              <a:rPr lang="en" sz="2800" b="1" dirty="0" smtClean="0">
                <a:solidFill>
                  <a:srgbClr val="0070C0"/>
                </a:solidFill>
              </a:rPr>
              <a:t>Introduction</a:t>
            </a:r>
          </a:p>
          <a:p>
            <a:pPr marL="457200" indent="-4572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AutoNum type="arabicPeriod"/>
            </a:pPr>
            <a:r>
              <a:rPr lang="en" sz="2800" b="1" dirty="0" smtClean="0">
                <a:solidFill>
                  <a:srgbClr val="0070C0"/>
                </a:solidFill>
              </a:rPr>
              <a:t>Subprograms </a:t>
            </a:r>
            <a:r>
              <a:rPr lang="en" sz="2800" b="1" dirty="0">
                <a:solidFill>
                  <a:srgbClr val="0070C0"/>
                </a:solidFill>
              </a:rPr>
              <a:t>(modules) </a:t>
            </a:r>
            <a:r>
              <a:rPr lang="en" sz="2800" b="1" dirty="0" smtClean="0">
                <a:solidFill>
                  <a:srgbClr val="0070C0"/>
                </a:solidFill>
              </a:rPr>
              <a:t>:</a:t>
            </a:r>
          </a:p>
          <a:p>
            <a:pPr marL="400050" lvl="1" indent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" sz="2600" b="1" dirty="0" smtClean="0">
                <a:solidFill>
                  <a:srgbClr val="00B050"/>
                </a:solidFill>
              </a:rPr>
              <a:t>2.1. Procedures</a:t>
            </a:r>
          </a:p>
          <a:p>
            <a:pPr marL="400050" lvl="1" indent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" sz="2600" b="1" dirty="0" smtClean="0">
                <a:solidFill>
                  <a:srgbClr val="00B050"/>
                </a:solidFill>
              </a:rPr>
              <a:t>2.2. Functions</a:t>
            </a:r>
          </a:p>
          <a:p>
            <a:pPr marL="457200" indent="-4572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AutoNum type="arabicPeriod"/>
            </a:pPr>
            <a:r>
              <a:rPr lang="en" sz="2800" b="1" dirty="0" smtClean="0">
                <a:solidFill>
                  <a:srgbClr val="0070C0"/>
                </a:solidFill>
              </a:rPr>
              <a:t>Variables </a:t>
            </a:r>
            <a:r>
              <a:rPr lang="en" sz="2800" b="1" dirty="0">
                <a:solidFill>
                  <a:srgbClr val="0070C0"/>
                </a:solidFill>
              </a:rPr>
              <a:t>and local variables</a:t>
            </a:r>
            <a:endParaRPr lang="fr-FR" sz="2800" b="1" dirty="0" smtClean="0">
              <a:solidFill>
                <a:srgbClr val="0070C0"/>
              </a:solidFill>
            </a:endParaRPr>
          </a:p>
          <a:p>
            <a:pPr marL="457200" indent="-4572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AutoNum type="arabicPeriod"/>
            </a:pPr>
            <a:r>
              <a:rPr lang="en" sz="2800" b="1" dirty="0">
                <a:solidFill>
                  <a:srgbClr val="0070C0"/>
                </a:solidFill>
              </a:rPr>
              <a:t>Parameters </a:t>
            </a:r>
            <a:r>
              <a:rPr lang="en" sz="2800" b="1" dirty="0" smtClean="0">
                <a:solidFill>
                  <a:srgbClr val="0070C0"/>
                </a:solidFill>
              </a:rPr>
              <a:t>passing</a:t>
            </a:r>
          </a:p>
          <a:p>
            <a:pPr marL="457200" indent="-4572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AutoNum type="arabicPeriod"/>
            </a:pPr>
            <a:r>
              <a:rPr lang="en" sz="2800" b="1" dirty="0" smtClean="0">
                <a:solidFill>
                  <a:srgbClr val="0070C0"/>
                </a:solidFill>
              </a:rPr>
              <a:t>Advantages of using subprograms </a:t>
            </a:r>
          </a:p>
          <a:p>
            <a:pPr marL="457200" indent="-4572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AutoNum type="arabicPeriod"/>
            </a:pPr>
            <a:endParaRPr lang="fr-FR" sz="2800" b="1" dirty="0" smtClean="0">
              <a:solidFill>
                <a:srgbClr val="0070C0"/>
              </a:solidFill>
            </a:endParaRPr>
          </a:p>
          <a:p>
            <a:pPr marL="400050" lvl="1" indent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" sz="2400" b="1" dirty="0" smtClean="0">
                <a:solidFill>
                  <a:srgbClr val="0070C0"/>
                </a:solidFill>
              </a:rPr>
              <a:t>   </a:t>
            </a:r>
            <a:endParaRPr lang="fr-FR" sz="2000" b="1" dirty="0" smtClean="0">
              <a:solidFill>
                <a:srgbClr val="0070C0"/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3200" b="1" dirty="0" smtClean="0">
                <a:solidFill>
                  <a:schemeClr val="accent1">
                    <a:lumMod val="50000"/>
                  </a:schemeClr>
                </a:solidFill>
              </a:rPr>
              <a:t>Chapter 1: Subprograms</a:t>
            </a:r>
            <a:endParaRPr lang="fr-FR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47574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908720"/>
            <a:ext cx="8572560" cy="5572164"/>
          </a:xfrm>
        </p:spPr>
        <p:txBody>
          <a:bodyPr>
            <a:normAutofit/>
          </a:bodyPr>
          <a:lstStyle/>
          <a:p>
            <a:pPr marL="361950" lvl="2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en" b="1" dirty="0" smtClean="0">
                <a:solidFill>
                  <a:srgbClr val="00B050"/>
                </a:solidFill>
              </a:rPr>
              <a:t>Module </a:t>
            </a:r>
            <a:r>
              <a:rPr lang="en" b="1" dirty="0">
                <a:solidFill>
                  <a:srgbClr val="00B050"/>
                </a:solidFill>
              </a:rPr>
              <a:t>2 </a:t>
            </a:r>
            <a:r>
              <a:rPr lang="en" b="1" dirty="0"/>
              <a:t>: </a:t>
            </a:r>
            <a:r>
              <a:rPr lang="en" dirty="0"/>
              <a:t>allows you to calculate the average of each student</a:t>
            </a:r>
          </a:p>
          <a:p>
            <a:pPr marL="361950" lvl="2" indent="0" algn="just">
              <a:spcAft>
                <a:spcPts val="600"/>
              </a:spcAft>
              <a:buNone/>
            </a:pPr>
            <a:endParaRPr lang="fr-FR" b="1" dirty="0" smtClean="0"/>
          </a:p>
          <a:p>
            <a:pPr marL="361950" lvl="2" indent="0" algn="just">
              <a:spcAft>
                <a:spcPts val="600"/>
              </a:spcAft>
              <a:buNone/>
            </a:pPr>
            <a:endParaRPr lang="fr-FR" b="1" dirty="0" smtClean="0"/>
          </a:p>
          <a:p>
            <a:pPr marL="361950" lvl="2" indent="0" algn="just">
              <a:spcAft>
                <a:spcPts val="600"/>
              </a:spcAft>
              <a:buNone/>
            </a:pPr>
            <a:endParaRPr lang="fr-FR" b="1" dirty="0"/>
          </a:p>
          <a:p>
            <a:pPr marL="361950" lvl="2" indent="0" algn="ctr">
              <a:spcBef>
                <a:spcPts val="1800"/>
              </a:spcBef>
              <a:spcAft>
                <a:spcPts val="600"/>
              </a:spcAft>
              <a:buNone/>
            </a:pPr>
            <a:endParaRPr lang="en" b="1" dirty="0" smtClean="0"/>
          </a:p>
          <a:p>
            <a:pPr marL="361950" lvl="2" indent="0" algn="ctr">
              <a:spcBef>
                <a:spcPts val="1800"/>
              </a:spcBef>
              <a:spcAft>
                <a:spcPts val="600"/>
              </a:spcAft>
              <a:buNone/>
            </a:pPr>
            <a:r>
              <a:rPr lang="en" b="1" dirty="0" smtClean="0"/>
              <a:t>Role</a:t>
            </a:r>
            <a:r>
              <a:rPr lang="en" b="1" dirty="0"/>
              <a:t>: Calculate a student's </a:t>
            </a:r>
            <a:r>
              <a:rPr lang="en" b="1" dirty="0" smtClean="0"/>
              <a:t>average</a:t>
            </a: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" sz="3600" b="1" dirty="0" smtClean="0">
                <a:solidFill>
                  <a:srgbClr val="0070C0"/>
                </a:solidFill>
              </a:rPr>
              <a:t>2. Subprograms</a:t>
            </a:r>
            <a:endParaRPr lang="fr-FR" sz="3200" b="1" dirty="0">
              <a:solidFill>
                <a:srgbClr val="0070C0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10</a:t>
            </a:fld>
            <a:endParaRPr lang="fr-FR" dirty="0"/>
          </a:p>
        </p:txBody>
      </p:sp>
      <p:grpSp>
        <p:nvGrpSpPr>
          <p:cNvPr id="15" name="Groupe 14"/>
          <p:cNvGrpSpPr/>
          <p:nvPr/>
        </p:nvGrpSpPr>
        <p:grpSpPr>
          <a:xfrm>
            <a:off x="683568" y="2024145"/>
            <a:ext cx="7271924" cy="1324535"/>
            <a:chOff x="467544" y="4176663"/>
            <a:chExt cx="7271924" cy="1324535"/>
          </a:xfrm>
        </p:grpSpPr>
        <p:grpSp>
          <p:nvGrpSpPr>
            <p:cNvPr id="5" name="Groupe 4"/>
            <p:cNvGrpSpPr/>
            <p:nvPr/>
          </p:nvGrpSpPr>
          <p:grpSpPr>
            <a:xfrm>
              <a:off x="1789208" y="4277062"/>
              <a:ext cx="5950260" cy="1224136"/>
              <a:chOff x="1789208" y="4277062"/>
              <a:chExt cx="5950260" cy="1224136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2598968" y="4277062"/>
                <a:ext cx="2880320" cy="1224136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" sz="280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Calculate_Avg</a:t>
                </a:r>
                <a:endParaRPr lang="fr-FR" sz="28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8" name="Connecteur droit avec flèche 17"/>
              <p:cNvCxnSpPr/>
              <p:nvPr/>
            </p:nvCxnSpPr>
            <p:spPr>
              <a:xfrm>
                <a:off x="5496960" y="4873623"/>
                <a:ext cx="792088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Connecteur droit avec flèche 22"/>
              <p:cNvCxnSpPr/>
              <p:nvPr/>
            </p:nvCxnSpPr>
            <p:spPr>
              <a:xfrm>
                <a:off x="1789208" y="4466729"/>
                <a:ext cx="792088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Connecteur droit avec flèche 23"/>
              <p:cNvCxnSpPr/>
              <p:nvPr/>
            </p:nvCxnSpPr>
            <p:spPr>
              <a:xfrm>
                <a:off x="1806880" y="4847266"/>
                <a:ext cx="792088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Connecteur droit avec flèche 24"/>
              <p:cNvCxnSpPr/>
              <p:nvPr/>
            </p:nvCxnSpPr>
            <p:spPr>
              <a:xfrm>
                <a:off x="1806880" y="5258817"/>
                <a:ext cx="792088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ZoneTexte 25"/>
              <p:cNvSpPr txBox="1"/>
              <p:nvPr/>
            </p:nvSpPr>
            <p:spPr>
              <a:xfrm>
                <a:off x="6330556" y="4642790"/>
                <a:ext cx="140891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" sz="2400" b="1" dirty="0" err="1" smtClean="0"/>
                  <a:t>Avg </a:t>
                </a:r>
                <a:r>
                  <a:rPr lang="en" sz="2400" b="1" dirty="0" smtClean="0"/>
                  <a:t>: real</a:t>
                </a:r>
                <a:endParaRPr lang="fr-FR" b="1" dirty="0"/>
              </a:p>
            </p:txBody>
          </p:sp>
        </p:grpSp>
        <p:sp>
          <p:nvSpPr>
            <p:cNvPr id="30" name="ZoneTexte 29"/>
            <p:cNvSpPr txBox="1"/>
            <p:nvPr/>
          </p:nvSpPr>
          <p:spPr>
            <a:xfrm>
              <a:off x="467544" y="4176663"/>
              <a:ext cx="11462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" sz="2400" b="1" dirty="0" smtClean="0"/>
                <a:t>TP: real</a:t>
              </a:r>
              <a:endParaRPr lang="fr-FR" b="1" dirty="0"/>
            </a:p>
          </p:txBody>
        </p:sp>
        <p:sp>
          <p:nvSpPr>
            <p:cNvPr id="31" name="ZoneTexte 30"/>
            <p:cNvSpPr txBox="1"/>
            <p:nvPr/>
          </p:nvSpPr>
          <p:spPr>
            <a:xfrm>
              <a:off x="473559" y="4572008"/>
              <a:ext cx="11766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" sz="2400" b="1" dirty="0" smtClean="0"/>
                <a:t>TD: real</a:t>
              </a:r>
              <a:endParaRPr lang="fr-FR" b="1" dirty="0"/>
            </a:p>
          </p:txBody>
        </p:sp>
        <p:sp>
          <p:nvSpPr>
            <p:cNvPr id="32" name="ZoneTexte 31"/>
            <p:cNvSpPr txBox="1"/>
            <p:nvPr/>
          </p:nvSpPr>
          <p:spPr>
            <a:xfrm>
              <a:off x="509673" y="4983559"/>
              <a:ext cx="142866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" sz="2400" b="1" dirty="0" err="1" smtClean="0"/>
                <a:t>Cont </a:t>
              </a:r>
              <a:r>
                <a:rPr lang="en" sz="2400" b="1" dirty="0" smtClean="0"/>
                <a:t>: real</a:t>
              </a:r>
              <a:endParaRPr lang="fr-FR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209813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908720"/>
            <a:ext cx="8572560" cy="5572164"/>
          </a:xfrm>
        </p:spPr>
        <p:txBody>
          <a:bodyPr>
            <a:normAutofit/>
          </a:bodyPr>
          <a:lstStyle/>
          <a:p>
            <a:pPr marL="361950" lvl="2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en" b="1" dirty="0">
                <a:solidFill>
                  <a:srgbClr val="00B050"/>
                </a:solidFill>
              </a:rPr>
              <a:t>Module 3 </a:t>
            </a:r>
            <a:r>
              <a:rPr lang="en" b="1" dirty="0"/>
              <a:t>: </a:t>
            </a:r>
            <a:r>
              <a:rPr lang="en" dirty="0"/>
              <a:t>say for each student if they are </a:t>
            </a:r>
            <a:r>
              <a:rPr lang="en" b="1" dirty="0"/>
              <a:t>admitted </a:t>
            </a:r>
            <a:r>
              <a:rPr lang="en" dirty="0"/>
              <a:t>or </a:t>
            </a:r>
            <a:r>
              <a:rPr lang="en" b="1" dirty="0"/>
              <a:t>deferred </a:t>
            </a:r>
            <a:r>
              <a:rPr lang="en" dirty="0"/>
              <a:t>for this module</a:t>
            </a:r>
            <a:endParaRPr lang="fr-FR" b="1" dirty="0"/>
          </a:p>
          <a:p>
            <a:pPr marL="361950" lvl="2" indent="0" algn="just">
              <a:spcAft>
                <a:spcPts val="600"/>
              </a:spcAft>
              <a:buNone/>
            </a:pPr>
            <a:endParaRPr lang="fr-FR" b="1" dirty="0" smtClean="0"/>
          </a:p>
          <a:p>
            <a:pPr marL="361950" lvl="2" indent="0" algn="just">
              <a:spcAft>
                <a:spcPts val="600"/>
              </a:spcAft>
              <a:buNone/>
            </a:pPr>
            <a:endParaRPr lang="fr-FR" b="1" dirty="0"/>
          </a:p>
          <a:p>
            <a:pPr marL="361950" lvl="2" indent="0" algn="just">
              <a:spcAft>
                <a:spcPts val="600"/>
              </a:spcAft>
              <a:buNone/>
            </a:pPr>
            <a:endParaRPr lang="fr-FR" b="1" dirty="0" smtClean="0"/>
          </a:p>
          <a:p>
            <a:pPr marL="361950" lvl="2" indent="0" algn="just">
              <a:spcAft>
                <a:spcPts val="600"/>
              </a:spcAft>
              <a:buNone/>
            </a:pPr>
            <a:r>
              <a:rPr lang="en" b="1" dirty="0" smtClean="0"/>
              <a:t>          Role: say whether the student is admitted or not</a:t>
            </a:r>
          </a:p>
          <a:p>
            <a:pPr marL="361950" lvl="2" indent="0" algn="just">
              <a:spcAft>
                <a:spcPts val="600"/>
              </a:spcAft>
              <a:buNone/>
            </a:pPr>
            <a:endParaRPr lang="fr-FR" b="1" dirty="0" smtClean="0"/>
          </a:p>
          <a:p>
            <a:pPr marL="361950" lvl="2" indent="0" algn="just">
              <a:spcAft>
                <a:spcPts val="600"/>
              </a:spcAft>
              <a:buNone/>
            </a:pPr>
            <a:endParaRPr lang="fr-FR" b="1" dirty="0" smtClean="0"/>
          </a:p>
          <a:p>
            <a:pPr marL="361950" lvl="2" indent="0" algn="just">
              <a:spcAft>
                <a:spcPts val="600"/>
              </a:spcAft>
              <a:buNone/>
            </a:pPr>
            <a:endParaRPr lang="fr-FR" b="1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" sz="3600" b="1" dirty="0" smtClean="0">
                <a:solidFill>
                  <a:srgbClr val="0070C0"/>
                </a:solidFill>
              </a:rPr>
              <a:t>2. Subprograms</a:t>
            </a:r>
            <a:endParaRPr lang="fr-FR" sz="3200" b="1" dirty="0">
              <a:solidFill>
                <a:srgbClr val="0070C0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2" name="Rectangle 1"/>
          <p:cNvSpPr/>
          <p:nvPr/>
        </p:nvSpPr>
        <p:spPr>
          <a:xfrm>
            <a:off x="3707904" y="2060848"/>
            <a:ext cx="2880320" cy="12241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Adm-Ajn</a:t>
            </a:r>
            <a:endParaRPr lang="fr-FR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Connecteur droit avec flèche 8"/>
          <p:cNvCxnSpPr/>
          <p:nvPr/>
        </p:nvCxnSpPr>
        <p:spPr>
          <a:xfrm>
            <a:off x="2915816" y="2672916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973310" y="2402699"/>
            <a:ext cx="20466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" sz="2400" b="1" dirty="0" smtClean="0"/>
              <a:t>Average: real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297006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908720"/>
            <a:ext cx="8572560" cy="5572164"/>
          </a:xfrm>
        </p:spPr>
        <p:txBody>
          <a:bodyPr>
            <a:normAutofit/>
          </a:bodyPr>
          <a:lstStyle/>
          <a:p>
            <a:pPr marL="0" lvl="1" indent="0" algn="just">
              <a:spcAft>
                <a:spcPts val="600"/>
              </a:spcAft>
              <a:buNone/>
            </a:pPr>
            <a:r>
              <a:rPr lang="en" b="1" dirty="0" smtClean="0"/>
              <a:t>Example 2: </a:t>
            </a:r>
            <a:r>
              <a:rPr lang="en-US" dirty="0"/>
              <a:t>A deficient number is a natural integer n which is strictly greater than the sum of its strict divisors. We want to write an algorithm that reads an integer and then display all deficient numbers less than it</a:t>
            </a:r>
            <a:r>
              <a:rPr lang="en-US" dirty="0" smtClean="0"/>
              <a:t>.</a:t>
            </a:r>
          </a:p>
          <a:p>
            <a:pPr marL="0" lvl="1" indent="0" algn="just">
              <a:spcAft>
                <a:spcPts val="600"/>
              </a:spcAft>
              <a:buNone/>
            </a:pPr>
            <a:r>
              <a:rPr lang="en" sz="2400" b="1" dirty="0" smtClean="0"/>
              <a:t>We can decompose this problem into three sub-problems</a:t>
            </a:r>
          </a:p>
          <a:p>
            <a:pPr marL="742950" lvl="2" indent="-342900" algn="just">
              <a:spcBef>
                <a:spcPts val="1200"/>
              </a:spcBef>
              <a:spcAft>
                <a:spcPts val="600"/>
              </a:spcAft>
            </a:pPr>
            <a:r>
              <a:rPr lang="en" b="1" dirty="0" smtClean="0"/>
              <a:t>Sub-problem 1: </a:t>
            </a:r>
            <a:r>
              <a:rPr lang="en" dirty="0" smtClean="0"/>
              <a:t>calculate the sum of the strict divisors of a natural number N.</a:t>
            </a:r>
            <a:endParaRPr lang="fr-FR" b="1" dirty="0" smtClean="0"/>
          </a:p>
          <a:p>
            <a:pPr marL="742950" lvl="2" indent="-342900" algn="just">
              <a:spcBef>
                <a:spcPts val="1200"/>
              </a:spcBef>
              <a:spcAft>
                <a:spcPts val="600"/>
              </a:spcAft>
            </a:pPr>
            <a:r>
              <a:rPr lang="en" b="1" dirty="0" smtClean="0"/>
              <a:t>Subproblem 2: </a:t>
            </a:r>
            <a:r>
              <a:rPr lang="en" dirty="0"/>
              <a:t>Check </a:t>
            </a:r>
            <a:r>
              <a:rPr lang="en" dirty="0" smtClean="0"/>
              <a:t>if an integer n is </a:t>
            </a:r>
            <a:r>
              <a:rPr lang="en" dirty="0"/>
              <a:t>deficient </a:t>
            </a:r>
            <a:r>
              <a:rPr lang="en" dirty="0" smtClean="0"/>
              <a:t>or not.</a:t>
            </a:r>
          </a:p>
          <a:p>
            <a:pPr marL="742950" lvl="2" indent="-342900" algn="just">
              <a:spcBef>
                <a:spcPts val="1200"/>
              </a:spcBef>
              <a:spcAft>
                <a:spcPts val="600"/>
              </a:spcAft>
            </a:pPr>
            <a:r>
              <a:rPr lang="en" b="1" dirty="0" smtClean="0"/>
              <a:t>Sub-problem 3: </a:t>
            </a:r>
            <a:r>
              <a:rPr lang="en" dirty="0" smtClean="0"/>
              <a:t>display deficient numbers less than an integer</a:t>
            </a:r>
            <a:endParaRPr lang="fr-FR" b="1" dirty="0" smtClean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" sz="3600" b="1" dirty="0" smtClean="0">
                <a:solidFill>
                  <a:srgbClr val="0070C0"/>
                </a:solidFill>
              </a:rPr>
              <a:t>2. Subprograms</a:t>
            </a:r>
            <a:endParaRPr lang="fr-FR" sz="3200" b="1" dirty="0">
              <a:solidFill>
                <a:srgbClr val="0070C0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29444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908720"/>
            <a:ext cx="8572560" cy="5572164"/>
          </a:xfrm>
        </p:spPr>
        <p:txBody>
          <a:bodyPr>
            <a:normAutofit/>
          </a:bodyPr>
          <a:lstStyle/>
          <a:p>
            <a:pPr marL="342900" lvl="1" indent="-342900" algn="just">
              <a:spcAft>
                <a:spcPts val="600"/>
              </a:spcAft>
              <a:buFont typeface="Arial" pitchFamily="34" charset="0"/>
              <a:buChar char="•"/>
            </a:pPr>
            <a:r>
              <a:rPr lang="en" sz="2400" dirty="0" smtClean="0"/>
              <a:t>The algorithm can be decomposed into the following three </a:t>
            </a:r>
            <a:r>
              <a:rPr lang="en" sz="2400" b="1" dirty="0">
                <a:solidFill>
                  <a:srgbClr val="FF0000"/>
                </a:solidFill>
              </a:rPr>
              <a:t>Modules </a:t>
            </a:r>
            <a:r>
              <a:rPr lang="en" sz="2400" dirty="0"/>
              <a:t>(subprograms ):</a:t>
            </a:r>
            <a:endParaRPr lang="en" sz="2400" dirty="0" smtClean="0"/>
          </a:p>
          <a:p>
            <a:pPr marL="361950" lvl="2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en" b="1" dirty="0" smtClean="0">
                <a:solidFill>
                  <a:srgbClr val="00B050"/>
                </a:solidFill>
              </a:rPr>
              <a:t>Module 1 </a:t>
            </a:r>
            <a:r>
              <a:rPr lang="en" b="1" dirty="0" smtClean="0"/>
              <a:t>: </a:t>
            </a:r>
            <a:r>
              <a:rPr lang="en" dirty="0"/>
              <a:t>calculate the sum of the strict divisors of a natural number </a:t>
            </a:r>
            <a:r>
              <a:rPr lang="en" dirty="0" smtClean="0"/>
              <a:t>N.</a:t>
            </a:r>
          </a:p>
          <a:p>
            <a:pPr marL="361950" lvl="2" indent="0" algn="just">
              <a:spcBef>
                <a:spcPts val="1200"/>
              </a:spcBef>
              <a:spcAft>
                <a:spcPts val="1200"/>
              </a:spcAft>
              <a:buNone/>
            </a:pPr>
            <a:endParaRPr lang="en" dirty="0"/>
          </a:p>
          <a:p>
            <a:pPr marL="361950" lvl="2" indent="0" algn="just">
              <a:spcBef>
                <a:spcPts val="1200"/>
              </a:spcBef>
              <a:spcAft>
                <a:spcPts val="1200"/>
              </a:spcAft>
              <a:buNone/>
            </a:pPr>
            <a:endParaRPr lang="en" dirty="0" smtClean="0"/>
          </a:p>
          <a:p>
            <a:pPr marL="361950" lvl="2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en" b="1" dirty="0"/>
              <a:t>Role: Calculate the sum of the strict divisors of an integer N</a:t>
            </a:r>
          </a:p>
          <a:p>
            <a:pPr marL="361950" lvl="2" indent="0" algn="just">
              <a:spcBef>
                <a:spcPts val="1200"/>
              </a:spcBef>
              <a:spcAft>
                <a:spcPts val="1200"/>
              </a:spcAft>
              <a:buNone/>
            </a:pPr>
            <a:endParaRPr lang="en" b="1" dirty="0" smtClean="0">
              <a:solidFill>
                <a:srgbClr val="00B050"/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" sz="3600" b="1" dirty="0" smtClean="0">
                <a:solidFill>
                  <a:srgbClr val="0070C0"/>
                </a:solidFill>
              </a:rPr>
              <a:t>2. Subprograms</a:t>
            </a:r>
            <a:endParaRPr lang="fr-FR" sz="3200" b="1" dirty="0">
              <a:solidFill>
                <a:srgbClr val="0070C0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13</a:t>
            </a:fld>
            <a:endParaRPr lang="fr-FR" dirty="0"/>
          </a:p>
        </p:txBody>
      </p:sp>
      <p:grpSp>
        <p:nvGrpSpPr>
          <p:cNvPr id="8" name="Groupe 7"/>
          <p:cNvGrpSpPr/>
          <p:nvPr/>
        </p:nvGrpSpPr>
        <p:grpSpPr>
          <a:xfrm>
            <a:off x="899592" y="2996952"/>
            <a:ext cx="7004087" cy="1224136"/>
            <a:chOff x="467544" y="1412776"/>
            <a:chExt cx="7004087" cy="1224136"/>
          </a:xfrm>
        </p:grpSpPr>
        <p:sp>
          <p:nvSpPr>
            <p:cNvPr id="9" name="Rectangle 8"/>
            <p:cNvSpPr/>
            <p:nvPr/>
          </p:nvSpPr>
          <p:spPr>
            <a:xfrm>
              <a:off x="2563184" y="1412776"/>
              <a:ext cx="2880320" cy="122413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sz="28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Calculate_SD</a:t>
              </a:r>
              <a:endParaRPr lang="fr-FR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0" name="Connecteur droit avec flèche 9"/>
            <p:cNvCxnSpPr/>
            <p:nvPr/>
          </p:nvCxnSpPr>
          <p:spPr>
            <a:xfrm>
              <a:off x="1763688" y="2024844"/>
              <a:ext cx="792088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" name="Connecteur droit avec flèche 10"/>
            <p:cNvCxnSpPr/>
            <p:nvPr/>
          </p:nvCxnSpPr>
          <p:spPr>
            <a:xfrm>
              <a:off x="5461176" y="2009337"/>
              <a:ext cx="792088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2" name="ZoneTexte 11"/>
            <p:cNvSpPr txBox="1"/>
            <p:nvPr/>
          </p:nvSpPr>
          <p:spPr>
            <a:xfrm>
              <a:off x="467544" y="1700808"/>
              <a:ext cx="130548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" sz="2400" b="1" dirty="0" smtClean="0"/>
                <a:t>N: integer</a:t>
              </a:r>
              <a:endParaRPr lang="fr-FR" b="1" dirty="0"/>
            </a:p>
          </p:txBody>
        </p:sp>
        <p:sp>
          <p:nvSpPr>
            <p:cNvPr id="13" name="ZoneTexte 12"/>
            <p:cNvSpPr txBox="1"/>
            <p:nvPr/>
          </p:nvSpPr>
          <p:spPr>
            <a:xfrm>
              <a:off x="6222250" y="1700808"/>
              <a:ext cx="124938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" sz="2400" b="1" dirty="0" smtClean="0"/>
                <a:t>S: integer</a:t>
              </a:r>
              <a:endParaRPr lang="fr-FR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759572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908720"/>
            <a:ext cx="8572560" cy="5572164"/>
          </a:xfrm>
        </p:spPr>
        <p:txBody>
          <a:bodyPr>
            <a:normAutofit/>
          </a:bodyPr>
          <a:lstStyle/>
          <a:p>
            <a:pPr marL="361950" lvl="2" indent="0" algn="just">
              <a:spcAft>
                <a:spcPts val="600"/>
              </a:spcAft>
              <a:buNone/>
            </a:pPr>
            <a:r>
              <a:rPr lang="en" b="1" dirty="0" smtClean="0">
                <a:solidFill>
                  <a:srgbClr val="00B050"/>
                </a:solidFill>
              </a:rPr>
              <a:t>Module </a:t>
            </a:r>
            <a:r>
              <a:rPr lang="en" b="1" dirty="0">
                <a:solidFill>
                  <a:srgbClr val="00B050"/>
                </a:solidFill>
              </a:rPr>
              <a:t>2 </a:t>
            </a:r>
            <a:r>
              <a:rPr lang="en" b="1" dirty="0"/>
              <a:t>: </a:t>
            </a:r>
            <a:r>
              <a:rPr lang="en" dirty="0"/>
              <a:t>allows you to check whether an integer n is deficient or not</a:t>
            </a:r>
            <a:endParaRPr lang="fr-FR" dirty="0"/>
          </a:p>
          <a:p>
            <a:pPr marL="361950" lvl="2" indent="0" algn="just">
              <a:spcAft>
                <a:spcPts val="600"/>
              </a:spcAft>
              <a:buNone/>
            </a:pPr>
            <a:endParaRPr lang="fr-FR" b="1" dirty="0" smtClean="0"/>
          </a:p>
          <a:p>
            <a:pPr marL="361950" lvl="2" indent="0" algn="just">
              <a:spcAft>
                <a:spcPts val="600"/>
              </a:spcAft>
              <a:buNone/>
            </a:pPr>
            <a:endParaRPr lang="fr-FR" b="1" dirty="0" smtClean="0"/>
          </a:p>
          <a:p>
            <a:pPr marL="361950" lvl="2" indent="0" algn="just">
              <a:spcAft>
                <a:spcPts val="600"/>
              </a:spcAft>
              <a:buNone/>
            </a:pPr>
            <a:endParaRPr lang="fr-FR" b="1" dirty="0"/>
          </a:p>
          <a:p>
            <a:pPr marL="361950" lvl="2" indent="0" algn="ctr">
              <a:spcAft>
                <a:spcPts val="600"/>
              </a:spcAft>
              <a:buNone/>
            </a:pPr>
            <a:r>
              <a:rPr lang="en" b="1" dirty="0"/>
              <a:t>Role: </a:t>
            </a:r>
            <a:r>
              <a:rPr lang="en" b="1" dirty="0" smtClean="0"/>
              <a:t>Chack if an integr n is deficient or not</a:t>
            </a: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" sz="3600" b="1" dirty="0" smtClean="0">
                <a:solidFill>
                  <a:srgbClr val="0070C0"/>
                </a:solidFill>
              </a:rPr>
              <a:t>2. Subprograms</a:t>
            </a:r>
            <a:endParaRPr lang="fr-FR" sz="3200" b="1" dirty="0">
              <a:solidFill>
                <a:srgbClr val="0070C0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14</a:t>
            </a:fld>
            <a:endParaRPr lang="fr-FR" dirty="0"/>
          </a:p>
        </p:txBody>
      </p:sp>
      <p:grpSp>
        <p:nvGrpSpPr>
          <p:cNvPr id="10" name="Groupe 9"/>
          <p:cNvGrpSpPr/>
          <p:nvPr/>
        </p:nvGrpSpPr>
        <p:grpSpPr>
          <a:xfrm>
            <a:off x="597408" y="1972840"/>
            <a:ext cx="7461662" cy="1224136"/>
            <a:chOff x="597408" y="4509120"/>
            <a:chExt cx="7461662" cy="1224136"/>
          </a:xfrm>
        </p:grpSpPr>
        <p:sp>
          <p:nvSpPr>
            <p:cNvPr id="16" name="Rectangle 15"/>
            <p:cNvSpPr/>
            <p:nvPr/>
          </p:nvSpPr>
          <p:spPr>
            <a:xfrm>
              <a:off x="2598968" y="4509120"/>
              <a:ext cx="2880320" cy="122413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sz="28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Check_ND</a:t>
              </a:r>
              <a:endParaRPr lang="fr-FR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8" name="Connecteur droit avec flèche 17"/>
            <p:cNvCxnSpPr/>
            <p:nvPr/>
          </p:nvCxnSpPr>
          <p:spPr>
            <a:xfrm>
              <a:off x="5496960" y="5105681"/>
              <a:ext cx="792088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4" name="Connecteur droit avec flèche 23"/>
            <p:cNvCxnSpPr/>
            <p:nvPr/>
          </p:nvCxnSpPr>
          <p:spPr>
            <a:xfrm>
              <a:off x="1902894" y="5079324"/>
              <a:ext cx="696074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26" name="ZoneTexte 25"/>
            <p:cNvSpPr txBox="1"/>
            <p:nvPr/>
          </p:nvSpPr>
          <p:spPr>
            <a:xfrm>
              <a:off x="6500630" y="4874848"/>
              <a:ext cx="155844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" sz="2400" b="1" dirty="0" smtClean="0"/>
                <a:t>A: boolean</a:t>
              </a:r>
              <a:endParaRPr lang="fr-FR" b="1" dirty="0"/>
            </a:p>
          </p:txBody>
        </p:sp>
        <p:sp>
          <p:nvSpPr>
            <p:cNvPr id="28" name="ZoneTexte 27"/>
            <p:cNvSpPr txBox="1"/>
            <p:nvPr/>
          </p:nvSpPr>
          <p:spPr>
            <a:xfrm>
              <a:off x="597408" y="4848491"/>
              <a:ext cx="130548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" sz="2400" b="1" dirty="0" smtClean="0"/>
                <a:t>N: integer</a:t>
              </a:r>
              <a:endParaRPr lang="fr-FR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190679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908720"/>
            <a:ext cx="8572560" cy="5572164"/>
          </a:xfrm>
        </p:spPr>
        <p:txBody>
          <a:bodyPr>
            <a:normAutofit/>
          </a:bodyPr>
          <a:lstStyle/>
          <a:p>
            <a:pPr marL="361950" lvl="2" indent="0" algn="just">
              <a:spcAft>
                <a:spcPts val="600"/>
              </a:spcAft>
              <a:buNone/>
            </a:pPr>
            <a:r>
              <a:rPr lang="en" b="1" dirty="0" smtClean="0">
                <a:solidFill>
                  <a:srgbClr val="00B050"/>
                </a:solidFill>
              </a:rPr>
              <a:t>Module </a:t>
            </a:r>
            <a:r>
              <a:rPr lang="en" b="1" dirty="0">
                <a:solidFill>
                  <a:srgbClr val="00B050"/>
                </a:solidFill>
              </a:rPr>
              <a:t>3 </a:t>
            </a:r>
            <a:r>
              <a:rPr lang="en" b="1" dirty="0"/>
              <a:t>: </a:t>
            </a:r>
            <a:r>
              <a:rPr lang="en" dirty="0"/>
              <a:t>displays deficient numbers less than integer X.</a:t>
            </a:r>
            <a:endParaRPr lang="fr-FR" b="1" dirty="0"/>
          </a:p>
          <a:p>
            <a:pPr marL="361950" lvl="2" indent="0" algn="just">
              <a:spcAft>
                <a:spcPts val="600"/>
              </a:spcAft>
              <a:buNone/>
            </a:pPr>
            <a:endParaRPr lang="fr-FR" b="1" dirty="0" smtClean="0"/>
          </a:p>
          <a:p>
            <a:pPr marL="361950" lvl="2" indent="0" algn="just">
              <a:spcAft>
                <a:spcPts val="600"/>
              </a:spcAft>
              <a:buNone/>
            </a:pPr>
            <a:endParaRPr lang="fr-FR" b="1" dirty="0"/>
          </a:p>
          <a:p>
            <a:pPr marL="361950" lvl="2" indent="0" algn="just">
              <a:spcAft>
                <a:spcPts val="600"/>
              </a:spcAft>
              <a:buNone/>
            </a:pPr>
            <a:endParaRPr lang="fr-FR" b="1" dirty="0" smtClean="0"/>
          </a:p>
          <a:p>
            <a:pPr marL="361950" lvl="2" indent="0" algn="ctr">
              <a:spcAft>
                <a:spcPts val="600"/>
              </a:spcAft>
              <a:buNone/>
            </a:pPr>
            <a:r>
              <a:rPr lang="en" b="1" dirty="0" smtClean="0"/>
              <a:t>Role </a:t>
            </a:r>
            <a:r>
              <a:rPr lang="en" dirty="0" smtClean="0"/>
              <a:t>: </a:t>
            </a:r>
            <a:r>
              <a:rPr lang="en" b="1" dirty="0" smtClean="0"/>
              <a:t>display </a:t>
            </a:r>
            <a:r>
              <a:rPr lang="en" b="1" dirty="0"/>
              <a:t>deficient numbers less than integer </a:t>
            </a:r>
            <a:r>
              <a:rPr lang="en" b="1" dirty="0" smtClean="0"/>
              <a:t>X.</a:t>
            </a:r>
            <a:endParaRPr lang="en" b="1" dirty="0"/>
          </a:p>
          <a:p>
            <a:pPr marL="361950" lvl="2" indent="0" algn="just">
              <a:spcAft>
                <a:spcPts val="600"/>
              </a:spcAft>
              <a:buNone/>
            </a:pPr>
            <a:endParaRPr lang="fr-FR" b="1" dirty="0" smtClean="0"/>
          </a:p>
          <a:p>
            <a:pPr marL="361950" lvl="2" indent="0" algn="just">
              <a:spcAft>
                <a:spcPts val="600"/>
              </a:spcAft>
              <a:buNone/>
            </a:pPr>
            <a:endParaRPr lang="fr-FR" b="1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" sz="3600" b="1" dirty="0" smtClean="0">
                <a:solidFill>
                  <a:srgbClr val="0070C0"/>
                </a:solidFill>
              </a:rPr>
              <a:t>2. Subprograms</a:t>
            </a:r>
            <a:endParaRPr lang="fr-FR" sz="3200" b="1" dirty="0">
              <a:solidFill>
                <a:srgbClr val="0070C0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15</a:t>
            </a:fld>
            <a:endParaRPr lang="fr-FR" dirty="0"/>
          </a:p>
        </p:txBody>
      </p:sp>
      <p:sp>
        <p:nvSpPr>
          <p:cNvPr id="2" name="Rectangle 1"/>
          <p:cNvSpPr/>
          <p:nvPr/>
        </p:nvSpPr>
        <p:spPr>
          <a:xfrm>
            <a:off x="3346154" y="1646989"/>
            <a:ext cx="2880320" cy="12241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display_ND</a:t>
            </a:r>
            <a:endParaRPr lang="fr-FR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Connecteur droit avec flèche 8"/>
          <p:cNvCxnSpPr/>
          <p:nvPr/>
        </p:nvCxnSpPr>
        <p:spPr>
          <a:xfrm>
            <a:off x="2554066" y="2259057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1178282" y="2031231"/>
            <a:ext cx="13054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" sz="2400" b="1" dirty="0" smtClean="0"/>
              <a:t>X: integer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514175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" sz="4000" b="1" dirty="0">
                <a:solidFill>
                  <a:srgbClr val="0070C0"/>
                </a:solidFill>
              </a:rPr>
              <a:t>2. Subprograms</a:t>
            </a:r>
            <a:endParaRPr lang="fr-FR" sz="4000" b="1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" sz="2800" b="1" dirty="0" smtClean="0">
                <a:solidFill>
                  <a:srgbClr val="3366CC"/>
                </a:solidFill>
              </a:rPr>
              <a:t>Noticed:</a:t>
            </a:r>
          </a:p>
          <a:p>
            <a:pPr>
              <a:spcAft>
                <a:spcPts val="1200"/>
              </a:spcAft>
              <a:tabLst>
                <a:tab pos="173038" algn="l"/>
              </a:tabLst>
            </a:pPr>
            <a:r>
              <a:rPr lang="en" sz="2400" dirty="0" smtClean="0"/>
              <a:t>When </a:t>
            </a:r>
            <a:r>
              <a:rPr lang="en" sz="2400" dirty="0"/>
              <a:t>developing a modular </a:t>
            </a:r>
            <a:r>
              <a:rPr lang="en" sz="2400" dirty="0" smtClean="0"/>
              <a:t>division we </a:t>
            </a:r>
            <a:r>
              <a:rPr lang="en" sz="2400" dirty="0"/>
              <a:t>are not </a:t>
            </a:r>
            <a:r>
              <a:rPr lang="en" sz="2400" dirty="0" smtClean="0"/>
              <a:t>looking for </a:t>
            </a:r>
            <a:r>
              <a:rPr lang="en" sz="2400" dirty="0"/>
              <a:t>the answer to the question </a:t>
            </a:r>
            <a:r>
              <a:rPr lang="en" sz="2400" b="1" i="1" dirty="0"/>
              <a:t>how to do it? </a:t>
            </a:r>
            <a:r>
              <a:rPr lang="en" sz="2400" dirty="0"/>
              <a:t>But sooner </a:t>
            </a:r>
            <a:r>
              <a:rPr lang="en" sz="2400" b="1" i="1" dirty="0"/>
              <a:t>What to do </a:t>
            </a:r>
            <a:r>
              <a:rPr lang="en" sz="2400" dirty="0" smtClean="0"/>
              <a:t>?</a:t>
            </a:r>
          </a:p>
          <a:p>
            <a:pPr marL="45720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" sz="2400" b="1" dirty="0">
                <a:solidFill>
                  <a:srgbClr val="00B050"/>
                </a:solidFill>
              </a:rPr>
              <a:t> </a:t>
            </a:r>
            <a:r>
              <a:rPr lang="en" sz="2400" b="1" dirty="0" smtClean="0">
                <a:solidFill>
                  <a:srgbClr val="00B050"/>
                </a:solidFill>
                <a:sym typeface="Wingdings" pitchFamily="2" charset="2"/>
              </a:rPr>
              <a:t> </a:t>
            </a:r>
            <a:r>
              <a:rPr lang="en" sz="2400" b="1" dirty="0" smtClean="0">
                <a:solidFill>
                  <a:srgbClr val="00B050"/>
                </a:solidFill>
              </a:rPr>
              <a:t>Identification </a:t>
            </a:r>
            <a:r>
              <a:rPr lang="en" sz="2400" b="1" dirty="0">
                <a:solidFill>
                  <a:srgbClr val="00B050"/>
                </a:solidFill>
              </a:rPr>
              <a:t>of the precise role of each module.</a:t>
            </a:r>
          </a:p>
          <a:p>
            <a:pPr marL="342900" lvl="1" indent="-342900">
              <a:spcBef>
                <a:spcPts val="24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" sz="2400" dirty="0" smtClean="0"/>
              <a:t>There </a:t>
            </a:r>
            <a:r>
              <a:rPr lang="en" sz="2400" dirty="0"/>
              <a:t>are two types of subprograms (modules):</a:t>
            </a:r>
            <a:endParaRPr lang="fr-FR" sz="2400" dirty="0" smtClean="0"/>
          </a:p>
          <a:p>
            <a:pPr lvl="2">
              <a:spcAft>
                <a:spcPts val="1200"/>
              </a:spcAft>
            </a:pPr>
            <a:r>
              <a:rPr lang="en" sz="2800" b="1" dirty="0" smtClean="0"/>
              <a:t>Procedures</a:t>
            </a:r>
            <a:endParaRPr lang="fr-FR" sz="2800" b="1" dirty="0" smtClean="0"/>
          </a:p>
          <a:p>
            <a:pPr lvl="2">
              <a:spcAft>
                <a:spcPts val="1200"/>
              </a:spcAft>
            </a:pPr>
            <a:r>
              <a:rPr lang="en" sz="2800" b="1" dirty="0" smtClean="0"/>
              <a:t>Functions</a:t>
            </a:r>
            <a:endParaRPr lang="fr-FR" dirty="0" smtClean="0"/>
          </a:p>
          <a:p>
            <a:pPr marL="0" indent="0">
              <a:buNone/>
            </a:pPr>
            <a:endParaRPr lang="fr-FR" sz="2400" u="sng" dirty="0" smtClean="0"/>
          </a:p>
          <a:p>
            <a:pPr marL="0" indent="0">
              <a:buNone/>
            </a:pPr>
            <a:endParaRPr lang="fr-FR" sz="2400" u="sng" dirty="0" smtClean="0"/>
          </a:p>
          <a:p>
            <a:pPr marL="0" indent="0" algn="just">
              <a:buNone/>
            </a:pPr>
            <a:endParaRPr lang="fr-FR" sz="2400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16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" sz="4000" b="1" dirty="0" smtClean="0">
                <a:solidFill>
                  <a:srgbClr val="0070C0"/>
                </a:solidFill>
              </a:rPr>
              <a:t>2.1 Procedures</a:t>
            </a:r>
            <a:endParaRPr lang="fr-FR" sz="4000" b="1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/>
          </a:bodyPr>
          <a:lstStyle/>
          <a:p>
            <a:pPr algn="just">
              <a:spcAft>
                <a:spcPts val="1800"/>
              </a:spcAft>
            </a:pPr>
            <a:r>
              <a:rPr lang="en" sz="2600" dirty="0">
                <a:solidFill>
                  <a:srgbClr val="000000"/>
                </a:solidFill>
                <a:latin typeface="Times New Roman"/>
              </a:rPr>
              <a:t>A procedure is a </a:t>
            </a:r>
            <a:r>
              <a:rPr lang="en" sz="2600" dirty="0" smtClean="0">
                <a:solidFill>
                  <a:srgbClr val="000000"/>
                </a:solidFill>
                <a:latin typeface="Times New Roman"/>
              </a:rPr>
              <a:t>subprogramme </a:t>
            </a:r>
            <a:r>
              <a:rPr lang="en" sz="2600" dirty="0">
                <a:solidFill>
                  <a:srgbClr val="000000"/>
                </a:solidFill>
                <a:latin typeface="Times New Roman"/>
              </a:rPr>
              <a:t>(sub-algorithm </a:t>
            </a:r>
            <a:r>
              <a:rPr lang="en" sz="2600" dirty="0" smtClean="0">
                <a:solidFill>
                  <a:srgbClr val="000000"/>
                </a:solidFill>
                <a:latin typeface="Times New Roman"/>
              </a:rPr>
              <a:t>).</a:t>
            </a:r>
          </a:p>
          <a:p>
            <a:pPr algn="just">
              <a:spcAft>
                <a:spcPts val="1800"/>
              </a:spcAft>
            </a:pPr>
            <a:r>
              <a:rPr lang="en" sz="2600" dirty="0" smtClean="0">
                <a:solidFill>
                  <a:srgbClr val="000000"/>
                </a:solidFill>
                <a:latin typeface="Times New Roman"/>
              </a:rPr>
              <a:t>Can </a:t>
            </a:r>
            <a:r>
              <a:rPr lang="en" sz="2600" dirty="0">
                <a:solidFill>
                  <a:srgbClr val="000000"/>
                </a:solidFill>
                <a:latin typeface="Times New Roman"/>
              </a:rPr>
              <a:t>be called (used) in another program (algorithm) or in different places in the same program (algorithm).</a:t>
            </a:r>
            <a:endParaRPr lang="fr-FR" sz="2600" dirty="0" smtClean="0">
              <a:solidFill>
                <a:srgbClr val="000000"/>
              </a:solidFill>
              <a:latin typeface="Times New Roman"/>
            </a:endParaRPr>
          </a:p>
          <a:p>
            <a:pPr algn="just">
              <a:spcAft>
                <a:spcPts val="1800"/>
              </a:spcAft>
            </a:pPr>
            <a:r>
              <a:rPr lang="en" sz="2600" dirty="0" smtClean="0">
                <a:solidFill>
                  <a:srgbClr val="000000"/>
                </a:solidFill>
                <a:latin typeface="Times New Roman"/>
              </a:rPr>
              <a:t>Can be </a:t>
            </a:r>
            <a:r>
              <a:rPr lang="en" sz="2600" dirty="0">
                <a:solidFill>
                  <a:srgbClr val="000000"/>
                </a:solidFill>
                <a:latin typeface="Times New Roman"/>
              </a:rPr>
              <a:t>called as an instruction in a program (algorithm) through its </a:t>
            </a:r>
            <a:r>
              <a:rPr lang="en" sz="2600" b="1" dirty="0" smtClean="0">
                <a:solidFill>
                  <a:srgbClr val="000000"/>
                </a:solidFill>
                <a:latin typeface="Times New Roman"/>
              </a:rPr>
              <a:t>name</a:t>
            </a:r>
            <a:r>
              <a:rPr lang="en" sz="2600" dirty="0" smtClean="0">
                <a:solidFill>
                  <a:srgbClr val="000000"/>
                </a:solidFill>
                <a:latin typeface="Times New Roman"/>
              </a:rPr>
              <a:t>.</a:t>
            </a:r>
            <a:endParaRPr lang="fr-FR" sz="2600" u="sng" dirty="0" smtClean="0"/>
          </a:p>
          <a:p>
            <a:pPr marL="0" indent="0">
              <a:buNone/>
            </a:pPr>
            <a:endParaRPr lang="fr-FR" sz="2400" u="sng" dirty="0" smtClean="0"/>
          </a:p>
          <a:p>
            <a:pPr marL="0" indent="0" algn="just">
              <a:buNone/>
            </a:pPr>
            <a:endParaRPr lang="fr-FR" sz="2400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80522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" sz="4000" b="1" dirty="0" smtClean="0">
                <a:solidFill>
                  <a:srgbClr val="0070C0"/>
                </a:solidFill>
              </a:rPr>
              <a:t>2.1 Procedures ( </a:t>
            </a:r>
            <a:r>
              <a:rPr lang="en" sz="3200" b="1" dirty="0" smtClean="0"/>
              <a:t>Declaration </a:t>
            </a:r>
            <a:r>
              <a:rPr lang="en" sz="3200" b="1" dirty="0"/>
              <a:t>of a </a:t>
            </a:r>
            <a:r>
              <a:rPr lang="en" sz="3200" b="1" dirty="0" smtClean="0"/>
              <a:t>procedure)</a:t>
            </a:r>
            <a:endParaRPr lang="fr-FR" sz="4000" b="1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/>
          </a:bodyPr>
          <a:lstStyle/>
          <a:p>
            <a:pPr algn="just"/>
            <a:r>
              <a:rPr lang="en" sz="2400" dirty="0" smtClean="0"/>
              <a:t>A procedure is </a:t>
            </a:r>
            <a:r>
              <a:rPr lang="en" sz="2400" dirty="0"/>
              <a:t>defined in the </a:t>
            </a:r>
            <a:r>
              <a:rPr lang="en" sz="2400" b="1" dirty="0"/>
              <a:t>declarative part of </a:t>
            </a:r>
            <a:r>
              <a:rPr lang="en" sz="2400" b="1" dirty="0" smtClean="0"/>
              <a:t>the algorithm </a:t>
            </a:r>
            <a:r>
              <a:rPr lang="en" sz="2400" dirty="0"/>
              <a:t>.</a:t>
            </a:r>
            <a:endParaRPr lang="fr-FR" sz="2400" dirty="0" smtClean="0"/>
          </a:p>
          <a:p>
            <a:pPr algn="just">
              <a:spcBef>
                <a:spcPts val="1800"/>
              </a:spcBef>
            </a:pPr>
            <a:r>
              <a:rPr lang="en" sz="2400" dirty="0"/>
              <a:t>A procedure </a:t>
            </a:r>
            <a:r>
              <a:rPr lang="en" sz="2400" dirty="0" smtClean="0"/>
              <a:t>consists </a:t>
            </a:r>
            <a:r>
              <a:rPr lang="en" sz="2400" dirty="0"/>
              <a:t>of a </a:t>
            </a:r>
            <a:r>
              <a:rPr lang="en" sz="2400" b="1" dirty="0">
                <a:solidFill>
                  <a:srgbClr val="FF0000"/>
                </a:solidFill>
              </a:rPr>
              <a:t>header</a:t>
            </a:r>
            <a:r>
              <a:rPr lang="en" sz="2400" b="1" dirty="0"/>
              <a:t> </a:t>
            </a:r>
            <a:r>
              <a:rPr lang="en" sz="2400" dirty="0"/>
              <a:t>, </a:t>
            </a:r>
            <a:r>
              <a:rPr lang="en" sz="2400" b="1" dirty="0">
                <a:solidFill>
                  <a:srgbClr val="FF0000"/>
                </a:solidFill>
              </a:rPr>
              <a:t>variable declarations</a:t>
            </a:r>
            <a:r>
              <a:rPr lang="en" sz="2400" b="1" dirty="0"/>
              <a:t> </a:t>
            </a:r>
            <a:r>
              <a:rPr lang="en" sz="2400" dirty="0"/>
              <a:t>(if they exist), and a</a:t>
            </a:r>
            <a:r>
              <a:rPr lang="en" sz="2400" b="1" dirty="0"/>
              <a:t> </a:t>
            </a:r>
            <a:r>
              <a:rPr lang="en" sz="2400" b="1" dirty="0" smtClean="0">
                <a:solidFill>
                  <a:srgbClr val="FF0000"/>
                </a:solidFill>
              </a:rPr>
              <a:t>body</a:t>
            </a:r>
            <a:r>
              <a:rPr lang="en" sz="2400" dirty="0" smtClean="0"/>
              <a:t>.</a:t>
            </a:r>
            <a:endParaRPr lang="fr-FR" sz="2400" dirty="0" smtClean="0"/>
          </a:p>
          <a:p>
            <a:pPr marL="0" indent="0">
              <a:buNone/>
            </a:pPr>
            <a:endParaRPr lang="fr-FR" sz="2400" b="1" i="1" dirty="0" smtClean="0"/>
          </a:p>
          <a:p>
            <a:pPr marL="361950" indent="0">
              <a:buNone/>
            </a:pPr>
            <a:r>
              <a:rPr lang="en" sz="2400" b="1" i="1" u="sng" dirty="0" smtClean="0"/>
              <a:t>Syntax </a:t>
            </a:r>
            <a:r>
              <a:rPr lang="en" sz="2400" b="1" i="1" u="sng" dirty="0"/>
              <a:t>:</a:t>
            </a:r>
            <a:endParaRPr lang="fr-FR" sz="2400" b="1" i="1" u="sng" dirty="0" smtClean="0"/>
          </a:p>
          <a:p>
            <a:pPr marL="361950" indent="0">
              <a:buNone/>
            </a:pPr>
            <a:r>
              <a:rPr lang="en" sz="2400" b="1" dirty="0" smtClean="0"/>
              <a:t>Procedure </a:t>
            </a:r>
            <a:r>
              <a:rPr lang="en" sz="2400" dirty="0"/>
              <a:t>&lt; </a:t>
            </a:r>
            <a:r>
              <a:rPr lang="en" sz="2400" dirty="0">
                <a:solidFill>
                  <a:srgbClr val="FF0000"/>
                </a:solidFill>
              </a:rPr>
              <a:t>procedure name </a:t>
            </a:r>
            <a:r>
              <a:rPr lang="en" sz="2400" dirty="0"/>
              <a:t>&gt; </a:t>
            </a:r>
            <a:r>
              <a:rPr lang="en" sz="2800" b="1" dirty="0">
                <a:solidFill>
                  <a:schemeClr val="accent6">
                    <a:lumMod val="75000"/>
                  </a:schemeClr>
                </a:solidFill>
              </a:rPr>
              <a:t>( </a:t>
            </a:r>
            <a:r>
              <a:rPr lang="en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List of parameters </a:t>
            </a:r>
            <a:r>
              <a:rPr lang="en" sz="2800" b="1" dirty="0" smtClean="0">
                <a:solidFill>
                  <a:schemeClr val="accent6">
                    <a:lumMod val="75000"/>
                  </a:schemeClr>
                </a:solidFill>
              </a:rPr>
              <a:t>)</a:t>
            </a:r>
          </a:p>
          <a:p>
            <a:pPr marL="361950" indent="0">
              <a:buNone/>
            </a:pPr>
            <a:r>
              <a:rPr lang="en" sz="2400" dirty="0" smtClean="0"/>
              <a:t>  </a:t>
            </a:r>
            <a:r>
              <a:rPr lang="en" sz="2400" dirty="0" smtClean="0">
                <a:solidFill>
                  <a:srgbClr val="00B050"/>
                </a:solidFill>
              </a:rPr>
              <a:t>&lt; </a:t>
            </a:r>
            <a:r>
              <a:rPr lang="en" sz="2400" dirty="0">
                <a:solidFill>
                  <a:srgbClr val="00B050"/>
                </a:solidFill>
              </a:rPr>
              <a:t>Declaration part&gt;</a:t>
            </a:r>
            <a:endParaRPr lang="fr-FR" sz="2400" dirty="0" smtClean="0">
              <a:solidFill>
                <a:srgbClr val="00B050"/>
              </a:solidFill>
            </a:endParaRPr>
          </a:p>
          <a:p>
            <a:pPr marL="361950" indent="0">
              <a:buNone/>
            </a:pPr>
            <a:r>
              <a:rPr lang="en" sz="2400" b="1" dirty="0" smtClean="0"/>
              <a:t>Begin</a:t>
            </a:r>
          </a:p>
          <a:p>
            <a:pPr marL="361950" indent="0">
              <a:buNone/>
            </a:pPr>
            <a:r>
              <a:rPr lang="en" sz="2400" dirty="0" smtClean="0">
                <a:solidFill>
                  <a:srgbClr val="00B050"/>
                </a:solidFill>
              </a:rPr>
              <a:t>&lt; </a:t>
            </a:r>
            <a:r>
              <a:rPr lang="en" sz="2400" dirty="0">
                <a:solidFill>
                  <a:srgbClr val="00B050"/>
                </a:solidFill>
              </a:rPr>
              <a:t>Body of procedure&gt;</a:t>
            </a:r>
            <a:endParaRPr lang="fr-FR" sz="2400" dirty="0" smtClean="0">
              <a:solidFill>
                <a:srgbClr val="00B050"/>
              </a:solidFill>
            </a:endParaRPr>
          </a:p>
          <a:p>
            <a:pPr marL="361950" indent="0">
              <a:buNone/>
            </a:pPr>
            <a:r>
              <a:rPr lang="en" sz="2400" b="1" dirty="0" smtClean="0"/>
              <a:t>END</a:t>
            </a:r>
            <a:endParaRPr lang="fr-FR" sz="2400" u="sng" dirty="0" smtClean="0"/>
          </a:p>
          <a:p>
            <a:pPr marL="361950" indent="0" algn="just">
              <a:buNone/>
            </a:pPr>
            <a:endParaRPr lang="fr-FR" sz="2400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5729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" sz="4000" b="1" dirty="0" smtClean="0">
                <a:solidFill>
                  <a:srgbClr val="0070C0"/>
                </a:solidFill>
              </a:rPr>
              <a:t>2.1 Procedures </a:t>
            </a:r>
            <a:r>
              <a:rPr lang="en" sz="2800" b="1" dirty="0" smtClean="0">
                <a:solidFill>
                  <a:schemeClr val="tx1"/>
                </a:solidFill>
              </a:rPr>
              <a:t>(Parameters </a:t>
            </a:r>
            <a:r>
              <a:rPr lang="en" sz="2800" b="1" dirty="0" smtClean="0"/>
              <a:t>of </a:t>
            </a:r>
            <a:r>
              <a:rPr lang="en" sz="2800" b="1" dirty="0"/>
              <a:t>a </a:t>
            </a:r>
            <a:r>
              <a:rPr lang="en" sz="2800" b="1" dirty="0" smtClean="0"/>
              <a:t>procedure)</a:t>
            </a:r>
            <a:endParaRPr lang="fr-FR" sz="4000" b="1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750776" cy="5812128"/>
          </a:xfrm>
        </p:spPr>
        <p:txBody>
          <a:bodyPr>
            <a:normAutofit/>
          </a:bodyPr>
          <a:lstStyle/>
          <a:p>
            <a:pPr algn="just">
              <a:spcAft>
                <a:spcPts val="1200"/>
              </a:spcAft>
            </a:pPr>
            <a:r>
              <a:rPr lang="en" sz="2400" dirty="0" smtClean="0"/>
              <a:t>The </a:t>
            </a:r>
            <a:r>
              <a:rPr lang="en" sz="2400" dirty="0"/>
              <a:t>parameters of a procedure are </a:t>
            </a:r>
            <a:r>
              <a:rPr lang="en" sz="2400" b="1" i="1" dirty="0"/>
              <a:t>variables </a:t>
            </a:r>
            <a:r>
              <a:rPr lang="en" sz="2400" dirty="0"/>
              <a:t>.</a:t>
            </a:r>
            <a:endParaRPr lang="fr-FR" sz="2400" dirty="0" smtClean="0"/>
          </a:p>
          <a:p>
            <a:pPr algn="just">
              <a:spcAft>
                <a:spcPts val="1200"/>
              </a:spcAft>
            </a:pPr>
            <a:r>
              <a:rPr lang="en" sz="2400" dirty="0" smtClean="0"/>
              <a:t>Each </a:t>
            </a:r>
            <a:r>
              <a:rPr lang="en" sz="2400" dirty="0"/>
              <a:t>parameter is described by:</a:t>
            </a:r>
            <a:endParaRPr lang="fr-FR" sz="2400" dirty="0" smtClean="0"/>
          </a:p>
          <a:p>
            <a:pPr lvl="1" algn="just">
              <a:spcAft>
                <a:spcPts val="1200"/>
              </a:spcAft>
            </a:pPr>
            <a:r>
              <a:rPr lang="en" sz="2400" b="1" dirty="0" smtClean="0"/>
              <a:t>A </a:t>
            </a:r>
            <a:r>
              <a:rPr lang="en" sz="2400" b="1" dirty="0"/>
              <a:t>name,</a:t>
            </a:r>
            <a:endParaRPr lang="fr-FR" sz="2400" b="1" dirty="0" smtClean="0"/>
          </a:p>
          <a:p>
            <a:pPr lvl="1" algn="just">
              <a:spcAft>
                <a:spcPts val="1200"/>
              </a:spcAft>
            </a:pPr>
            <a:r>
              <a:rPr lang="en" sz="2400" b="1" dirty="0" smtClean="0"/>
              <a:t>A </a:t>
            </a:r>
            <a:r>
              <a:rPr lang="en" sz="2400" b="1" dirty="0"/>
              <a:t>type,</a:t>
            </a:r>
            <a:endParaRPr lang="fr-FR" sz="2400" b="1" dirty="0" smtClean="0"/>
          </a:p>
          <a:p>
            <a:pPr lvl="1" algn="just">
              <a:spcAft>
                <a:spcPts val="1200"/>
              </a:spcAft>
            </a:pPr>
            <a:r>
              <a:rPr lang="en" sz="2400" b="1" dirty="0" smtClean="0"/>
              <a:t>A Transmission mode</a:t>
            </a:r>
            <a:endParaRPr lang="fr-FR" sz="2400" b="1" dirty="0" smtClean="0"/>
          </a:p>
          <a:p>
            <a:pPr lvl="2" algn="just">
              <a:spcAft>
                <a:spcPts val="1200"/>
              </a:spcAft>
            </a:pPr>
            <a:r>
              <a:rPr lang="en" b="1" dirty="0" smtClean="0">
                <a:solidFill>
                  <a:srgbClr val="3366CC"/>
                </a:solidFill>
              </a:rPr>
              <a:t>Data</a:t>
            </a:r>
            <a:endParaRPr lang="fr-FR" sz="2000" dirty="0"/>
          </a:p>
          <a:p>
            <a:pPr lvl="2" algn="just">
              <a:spcAft>
                <a:spcPts val="1200"/>
              </a:spcAft>
            </a:pPr>
            <a:r>
              <a:rPr lang="en" sz="2400" b="1" dirty="0" smtClean="0">
                <a:solidFill>
                  <a:srgbClr val="0070C0"/>
                </a:solidFill>
              </a:rPr>
              <a:t>Result</a:t>
            </a:r>
            <a:endParaRPr lang="fr-FR" dirty="0"/>
          </a:p>
          <a:p>
            <a:pPr lvl="2" algn="just">
              <a:spcAft>
                <a:spcPts val="1200"/>
              </a:spcAft>
            </a:pPr>
            <a:r>
              <a:rPr lang="en" sz="2400" b="1" dirty="0" smtClean="0">
                <a:solidFill>
                  <a:srgbClr val="0070C0"/>
                </a:solidFill>
              </a:rPr>
              <a:t>Data/Result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01775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809164"/>
            <a:ext cx="8572560" cy="6048836"/>
          </a:xfrm>
        </p:spPr>
        <p:txBody>
          <a:bodyPr>
            <a:noAutofit/>
          </a:bodyPr>
          <a:lstStyle/>
          <a:p>
            <a:pPr algn="just">
              <a:spcAft>
                <a:spcPts val="1200"/>
              </a:spcAft>
            </a:pPr>
            <a:r>
              <a:rPr lang="en-ZA" sz="2400" dirty="0" smtClean="0"/>
              <a:t>Let’s consider the following algorithms. </a:t>
            </a:r>
          </a:p>
          <a:p>
            <a:pPr marL="0" indent="0" algn="just">
              <a:buNone/>
            </a:pPr>
            <a:r>
              <a:rPr lang="en-ZA" sz="2400" b="1" dirty="0" smtClean="0"/>
              <a:t>Algorithm example</a:t>
            </a:r>
          </a:p>
          <a:p>
            <a:pPr marL="400050" lvl="1" indent="0" algn="just">
              <a:buNone/>
            </a:pPr>
            <a:r>
              <a:rPr lang="en-ZA" sz="2400" b="1" dirty="0" smtClean="0"/>
              <a:t>A, B, C, </a:t>
            </a:r>
            <a:r>
              <a:rPr lang="en-ZA" sz="2400" b="1" dirty="0" err="1" smtClean="0"/>
              <a:t>Fa</a:t>
            </a:r>
            <a:r>
              <a:rPr lang="en-ZA" sz="2400" b="1" dirty="0" smtClean="0"/>
              <a:t>, </a:t>
            </a:r>
            <a:r>
              <a:rPr lang="en-ZA" sz="2400" b="1" dirty="0" err="1" smtClean="0"/>
              <a:t>Fb</a:t>
            </a:r>
            <a:r>
              <a:rPr lang="en-ZA" sz="2400" b="1" dirty="0" smtClean="0"/>
              <a:t>, Fc, I, S: integer;</a:t>
            </a:r>
          </a:p>
          <a:p>
            <a:pPr marL="6350" lvl="1" indent="0" algn="just">
              <a:buNone/>
              <a:tabLst>
                <a:tab pos="95250" algn="l"/>
              </a:tabLst>
            </a:pPr>
            <a:r>
              <a:rPr lang="en-ZA" sz="2200" b="1" dirty="0" smtClean="0"/>
              <a:t>Begin</a:t>
            </a:r>
          </a:p>
          <a:p>
            <a:pPr marL="6350" lvl="1" indent="0" algn="just">
              <a:spcAft>
                <a:spcPts val="600"/>
              </a:spcAft>
              <a:buNone/>
              <a:tabLst>
                <a:tab pos="95250" algn="l"/>
              </a:tabLst>
            </a:pPr>
            <a:r>
              <a:rPr lang="en-ZA" sz="2200" b="1" dirty="0" smtClean="0">
                <a:solidFill>
                  <a:srgbClr val="00B050"/>
                </a:solidFill>
              </a:rPr>
              <a:t>	     Read (A, B, C); </a:t>
            </a:r>
          </a:p>
          <a:p>
            <a:pPr marL="6350" lvl="1" indent="0" algn="just">
              <a:buNone/>
              <a:tabLst>
                <a:tab pos="95250" algn="l"/>
              </a:tabLst>
            </a:pPr>
            <a:r>
              <a:rPr lang="en-ZA" sz="2200" b="1" dirty="0">
                <a:solidFill>
                  <a:srgbClr val="00B050"/>
                </a:solidFill>
              </a:rPr>
              <a:t>	 </a:t>
            </a:r>
            <a:r>
              <a:rPr lang="en-ZA" sz="2200" b="1" dirty="0" smtClean="0">
                <a:solidFill>
                  <a:srgbClr val="00B050"/>
                </a:solidFill>
              </a:rPr>
              <a:t>     </a:t>
            </a:r>
            <a:r>
              <a:rPr lang="en-ZA" sz="2200" b="1" dirty="0" err="1" smtClean="0">
                <a:solidFill>
                  <a:srgbClr val="00B050"/>
                </a:solidFill>
              </a:rPr>
              <a:t>Fa</a:t>
            </a:r>
            <a:r>
              <a:rPr lang="en-ZA" sz="2200" b="1" dirty="0" smtClean="0">
                <a:solidFill>
                  <a:srgbClr val="00B050"/>
                </a:solidFill>
              </a:rPr>
              <a:t> </a:t>
            </a:r>
            <a:r>
              <a:rPr lang="en-ZA" sz="2200" b="1" dirty="0" smtClean="0">
                <a:solidFill>
                  <a:srgbClr val="00B050"/>
                </a:solidFill>
                <a:sym typeface="Wingdings" pitchFamily="2" charset="2"/>
              </a:rPr>
              <a:t>1;</a:t>
            </a:r>
          </a:p>
          <a:p>
            <a:pPr marL="400050" lvl="1" indent="0" algn="just">
              <a:spcAft>
                <a:spcPts val="600"/>
              </a:spcAft>
              <a:buNone/>
            </a:pPr>
            <a:r>
              <a:rPr lang="en-ZA" sz="2200" b="1" dirty="0" smtClean="0">
                <a:solidFill>
                  <a:srgbClr val="00B050"/>
                </a:solidFill>
                <a:sym typeface="Wingdings" pitchFamily="2" charset="2"/>
              </a:rPr>
              <a:t>  For </a:t>
            </a:r>
            <a:r>
              <a:rPr lang="en-ZA" sz="2200" b="1" dirty="0" err="1" smtClean="0">
                <a:solidFill>
                  <a:srgbClr val="00B050"/>
                </a:solidFill>
                <a:sym typeface="Wingdings" pitchFamily="2" charset="2"/>
              </a:rPr>
              <a:t>iA</a:t>
            </a:r>
            <a:r>
              <a:rPr lang="en-ZA" sz="2200" b="1" dirty="0" smtClean="0">
                <a:solidFill>
                  <a:srgbClr val="00B050"/>
                </a:solidFill>
                <a:sym typeface="Wingdings" pitchFamily="2" charset="2"/>
              </a:rPr>
              <a:t> to 1  (step = -1) do</a:t>
            </a:r>
          </a:p>
          <a:p>
            <a:pPr marL="400050" lvl="1" indent="0" algn="just">
              <a:spcAft>
                <a:spcPts val="600"/>
              </a:spcAft>
              <a:buNone/>
            </a:pPr>
            <a:r>
              <a:rPr lang="en-ZA" sz="2200" b="1" dirty="0">
                <a:solidFill>
                  <a:srgbClr val="00B050"/>
                </a:solidFill>
                <a:sym typeface="Wingdings" pitchFamily="2" charset="2"/>
              </a:rPr>
              <a:t>	</a:t>
            </a:r>
            <a:r>
              <a:rPr lang="en-ZA" sz="2200" b="1" dirty="0" smtClean="0">
                <a:solidFill>
                  <a:srgbClr val="00B050"/>
                </a:solidFill>
                <a:sym typeface="Wingdings" pitchFamily="2" charset="2"/>
              </a:rPr>
              <a:t>     </a:t>
            </a:r>
            <a:r>
              <a:rPr lang="en-ZA" sz="2200" b="1" dirty="0" err="1" smtClean="0">
                <a:solidFill>
                  <a:srgbClr val="00B050"/>
                </a:solidFill>
                <a:sym typeface="Wingdings" pitchFamily="2" charset="2"/>
              </a:rPr>
              <a:t>Fa</a:t>
            </a:r>
            <a:r>
              <a:rPr lang="en-ZA" sz="2200" b="1" dirty="0" smtClean="0">
                <a:solidFill>
                  <a:srgbClr val="00B050"/>
                </a:solidFill>
                <a:sym typeface="Wingdings" pitchFamily="2" charset="2"/>
              </a:rPr>
              <a:t>  </a:t>
            </a:r>
            <a:r>
              <a:rPr lang="en-ZA" sz="2200" b="1" dirty="0" err="1" smtClean="0">
                <a:solidFill>
                  <a:srgbClr val="00B050"/>
                </a:solidFill>
                <a:sym typeface="Wingdings" pitchFamily="2" charset="2"/>
              </a:rPr>
              <a:t>Fa</a:t>
            </a:r>
            <a:r>
              <a:rPr lang="en-ZA" sz="2200" b="1" dirty="0" smtClean="0">
                <a:solidFill>
                  <a:srgbClr val="00B050"/>
                </a:solidFill>
                <a:sym typeface="Wingdings" pitchFamily="2" charset="2"/>
              </a:rPr>
              <a:t> * i;</a:t>
            </a:r>
          </a:p>
          <a:p>
            <a:pPr marL="400050" lvl="1" indent="0" algn="just">
              <a:spcAft>
                <a:spcPts val="600"/>
              </a:spcAft>
              <a:buNone/>
            </a:pPr>
            <a:r>
              <a:rPr lang="en-ZA" sz="2200" b="1" dirty="0" smtClean="0">
                <a:solidFill>
                  <a:srgbClr val="00B050"/>
                </a:solidFill>
                <a:sym typeface="Wingdings" pitchFamily="2" charset="2"/>
              </a:rPr>
              <a:t>  End for</a:t>
            </a:r>
          </a:p>
          <a:p>
            <a:pPr marL="400050" lvl="1" indent="0" algn="just">
              <a:buNone/>
            </a:pPr>
            <a:r>
              <a:rPr lang="en-ZA" sz="2200" b="1" dirty="0" smtClean="0">
                <a:solidFill>
                  <a:srgbClr val="00B050"/>
                </a:solidFill>
              </a:rPr>
              <a:t> </a:t>
            </a:r>
            <a:r>
              <a:rPr lang="en-ZA" sz="2200" b="1" dirty="0" err="1" smtClean="0">
                <a:solidFill>
                  <a:srgbClr val="3366CC"/>
                </a:solidFill>
              </a:rPr>
              <a:t>Fb</a:t>
            </a:r>
            <a:r>
              <a:rPr lang="en-ZA" sz="2200" b="1" dirty="0" smtClean="0">
                <a:solidFill>
                  <a:srgbClr val="3366CC"/>
                </a:solidFill>
              </a:rPr>
              <a:t> </a:t>
            </a:r>
            <a:r>
              <a:rPr lang="en-ZA" sz="2200" b="1" dirty="0">
                <a:solidFill>
                  <a:srgbClr val="3366CC"/>
                </a:solidFill>
                <a:sym typeface="Wingdings" pitchFamily="2" charset="2"/>
              </a:rPr>
              <a:t>1;</a:t>
            </a:r>
          </a:p>
          <a:p>
            <a:pPr marL="6350" lvl="1" indent="0" algn="just">
              <a:spcAft>
                <a:spcPts val="600"/>
              </a:spcAft>
              <a:buNone/>
            </a:pPr>
            <a:r>
              <a:rPr lang="en-ZA" sz="2200" b="1" dirty="0">
                <a:solidFill>
                  <a:srgbClr val="3366CC"/>
                </a:solidFill>
                <a:sym typeface="Wingdings" pitchFamily="2" charset="2"/>
              </a:rPr>
              <a:t>   </a:t>
            </a:r>
            <a:r>
              <a:rPr lang="en-ZA" sz="2200" b="1" dirty="0" smtClean="0">
                <a:solidFill>
                  <a:srgbClr val="3366CC"/>
                </a:solidFill>
                <a:sym typeface="Wingdings" pitchFamily="2" charset="2"/>
              </a:rPr>
              <a:t>    </a:t>
            </a:r>
            <a:r>
              <a:rPr lang="en-ZA" sz="2200" b="1" dirty="0">
                <a:solidFill>
                  <a:srgbClr val="3366CC"/>
                </a:solidFill>
                <a:sym typeface="Wingdings" pitchFamily="2" charset="2"/>
              </a:rPr>
              <a:t>For </a:t>
            </a:r>
            <a:r>
              <a:rPr lang="en-ZA" sz="2200" b="1" dirty="0" err="1">
                <a:solidFill>
                  <a:srgbClr val="3366CC"/>
                </a:solidFill>
                <a:sym typeface="Wingdings" pitchFamily="2" charset="2"/>
              </a:rPr>
              <a:t>iB</a:t>
            </a:r>
            <a:r>
              <a:rPr lang="en-ZA" sz="2200" b="1" dirty="0">
                <a:solidFill>
                  <a:srgbClr val="3366CC"/>
                </a:solidFill>
                <a:sym typeface="Wingdings" pitchFamily="2" charset="2"/>
              </a:rPr>
              <a:t> to 1  (step = -1) do</a:t>
            </a:r>
          </a:p>
          <a:p>
            <a:pPr marL="6350" lvl="1" indent="0" algn="just">
              <a:spcAft>
                <a:spcPts val="600"/>
              </a:spcAft>
              <a:buNone/>
            </a:pPr>
            <a:r>
              <a:rPr lang="en-ZA" sz="2200" b="1" dirty="0">
                <a:solidFill>
                  <a:srgbClr val="3366CC"/>
                </a:solidFill>
                <a:sym typeface="Wingdings" pitchFamily="2" charset="2"/>
              </a:rPr>
              <a:t>         </a:t>
            </a:r>
            <a:r>
              <a:rPr lang="en-ZA" sz="2200" b="1" dirty="0" smtClean="0">
                <a:solidFill>
                  <a:srgbClr val="3366CC"/>
                </a:solidFill>
                <a:sym typeface="Wingdings" pitchFamily="2" charset="2"/>
              </a:rPr>
              <a:t>     </a:t>
            </a:r>
            <a:r>
              <a:rPr lang="en-ZA" sz="2200" b="1" dirty="0" err="1">
                <a:solidFill>
                  <a:srgbClr val="3366CC"/>
                </a:solidFill>
                <a:sym typeface="Wingdings" pitchFamily="2" charset="2"/>
              </a:rPr>
              <a:t>Fb</a:t>
            </a:r>
            <a:r>
              <a:rPr lang="en-ZA" sz="2200" b="1" dirty="0">
                <a:solidFill>
                  <a:srgbClr val="3366CC"/>
                </a:solidFill>
                <a:sym typeface="Wingdings" pitchFamily="2" charset="2"/>
              </a:rPr>
              <a:t>  </a:t>
            </a:r>
            <a:r>
              <a:rPr lang="en-ZA" sz="2200" b="1" dirty="0" err="1">
                <a:solidFill>
                  <a:srgbClr val="3366CC"/>
                </a:solidFill>
                <a:sym typeface="Wingdings" pitchFamily="2" charset="2"/>
              </a:rPr>
              <a:t>Fb</a:t>
            </a:r>
            <a:r>
              <a:rPr lang="en-ZA" sz="2200" b="1" dirty="0">
                <a:solidFill>
                  <a:srgbClr val="3366CC"/>
                </a:solidFill>
                <a:sym typeface="Wingdings" pitchFamily="2" charset="2"/>
              </a:rPr>
              <a:t> * i;</a:t>
            </a:r>
          </a:p>
          <a:p>
            <a:pPr marL="6350" lvl="1" indent="0" algn="just">
              <a:spcAft>
                <a:spcPts val="600"/>
              </a:spcAft>
              <a:buNone/>
            </a:pPr>
            <a:r>
              <a:rPr lang="en-ZA" sz="2200" b="1" dirty="0">
                <a:solidFill>
                  <a:srgbClr val="3366CC"/>
                </a:solidFill>
                <a:sym typeface="Wingdings" pitchFamily="2" charset="2"/>
              </a:rPr>
              <a:t>     </a:t>
            </a:r>
            <a:r>
              <a:rPr lang="en-ZA" sz="2200" b="1" dirty="0" smtClean="0">
                <a:solidFill>
                  <a:srgbClr val="3366CC"/>
                </a:solidFill>
                <a:sym typeface="Wingdings" pitchFamily="2" charset="2"/>
              </a:rPr>
              <a:t>  End </a:t>
            </a:r>
            <a:r>
              <a:rPr lang="en-ZA" sz="2200" b="1" dirty="0">
                <a:solidFill>
                  <a:srgbClr val="3366CC"/>
                </a:solidFill>
                <a:sym typeface="Wingdings" pitchFamily="2" charset="2"/>
              </a:rPr>
              <a:t>for</a:t>
            </a:r>
            <a:endParaRPr lang="fr-FR" sz="2200" dirty="0">
              <a:solidFill>
                <a:srgbClr val="3366CC"/>
              </a:solidFill>
            </a:endParaRPr>
          </a:p>
          <a:p>
            <a:pPr marL="400050" lvl="1" indent="0" algn="just">
              <a:spcAft>
                <a:spcPts val="600"/>
              </a:spcAft>
              <a:buNone/>
            </a:pPr>
            <a:endParaRPr lang="en-ZA" sz="2200" b="1" dirty="0" smtClean="0">
              <a:solidFill>
                <a:srgbClr val="00B050"/>
              </a:solidFill>
              <a:sym typeface="Wingdings" pitchFamily="2" charset="2"/>
            </a:endParaRPr>
          </a:p>
          <a:p>
            <a:pPr marL="400050" lvl="1" indent="0" algn="just">
              <a:spcAft>
                <a:spcPts val="600"/>
              </a:spcAft>
              <a:buNone/>
            </a:pPr>
            <a:endParaRPr lang="en-ZA" sz="2200" b="1" dirty="0" smtClean="0">
              <a:solidFill>
                <a:srgbClr val="00B050"/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" sz="3600" b="1" dirty="0" smtClean="0">
                <a:solidFill>
                  <a:srgbClr val="0070C0"/>
                </a:solidFill>
              </a:rPr>
              <a:t>1. Introduction</a:t>
            </a:r>
            <a:endParaRPr lang="fr-FR" sz="3200" b="1" dirty="0">
              <a:solidFill>
                <a:srgbClr val="0070C0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10" name="Rectangle 9"/>
          <p:cNvSpPr/>
          <p:nvPr/>
        </p:nvSpPr>
        <p:spPr>
          <a:xfrm>
            <a:off x="4597957" y="2852936"/>
            <a:ext cx="4572000" cy="4779770"/>
          </a:xfrm>
          <a:prstGeom prst="rect">
            <a:avLst/>
          </a:prstGeom>
        </p:spPr>
        <p:txBody>
          <a:bodyPr>
            <a:spAutoFit/>
          </a:bodyPr>
          <a:lstStyle/>
          <a:p>
            <a:pPr marL="6350" lvl="1" algn="just">
              <a:spcBef>
                <a:spcPct val="20000"/>
              </a:spcBef>
              <a:spcAft>
                <a:spcPts val="600"/>
              </a:spcAft>
            </a:pPr>
            <a:r>
              <a:rPr lang="en-ZA" sz="2200" b="1" dirty="0" smtClean="0">
                <a:solidFill>
                  <a:srgbClr val="00B050"/>
                </a:solidFill>
              </a:rPr>
              <a:t>     </a:t>
            </a:r>
            <a:r>
              <a:rPr lang="en-ZA" sz="2200" b="1" dirty="0" smtClean="0">
                <a:solidFill>
                  <a:srgbClr val="7030A0"/>
                </a:solidFill>
              </a:rPr>
              <a:t>Fc </a:t>
            </a:r>
            <a:r>
              <a:rPr lang="en-ZA" sz="2200" b="1" dirty="0">
                <a:solidFill>
                  <a:srgbClr val="7030A0"/>
                </a:solidFill>
                <a:sym typeface="Wingdings" pitchFamily="2" charset="2"/>
              </a:rPr>
              <a:t>1;</a:t>
            </a:r>
          </a:p>
          <a:p>
            <a:pPr marL="6350" lvl="1" algn="just">
              <a:spcBef>
                <a:spcPct val="20000"/>
              </a:spcBef>
              <a:spcAft>
                <a:spcPts val="600"/>
              </a:spcAft>
            </a:pPr>
            <a:r>
              <a:rPr lang="en-ZA" sz="2200" b="1" dirty="0">
                <a:solidFill>
                  <a:srgbClr val="7030A0"/>
                </a:solidFill>
                <a:sym typeface="Wingdings" pitchFamily="2" charset="2"/>
              </a:rPr>
              <a:t>     For </a:t>
            </a:r>
            <a:r>
              <a:rPr lang="en-ZA" sz="2200" b="1" dirty="0" err="1">
                <a:solidFill>
                  <a:srgbClr val="7030A0"/>
                </a:solidFill>
                <a:sym typeface="Wingdings" pitchFamily="2" charset="2"/>
              </a:rPr>
              <a:t>i</a:t>
            </a:r>
            <a:r>
              <a:rPr lang="en-ZA" sz="2200" b="1" dirty="0" err="1" smtClean="0">
                <a:solidFill>
                  <a:srgbClr val="7030A0"/>
                </a:solidFill>
                <a:sym typeface="Wingdings" pitchFamily="2" charset="2"/>
              </a:rPr>
              <a:t>C</a:t>
            </a:r>
            <a:r>
              <a:rPr lang="en-ZA" sz="2200" b="1" dirty="0" smtClean="0">
                <a:solidFill>
                  <a:srgbClr val="7030A0"/>
                </a:solidFill>
                <a:sym typeface="Wingdings" pitchFamily="2" charset="2"/>
              </a:rPr>
              <a:t> </a:t>
            </a:r>
            <a:r>
              <a:rPr lang="en-ZA" sz="2200" b="1" dirty="0">
                <a:solidFill>
                  <a:srgbClr val="7030A0"/>
                </a:solidFill>
                <a:sym typeface="Wingdings" pitchFamily="2" charset="2"/>
              </a:rPr>
              <a:t>to 1  (step = -1) do</a:t>
            </a:r>
          </a:p>
          <a:p>
            <a:pPr marL="6350" lvl="1" algn="just">
              <a:spcBef>
                <a:spcPct val="20000"/>
              </a:spcBef>
              <a:spcAft>
                <a:spcPts val="600"/>
              </a:spcAft>
            </a:pPr>
            <a:r>
              <a:rPr lang="en-ZA" sz="2200" b="1" dirty="0" smtClean="0">
                <a:solidFill>
                  <a:srgbClr val="7030A0"/>
                </a:solidFill>
                <a:sym typeface="Wingdings" pitchFamily="2" charset="2"/>
              </a:rPr>
              <a:t>          Fc </a:t>
            </a:r>
            <a:r>
              <a:rPr lang="en-ZA" sz="2200" b="1" dirty="0">
                <a:solidFill>
                  <a:srgbClr val="7030A0"/>
                </a:solidFill>
                <a:sym typeface="Wingdings" pitchFamily="2" charset="2"/>
              </a:rPr>
              <a:t> </a:t>
            </a:r>
            <a:r>
              <a:rPr lang="en-ZA" sz="2200" b="1" dirty="0" smtClean="0">
                <a:solidFill>
                  <a:srgbClr val="7030A0"/>
                </a:solidFill>
                <a:sym typeface="Wingdings" pitchFamily="2" charset="2"/>
              </a:rPr>
              <a:t>Fc </a:t>
            </a:r>
            <a:r>
              <a:rPr lang="en-ZA" sz="2200" b="1" dirty="0">
                <a:solidFill>
                  <a:srgbClr val="7030A0"/>
                </a:solidFill>
                <a:sym typeface="Wingdings" pitchFamily="2" charset="2"/>
              </a:rPr>
              <a:t>* i;</a:t>
            </a:r>
          </a:p>
          <a:p>
            <a:pPr marL="6350" lvl="1" algn="just">
              <a:spcBef>
                <a:spcPct val="20000"/>
              </a:spcBef>
              <a:spcAft>
                <a:spcPts val="600"/>
              </a:spcAft>
            </a:pPr>
            <a:r>
              <a:rPr lang="en-ZA" sz="2200" b="1" dirty="0">
                <a:solidFill>
                  <a:srgbClr val="7030A0"/>
                </a:solidFill>
                <a:sym typeface="Wingdings" pitchFamily="2" charset="2"/>
              </a:rPr>
              <a:t>     End </a:t>
            </a:r>
            <a:r>
              <a:rPr lang="en-ZA" sz="2200" b="1" dirty="0" smtClean="0">
                <a:solidFill>
                  <a:srgbClr val="7030A0"/>
                </a:solidFill>
                <a:sym typeface="Wingdings" pitchFamily="2" charset="2"/>
              </a:rPr>
              <a:t>for</a:t>
            </a:r>
          </a:p>
          <a:p>
            <a:pPr marL="6350" lvl="1" algn="just">
              <a:spcBef>
                <a:spcPct val="20000"/>
              </a:spcBef>
              <a:spcAft>
                <a:spcPts val="600"/>
              </a:spcAft>
            </a:pPr>
            <a:r>
              <a:rPr lang="en-ZA" sz="2200" b="1" dirty="0" smtClean="0">
                <a:solidFill>
                  <a:srgbClr val="7030A0"/>
                </a:solidFill>
                <a:sym typeface="Wingdings" pitchFamily="2" charset="2"/>
              </a:rPr>
              <a:t>     </a:t>
            </a:r>
          </a:p>
          <a:p>
            <a:pPr marL="6350" lvl="1" algn="just">
              <a:spcBef>
                <a:spcPct val="20000"/>
              </a:spcBef>
              <a:spcAft>
                <a:spcPts val="600"/>
              </a:spcAft>
            </a:pPr>
            <a:r>
              <a:rPr lang="en-ZA" sz="2200" b="1" dirty="0">
                <a:solidFill>
                  <a:srgbClr val="7030A0"/>
                </a:solidFill>
                <a:sym typeface="Wingdings" pitchFamily="2" charset="2"/>
              </a:rPr>
              <a:t>	</a:t>
            </a:r>
            <a:r>
              <a:rPr lang="en-ZA" sz="2200" b="1" dirty="0" smtClean="0">
                <a:sym typeface="Wingdings" pitchFamily="2" charset="2"/>
              </a:rPr>
              <a:t>S </a:t>
            </a:r>
            <a:r>
              <a:rPr lang="en-ZA" sz="2200" b="1" dirty="0" err="1" smtClean="0">
                <a:sym typeface="Wingdings" pitchFamily="2" charset="2"/>
              </a:rPr>
              <a:t>Fa</a:t>
            </a:r>
            <a:r>
              <a:rPr lang="en-ZA" sz="2200" b="1" dirty="0" smtClean="0">
                <a:sym typeface="Wingdings" pitchFamily="2" charset="2"/>
              </a:rPr>
              <a:t> + </a:t>
            </a:r>
            <a:r>
              <a:rPr lang="en-ZA" sz="2200" b="1" dirty="0" err="1" smtClean="0">
                <a:sym typeface="Wingdings" pitchFamily="2" charset="2"/>
              </a:rPr>
              <a:t>Fb+Fc</a:t>
            </a:r>
            <a:r>
              <a:rPr lang="en-ZA" sz="2200" b="1" dirty="0" smtClean="0">
                <a:sym typeface="Wingdings" pitchFamily="2" charset="2"/>
              </a:rPr>
              <a:t>;</a:t>
            </a:r>
          </a:p>
          <a:p>
            <a:pPr marL="6350" lvl="1" algn="just">
              <a:spcBef>
                <a:spcPct val="20000"/>
              </a:spcBef>
              <a:spcAft>
                <a:spcPts val="600"/>
              </a:spcAft>
            </a:pPr>
            <a:r>
              <a:rPr lang="en-ZA" sz="2200" b="1" dirty="0">
                <a:sym typeface="Wingdings" pitchFamily="2" charset="2"/>
              </a:rPr>
              <a:t>	</a:t>
            </a:r>
            <a:r>
              <a:rPr lang="en-ZA" sz="2200" b="1" dirty="0" smtClean="0">
                <a:sym typeface="Wingdings" pitchFamily="2" charset="2"/>
              </a:rPr>
              <a:t>Write (S)</a:t>
            </a:r>
          </a:p>
          <a:p>
            <a:pPr marL="6350" lvl="1" algn="just">
              <a:spcBef>
                <a:spcPct val="20000"/>
              </a:spcBef>
              <a:spcAft>
                <a:spcPts val="600"/>
              </a:spcAft>
            </a:pPr>
            <a:r>
              <a:rPr lang="en-ZA" sz="2200" b="1" dirty="0">
                <a:sym typeface="Wingdings" pitchFamily="2" charset="2"/>
              </a:rPr>
              <a:t> </a:t>
            </a:r>
            <a:r>
              <a:rPr lang="en-ZA" sz="2200" b="1" dirty="0" smtClean="0">
                <a:sym typeface="Wingdings" pitchFamily="2" charset="2"/>
              </a:rPr>
              <a:t>  End</a:t>
            </a:r>
          </a:p>
          <a:p>
            <a:pPr marL="6350" lvl="1" algn="just">
              <a:spcBef>
                <a:spcPct val="20000"/>
              </a:spcBef>
              <a:spcAft>
                <a:spcPts val="600"/>
              </a:spcAft>
            </a:pPr>
            <a:endParaRPr lang="en-ZA" sz="2200" b="1" dirty="0">
              <a:solidFill>
                <a:srgbClr val="7030A0"/>
              </a:solidFill>
              <a:sym typeface="Wingdings" pitchFamily="2" charset="2"/>
            </a:endParaRPr>
          </a:p>
          <a:p>
            <a:pPr marL="6350" lvl="1" algn="just">
              <a:spcBef>
                <a:spcPct val="20000"/>
              </a:spcBef>
              <a:spcAft>
                <a:spcPts val="600"/>
              </a:spcAft>
            </a:pPr>
            <a:endParaRPr lang="fr-FR" sz="2200" dirty="0">
              <a:solidFill>
                <a:srgbClr val="7030A0"/>
              </a:solidFill>
            </a:endParaRPr>
          </a:p>
        </p:txBody>
      </p:sp>
      <p:cxnSp>
        <p:nvCxnSpPr>
          <p:cNvPr id="12" name="Connecteur droit 11"/>
          <p:cNvCxnSpPr/>
          <p:nvPr/>
        </p:nvCxnSpPr>
        <p:spPr>
          <a:xfrm>
            <a:off x="4597957" y="1484784"/>
            <a:ext cx="0" cy="5040560"/>
          </a:xfrm>
          <a:prstGeom prst="line">
            <a:avLst/>
          </a:prstGeom>
          <a:ln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4984318" y="1307464"/>
            <a:ext cx="412901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- What </a:t>
            </a:r>
            <a:r>
              <a:rPr lang="en-US" sz="2000" b="1" dirty="0">
                <a:solidFill>
                  <a:srgbClr val="C00000"/>
                </a:solidFill>
              </a:rPr>
              <a:t>does this algorithm </a:t>
            </a:r>
            <a:r>
              <a:rPr lang="en-US" sz="2000" b="1" dirty="0" smtClean="0">
                <a:solidFill>
                  <a:srgbClr val="C00000"/>
                </a:solidFill>
              </a:rPr>
              <a:t>calculate?</a:t>
            </a:r>
            <a:endParaRPr lang="fr-FR" sz="2000" b="1" dirty="0">
              <a:solidFill>
                <a:srgbClr val="C0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018414" y="1701998"/>
            <a:ext cx="28951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- What are your remarks?</a:t>
            </a:r>
            <a:endParaRPr lang="fr-FR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232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" sz="4000" b="1" dirty="0" smtClean="0">
                <a:solidFill>
                  <a:srgbClr val="0070C0"/>
                </a:solidFill>
              </a:rPr>
              <a:t>2.1 Procedures </a:t>
            </a:r>
            <a:r>
              <a:rPr lang="en" sz="2800" b="1" dirty="0" smtClean="0">
                <a:solidFill>
                  <a:schemeClr val="tx1"/>
                </a:solidFill>
              </a:rPr>
              <a:t>(Parameters </a:t>
            </a:r>
            <a:r>
              <a:rPr lang="en" sz="2800" b="1" dirty="0" smtClean="0"/>
              <a:t>of </a:t>
            </a:r>
            <a:r>
              <a:rPr lang="en" sz="2800" b="1" dirty="0"/>
              <a:t>a </a:t>
            </a:r>
            <a:r>
              <a:rPr lang="en" sz="2800" b="1" dirty="0" smtClean="0"/>
              <a:t>procedure)</a:t>
            </a:r>
            <a:endParaRPr lang="fr-FR" sz="4000" b="1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750776" cy="5812128"/>
          </a:xfrm>
        </p:spPr>
        <p:txBody>
          <a:bodyPr>
            <a:normAutofit/>
          </a:bodyPr>
          <a:lstStyle/>
          <a:p>
            <a:pPr marL="0" lvl="2" indent="0" algn="just">
              <a:spcAft>
                <a:spcPts val="1200"/>
              </a:spcAft>
              <a:buNone/>
            </a:pPr>
            <a:r>
              <a:rPr lang="en" sz="2400" b="1" dirty="0" smtClean="0"/>
              <a:t>Example 1:  concider the followin procedure </a:t>
            </a:r>
            <a:r>
              <a:rPr lang="en" b="1" dirty="0" smtClean="0"/>
              <a:t>that calculate </a:t>
            </a:r>
            <a:r>
              <a:rPr lang="en-US" b="1" dirty="0" smtClean="0"/>
              <a:t>the </a:t>
            </a:r>
            <a:r>
              <a:rPr lang="en-US" b="1" dirty="0"/>
              <a:t>quotient and the </a:t>
            </a:r>
            <a:r>
              <a:rPr lang="en-US" b="1" dirty="0" smtClean="0"/>
              <a:t>remainder of A div B.</a:t>
            </a:r>
            <a:endParaRPr lang="en" sz="2400" b="1" dirty="0" smtClean="0"/>
          </a:p>
          <a:p>
            <a:pPr marL="0" indent="0" algn="just">
              <a:buNone/>
              <a:tabLst>
                <a:tab pos="361950" algn="l"/>
              </a:tabLst>
            </a:pPr>
            <a:r>
              <a:rPr lang="en" sz="2400" b="1" dirty="0" smtClean="0"/>
              <a:t>Procedure </a:t>
            </a:r>
            <a:r>
              <a:rPr lang="en" sz="2400" dirty="0"/>
              <a:t>divide </a:t>
            </a:r>
            <a:r>
              <a:rPr lang="en" sz="2400" b="1" dirty="0"/>
              <a:t>( </a:t>
            </a:r>
            <a:r>
              <a:rPr lang="en" sz="2400" dirty="0"/>
              <a:t>A: </a:t>
            </a:r>
            <a:r>
              <a:rPr lang="en" sz="2400" dirty="0" smtClean="0"/>
              <a:t>intger </a:t>
            </a:r>
            <a:r>
              <a:rPr lang="en" sz="2400" b="1" dirty="0" smtClean="0"/>
              <a:t>, </a:t>
            </a:r>
            <a:r>
              <a:rPr lang="en" sz="2400" dirty="0"/>
              <a:t>B: </a:t>
            </a:r>
            <a:r>
              <a:rPr lang="en" sz="2400" dirty="0" smtClean="0"/>
              <a:t>intger,</a:t>
            </a:r>
            <a:r>
              <a:rPr lang="en" sz="2400" b="1" dirty="0" smtClean="0"/>
              <a:t> </a:t>
            </a:r>
            <a:r>
              <a:rPr lang="en" sz="2400" b="1" dirty="0" smtClean="0">
                <a:solidFill>
                  <a:srgbClr val="00B050"/>
                </a:solidFill>
              </a:rPr>
              <a:t>Var</a:t>
            </a:r>
            <a:r>
              <a:rPr lang="en" sz="2400" b="1" dirty="0" smtClean="0"/>
              <a:t> </a:t>
            </a:r>
            <a:r>
              <a:rPr lang="en" sz="2400" dirty="0" smtClean="0"/>
              <a:t>Q: integr,</a:t>
            </a:r>
            <a:r>
              <a:rPr lang="en" sz="2400" b="1" dirty="0" smtClean="0"/>
              <a:t> </a:t>
            </a:r>
            <a:r>
              <a:rPr lang="en" sz="2400" b="1" dirty="0">
                <a:solidFill>
                  <a:srgbClr val="00B050"/>
                </a:solidFill>
              </a:rPr>
              <a:t>Var</a:t>
            </a:r>
            <a:r>
              <a:rPr lang="en" sz="2400" b="1" dirty="0"/>
              <a:t> </a:t>
            </a:r>
            <a:r>
              <a:rPr lang="en" sz="2400" dirty="0"/>
              <a:t>R: integer </a:t>
            </a:r>
            <a:r>
              <a:rPr lang="en" sz="2400" b="1" dirty="0" smtClean="0"/>
              <a:t>)</a:t>
            </a:r>
          </a:p>
          <a:p>
            <a:pPr marL="0" indent="0" algn="just">
              <a:buNone/>
              <a:tabLst>
                <a:tab pos="361950" algn="l"/>
              </a:tabLst>
            </a:pPr>
            <a:r>
              <a:rPr lang="en" sz="2400" b="1" dirty="0" smtClean="0"/>
              <a:t>Begin</a:t>
            </a:r>
          </a:p>
          <a:p>
            <a:pPr marL="0" indent="0" algn="just">
              <a:buNone/>
              <a:tabLst>
                <a:tab pos="361950" algn="l"/>
              </a:tabLst>
            </a:pPr>
            <a:r>
              <a:rPr lang="en" sz="2400" b="1" dirty="0" smtClean="0"/>
              <a:t>	Q </a:t>
            </a:r>
            <a:r>
              <a:rPr lang="en" sz="2400" b="1" dirty="0" smtClean="0">
                <a:sym typeface="Wingdings" pitchFamily="2" charset="2"/>
              </a:rPr>
              <a:t> A/B;</a:t>
            </a:r>
          </a:p>
          <a:p>
            <a:pPr marL="0" indent="0" algn="just">
              <a:buNone/>
              <a:tabLst>
                <a:tab pos="361950" algn="l"/>
              </a:tabLst>
            </a:pPr>
            <a:r>
              <a:rPr lang="fr-FR" sz="2400" b="1" dirty="0" smtClean="0"/>
              <a:t>	R </a:t>
            </a:r>
            <a:r>
              <a:rPr lang="fr-FR" sz="2400" b="1" dirty="0" smtClean="0">
                <a:sym typeface="Wingdings" pitchFamily="2" charset="2"/>
              </a:rPr>
              <a:t> A </a:t>
            </a:r>
            <a:r>
              <a:rPr lang="fr-FR" sz="2400" b="1" dirty="0" err="1" smtClean="0">
                <a:sym typeface="Wingdings" pitchFamily="2" charset="2"/>
              </a:rPr>
              <a:t>mod</a:t>
            </a:r>
            <a:r>
              <a:rPr lang="fr-FR" sz="2400" b="1" dirty="0" smtClean="0">
                <a:sym typeface="Wingdings" pitchFamily="2" charset="2"/>
              </a:rPr>
              <a:t> B;</a:t>
            </a:r>
          </a:p>
          <a:p>
            <a:pPr marL="0" indent="0" algn="just">
              <a:buNone/>
              <a:tabLst>
                <a:tab pos="361950" algn="l"/>
              </a:tabLst>
            </a:pPr>
            <a:r>
              <a:rPr lang="fr-FR" sz="2400" b="1" dirty="0" smtClean="0">
                <a:sym typeface="Wingdings" pitchFamily="2" charset="2"/>
              </a:rPr>
              <a:t>End</a:t>
            </a:r>
            <a:endParaRPr lang="fr-FR" sz="2400" b="1" dirty="0" smtClean="0"/>
          </a:p>
          <a:p>
            <a:pPr marL="438150" algn="just">
              <a:buFontTx/>
              <a:buChar char="-"/>
              <a:tabLst>
                <a:tab pos="361950" algn="l"/>
              </a:tabLst>
            </a:pPr>
            <a:r>
              <a:rPr lang="en" sz="2400" b="1" dirty="0" smtClean="0"/>
              <a:t>A, B: </a:t>
            </a:r>
            <a:r>
              <a:rPr lang="en" sz="2400" b="1" dirty="0" smtClean="0">
                <a:solidFill>
                  <a:srgbClr val="0070C0"/>
                </a:solidFill>
              </a:rPr>
              <a:t>data </a:t>
            </a:r>
            <a:r>
              <a:rPr lang="en" sz="2400" dirty="0" smtClean="0"/>
              <a:t>parameters</a:t>
            </a:r>
          </a:p>
          <a:p>
            <a:pPr marL="438150" algn="just">
              <a:buFontTx/>
              <a:buChar char="-"/>
              <a:tabLst>
                <a:tab pos="361950" algn="l"/>
              </a:tabLst>
            </a:pPr>
            <a:r>
              <a:rPr lang="en" sz="2400" b="1" dirty="0" smtClean="0"/>
              <a:t>Q, R: </a:t>
            </a:r>
            <a:r>
              <a:rPr lang="en" sz="2400" b="1" dirty="0" smtClean="0">
                <a:solidFill>
                  <a:srgbClr val="00B050"/>
                </a:solidFill>
              </a:rPr>
              <a:t>Result </a:t>
            </a:r>
            <a:r>
              <a:rPr lang="en" sz="2400" dirty="0" smtClean="0"/>
              <a:t>parameters </a:t>
            </a:r>
            <a:r>
              <a:rPr lang="en" sz="2400" b="1" dirty="0" smtClean="0"/>
              <a:t>(the keyword </a:t>
            </a:r>
            <a:r>
              <a:rPr lang="en" sz="2400" b="1" dirty="0" smtClean="0">
                <a:solidFill>
                  <a:srgbClr val="00B050"/>
                </a:solidFill>
              </a:rPr>
              <a:t>Var </a:t>
            </a:r>
            <a:r>
              <a:rPr lang="en" sz="2400" b="1" dirty="0" smtClean="0"/>
              <a:t>)</a:t>
            </a:r>
          </a:p>
          <a:p>
            <a:pPr marL="0" indent="0" algn="just">
              <a:buNone/>
              <a:tabLst>
                <a:tab pos="361950" algn="l"/>
              </a:tabLst>
            </a:pPr>
            <a:endParaRPr lang="fr-FR" sz="2400" dirty="0" smtClean="0"/>
          </a:p>
          <a:p>
            <a:pPr lvl="0" algn="just"/>
            <a:r>
              <a:rPr lang="en" sz="2800" b="1" dirty="0">
                <a:solidFill>
                  <a:prstClr val="black"/>
                </a:solidFill>
              </a:rPr>
              <a:t>The keyword </a:t>
            </a:r>
            <a:r>
              <a:rPr lang="en" sz="2800" b="1" dirty="0">
                <a:solidFill>
                  <a:srgbClr val="00B050"/>
                </a:solidFill>
              </a:rPr>
              <a:t>Var</a:t>
            </a:r>
            <a:r>
              <a:rPr lang="en" sz="2800" b="1" dirty="0">
                <a:solidFill>
                  <a:prstClr val="black"/>
                </a:solidFill>
              </a:rPr>
              <a:t> indicates that the parameters are outputs (results), and which can be inputs </a:t>
            </a:r>
            <a:r>
              <a:rPr lang="en" sz="2800" b="1" dirty="0" smtClean="0">
                <a:solidFill>
                  <a:prstClr val="black"/>
                </a:solidFill>
              </a:rPr>
              <a:t>too.</a:t>
            </a:r>
            <a:endParaRPr lang="fr-FR" sz="2800" b="1" dirty="0">
              <a:solidFill>
                <a:srgbClr val="0070C0"/>
              </a:solidFill>
            </a:endParaRPr>
          </a:p>
          <a:p>
            <a:pPr marL="0" indent="0" algn="just">
              <a:buNone/>
              <a:tabLst>
                <a:tab pos="361950" algn="l"/>
              </a:tabLst>
            </a:pPr>
            <a:endParaRPr lang="fr-FR" sz="2400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98068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" sz="4000" b="1" dirty="0" smtClean="0">
                <a:solidFill>
                  <a:srgbClr val="0070C0"/>
                </a:solidFill>
              </a:rPr>
              <a:t>2.1 Procedures </a:t>
            </a:r>
            <a:r>
              <a:rPr lang="en" sz="2800" b="1" dirty="0">
                <a:solidFill>
                  <a:prstClr val="black"/>
                </a:solidFill>
              </a:rPr>
              <a:t>(Parameters of a procedure)</a:t>
            </a:r>
            <a:endParaRPr lang="fr-FR" sz="4000" b="1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 fontScale="92500" lnSpcReduction="10000"/>
          </a:bodyPr>
          <a:lstStyle/>
          <a:p>
            <a:pPr marL="361950" indent="0" algn="just">
              <a:lnSpc>
                <a:spcPct val="150000"/>
              </a:lnSpc>
              <a:buNone/>
              <a:tabLst>
                <a:tab pos="361950" algn="l"/>
              </a:tabLst>
            </a:pPr>
            <a:r>
              <a:rPr lang="en" sz="2600" b="1" dirty="0" smtClean="0"/>
              <a:t>Example 2: Procedure Swape </a:t>
            </a:r>
            <a:r>
              <a:rPr lang="en-US" sz="2600" b="1" dirty="0"/>
              <a:t>make the permutation between C and D.</a:t>
            </a:r>
            <a:endParaRPr lang="fr-FR" sz="2600" b="1" dirty="0"/>
          </a:p>
          <a:p>
            <a:pPr marL="361950" indent="0" algn="just">
              <a:lnSpc>
                <a:spcPct val="150000"/>
              </a:lnSpc>
              <a:buNone/>
              <a:tabLst>
                <a:tab pos="361950" algn="l"/>
              </a:tabLst>
            </a:pPr>
            <a:r>
              <a:rPr lang="en" sz="2400" b="1" dirty="0" smtClean="0"/>
              <a:t>Procedure </a:t>
            </a:r>
            <a:r>
              <a:rPr lang="en" sz="2400" dirty="0" smtClean="0"/>
              <a:t>Swap </a:t>
            </a:r>
            <a:r>
              <a:rPr lang="en" sz="2400" b="1" dirty="0" smtClean="0"/>
              <a:t>(</a:t>
            </a:r>
            <a:r>
              <a:rPr lang="en" sz="2400" b="1" dirty="0"/>
              <a:t>Var </a:t>
            </a:r>
            <a:r>
              <a:rPr lang="en" sz="2400" dirty="0"/>
              <a:t>C, D: integer </a:t>
            </a:r>
            <a:r>
              <a:rPr lang="en" sz="2400" b="1" dirty="0"/>
              <a:t>) </a:t>
            </a:r>
          </a:p>
          <a:p>
            <a:pPr marL="361950" indent="0" algn="just">
              <a:lnSpc>
                <a:spcPct val="150000"/>
              </a:lnSpc>
              <a:buNone/>
              <a:tabLst>
                <a:tab pos="361950" algn="l"/>
              </a:tabLst>
            </a:pPr>
            <a:r>
              <a:rPr lang="fr-FR" sz="2400" b="1" dirty="0" smtClean="0"/>
              <a:t>T</a:t>
            </a:r>
            <a:r>
              <a:rPr lang="en" sz="2400" b="1" dirty="0" smtClean="0"/>
              <a:t>emp: integer </a:t>
            </a:r>
          </a:p>
          <a:p>
            <a:pPr marL="361950" indent="0" algn="just">
              <a:lnSpc>
                <a:spcPct val="150000"/>
              </a:lnSpc>
              <a:buNone/>
              <a:tabLst>
                <a:tab pos="361950" algn="l"/>
              </a:tabLst>
            </a:pPr>
            <a:r>
              <a:rPr lang="en" sz="2400" b="1" dirty="0" smtClean="0"/>
              <a:t>Begin </a:t>
            </a:r>
          </a:p>
          <a:p>
            <a:pPr marL="361950" indent="0" algn="just">
              <a:lnSpc>
                <a:spcPct val="150000"/>
              </a:lnSpc>
              <a:buNone/>
              <a:tabLst>
                <a:tab pos="361950" algn="l"/>
              </a:tabLst>
            </a:pPr>
            <a:r>
              <a:rPr lang="en" sz="2400" b="1" dirty="0" smtClean="0"/>
              <a:t>	Temp </a:t>
            </a:r>
            <a:r>
              <a:rPr lang="en" sz="2400" b="1" dirty="0" smtClean="0">
                <a:sym typeface="Wingdings" pitchFamily="2" charset="2"/>
              </a:rPr>
              <a:t> C;</a:t>
            </a:r>
          </a:p>
          <a:p>
            <a:pPr marL="361950" indent="0" algn="just">
              <a:lnSpc>
                <a:spcPct val="150000"/>
              </a:lnSpc>
              <a:buNone/>
              <a:tabLst>
                <a:tab pos="361950" algn="l"/>
              </a:tabLst>
            </a:pPr>
            <a:r>
              <a:rPr lang="en" sz="2400" b="1" dirty="0">
                <a:sym typeface="Wingdings" pitchFamily="2" charset="2"/>
              </a:rPr>
              <a:t>	</a:t>
            </a:r>
            <a:r>
              <a:rPr lang="en" sz="2400" b="1" dirty="0" smtClean="0">
                <a:sym typeface="Wingdings" pitchFamily="2" charset="2"/>
              </a:rPr>
              <a:t>CD; </a:t>
            </a:r>
          </a:p>
          <a:p>
            <a:pPr marL="361950" indent="0" algn="just">
              <a:lnSpc>
                <a:spcPct val="150000"/>
              </a:lnSpc>
              <a:buNone/>
              <a:tabLst>
                <a:tab pos="361950" algn="l"/>
              </a:tabLst>
            </a:pPr>
            <a:r>
              <a:rPr lang="en" sz="2400" b="1" dirty="0">
                <a:sym typeface="Wingdings" pitchFamily="2" charset="2"/>
              </a:rPr>
              <a:t>	</a:t>
            </a:r>
            <a:r>
              <a:rPr lang="en" sz="2400" b="1" dirty="0" smtClean="0">
                <a:sym typeface="Wingdings" pitchFamily="2" charset="2"/>
              </a:rPr>
              <a:t>D  Temp;</a:t>
            </a:r>
          </a:p>
          <a:p>
            <a:pPr marL="361950" indent="0" algn="just">
              <a:lnSpc>
                <a:spcPct val="150000"/>
              </a:lnSpc>
              <a:buNone/>
              <a:tabLst>
                <a:tab pos="361950" algn="l"/>
              </a:tabLst>
            </a:pPr>
            <a:r>
              <a:rPr lang="en" sz="2400" b="1" dirty="0" smtClean="0">
                <a:sym typeface="Wingdings" pitchFamily="2" charset="2"/>
              </a:rPr>
              <a:t>End</a:t>
            </a:r>
            <a:endParaRPr lang="en" sz="2400" b="1" dirty="0" smtClean="0"/>
          </a:p>
          <a:p>
            <a:pPr marL="704850" algn="just">
              <a:lnSpc>
                <a:spcPct val="150000"/>
              </a:lnSpc>
              <a:tabLst>
                <a:tab pos="361950" algn="l"/>
              </a:tabLst>
            </a:pPr>
            <a:r>
              <a:rPr lang="fr-FR" sz="2400" b="1" dirty="0" smtClean="0">
                <a:solidFill>
                  <a:srgbClr val="FF0000"/>
                </a:solidFill>
              </a:rPr>
              <a:t>T</a:t>
            </a:r>
            <a:r>
              <a:rPr lang="en" sz="2400" b="1" dirty="0" smtClean="0">
                <a:solidFill>
                  <a:srgbClr val="FF0000"/>
                </a:solidFill>
              </a:rPr>
              <a:t>he transmission mode of C and D is : data/result </a:t>
            </a:r>
            <a:endParaRPr lang="en" sz="2400" b="1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62078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" sz="4000" b="1" dirty="0" smtClean="0">
                <a:solidFill>
                  <a:srgbClr val="0070C0"/>
                </a:solidFill>
              </a:rPr>
              <a:t>2.1 Procedures </a:t>
            </a:r>
            <a:r>
              <a:rPr lang="en" sz="4000" b="1" dirty="0" smtClean="0">
                <a:solidFill>
                  <a:schemeClr val="tx1"/>
                </a:solidFill>
              </a:rPr>
              <a:t>(Example of use)</a:t>
            </a:r>
            <a:endParaRPr lang="fr-FR" sz="40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/>
          </a:bodyPr>
          <a:lstStyle/>
          <a:p>
            <a:pPr algn="just">
              <a:spcAft>
                <a:spcPts val="600"/>
              </a:spcAft>
            </a:pPr>
            <a:r>
              <a:rPr lang="en" sz="2400" b="1" dirty="0" smtClean="0"/>
              <a:t>An algorithm that calculates the sum and product of two integers:</a:t>
            </a:r>
          </a:p>
          <a:p>
            <a:pPr marL="361950" indent="0" algn="just">
              <a:buNone/>
            </a:pPr>
            <a:r>
              <a:rPr lang="en" sz="2400" b="1" dirty="0"/>
              <a:t>Addition </a:t>
            </a:r>
            <a:endParaRPr lang="fr-FR" sz="2400" b="1" dirty="0" smtClean="0"/>
          </a:p>
          <a:p>
            <a:pPr marL="361950" indent="0" algn="just">
              <a:buNone/>
            </a:pPr>
            <a:r>
              <a:rPr lang="en" sz="2400" dirty="0"/>
              <a:t> </a:t>
            </a:r>
            <a:r>
              <a:rPr lang="en" sz="2400" dirty="0" smtClean="0"/>
              <a:t>A </a:t>
            </a:r>
            <a:r>
              <a:rPr lang="en" sz="2400" dirty="0"/>
              <a:t>, B, </a:t>
            </a:r>
            <a:r>
              <a:rPr lang="en" sz="2400" dirty="0" smtClean="0"/>
              <a:t>S, P: </a:t>
            </a:r>
            <a:r>
              <a:rPr lang="en" sz="2400" dirty="0"/>
              <a:t>real;</a:t>
            </a:r>
          </a:p>
          <a:p>
            <a:pPr marL="361950" indent="0" algn="just">
              <a:buNone/>
            </a:pPr>
            <a:r>
              <a:rPr lang="en" sz="2400" b="1" dirty="0" smtClean="0"/>
              <a:t>Begin</a:t>
            </a:r>
          </a:p>
          <a:p>
            <a:pPr marL="361950" indent="0" algn="just">
              <a:buNone/>
            </a:pPr>
            <a:r>
              <a:rPr lang="en" sz="2400" dirty="0" smtClean="0"/>
              <a:t>Read </a:t>
            </a:r>
            <a:r>
              <a:rPr lang="en" sz="2400" dirty="0"/>
              <a:t>(A, B) </a:t>
            </a:r>
            <a:r>
              <a:rPr lang="en" sz="2400" dirty="0" smtClean="0"/>
              <a:t>;</a:t>
            </a:r>
          </a:p>
          <a:p>
            <a:pPr marL="361950" indent="0" algn="just">
              <a:buNone/>
            </a:pPr>
            <a:r>
              <a:rPr lang="en" sz="2400" dirty="0"/>
              <a:t> </a:t>
            </a:r>
            <a:r>
              <a:rPr lang="en" sz="2400" dirty="0" smtClean="0"/>
              <a:t>S </a:t>
            </a:r>
            <a:r>
              <a:rPr lang="en" sz="2400" dirty="0" smtClean="0">
                <a:sym typeface="Wingdings" pitchFamily="2" charset="2"/>
              </a:rPr>
              <a:t> </a:t>
            </a:r>
            <a:r>
              <a:rPr lang="en" sz="2400" dirty="0" smtClean="0"/>
              <a:t>A+B </a:t>
            </a:r>
            <a:r>
              <a:rPr lang="en" sz="2400" dirty="0"/>
              <a:t>;</a:t>
            </a:r>
            <a:endParaRPr lang="fr-FR" sz="2400" dirty="0" smtClean="0"/>
          </a:p>
          <a:p>
            <a:pPr marL="361950" indent="0" algn="just">
              <a:buNone/>
            </a:pPr>
            <a:r>
              <a:rPr lang="en" sz="2400" dirty="0"/>
              <a:t> </a:t>
            </a:r>
            <a:r>
              <a:rPr lang="en" sz="2400" dirty="0" smtClean="0"/>
              <a:t>P </a:t>
            </a:r>
            <a:r>
              <a:rPr lang="en" sz="2400" dirty="0" smtClean="0">
                <a:sym typeface="Wingdings" pitchFamily="2" charset="2"/>
              </a:rPr>
              <a:t>A*B;</a:t>
            </a:r>
            <a:endParaRPr lang="fr-FR" sz="2400" dirty="0" smtClean="0"/>
          </a:p>
          <a:p>
            <a:pPr marL="361950" indent="0" algn="just">
              <a:buNone/>
            </a:pPr>
            <a:r>
              <a:rPr lang="en" sz="2400" dirty="0"/>
              <a:t> </a:t>
            </a:r>
            <a:r>
              <a:rPr lang="en" sz="2400" dirty="0" smtClean="0"/>
              <a:t>Write (S, P) </a:t>
            </a:r>
            <a:r>
              <a:rPr lang="en" sz="2400" dirty="0"/>
              <a:t>;</a:t>
            </a:r>
          </a:p>
          <a:p>
            <a:pPr marL="361950" indent="0" algn="just">
              <a:buNone/>
            </a:pPr>
            <a:r>
              <a:rPr lang="en" sz="2400" b="1" dirty="0"/>
              <a:t>END.</a:t>
            </a:r>
            <a:endParaRPr lang="fr-FR" sz="2400" b="1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36512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" sz="4000" b="1" dirty="0" smtClean="0">
                <a:solidFill>
                  <a:srgbClr val="0070C0"/>
                </a:solidFill>
              </a:rPr>
              <a:t>2.1 Procedures </a:t>
            </a:r>
            <a:r>
              <a:rPr lang="en" sz="4000" b="1" dirty="0" smtClean="0">
                <a:solidFill>
                  <a:schemeClr val="tx1"/>
                </a:solidFill>
              </a:rPr>
              <a:t>(Example of use)</a:t>
            </a:r>
            <a:endParaRPr lang="fr-FR" sz="40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600076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" sz="2600" b="1" dirty="0" smtClean="0"/>
              <a:t>An algorithm that calculates the sum and product of two integers using a </a:t>
            </a:r>
            <a:r>
              <a:rPr lang="en" sz="2600" b="1" dirty="0" smtClean="0">
                <a:solidFill>
                  <a:srgbClr val="0070C0"/>
                </a:solidFill>
              </a:rPr>
              <a:t>procedure </a:t>
            </a:r>
            <a:r>
              <a:rPr lang="en" sz="2600" b="1" dirty="0" smtClean="0"/>
              <a:t>: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en" sz="2600" b="1" dirty="0" smtClean="0"/>
              <a:t>Algorithme example</a:t>
            </a:r>
            <a:endParaRPr lang="fr-FR" sz="2600" b="1" dirty="0" smtClean="0"/>
          </a:p>
          <a:p>
            <a:pPr marL="0" indent="0" algn="just">
              <a:buNone/>
            </a:pPr>
            <a:r>
              <a:rPr lang="en" sz="2600" dirty="0"/>
              <a:t> </a:t>
            </a:r>
            <a:r>
              <a:rPr lang="en" sz="2600" dirty="0" smtClean="0"/>
              <a:t>   </a:t>
            </a:r>
            <a:r>
              <a:rPr lang="en" sz="2600" b="1" dirty="0" smtClean="0"/>
              <a:t>Procedure</a:t>
            </a:r>
            <a:r>
              <a:rPr lang="en" sz="2600" dirty="0" smtClean="0"/>
              <a:t> sum_prod (X, Y: integer, </a:t>
            </a:r>
            <a:r>
              <a:rPr lang="en" sz="2600" b="1" dirty="0" smtClean="0">
                <a:solidFill>
                  <a:srgbClr val="C00000"/>
                </a:solidFill>
              </a:rPr>
              <a:t>Var</a:t>
            </a:r>
            <a:r>
              <a:rPr lang="en" sz="2600" dirty="0" smtClean="0"/>
              <a:t> som , prod : integer)</a:t>
            </a:r>
          </a:p>
          <a:p>
            <a:pPr marL="0" indent="0" algn="just">
              <a:buNone/>
            </a:pPr>
            <a:r>
              <a:rPr lang="en" sz="2600" dirty="0" smtClean="0"/>
              <a:t>    </a:t>
            </a:r>
            <a:r>
              <a:rPr lang="en" sz="2600" b="1" dirty="0" smtClean="0"/>
              <a:t>Begin</a:t>
            </a:r>
          </a:p>
          <a:p>
            <a:pPr marL="0" indent="0" algn="just">
              <a:buNone/>
            </a:pPr>
            <a:r>
              <a:rPr lang="en" sz="2600" dirty="0"/>
              <a:t> </a:t>
            </a:r>
            <a:r>
              <a:rPr lang="en" sz="2600" dirty="0" smtClean="0"/>
              <a:t> 	som </a:t>
            </a:r>
            <a:r>
              <a:rPr lang="en" sz="2600" dirty="0">
                <a:sym typeface="Wingdings" pitchFamily="2" charset="2"/>
              </a:rPr>
              <a:t> </a:t>
            </a:r>
            <a:r>
              <a:rPr lang="en" sz="2600" dirty="0" smtClean="0"/>
              <a:t>X+Y </a:t>
            </a:r>
            <a:r>
              <a:rPr lang="en" sz="2600" dirty="0"/>
              <a:t>;</a:t>
            </a:r>
          </a:p>
          <a:p>
            <a:pPr marL="0" indent="0" algn="just">
              <a:buNone/>
            </a:pPr>
            <a:r>
              <a:rPr lang="en" sz="2600" dirty="0"/>
              <a:t> </a:t>
            </a:r>
            <a:r>
              <a:rPr lang="en" sz="2600" dirty="0" smtClean="0"/>
              <a:t> 	prod </a:t>
            </a:r>
            <a:r>
              <a:rPr lang="en" sz="2600" dirty="0" smtClean="0">
                <a:sym typeface="Wingdings" pitchFamily="2" charset="2"/>
              </a:rPr>
              <a:t>X*Y;</a:t>
            </a:r>
          </a:p>
          <a:p>
            <a:pPr marL="0" indent="0" algn="just">
              <a:buNone/>
            </a:pPr>
            <a:r>
              <a:rPr lang="en" sz="2600" dirty="0" smtClean="0">
                <a:sym typeface="Wingdings" pitchFamily="2" charset="2"/>
              </a:rPr>
              <a:t>   </a:t>
            </a:r>
            <a:r>
              <a:rPr lang="en" sz="2600" b="1" dirty="0" smtClean="0">
                <a:sym typeface="Wingdings" pitchFamily="2" charset="2"/>
              </a:rPr>
              <a:t>END</a:t>
            </a:r>
          </a:p>
          <a:p>
            <a:pPr marL="0" indent="0" algn="just">
              <a:buNone/>
            </a:pPr>
            <a:r>
              <a:rPr lang="en" sz="2600" dirty="0" smtClean="0"/>
              <a:t>   A,B </a:t>
            </a:r>
            <a:r>
              <a:rPr lang="en" sz="2600" dirty="0"/>
              <a:t>, S, P: </a:t>
            </a:r>
            <a:r>
              <a:rPr lang="en" sz="2600" dirty="0" smtClean="0"/>
              <a:t>Integer;</a:t>
            </a:r>
            <a:endParaRPr lang="en" sz="2600" dirty="0"/>
          </a:p>
          <a:p>
            <a:pPr marL="0" indent="0" algn="just">
              <a:buNone/>
            </a:pPr>
            <a:r>
              <a:rPr lang="en" sz="2600" b="1" dirty="0" smtClean="0"/>
              <a:t>Begin</a:t>
            </a:r>
            <a:endParaRPr lang="fr-FR" sz="2600" b="1" dirty="0"/>
          </a:p>
          <a:p>
            <a:pPr marL="0" indent="0" algn="just">
              <a:buNone/>
            </a:pPr>
            <a:r>
              <a:rPr lang="en" sz="2600" dirty="0" smtClean="0"/>
              <a:t>       Read (A, B);</a:t>
            </a:r>
          </a:p>
          <a:p>
            <a:pPr marL="0" indent="0" algn="just">
              <a:buNone/>
            </a:pPr>
            <a:r>
              <a:rPr lang="en" sz="2600" b="1" dirty="0" smtClean="0">
                <a:solidFill>
                  <a:srgbClr val="3366CC"/>
                </a:solidFill>
              </a:rPr>
              <a:t>       sum_prod (A, B, S, P); </a:t>
            </a:r>
            <a:r>
              <a:rPr lang="en" sz="2600" dirty="0" smtClean="0"/>
              <a:t>// </a:t>
            </a:r>
            <a:r>
              <a:rPr lang="en" sz="2600" b="1" dirty="0" smtClean="0">
                <a:solidFill>
                  <a:srgbClr val="FF0000"/>
                </a:solidFill>
              </a:rPr>
              <a:t>Call the procedure</a:t>
            </a:r>
          </a:p>
          <a:p>
            <a:pPr marL="0" indent="0" algn="just">
              <a:buNone/>
            </a:pPr>
            <a:r>
              <a:rPr lang="en" sz="2600" dirty="0"/>
              <a:t> </a:t>
            </a:r>
            <a:r>
              <a:rPr lang="en" sz="2600" dirty="0" smtClean="0"/>
              <a:t>      Write (S, P) </a:t>
            </a:r>
            <a:r>
              <a:rPr lang="en" sz="2600" dirty="0"/>
              <a:t>;</a:t>
            </a:r>
          </a:p>
          <a:p>
            <a:pPr marL="0" indent="0" algn="just">
              <a:buNone/>
            </a:pPr>
            <a:r>
              <a:rPr lang="en" sz="2600" b="1" dirty="0"/>
              <a:t>END.</a:t>
            </a:r>
            <a:endParaRPr lang="fr-FR" sz="2600" b="1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03566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" sz="4000" b="1" dirty="0" smtClean="0">
                <a:solidFill>
                  <a:srgbClr val="0070C0"/>
                </a:solidFill>
              </a:rPr>
              <a:t>2.1 Procedures </a:t>
            </a:r>
            <a:r>
              <a:rPr lang="en" sz="4000" b="1" dirty="0" smtClean="0">
                <a:solidFill>
                  <a:schemeClr val="tx1"/>
                </a:solidFill>
              </a:rPr>
              <a:t>(Procedure call)</a:t>
            </a:r>
            <a:endParaRPr lang="fr-FR" sz="40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/>
          </a:bodyPr>
          <a:lstStyle/>
          <a:p>
            <a:pPr algn="just">
              <a:spcAft>
                <a:spcPts val="1200"/>
              </a:spcAft>
            </a:pPr>
            <a:r>
              <a:rPr lang="en" sz="2400" dirty="0" smtClean="0"/>
              <a:t>A procedure is called </a:t>
            </a:r>
            <a:r>
              <a:rPr lang="en" sz="2400" dirty="0"/>
              <a:t>by its </a:t>
            </a:r>
            <a:r>
              <a:rPr lang="en" sz="2400" b="1" dirty="0" smtClean="0">
                <a:solidFill>
                  <a:srgbClr val="00B050"/>
                </a:solidFill>
              </a:rPr>
              <a:t>name </a:t>
            </a:r>
            <a:r>
              <a:rPr lang="en" sz="2400" dirty="0" smtClean="0"/>
              <a:t>and the </a:t>
            </a:r>
            <a:r>
              <a:rPr lang="en" sz="2400" b="1" dirty="0" smtClean="0">
                <a:solidFill>
                  <a:srgbClr val="00B050"/>
                </a:solidFill>
              </a:rPr>
              <a:t>effective parameters</a:t>
            </a:r>
            <a:r>
              <a:rPr lang="en" sz="2400" dirty="0" smtClean="0"/>
              <a:t>.</a:t>
            </a:r>
          </a:p>
          <a:p>
            <a:pPr algn="just">
              <a:spcAft>
                <a:spcPts val="1200"/>
              </a:spcAft>
            </a:pPr>
            <a:r>
              <a:rPr lang="en" sz="2400" b="1" dirty="0"/>
              <a:t>Effective parameters: </a:t>
            </a:r>
            <a:r>
              <a:rPr lang="en" sz="2400" dirty="0"/>
              <a:t>the parameters indicated in the call of the subprogram.</a:t>
            </a:r>
            <a:endParaRPr lang="fr-FR" sz="2400" dirty="0"/>
          </a:p>
          <a:p>
            <a:pPr algn="just">
              <a:spcAft>
                <a:spcPts val="1200"/>
              </a:spcAft>
            </a:pPr>
            <a:r>
              <a:rPr lang="en" sz="2400" b="1" dirty="0" smtClean="0"/>
              <a:t>Formal Parameters: </a:t>
            </a:r>
            <a:r>
              <a:rPr lang="en" sz="2400" dirty="0" smtClean="0"/>
              <a:t>the </a:t>
            </a:r>
            <a:r>
              <a:rPr lang="en" sz="2400" dirty="0"/>
              <a:t>parameters indicated in the declaration of the </a:t>
            </a:r>
            <a:r>
              <a:rPr lang="en" sz="2400" dirty="0" smtClean="0"/>
              <a:t>subprogram. </a:t>
            </a:r>
            <a:endParaRPr lang="fr-FR" sz="2400" dirty="0" smtClean="0"/>
          </a:p>
          <a:p>
            <a:pPr algn="just">
              <a:spcAft>
                <a:spcPts val="1200"/>
              </a:spcAft>
            </a:pPr>
            <a:r>
              <a:rPr lang="en" sz="2400" dirty="0" smtClean="0"/>
              <a:t>During </a:t>
            </a:r>
            <a:r>
              <a:rPr lang="en" sz="2400" dirty="0"/>
              <a:t>the call, the order of the effective parameters must conform to that of the formal parameters</a:t>
            </a:r>
            <a:r>
              <a:rPr lang="en" sz="2400" dirty="0" smtClean="0"/>
              <a:t>.</a:t>
            </a:r>
            <a:endParaRPr lang="fr-FR" sz="2400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37895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" sz="4000" b="1" dirty="0" smtClean="0">
                <a:solidFill>
                  <a:srgbClr val="0070C0"/>
                </a:solidFill>
              </a:rPr>
              <a:t>2.1 Procedures </a:t>
            </a:r>
            <a:r>
              <a:rPr lang="en" sz="4000" b="1" dirty="0" smtClean="0">
                <a:solidFill>
                  <a:schemeClr val="tx1"/>
                </a:solidFill>
              </a:rPr>
              <a:t>(Example)</a:t>
            </a:r>
            <a:endParaRPr lang="fr-FR" sz="40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6000768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1200"/>
              </a:spcBef>
              <a:buNone/>
            </a:pPr>
            <a:r>
              <a:rPr lang="en" sz="2000" b="1" dirty="0" smtClean="0"/>
              <a:t>Algorithme example</a:t>
            </a:r>
            <a:endParaRPr lang="fr-FR" sz="2000" b="1" dirty="0" smtClean="0"/>
          </a:p>
          <a:p>
            <a:pPr marL="0" indent="0" algn="just">
              <a:buNone/>
            </a:pPr>
            <a:r>
              <a:rPr lang="en" sz="2000" dirty="0"/>
              <a:t> </a:t>
            </a:r>
            <a:r>
              <a:rPr lang="en" sz="2000" dirty="0" smtClean="0"/>
              <a:t>   </a:t>
            </a:r>
            <a:r>
              <a:rPr lang="en" sz="2000" b="1" dirty="0" smtClean="0"/>
              <a:t>Procedure</a:t>
            </a:r>
            <a:r>
              <a:rPr lang="en" sz="2000" dirty="0" smtClean="0"/>
              <a:t> sum_prod (X, Y: integer, </a:t>
            </a:r>
            <a:r>
              <a:rPr lang="en" sz="2000" b="1" dirty="0" smtClean="0">
                <a:solidFill>
                  <a:srgbClr val="C00000"/>
                </a:solidFill>
              </a:rPr>
              <a:t>Var</a:t>
            </a:r>
            <a:r>
              <a:rPr lang="en" sz="2000" dirty="0" smtClean="0"/>
              <a:t> som , prod : integer)</a:t>
            </a:r>
          </a:p>
          <a:p>
            <a:pPr marL="0" indent="0" algn="just">
              <a:buNone/>
            </a:pPr>
            <a:r>
              <a:rPr lang="en" sz="2000" dirty="0" smtClean="0"/>
              <a:t>    </a:t>
            </a:r>
            <a:r>
              <a:rPr lang="en" sz="2000" b="1" dirty="0" smtClean="0"/>
              <a:t>Begin</a:t>
            </a:r>
          </a:p>
          <a:p>
            <a:pPr marL="0" indent="0" algn="just">
              <a:buNone/>
            </a:pPr>
            <a:r>
              <a:rPr lang="en" sz="2000" dirty="0"/>
              <a:t> </a:t>
            </a:r>
            <a:r>
              <a:rPr lang="en" sz="2000" dirty="0" smtClean="0"/>
              <a:t> 	som </a:t>
            </a:r>
            <a:r>
              <a:rPr lang="en" sz="2000" dirty="0">
                <a:sym typeface="Wingdings" pitchFamily="2" charset="2"/>
              </a:rPr>
              <a:t> </a:t>
            </a:r>
            <a:r>
              <a:rPr lang="en" sz="2000" dirty="0" smtClean="0"/>
              <a:t>X+Y </a:t>
            </a:r>
            <a:r>
              <a:rPr lang="en" sz="2000" dirty="0"/>
              <a:t>;</a:t>
            </a:r>
          </a:p>
          <a:p>
            <a:pPr marL="0" indent="0" algn="just">
              <a:buNone/>
            </a:pPr>
            <a:r>
              <a:rPr lang="en" sz="2000" dirty="0"/>
              <a:t> </a:t>
            </a:r>
            <a:r>
              <a:rPr lang="en" sz="2000" dirty="0" smtClean="0"/>
              <a:t> 	prod </a:t>
            </a:r>
            <a:r>
              <a:rPr lang="en" sz="2000" dirty="0" smtClean="0">
                <a:sym typeface="Wingdings" pitchFamily="2" charset="2"/>
              </a:rPr>
              <a:t>X*Y;</a:t>
            </a:r>
          </a:p>
          <a:p>
            <a:pPr marL="0" indent="0" algn="just">
              <a:buNone/>
            </a:pPr>
            <a:r>
              <a:rPr lang="en" sz="2000" dirty="0" smtClean="0">
                <a:sym typeface="Wingdings" pitchFamily="2" charset="2"/>
              </a:rPr>
              <a:t>   </a:t>
            </a:r>
            <a:r>
              <a:rPr lang="en" sz="2000" b="1" dirty="0" smtClean="0">
                <a:sym typeface="Wingdings" pitchFamily="2" charset="2"/>
              </a:rPr>
              <a:t>END</a:t>
            </a:r>
          </a:p>
          <a:p>
            <a:pPr marL="0" indent="0" algn="just">
              <a:buNone/>
            </a:pPr>
            <a:r>
              <a:rPr lang="en" sz="2000" dirty="0" smtClean="0"/>
              <a:t>   A,B </a:t>
            </a:r>
            <a:r>
              <a:rPr lang="en" sz="2000" dirty="0"/>
              <a:t>, S, P: real;</a:t>
            </a:r>
          </a:p>
          <a:p>
            <a:pPr marL="0" indent="0" algn="just">
              <a:buNone/>
            </a:pPr>
            <a:r>
              <a:rPr lang="en" sz="2000" b="1" dirty="0" smtClean="0"/>
              <a:t>Begin</a:t>
            </a:r>
            <a:endParaRPr lang="fr-FR" sz="2000" b="1" dirty="0"/>
          </a:p>
          <a:p>
            <a:pPr marL="0" indent="0" algn="just">
              <a:buNone/>
            </a:pPr>
            <a:r>
              <a:rPr lang="en" sz="2000" dirty="0" smtClean="0"/>
              <a:t>       Read (A, B);</a:t>
            </a:r>
          </a:p>
          <a:p>
            <a:pPr marL="0" indent="0" algn="just">
              <a:buNone/>
            </a:pPr>
            <a:r>
              <a:rPr lang="en" sz="2000" b="1" dirty="0" smtClean="0">
                <a:solidFill>
                  <a:srgbClr val="3366CC"/>
                </a:solidFill>
              </a:rPr>
              <a:t>       sum_prod (A, B, S, P); </a:t>
            </a:r>
          </a:p>
          <a:p>
            <a:pPr marL="0" indent="0" algn="just">
              <a:buNone/>
            </a:pPr>
            <a:r>
              <a:rPr lang="en" sz="2000" b="1" dirty="0" smtClean="0">
                <a:solidFill>
                  <a:srgbClr val="3366CC"/>
                </a:solidFill>
              </a:rPr>
              <a:t>       </a:t>
            </a:r>
            <a:r>
              <a:rPr lang="en" sz="2000" dirty="0" smtClean="0"/>
              <a:t>Write (S, P) </a:t>
            </a:r>
            <a:r>
              <a:rPr lang="en" sz="2000" dirty="0"/>
              <a:t>;</a:t>
            </a:r>
          </a:p>
          <a:p>
            <a:pPr marL="0" indent="0" algn="just">
              <a:buNone/>
            </a:pPr>
            <a:r>
              <a:rPr lang="en" sz="2000" b="1" dirty="0"/>
              <a:t>END</a:t>
            </a:r>
            <a:r>
              <a:rPr lang="en" sz="2000" b="1" dirty="0" smtClean="0"/>
              <a:t>.</a:t>
            </a:r>
          </a:p>
          <a:p>
            <a:pPr marL="0" indent="0" algn="just">
              <a:buNone/>
            </a:pPr>
            <a:endParaRPr lang="en" sz="2000" b="1" dirty="0"/>
          </a:p>
          <a:p>
            <a:pPr marL="704850" algn="just">
              <a:spcAft>
                <a:spcPts val="1200"/>
              </a:spcAft>
              <a:buFont typeface="Wingdings" pitchFamily="2" charset="2"/>
              <a:buChar char="ü"/>
              <a:tabLst>
                <a:tab pos="95250" algn="l"/>
              </a:tabLst>
            </a:pPr>
            <a:r>
              <a:rPr lang="en" sz="2000" b="1" dirty="0" smtClean="0">
                <a:solidFill>
                  <a:srgbClr val="0070C0"/>
                </a:solidFill>
              </a:rPr>
              <a:t>X </a:t>
            </a:r>
            <a:r>
              <a:rPr lang="en" sz="2000" b="1" dirty="0">
                <a:solidFill>
                  <a:srgbClr val="0070C0"/>
                </a:solidFill>
              </a:rPr>
              <a:t>, Y, som , prod </a:t>
            </a:r>
            <a:r>
              <a:rPr lang="en" sz="2000" dirty="0"/>
              <a:t>: </a:t>
            </a:r>
            <a:r>
              <a:rPr lang="en" sz="2000" dirty="0" smtClean="0"/>
              <a:t>formal parameters.</a:t>
            </a:r>
            <a:endParaRPr lang="en" sz="2000" dirty="0"/>
          </a:p>
          <a:p>
            <a:pPr marL="704850" algn="just">
              <a:spcAft>
                <a:spcPts val="1200"/>
              </a:spcAft>
              <a:buFont typeface="Wingdings" pitchFamily="2" charset="2"/>
              <a:buChar char="ü"/>
              <a:tabLst>
                <a:tab pos="95250" algn="l"/>
              </a:tabLst>
            </a:pPr>
            <a:r>
              <a:rPr lang="en" sz="2000" b="1" dirty="0">
                <a:solidFill>
                  <a:srgbClr val="00B050"/>
                </a:solidFill>
              </a:rPr>
              <a:t>A , B, S, P </a:t>
            </a:r>
            <a:r>
              <a:rPr lang="en" sz="2000" dirty="0"/>
              <a:t>: </a:t>
            </a:r>
            <a:r>
              <a:rPr lang="en" sz="2000" b="1" dirty="0">
                <a:solidFill>
                  <a:srgbClr val="00B050"/>
                </a:solidFill>
              </a:rPr>
              <a:t>effective </a:t>
            </a:r>
            <a:r>
              <a:rPr lang="en" sz="2000" b="1" dirty="0" smtClean="0">
                <a:solidFill>
                  <a:srgbClr val="00B050"/>
                </a:solidFill>
              </a:rPr>
              <a:t>parameters </a:t>
            </a:r>
            <a:r>
              <a:rPr lang="en" sz="2000" dirty="0"/>
              <a:t>.</a:t>
            </a:r>
            <a:endParaRPr lang="fr-FR" sz="2000" b="1" dirty="0"/>
          </a:p>
          <a:p>
            <a:pPr marL="0" indent="0" algn="just">
              <a:buNone/>
            </a:pPr>
            <a:endParaRPr lang="fr-FR" sz="2000" b="1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25</a:t>
            </a:fld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3203848" y="407707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" b="1" dirty="0"/>
              <a:t>// </a:t>
            </a:r>
            <a:r>
              <a:rPr lang="en" b="1" dirty="0" smtClean="0">
                <a:solidFill>
                  <a:srgbClr val="FF0000"/>
                </a:solidFill>
              </a:rPr>
              <a:t>Call of </a:t>
            </a:r>
            <a:r>
              <a:rPr lang="en" b="1" dirty="0">
                <a:solidFill>
                  <a:srgbClr val="FF0000"/>
                </a:solidFill>
              </a:rPr>
              <a:t>the procedure using its name and the effective parametres</a:t>
            </a:r>
          </a:p>
        </p:txBody>
      </p:sp>
    </p:spTree>
    <p:extLst>
      <p:ext uri="{BB962C8B-B14F-4D97-AF65-F5344CB8AC3E}">
        <p14:creationId xmlns:p14="http://schemas.microsoft.com/office/powerpoint/2010/main" val="1491415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" sz="4000" b="1" dirty="0" smtClean="0">
                <a:solidFill>
                  <a:srgbClr val="0070C0"/>
                </a:solidFill>
              </a:rPr>
              <a:t>2.1 Functions</a:t>
            </a:r>
            <a:endParaRPr lang="fr-FR" sz="40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884136"/>
          </a:xfrm>
        </p:spPr>
        <p:txBody>
          <a:bodyPr>
            <a:normAutofit/>
          </a:bodyPr>
          <a:lstStyle/>
          <a:p>
            <a:pPr algn="just">
              <a:spcBef>
                <a:spcPts val="1200"/>
              </a:spcBef>
              <a:spcAft>
                <a:spcPts val="1800"/>
              </a:spcAft>
            </a:pPr>
            <a:r>
              <a:rPr lang="en" sz="2600" dirty="0"/>
              <a:t>A function is a special case of procedures, unlike </a:t>
            </a:r>
            <a:r>
              <a:rPr lang="en" sz="2600" dirty="0" smtClean="0"/>
              <a:t>procedures, function </a:t>
            </a:r>
            <a:r>
              <a:rPr lang="en" sz="2600" dirty="0"/>
              <a:t>must have a </a:t>
            </a:r>
            <a:r>
              <a:rPr lang="en" sz="2800" b="1" i="1" dirty="0" smtClean="0">
                <a:solidFill>
                  <a:srgbClr val="0070C0"/>
                </a:solidFill>
              </a:rPr>
              <a:t>type </a:t>
            </a:r>
            <a:r>
              <a:rPr lang="en" sz="2600" b="1" i="1" dirty="0" smtClean="0"/>
              <a:t>.</a:t>
            </a:r>
            <a:endParaRPr lang="fr-FR" sz="2600" dirty="0" smtClean="0"/>
          </a:p>
          <a:p>
            <a:pPr algn="just">
              <a:spcBef>
                <a:spcPts val="1800"/>
              </a:spcBef>
              <a:spcAft>
                <a:spcPts val="1800"/>
              </a:spcAft>
            </a:pPr>
            <a:r>
              <a:rPr lang="en" sz="2600" dirty="0"/>
              <a:t>A function </a:t>
            </a:r>
            <a:r>
              <a:rPr lang="en" sz="2600" dirty="0" smtClean="0"/>
              <a:t>always returns a response to </a:t>
            </a:r>
            <a:r>
              <a:rPr lang="en" sz="2600" dirty="0"/>
              <a:t>the calling algorithm </a:t>
            </a:r>
            <a:r>
              <a:rPr lang="en" sz="2600" dirty="0" smtClean="0"/>
              <a:t>.</a:t>
            </a:r>
          </a:p>
          <a:p>
            <a:pPr algn="just">
              <a:spcBef>
                <a:spcPts val="1800"/>
              </a:spcBef>
              <a:spcAft>
                <a:spcPts val="1800"/>
              </a:spcAft>
            </a:pPr>
            <a:r>
              <a:rPr lang="en" sz="2600" dirty="0" smtClean="0"/>
              <a:t>The function type is the type of value returned by this function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09733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" sz="4000" b="1" dirty="0" smtClean="0">
                <a:solidFill>
                  <a:srgbClr val="0070C0"/>
                </a:solidFill>
              </a:rPr>
              <a:t>2.1 Functions (declaration)</a:t>
            </a:r>
            <a:endParaRPr lang="fr-FR" sz="40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496" y="764704"/>
            <a:ext cx="8856984" cy="5884136"/>
          </a:xfrm>
        </p:spPr>
        <p:txBody>
          <a:bodyPr>
            <a:normAutofit/>
          </a:bodyPr>
          <a:lstStyle/>
          <a:p>
            <a:pPr marL="536575" indent="-268288" algn="just"/>
            <a:r>
              <a:rPr lang="en" sz="2400" dirty="0"/>
              <a:t>The declaration of functions is done in the same way as the declaration of procedures with the addition of the return </a:t>
            </a:r>
            <a:r>
              <a:rPr lang="en" sz="2400" dirty="0">
                <a:solidFill>
                  <a:srgbClr val="0070C0"/>
                </a:solidFill>
              </a:rPr>
              <a:t>Type </a:t>
            </a:r>
            <a:r>
              <a:rPr lang="en" sz="2400" dirty="0" smtClean="0">
                <a:solidFill>
                  <a:srgbClr val="0070C0"/>
                </a:solidFill>
              </a:rPr>
              <a:t>(</a:t>
            </a:r>
            <a:r>
              <a:rPr lang="en" sz="2400" dirty="0" smtClean="0">
                <a:solidFill>
                  <a:schemeClr val="accent2"/>
                </a:solidFill>
              </a:rPr>
              <a:t>integer</a:t>
            </a:r>
            <a:r>
              <a:rPr lang="en" sz="2400" dirty="0">
                <a:solidFill>
                  <a:schemeClr val="accent2"/>
                </a:solidFill>
              </a:rPr>
              <a:t>, real, student, etc. </a:t>
            </a:r>
            <a:r>
              <a:rPr lang="en" sz="2400" dirty="0">
                <a:solidFill>
                  <a:srgbClr val="0070C0"/>
                </a:solidFill>
              </a:rPr>
              <a:t>) .</a:t>
            </a:r>
          </a:p>
          <a:p>
            <a:pPr marL="361950" indent="0">
              <a:buNone/>
            </a:pPr>
            <a:endParaRPr lang="fr-FR" sz="2800" b="1" i="1" u="sng" dirty="0" smtClean="0"/>
          </a:p>
          <a:p>
            <a:pPr marL="361950" indent="0">
              <a:buNone/>
            </a:pPr>
            <a:r>
              <a:rPr lang="en" sz="2800" b="1" u="sng" dirty="0" smtClean="0"/>
              <a:t>Syntax </a:t>
            </a:r>
            <a:r>
              <a:rPr lang="en" sz="2800" b="1" u="sng" dirty="0"/>
              <a:t>:</a:t>
            </a:r>
          </a:p>
          <a:p>
            <a:pPr marL="361950" indent="0">
              <a:buNone/>
            </a:pPr>
            <a:r>
              <a:rPr lang="en" sz="2700" b="1" dirty="0" smtClean="0"/>
              <a:t>Function </a:t>
            </a:r>
            <a:r>
              <a:rPr lang="en" sz="2700" dirty="0" smtClean="0"/>
              <a:t>&lt;function name </a:t>
            </a:r>
            <a:r>
              <a:rPr lang="en" sz="2700" dirty="0"/>
              <a:t>&gt; </a:t>
            </a:r>
            <a:r>
              <a:rPr lang="en" sz="2700" dirty="0" smtClean="0"/>
              <a:t>( </a:t>
            </a:r>
            <a:r>
              <a:rPr lang="en" sz="2700" b="1" dirty="0"/>
              <a:t>Parameter list </a:t>
            </a:r>
            <a:r>
              <a:rPr lang="en" sz="2700" b="1" dirty="0" smtClean="0"/>
              <a:t>): </a:t>
            </a:r>
            <a:r>
              <a:rPr lang="en" sz="2700" b="1" dirty="0" smtClean="0">
                <a:solidFill>
                  <a:srgbClr val="3366CC"/>
                </a:solidFill>
              </a:rPr>
              <a:t>Type</a:t>
            </a:r>
            <a:endParaRPr lang="fr-FR" sz="2700" b="1" dirty="0">
              <a:solidFill>
                <a:srgbClr val="3366CC"/>
              </a:solidFill>
            </a:endParaRPr>
          </a:p>
          <a:p>
            <a:pPr marL="361950" indent="0">
              <a:buNone/>
            </a:pPr>
            <a:r>
              <a:rPr lang="en" sz="2800" dirty="0" smtClean="0"/>
              <a:t>	&lt;</a:t>
            </a:r>
            <a:r>
              <a:rPr lang="en" sz="2800" dirty="0"/>
              <a:t>Declaration part&gt;</a:t>
            </a:r>
          </a:p>
          <a:p>
            <a:pPr marL="361950" indent="0">
              <a:buNone/>
            </a:pPr>
            <a:r>
              <a:rPr lang="en" sz="2800" b="1" dirty="0" smtClean="0"/>
              <a:t>Begin</a:t>
            </a:r>
          </a:p>
          <a:p>
            <a:pPr marL="361950" indent="0">
              <a:buNone/>
            </a:pPr>
            <a:r>
              <a:rPr lang="en" sz="2800" dirty="0" smtClean="0"/>
              <a:t>	&lt;</a:t>
            </a:r>
            <a:r>
              <a:rPr lang="en" sz="2800" dirty="0"/>
              <a:t>Function body </a:t>
            </a:r>
            <a:r>
              <a:rPr lang="en" sz="2800" dirty="0" smtClean="0"/>
              <a:t>&gt;</a:t>
            </a:r>
          </a:p>
          <a:p>
            <a:pPr marL="361950" indent="0">
              <a:buNone/>
            </a:pPr>
            <a:r>
              <a:rPr lang="en" sz="2800" b="1" dirty="0" smtClean="0"/>
              <a:t>	Return </a:t>
            </a:r>
            <a:r>
              <a:rPr lang="en" sz="2800" dirty="0"/>
              <a:t>(output value);</a:t>
            </a:r>
          </a:p>
          <a:p>
            <a:pPr marL="361950" indent="0">
              <a:buNone/>
            </a:pPr>
            <a:r>
              <a:rPr lang="en" sz="2800" b="1" dirty="0" smtClean="0"/>
              <a:t>END</a:t>
            </a:r>
            <a:endParaRPr lang="fr-FR" sz="2800" u="sng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1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" sz="4000" b="1" dirty="0" smtClean="0">
                <a:solidFill>
                  <a:srgbClr val="0070C0"/>
                </a:solidFill>
              </a:rPr>
              <a:t>2.1 Functions (declaration)</a:t>
            </a:r>
            <a:endParaRPr lang="fr-FR" sz="40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884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" b="1" u="sng" dirty="0" smtClean="0"/>
              <a:t>Examples:</a:t>
            </a:r>
          </a:p>
          <a:p>
            <a:pPr marL="0" indent="0">
              <a:buNone/>
            </a:pPr>
            <a:r>
              <a:rPr lang="en" sz="2800" b="1" dirty="0" smtClean="0"/>
              <a:t>Function</a:t>
            </a:r>
            <a:r>
              <a:rPr lang="en" sz="2800" dirty="0" smtClean="0"/>
              <a:t> </a:t>
            </a:r>
            <a:r>
              <a:rPr lang="en" sz="2800" b="1" dirty="0" smtClean="0"/>
              <a:t>square </a:t>
            </a:r>
            <a:r>
              <a:rPr lang="en" sz="2800" dirty="0" smtClean="0"/>
              <a:t>(X: </a:t>
            </a:r>
            <a:r>
              <a:rPr lang="en" sz="2800" dirty="0" smtClean="0">
                <a:solidFill>
                  <a:srgbClr val="3366CC"/>
                </a:solidFill>
              </a:rPr>
              <a:t>real </a:t>
            </a:r>
            <a:r>
              <a:rPr lang="en" sz="2800" dirty="0" smtClean="0"/>
              <a:t>): </a:t>
            </a:r>
            <a:r>
              <a:rPr lang="en" sz="2800" b="1" dirty="0" smtClean="0">
                <a:solidFill>
                  <a:srgbClr val="3366CC"/>
                </a:solidFill>
              </a:rPr>
              <a:t>real</a:t>
            </a:r>
            <a:r>
              <a:rPr lang="en" sz="2800" b="1" dirty="0" smtClean="0"/>
              <a:t> </a:t>
            </a:r>
            <a:endParaRPr lang="fr-FR" sz="2800" b="1" dirty="0"/>
          </a:p>
          <a:p>
            <a:pPr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en" sz="2800" b="1" dirty="0" smtClean="0"/>
              <a:t>Y: real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en" sz="2800" b="1" dirty="0" smtClean="0"/>
              <a:t>Begin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en" sz="2800" b="1" dirty="0"/>
              <a:t> </a:t>
            </a:r>
            <a:r>
              <a:rPr lang="en" sz="2800" b="1" dirty="0" smtClean="0"/>
              <a:t>     </a:t>
            </a:r>
            <a:r>
              <a:rPr lang="en" sz="2800" dirty="0" smtClean="0"/>
              <a:t>Y </a:t>
            </a:r>
            <a:r>
              <a:rPr lang="en" sz="2800" dirty="0" smtClean="0">
                <a:sym typeface="Wingdings" pitchFamily="2" charset="2"/>
              </a:rPr>
              <a:t>X*X;</a:t>
            </a:r>
            <a:endParaRPr lang="fr-FR" sz="2800" dirty="0" smtClean="0"/>
          </a:p>
          <a:p>
            <a:pPr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en" sz="2800" dirty="0"/>
              <a:t> </a:t>
            </a:r>
            <a:r>
              <a:rPr lang="en" sz="2800" dirty="0" smtClean="0"/>
              <a:t>Return (Y);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en" sz="2800" b="1" dirty="0" smtClean="0"/>
              <a:t>END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endParaRPr lang="en" sz="2800" b="1" dirty="0" smtClean="0"/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en" sz="2800" b="1" dirty="0" smtClean="0"/>
              <a:t>Function </a:t>
            </a:r>
            <a:r>
              <a:rPr lang="en" sz="2800" dirty="0"/>
              <a:t>Verify_ND (N: integer): </a:t>
            </a:r>
            <a:r>
              <a:rPr lang="en" sz="2800" b="1" dirty="0">
                <a:solidFill>
                  <a:srgbClr val="0070C0"/>
                </a:solidFill>
              </a:rPr>
              <a:t>boolean</a:t>
            </a:r>
            <a:endParaRPr lang="fr-FR" sz="2800" b="1" dirty="0" smtClean="0">
              <a:solidFill>
                <a:srgbClr val="0070C0"/>
              </a:solidFill>
            </a:endParaRPr>
          </a:p>
          <a:p>
            <a:pPr marL="1166813" indent="-536575" algn="just">
              <a:spcAft>
                <a:spcPts val="1200"/>
              </a:spcAft>
              <a:buNone/>
            </a:pPr>
            <a:r>
              <a:rPr lang="en" sz="2800" dirty="0" smtClean="0"/>
              <a:t>// Returns true if N is deficient otherwise returns false, so it is of Boolean type.</a:t>
            </a:r>
            <a:endParaRPr lang="fr-FR" sz="2800" b="1" baseline="30000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53914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" sz="4000" b="1" dirty="0" smtClean="0">
                <a:solidFill>
                  <a:srgbClr val="0070C0"/>
                </a:solidFill>
              </a:rPr>
              <a:t>2.1 Functions ( </a:t>
            </a:r>
            <a:r>
              <a:rPr lang="en" sz="4000" b="1" dirty="0" smtClean="0">
                <a:solidFill>
                  <a:schemeClr val="tx1"/>
                </a:solidFill>
              </a:rPr>
              <a:t>function call </a:t>
            </a:r>
            <a:r>
              <a:rPr lang="en" sz="4000" b="1" dirty="0" smtClean="0">
                <a:solidFill>
                  <a:srgbClr val="0070C0"/>
                </a:solidFill>
              </a:rPr>
              <a:t>)</a:t>
            </a:r>
            <a:endParaRPr lang="fr-FR" sz="40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884136"/>
          </a:xfrm>
        </p:spPr>
        <p:txBody>
          <a:bodyPr>
            <a:normAutofit/>
          </a:bodyPr>
          <a:lstStyle/>
          <a:p>
            <a:pPr algn="just">
              <a:spcAft>
                <a:spcPts val="1200"/>
              </a:spcAft>
            </a:pPr>
            <a:r>
              <a:rPr lang="en" sz="2800" dirty="0"/>
              <a:t>A function call is an assignment expression so that the result is retrieved into a global variable:</a:t>
            </a:r>
            <a:endParaRPr lang="fr-FR" sz="2800" dirty="0" smtClean="0"/>
          </a:p>
          <a:p>
            <a:pPr marL="0" indent="0" algn="just">
              <a:spcAft>
                <a:spcPts val="1200"/>
              </a:spcAft>
              <a:buNone/>
              <a:tabLst>
                <a:tab pos="361950" algn="l"/>
              </a:tabLst>
            </a:pPr>
            <a:r>
              <a:rPr lang="en" sz="2800" dirty="0" smtClean="0"/>
              <a:t>	Global-variable </a:t>
            </a:r>
            <a:r>
              <a:rPr lang="en" sz="2800" dirty="0" smtClean="0">
                <a:sym typeface="Wingdings" pitchFamily="2" charset="2"/>
              </a:rPr>
              <a:t> </a:t>
            </a:r>
            <a:r>
              <a:rPr lang="en" sz="2800" b="1" dirty="0" smtClean="0">
                <a:solidFill>
                  <a:srgbClr val="0070C0"/>
                </a:solidFill>
              </a:rPr>
              <a:t>Function_Name </a:t>
            </a:r>
            <a:r>
              <a:rPr lang="en" sz="2800" b="1" dirty="0">
                <a:solidFill>
                  <a:srgbClr val="0070C0"/>
                </a:solidFill>
              </a:rPr>
              <a:t>(settings) </a:t>
            </a:r>
            <a:r>
              <a:rPr lang="en" sz="2800" dirty="0" smtClean="0"/>
              <a:t>;</a:t>
            </a:r>
          </a:p>
          <a:p>
            <a:pPr marL="0" indent="0" algn="just">
              <a:spcAft>
                <a:spcPts val="1200"/>
              </a:spcAft>
              <a:buNone/>
              <a:tabLst>
                <a:tab pos="361950" algn="l"/>
              </a:tabLst>
            </a:pPr>
            <a:r>
              <a:rPr lang="en" sz="2800" b="1" dirty="0"/>
              <a:t> </a:t>
            </a:r>
            <a:r>
              <a:rPr lang="en" sz="2800" b="1" dirty="0" smtClean="0"/>
              <a:t>    Example:</a:t>
            </a:r>
            <a:r>
              <a:rPr lang="en" sz="2800" dirty="0" smtClean="0"/>
              <a:t> 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en" sz="2800" dirty="0"/>
              <a:t> </a:t>
            </a:r>
            <a:r>
              <a:rPr lang="en" sz="2800" dirty="0" smtClean="0"/>
              <a:t>    C </a:t>
            </a:r>
            <a:r>
              <a:rPr lang="en" sz="2800" dirty="0" smtClean="0">
                <a:sym typeface="Wingdings" pitchFamily="2" charset="2"/>
              </a:rPr>
              <a:t> square (X);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75195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809164"/>
            <a:ext cx="8572560" cy="6048836"/>
          </a:xfrm>
        </p:spPr>
        <p:txBody>
          <a:bodyPr>
            <a:noAutofit/>
          </a:bodyPr>
          <a:lstStyle/>
          <a:p>
            <a:pPr algn="just">
              <a:spcAft>
                <a:spcPts val="1200"/>
              </a:spcAft>
            </a:pPr>
            <a:r>
              <a:rPr lang="en-ZA" sz="2400" dirty="0" smtClean="0"/>
              <a:t>What about this algorithms? </a:t>
            </a:r>
          </a:p>
          <a:p>
            <a:pPr marL="0" indent="0" algn="just">
              <a:buNone/>
            </a:pPr>
            <a:r>
              <a:rPr lang="en-ZA" sz="2400" b="1" dirty="0" smtClean="0"/>
              <a:t>Algorithm example</a:t>
            </a:r>
          </a:p>
          <a:p>
            <a:pPr marL="400050" lvl="1" indent="0" algn="just">
              <a:buNone/>
            </a:pPr>
            <a:r>
              <a:rPr lang="en-ZA" sz="2400" b="1" dirty="0" smtClean="0"/>
              <a:t>A, B, C, </a:t>
            </a:r>
            <a:r>
              <a:rPr lang="en-ZA" sz="2400" b="1" dirty="0" err="1" smtClean="0"/>
              <a:t>Fa</a:t>
            </a:r>
            <a:r>
              <a:rPr lang="en-ZA" sz="2400" b="1" dirty="0" smtClean="0"/>
              <a:t>, </a:t>
            </a:r>
            <a:r>
              <a:rPr lang="en-ZA" sz="2400" b="1" dirty="0" err="1" smtClean="0"/>
              <a:t>Fb</a:t>
            </a:r>
            <a:r>
              <a:rPr lang="en-ZA" sz="2400" b="1" dirty="0" smtClean="0"/>
              <a:t>, Fc, I, S: integer;</a:t>
            </a:r>
          </a:p>
          <a:p>
            <a:pPr marL="6350" lvl="1" indent="0" algn="just">
              <a:buNone/>
              <a:tabLst>
                <a:tab pos="95250" algn="l"/>
              </a:tabLst>
            </a:pPr>
            <a:r>
              <a:rPr lang="en-ZA" sz="2200" b="1" dirty="0" smtClean="0"/>
              <a:t>Begin</a:t>
            </a:r>
          </a:p>
          <a:p>
            <a:pPr marL="6350" lvl="1" indent="0" algn="just">
              <a:spcAft>
                <a:spcPts val="600"/>
              </a:spcAft>
              <a:buNone/>
              <a:tabLst>
                <a:tab pos="95250" algn="l"/>
              </a:tabLst>
            </a:pPr>
            <a:r>
              <a:rPr lang="en-ZA" sz="2200" b="1" dirty="0" smtClean="0">
                <a:solidFill>
                  <a:srgbClr val="00B050"/>
                </a:solidFill>
              </a:rPr>
              <a:t>	     Read (A, B, C); </a:t>
            </a:r>
          </a:p>
          <a:p>
            <a:pPr marL="6350" lvl="1" indent="0" algn="just">
              <a:buNone/>
              <a:tabLst>
                <a:tab pos="95250" algn="l"/>
              </a:tabLst>
            </a:pPr>
            <a:r>
              <a:rPr lang="en-ZA" sz="2200" b="1" dirty="0">
                <a:solidFill>
                  <a:srgbClr val="00B050"/>
                </a:solidFill>
              </a:rPr>
              <a:t>	 </a:t>
            </a:r>
            <a:r>
              <a:rPr lang="en-ZA" sz="2200" b="1" dirty="0" smtClean="0">
                <a:solidFill>
                  <a:srgbClr val="00B050"/>
                </a:solidFill>
              </a:rPr>
              <a:t>     </a:t>
            </a:r>
            <a:r>
              <a:rPr lang="en-ZA" sz="2200" b="1" dirty="0" err="1" smtClean="0">
                <a:solidFill>
                  <a:srgbClr val="00B050"/>
                </a:solidFill>
              </a:rPr>
              <a:t>Fa</a:t>
            </a:r>
            <a:r>
              <a:rPr lang="en-ZA" sz="2200" b="1" dirty="0" smtClean="0">
                <a:solidFill>
                  <a:srgbClr val="00B050"/>
                </a:solidFill>
              </a:rPr>
              <a:t> </a:t>
            </a:r>
            <a:r>
              <a:rPr lang="en-ZA" sz="2200" b="1" dirty="0" smtClean="0">
                <a:solidFill>
                  <a:srgbClr val="00B050"/>
                </a:solidFill>
                <a:sym typeface="Wingdings" pitchFamily="2" charset="2"/>
              </a:rPr>
              <a:t>Factorial (A);</a:t>
            </a:r>
          </a:p>
          <a:p>
            <a:pPr marL="6350" lvl="1" indent="0" algn="just">
              <a:buNone/>
              <a:tabLst>
                <a:tab pos="95250" algn="l"/>
              </a:tabLst>
            </a:pPr>
            <a:r>
              <a:rPr lang="en-ZA" sz="2200" b="1" dirty="0" smtClean="0">
                <a:solidFill>
                  <a:srgbClr val="00B050"/>
                </a:solidFill>
                <a:sym typeface="Wingdings" pitchFamily="2" charset="2"/>
              </a:rPr>
              <a:t>      </a:t>
            </a:r>
            <a:r>
              <a:rPr lang="en-ZA" sz="2200" b="1" dirty="0" smtClean="0">
                <a:solidFill>
                  <a:srgbClr val="00B050"/>
                </a:solidFill>
              </a:rPr>
              <a:t> </a:t>
            </a:r>
            <a:r>
              <a:rPr lang="en-ZA" sz="2200" b="1" dirty="0" err="1" smtClean="0">
                <a:solidFill>
                  <a:srgbClr val="00B050"/>
                </a:solidFill>
              </a:rPr>
              <a:t>Fb</a:t>
            </a:r>
            <a:r>
              <a:rPr lang="en-ZA" sz="2200" b="1" dirty="0" smtClean="0">
                <a:solidFill>
                  <a:srgbClr val="00B050"/>
                </a:solidFill>
              </a:rPr>
              <a:t> </a:t>
            </a:r>
            <a:r>
              <a:rPr lang="en-ZA" sz="2200" b="1" dirty="0">
                <a:solidFill>
                  <a:srgbClr val="00B050"/>
                </a:solidFill>
                <a:sym typeface="Wingdings" pitchFamily="2" charset="2"/>
              </a:rPr>
              <a:t>Factorial </a:t>
            </a:r>
            <a:r>
              <a:rPr lang="en-ZA" sz="2200" b="1" dirty="0" smtClean="0">
                <a:solidFill>
                  <a:srgbClr val="00B050"/>
                </a:solidFill>
                <a:sym typeface="Wingdings" pitchFamily="2" charset="2"/>
              </a:rPr>
              <a:t>(B);</a:t>
            </a:r>
            <a:endParaRPr lang="en-ZA" sz="2200" b="1" dirty="0">
              <a:solidFill>
                <a:srgbClr val="00B050"/>
              </a:solidFill>
              <a:sym typeface="Wingdings" pitchFamily="2" charset="2"/>
            </a:endParaRPr>
          </a:p>
          <a:p>
            <a:pPr marL="6350" lvl="1" indent="0" algn="just">
              <a:buNone/>
              <a:tabLst>
                <a:tab pos="95250" algn="l"/>
              </a:tabLst>
            </a:pPr>
            <a:r>
              <a:rPr lang="en-ZA" sz="2200" b="1" dirty="0">
                <a:solidFill>
                  <a:srgbClr val="00B050"/>
                </a:solidFill>
                <a:sym typeface="Wingdings" pitchFamily="2" charset="2"/>
              </a:rPr>
              <a:t> </a:t>
            </a:r>
            <a:r>
              <a:rPr lang="en-ZA" sz="2200" b="1" dirty="0">
                <a:solidFill>
                  <a:srgbClr val="00B050"/>
                </a:solidFill>
              </a:rPr>
              <a:t> </a:t>
            </a:r>
            <a:r>
              <a:rPr lang="en-ZA" sz="2200" b="1" dirty="0" smtClean="0">
                <a:solidFill>
                  <a:srgbClr val="00B050"/>
                </a:solidFill>
              </a:rPr>
              <a:t>     Fc </a:t>
            </a:r>
            <a:r>
              <a:rPr lang="en-ZA" sz="2200" b="1" dirty="0">
                <a:solidFill>
                  <a:srgbClr val="00B050"/>
                </a:solidFill>
                <a:sym typeface="Wingdings" pitchFamily="2" charset="2"/>
              </a:rPr>
              <a:t>Factorial </a:t>
            </a:r>
            <a:r>
              <a:rPr lang="en-ZA" sz="2200" b="1" dirty="0" smtClean="0">
                <a:solidFill>
                  <a:srgbClr val="00B050"/>
                </a:solidFill>
                <a:sym typeface="Wingdings" pitchFamily="2" charset="2"/>
              </a:rPr>
              <a:t>(C);</a:t>
            </a:r>
          </a:p>
          <a:p>
            <a:pPr marL="6350" lvl="1" indent="0" algn="just">
              <a:buNone/>
              <a:tabLst>
                <a:tab pos="95250" algn="l"/>
              </a:tabLst>
            </a:pPr>
            <a:r>
              <a:rPr lang="en-ZA" sz="2200" b="1" dirty="0">
                <a:solidFill>
                  <a:srgbClr val="00B050"/>
                </a:solidFill>
                <a:sym typeface="Wingdings" pitchFamily="2" charset="2"/>
              </a:rPr>
              <a:t>	</a:t>
            </a:r>
            <a:r>
              <a:rPr lang="en-ZA" sz="2200" b="1" dirty="0" smtClean="0">
                <a:solidFill>
                  <a:srgbClr val="00B050"/>
                </a:solidFill>
                <a:sym typeface="Wingdings" pitchFamily="2" charset="2"/>
              </a:rPr>
              <a:t>	</a:t>
            </a:r>
          </a:p>
          <a:p>
            <a:pPr marL="6350" lvl="1" indent="0" algn="just">
              <a:spcAft>
                <a:spcPts val="600"/>
              </a:spcAft>
              <a:buNone/>
            </a:pPr>
            <a:r>
              <a:rPr lang="en-ZA" sz="2200" b="1" dirty="0">
                <a:solidFill>
                  <a:srgbClr val="00B050"/>
                </a:solidFill>
                <a:sym typeface="Wingdings" pitchFamily="2" charset="2"/>
              </a:rPr>
              <a:t> </a:t>
            </a:r>
            <a:r>
              <a:rPr lang="en-ZA" sz="2200" b="1" dirty="0" smtClean="0">
                <a:solidFill>
                  <a:srgbClr val="00B050"/>
                </a:solidFill>
                <a:sym typeface="Wingdings" pitchFamily="2" charset="2"/>
              </a:rPr>
              <a:t>      </a:t>
            </a:r>
            <a:r>
              <a:rPr lang="en-ZA" sz="2200" b="1" dirty="0">
                <a:solidFill>
                  <a:prstClr val="black"/>
                </a:solidFill>
                <a:sym typeface="Wingdings" pitchFamily="2" charset="2"/>
              </a:rPr>
              <a:t>S </a:t>
            </a:r>
            <a:r>
              <a:rPr lang="en-ZA" sz="2200" b="1" dirty="0" err="1">
                <a:solidFill>
                  <a:prstClr val="black"/>
                </a:solidFill>
                <a:sym typeface="Wingdings" pitchFamily="2" charset="2"/>
              </a:rPr>
              <a:t>Fa</a:t>
            </a:r>
            <a:r>
              <a:rPr lang="en-ZA" sz="2200" b="1" dirty="0">
                <a:solidFill>
                  <a:prstClr val="black"/>
                </a:solidFill>
                <a:sym typeface="Wingdings" pitchFamily="2" charset="2"/>
              </a:rPr>
              <a:t> + </a:t>
            </a:r>
            <a:r>
              <a:rPr lang="en-ZA" sz="2200" b="1" dirty="0" err="1">
                <a:solidFill>
                  <a:prstClr val="black"/>
                </a:solidFill>
                <a:sym typeface="Wingdings" pitchFamily="2" charset="2"/>
              </a:rPr>
              <a:t>Fb+Fc</a:t>
            </a:r>
            <a:r>
              <a:rPr lang="en-ZA" sz="2200" b="1" dirty="0">
                <a:solidFill>
                  <a:prstClr val="black"/>
                </a:solidFill>
                <a:sym typeface="Wingdings" pitchFamily="2" charset="2"/>
              </a:rPr>
              <a:t>;</a:t>
            </a:r>
          </a:p>
          <a:p>
            <a:pPr marL="6350" lvl="1" indent="0" algn="just">
              <a:spcAft>
                <a:spcPts val="600"/>
              </a:spcAft>
              <a:buNone/>
            </a:pPr>
            <a:r>
              <a:rPr lang="en-ZA" sz="2200" b="1" dirty="0" smtClean="0">
                <a:solidFill>
                  <a:prstClr val="black"/>
                </a:solidFill>
                <a:sym typeface="Wingdings" pitchFamily="2" charset="2"/>
              </a:rPr>
              <a:t>      Write </a:t>
            </a:r>
            <a:r>
              <a:rPr lang="en-ZA" sz="2200" b="1" dirty="0">
                <a:solidFill>
                  <a:prstClr val="black"/>
                </a:solidFill>
                <a:sym typeface="Wingdings" pitchFamily="2" charset="2"/>
              </a:rPr>
              <a:t>(S</a:t>
            </a:r>
            <a:r>
              <a:rPr lang="en-ZA" sz="2200" b="1" dirty="0" smtClean="0">
                <a:solidFill>
                  <a:prstClr val="black"/>
                </a:solidFill>
                <a:sym typeface="Wingdings" pitchFamily="2" charset="2"/>
              </a:rPr>
              <a:t>)</a:t>
            </a:r>
          </a:p>
          <a:p>
            <a:pPr marL="6350" lvl="1" indent="0" algn="just">
              <a:spcAft>
                <a:spcPts val="600"/>
              </a:spcAft>
              <a:buNone/>
            </a:pPr>
            <a:r>
              <a:rPr lang="en-ZA" sz="2200" b="1" dirty="0" smtClean="0">
                <a:solidFill>
                  <a:prstClr val="black"/>
                </a:solidFill>
                <a:sym typeface="Wingdings" pitchFamily="2" charset="2"/>
              </a:rPr>
              <a:t>End</a:t>
            </a:r>
            <a:endParaRPr lang="en-ZA" sz="2200" b="1" dirty="0">
              <a:solidFill>
                <a:prstClr val="black"/>
              </a:solidFill>
              <a:sym typeface="Wingdings" pitchFamily="2" charset="2"/>
            </a:endParaRPr>
          </a:p>
          <a:p>
            <a:pPr marL="6350" lvl="1" indent="0" algn="just">
              <a:buNone/>
              <a:tabLst>
                <a:tab pos="95250" algn="l"/>
              </a:tabLst>
            </a:pPr>
            <a:endParaRPr lang="en-ZA" sz="2200" b="1" dirty="0" smtClean="0">
              <a:solidFill>
                <a:srgbClr val="00B050"/>
              </a:solidFill>
              <a:sym typeface="Wingdings" pitchFamily="2" charset="2"/>
            </a:endParaRPr>
          </a:p>
          <a:p>
            <a:pPr marL="400050" lvl="1" indent="0" algn="just">
              <a:spcAft>
                <a:spcPts val="600"/>
              </a:spcAft>
              <a:buNone/>
            </a:pPr>
            <a:r>
              <a:rPr lang="en-ZA" sz="2200" b="1" dirty="0" smtClean="0">
                <a:solidFill>
                  <a:srgbClr val="00B050"/>
                </a:solidFill>
                <a:sym typeface="Wingdings" pitchFamily="2" charset="2"/>
              </a:rPr>
              <a:t>  </a:t>
            </a:r>
            <a:endParaRPr lang="en-ZA" sz="2200" b="1" dirty="0">
              <a:solidFill>
                <a:srgbClr val="3366CC"/>
              </a:solidFill>
              <a:sym typeface="Wingdings" pitchFamily="2" charset="2"/>
            </a:endParaRPr>
          </a:p>
          <a:p>
            <a:pPr marL="6350" lvl="1" indent="0" algn="just">
              <a:spcAft>
                <a:spcPts val="600"/>
              </a:spcAft>
              <a:buNone/>
            </a:pPr>
            <a:r>
              <a:rPr lang="en-ZA" sz="2200" b="1" dirty="0">
                <a:solidFill>
                  <a:srgbClr val="3366CC"/>
                </a:solidFill>
                <a:sym typeface="Wingdings" pitchFamily="2" charset="2"/>
              </a:rPr>
              <a:t>   </a:t>
            </a:r>
            <a:r>
              <a:rPr lang="en-ZA" sz="2200" b="1" dirty="0" smtClean="0">
                <a:solidFill>
                  <a:srgbClr val="3366CC"/>
                </a:solidFill>
                <a:sym typeface="Wingdings" pitchFamily="2" charset="2"/>
              </a:rPr>
              <a:t>    </a:t>
            </a:r>
            <a:endParaRPr lang="en-ZA" sz="2200" b="1" dirty="0" smtClean="0">
              <a:solidFill>
                <a:srgbClr val="00B050"/>
              </a:solidFill>
              <a:sym typeface="Wingdings" pitchFamily="2" charset="2"/>
            </a:endParaRPr>
          </a:p>
          <a:p>
            <a:pPr marL="400050" lvl="1" indent="0" algn="just">
              <a:spcAft>
                <a:spcPts val="600"/>
              </a:spcAft>
              <a:buNone/>
            </a:pPr>
            <a:endParaRPr lang="en-ZA" sz="2200" b="1" dirty="0" smtClean="0">
              <a:solidFill>
                <a:srgbClr val="00B050"/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" sz="3600" b="1" dirty="0" smtClean="0">
                <a:solidFill>
                  <a:srgbClr val="0070C0"/>
                </a:solidFill>
              </a:rPr>
              <a:t>1. Introduction</a:t>
            </a:r>
            <a:endParaRPr lang="fr-FR" sz="3200" b="1" dirty="0">
              <a:solidFill>
                <a:srgbClr val="0070C0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10" name="Rectangle 9"/>
          <p:cNvSpPr/>
          <p:nvPr/>
        </p:nvSpPr>
        <p:spPr>
          <a:xfrm>
            <a:off x="4139952" y="3700724"/>
            <a:ext cx="4572000" cy="1735860"/>
          </a:xfrm>
          <a:prstGeom prst="rect">
            <a:avLst/>
          </a:prstGeom>
        </p:spPr>
        <p:txBody>
          <a:bodyPr>
            <a:spAutoFit/>
          </a:bodyPr>
          <a:lstStyle/>
          <a:p>
            <a:pPr marL="6350" lvl="1" algn="ctr">
              <a:spcBef>
                <a:spcPct val="20000"/>
              </a:spcBef>
              <a:spcAft>
                <a:spcPts val="600"/>
              </a:spcAft>
            </a:pPr>
            <a:r>
              <a:rPr lang="en-ZA" sz="2200" b="1" dirty="0" smtClean="0">
                <a:solidFill>
                  <a:srgbClr val="7030A0"/>
                </a:solidFill>
                <a:sym typeface="Wingdings" pitchFamily="2" charset="2"/>
              </a:rPr>
              <a:t> </a:t>
            </a:r>
            <a:r>
              <a:rPr lang="en-US" sz="2200" b="1" dirty="0">
                <a:solidFill>
                  <a:srgbClr val="7030A0"/>
                </a:solidFill>
                <a:sym typeface="Wingdings" pitchFamily="2" charset="2"/>
              </a:rPr>
              <a:t>Can calculate the factorial of any </a:t>
            </a:r>
            <a:r>
              <a:rPr lang="en-US" sz="2200" b="1" dirty="0" smtClean="0">
                <a:solidFill>
                  <a:srgbClr val="7030A0"/>
                </a:solidFill>
                <a:sym typeface="Wingdings" pitchFamily="2" charset="2"/>
              </a:rPr>
              <a:t>integer</a:t>
            </a:r>
            <a:r>
              <a:rPr lang="en-ZA" sz="2200" b="1" dirty="0" smtClean="0">
                <a:solidFill>
                  <a:srgbClr val="7030A0"/>
                </a:solidFill>
                <a:sym typeface="Wingdings" pitchFamily="2" charset="2"/>
              </a:rPr>
              <a:t>   </a:t>
            </a:r>
          </a:p>
          <a:p>
            <a:pPr marL="6350" lvl="1" algn="just">
              <a:spcBef>
                <a:spcPct val="20000"/>
              </a:spcBef>
              <a:spcAft>
                <a:spcPts val="600"/>
              </a:spcAft>
            </a:pPr>
            <a:r>
              <a:rPr lang="en-ZA" sz="2200" b="1" dirty="0">
                <a:solidFill>
                  <a:srgbClr val="7030A0"/>
                </a:solidFill>
                <a:sym typeface="Wingdings" pitchFamily="2" charset="2"/>
              </a:rPr>
              <a:t>	</a:t>
            </a:r>
          </a:p>
          <a:p>
            <a:pPr marL="6350" lvl="1" algn="just">
              <a:spcBef>
                <a:spcPct val="20000"/>
              </a:spcBef>
              <a:spcAft>
                <a:spcPts val="600"/>
              </a:spcAft>
            </a:pPr>
            <a:endParaRPr lang="fr-FR" sz="2200" dirty="0">
              <a:solidFill>
                <a:srgbClr val="7030A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618885" y="2891520"/>
            <a:ext cx="2870209" cy="646331"/>
          </a:xfrm>
          <a:prstGeom prst="rect">
            <a:avLst/>
          </a:prstGeom>
          <a:solidFill>
            <a:schemeClr val="tx1"/>
          </a:solidFill>
          <a:ln w="1905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spcBef>
                <a:spcPts val="2400"/>
              </a:spcBef>
              <a:spcAft>
                <a:spcPts val="2400"/>
              </a:spcAft>
            </a:pPr>
            <a:r>
              <a:rPr lang="en-US" sz="3600" b="1" dirty="0" smtClean="0">
                <a:solidFill>
                  <a:schemeClr val="bg1"/>
                </a:solidFill>
              </a:rPr>
              <a:t>     Factorial     </a:t>
            </a:r>
            <a:endParaRPr lang="fr-FR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1631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" sz="4000" b="1" dirty="0" smtClean="0">
                <a:solidFill>
                  <a:srgbClr val="0070C0"/>
                </a:solidFill>
              </a:rPr>
              <a:t>2.1 Functions ( </a:t>
            </a:r>
            <a:r>
              <a:rPr lang="en" sz="4000" b="1" dirty="0" smtClean="0">
                <a:solidFill>
                  <a:schemeClr val="tx1"/>
                </a:solidFill>
              </a:rPr>
              <a:t>function call </a:t>
            </a:r>
            <a:r>
              <a:rPr lang="en" sz="4000" b="1" dirty="0" smtClean="0">
                <a:solidFill>
                  <a:srgbClr val="0070C0"/>
                </a:solidFill>
              </a:rPr>
              <a:t>)</a:t>
            </a:r>
            <a:endParaRPr lang="fr-FR" sz="40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884136"/>
          </a:xfrm>
        </p:spPr>
        <p:txBody>
          <a:bodyPr>
            <a:normAutofit/>
          </a:bodyPr>
          <a:lstStyle/>
          <a:p>
            <a:pPr algn="just">
              <a:spcAft>
                <a:spcPts val="1200"/>
              </a:spcAft>
            </a:pPr>
            <a:r>
              <a:rPr lang="en" sz="2800" dirty="0" smtClean="0"/>
              <a:t>You can also call a function directly in a display  </a:t>
            </a:r>
            <a:r>
              <a:rPr lang="en" sz="2800" dirty="0"/>
              <a:t>instruction Write ( </a:t>
            </a:r>
            <a:r>
              <a:rPr lang="en" sz="2800" b="1" dirty="0"/>
              <a:t>Function_Name (parameters </a:t>
            </a:r>
            <a:r>
              <a:rPr lang="en" sz="2800" b="1" dirty="0" smtClean="0"/>
              <a:t>)) </a:t>
            </a:r>
            <a:r>
              <a:rPr lang="en" sz="2800" dirty="0" smtClean="0"/>
              <a:t>.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en" sz="2800" dirty="0">
                <a:sym typeface="Wingdings" pitchFamily="2" charset="2"/>
              </a:rPr>
              <a:t> </a:t>
            </a:r>
            <a:r>
              <a:rPr lang="en" sz="2800" dirty="0" smtClean="0">
                <a:sym typeface="Wingdings" pitchFamily="2" charset="2"/>
              </a:rPr>
              <a:t>   </a:t>
            </a:r>
            <a:r>
              <a:rPr lang="en" sz="2800" b="1" dirty="0" smtClean="0">
                <a:sym typeface="Wingdings" pitchFamily="2" charset="2"/>
              </a:rPr>
              <a:t>Example: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en" sz="2800" dirty="0">
                <a:sym typeface="Wingdings" pitchFamily="2" charset="2"/>
              </a:rPr>
              <a:t> </a:t>
            </a:r>
            <a:r>
              <a:rPr lang="en" sz="2800" dirty="0" smtClean="0">
                <a:sym typeface="Wingdings" pitchFamily="2" charset="2"/>
              </a:rPr>
              <a:t>	Write(square(X));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30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02915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" sz="4000" b="1" dirty="0" smtClean="0">
                <a:solidFill>
                  <a:srgbClr val="0070C0"/>
                </a:solidFill>
              </a:rPr>
              <a:t>2.1 Functions ( </a:t>
            </a:r>
            <a:r>
              <a:rPr lang="en" sz="4000" b="1" dirty="0" smtClean="0">
                <a:solidFill>
                  <a:schemeClr val="tx1"/>
                </a:solidFill>
              </a:rPr>
              <a:t>function call </a:t>
            </a:r>
            <a:r>
              <a:rPr lang="en" sz="4000" b="1" dirty="0" smtClean="0">
                <a:solidFill>
                  <a:srgbClr val="0070C0"/>
                </a:solidFill>
              </a:rPr>
              <a:t>)</a:t>
            </a:r>
            <a:endParaRPr lang="fr-FR" sz="40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884136"/>
          </a:xfrm>
        </p:spPr>
        <p:txBody>
          <a:bodyPr>
            <a:noAutofit/>
          </a:bodyPr>
          <a:lstStyle/>
          <a:p>
            <a:pPr algn="just">
              <a:spcAft>
                <a:spcPts val="1200"/>
              </a:spcAft>
            </a:pPr>
            <a:r>
              <a:rPr lang="en" sz="2800" dirty="0" smtClean="0"/>
              <a:t>You can also call a function directly in a conditional statement.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en" sz="2800" b="1" dirty="0" smtClean="0">
                <a:sym typeface="Wingdings" pitchFamily="2" charset="2"/>
              </a:rPr>
              <a:t>     Example </a:t>
            </a:r>
            <a:r>
              <a:rPr lang="en" sz="2800" dirty="0" smtClean="0">
                <a:sym typeface="Wingdings" pitchFamily="2" charset="2"/>
              </a:rPr>
              <a:t>: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en" sz="2800" dirty="0" smtClean="0">
                <a:sym typeface="Wingdings" pitchFamily="2" charset="2"/>
              </a:rPr>
              <a:t>      </a:t>
            </a:r>
            <a:r>
              <a:rPr lang="en" sz="2800" b="1" dirty="0" smtClean="0">
                <a:sym typeface="Wingdings" pitchFamily="2" charset="2"/>
              </a:rPr>
              <a:t>If</a:t>
            </a:r>
            <a:r>
              <a:rPr lang="en" sz="2800" dirty="0" smtClean="0">
                <a:sym typeface="Wingdings" pitchFamily="2" charset="2"/>
              </a:rPr>
              <a:t> (</a:t>
            </a:r>
            <a:r>
              <a:rPr lang="en" sz="2800" dirty="0" smtClean="0"/>
              <a:t>Check_ND </a:t>
            </a:r>
            <a:r>
              <a:rPr lang="en" sz="2800" dirty="0"/>
              <a:t>( </a:t>
            </a:r>
            <a:r>
              <a:rPr lang="en" sz="2800" dirty="0" smtClean="0"/>
              <a:t>N) = True ) Then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en" sz="2800" dirty="0"/>
              <a:t> </a:t>
            </a:r>
            <a:r>
              <a:rPr lang="en" sz="2800" dirty="0" smtClean="0"/>
              <a:t>            Write (“Deficient number”);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en" sz="2800" dirty="0"/>
              <a:t> </a:t>
            </a:r>
            <a:r>
              <a:rPr lang="en" sz="2800" b="1" dirty="0" smtClean="0"/>
              <a:t>     else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en" sz="2800" dirty="0"/>
              <a:t> </a:t>
            </a:r>
            <a:r>
              <a:rPr lang="en" sz="2800" dirty="0" smtClean="0"/>
              <a:t>             Write </a:t>
            </a:r>
            <a:r>
              <a:rPr lang="en" sz="2800" dirty="0"/>
              <a:t>(“ </a:t>
            </a:r>
            <a:r>
              <a:rPr lang="en" sz="2800" dirty="0" smtClean="0"/>
              <a:t>Non deficient number </a:t>
            </a:r>
            <a:r>
              <a:rPr lang="en" sz="2800" dirty="0"/>
              <a:t>”);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en" sz="2800" dirty="0" smtClean="0">
                <a:sym typeface="Wingdings" pitchFamily="2" charset="2"/>
              </a:rPr>
              <a:t>      </a:t>
            </a:r>
            <a:r>
              <a:rPr lang="en" sz="2800" b="1" dirty="0" smtClean="0">
                <a:sym typeface="Wingdings" pitchFamily="2" charset="2"/>
              </a:rPr>
              <a:t>End if</a:t>
            </a:r>
          </a:p>
          <a:p>
            <a:pPr lvl="1" algn="just">
              <a:spcBef>
                <a:spcPts val="1200"/>
              </a:spcBef>
              <a:spcAft>
                <a:spcPts val="1200"/>
              </a:spcAft>
            </a:pPr>
            <a:r>
              <a:rPr lang="en" b="1" dirty="0" smtClean="0">
                <a:solidFill>
                  <a:srgbClr val="FF0000"/>
                </a:solidFill>
                <a:sym typeface="Wingdings" pitchFamily="2" charset="2"/>
              </a:rPr>
              <a:t>A function can call other functions or procedures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31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30020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" sz="3200" b="1" dirty="0" smtClean="0">
                <a:solidFill>
                  <a:srgbClr val="0070C0"/>
                </a:solidFill>
              </a:rPr>
              <a:t>3. </a:t>
            </a:r>
            <a:r>
              <a:rPr lang="en" sz="3200" b="1" dirty="0"/>
              <a:t>Global variables and local variables</a:t>
            </a:r>
            <a:endParaRPr lang="fr-FR" sz="32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092048"/>
          </a:xfrm>
        </p:spPr>
        <p:txBody>
          <a:bodyPr>
            <a:noAutofit/>
          </a:bodyPr>
          <a:lstStyle/>
          <a:p>
            <a:pPr algn="just">
              <a:spcAft>
                <a:spcPts val="1200"/>
              </a:spcAft>
            </a:pPr>
            <a:r>
              <a:rPr lang="en" sz="2800" dirty="0" smtClean="0"/>
              <a:t>A </a:t>
            </a:r>
            <a:r>
              <a:rPr lang="en" sz="2800" b="1" dirty="0"/>
              <a:t>global variable </a:t>
            </a:r>
            <a:r>
              <a:rPr lang="en" sz="2800" dirty="0"/>
              <a:t>is a variable declared in the main program (algorithm) and can be used by one or more procedures or functions.</a:t>
            </a:r>
            <a:endParaRPr lang="fr-FR" sz="2800" dirty="0" smtClean="0"/>
          </a:p>
          <a:p>
            <a:pPr marL="0" indent="0" algn="just">
              <a:spcAft>
                <a:spcPts val="1200"/>
              </a:spcAft>
              <a:buNone/>
            </a:pPr>
            <a:endParaRPr lang="fr-FR" sz="2800" dirty="0" smtClean="0"/>
          </a:p>
          <a:p>
            <a:pPr algn="just">
              <a:spcAft>
                <a:spcPts val="1200"/>
              </a:spcAft>
            </a:pPr>
            <a:r>
              <a:rPr lang="en" sz="2800" dirty="0" smtClean="0"/>
              <a:t>A </a:t>
            </a:r>
            <a:r>
              <a:rPr lang="en" sz="2800" b="1" dirty="0"/>
              <a:t>local variable </a:t>
            </a:r>
            <a:r>
              <a:rPr lang="en" sz="2800" dirty="0"/>
              <a:t>is a variable declared and used in a subprogram (procedure or function).</a:t>
            </a:r>
            <a:endParaRPr lang="fr-FR" sz="2800" b="1" dirty="0" smtClean="0">
              <a:solidFill>
                <a:srgbClr val="3366CC"/>
              </a:solidFill>
              <a:sym typeface="Wingdings" pitchFamily="2" charset="2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32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10014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" sz="3200" b="1" dirty="0" smtClean="0">
                <a:solidFill>
                  <a:srgbClr val="0070C0"/>
                </a:solidFill>
              </a:rPr>
              <a:t>3. </a:t>
            </a:r>
            <a:r>
              <a:rPr lang="en" sz="3200" b="1" dirty="0"/>
              <a:t>Global variables and local variables</a:t>
            </a:r>
            <a:endParaRPr lang="fr-FR" sz="32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812128"/>
          </a:xfrm>
        </p:spPr>
        <p:txBody>
          <a:bodyPr>
            <a:noAutofit/>
          </a:bodyPr>
          <a:lstStyle/>
          <a:p>
            <a:pPr marL="0" indent="0" algn="just">
              <a:spcAft>
                <a:spcPts val="600"/>
              </a:spcAft>
              <a:buNone/>
            </a:pPr>
            <a:r>
              <a:rPr lang="en" sz="2400" b="1" dirty="0" smtClean="0"/>
              <a:t>Algorithm </a:t>
            </a:r>
            <a:r>
              <a:rPr lang="en" sz="2400" dirty="0" smtClean="0"/>
              <a:t>Example</a:t>
            </a:r>
            <a:endParaRPr lang="fr-FR" sz="2400" dirty="0"/>
          </a:p>
          <a:p>
            <a:pPr marL="0" indent="0" algn="just">
              <a:spcAft>
                <a:spcPts val="600"/>
              </a:spcAft>
              <a:buNone/>
            </a:pPr>
            <a:r>
              <a:rPr lang="en" sz="2400" dirty="0" smtClean="0"/>
              <a:t> </a:t>
            </a:r>
            <a:r>
              <a:rPr lang="en" sz="2800" dirty="0" smtClean="0"/>
              <a:t>A </a:t>
            </a:r>
            <a:r>
              <a:rPr lang="en" sz="2800" dirty="0"/>
              <a:t>, B: integer </a:t>
            </a:r>
            <a:r>
              <a:rPr lang="en" sz="2800" dirty="0" smtClean="0"/>
              <a:t>;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en" sz="2400" dirty="0" smtClean="0"/>
              <a:t>       </a:t>
            </a:r>
            <a:r>
              <a:rPr lang="en" sz="2400" b="1" dirty="0" smtClean="0"/>
              <a:t>Procedure </a:t>
            </a:r>
            <a:r>
              <a:rPr lang="en" sz="2400" dirty="0"/>
              <a:t>Swap (</a:t>
            </a:r>
            <a:r>
              <a:rPr lang="en" sz="2400" b="1" dirty="0"/>
              <a:t>Var</a:t>
            </a:r>
            <a:r>
              <a:rPr lang="en" sz="2400" dirty="0"/>
              <a:t> x, y: real </a:t>
            </a:r>
            <a:r>
              <a:rPr lang="en" sz="2400" dirty="0" smtClean="0"/>
              <a:t>);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en" sz="2400" dirty="0" smtClean="0"/>
              <a:t>              </a:t>
            </a:r>
            <a:r>
              <a:rPr lang="en" sz="2800" dirty="0" smtClean="0"/>
              <a:t>Z </a:t>
            </a:r>
            <a:r>
              <a:rPr lang="en" sz="2800" dirty="0"/>
              <a:t>: real </a:t>
            </a:r>
            <a:r>
              <a:rPr lang="en" sz="2800" dirty="0" smtClean="0"/>
              <a:t>;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en" sz="2400" b="1" dirty="0" smtClean="0"/>
              <a:t>       Begin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en" sz="2400" dirty="0" smtClean="0"/>
              <a:t>              Z </a:t>
            </a:r>
            <a:r>
              <a:rPr lang="en" sz="2400" dirty="0" smtClean="0">
                <a:sym typeface="Wingdings" pitchFamily="2" charset="2"/>
              </a:rPr>
              <a:t> </a:t>
            </a:r>
            <a:r>
              <a:rPr lang="en" sz="2400" dirty="0" smtClean="0"/>
              <a:t>x ; </a:t>
            </a:r>
            <a:r>
              <a:rPr lang="en" sz="2400" dirty="0"/>
              <a:t>x </a:t>
            </a:r>
            <a:r>
              <a:rPr lang="en" sz="2400" dirty="0" smtClean="0">
                <a:sym typeface="Wingdings" pitchFamily="2" charset="2"/>
              </a:rPr>
              <a:t></a:t>
            </a:r>
            <a:r>
              <a:rPr lang="en" sz="2400" dirty="0" smtClean="0"/>
              <a:t> </a:t>
            </a:r>
            <a:r>
              <a:rPr lang="en" sz="2400" dirty="0"/>
              <a:t>y ; </a:t>
            </a:r>
            <a:r>
              <a:rPr lang="en" sz="2400" dirty="0" smtClean="0"/>
              <a:t>y </a:t>
            </a:r>
            <a:r>
              <a:rPr lang="en" sz="2400" dirty="0" smtClean="0">
                <a:sym typeface="Wingdings" pitchFamily="2" charset="2"/>
              </a:rPr>
              <a:t></a:t>
            </a:r>
            <a:r>
              <a:rPr lang="en" sz="2400" dirty="0" smtClean="0"/>
              <a:t>   </a:t>
            </a:r>
            <a:r>
              <a:rPr lang="en" sz="2400" dirty="0"/>
              <a:t>Z;</a:t>
            </a:r>
            <a:endParaRPr lang="fr-FR" sz="2400" dirty="0" smtClean="0"/>
          </a:p>
          <a:p>
            <a:pPr marL="0" indent="0" algn="just">
              <a:buNone/>
            </a:pPr>
            <a:r>
              <a:rPr lang="en" sz="2400" b="1" dirty="0" smtClean="0"/>
              <a:t>       END</a:t>
            </a:r>
          </a:p>
          <a:p>
            <a:pPr marL="0" indent="0" algn="just">
              <a:buNone/>
            </a:pPr>
            <a:r>
              <a:rPr lang="en" sz="2400" b="1" dirty="0" smtClean="0"/>
              <a:t>Begin</a:t>
            </a:r>
          </a:p>
          <a:p>
            <a:pPr marL="0" indent="0" algn="just">
              <a:buNone/>
            </a:pPr>
            <a:r>
              <a:rPr lang="en" sz="2400" dirty="0" smtClean="0"/>
              <a:t>	Read </a:t>
            </a:r>
            <a:r>
              <a:rPr lang="en" sz="2400" dirty="0"/>
              <a:t>(A, B);</a:t>
            </a:r>
            <a:endParaRPr lang="fr-FR" sz="2400" dirty="0" smtClean="0"/>
          </a:p>
          <a:p>
            <a:pPr marL="0" indent="0" algn="just">
              <a:buNone/>
            </a:pPr>
            <a:r>
              <a:rPr lang="en" sz="2400" dirty="0" smtClean="0"/>
              <a:t>	Swap </a:t>
            </a:r>
            <a:r>
              <a:rPr lang="en" sz="2400" dirty="0"/>
              <a:t>(A, B) </a:t>
            </a:r>
            <a:r>
              <a:rPr lang="en" sz="2400" dirty="0" smtClean="0"/>
              <a:t>;</a:t>
            </a:r>
          </a:p>
          <a:p>
            <a:pPr marL="0" indent="0" algn="just">
              <a:buNone/>
            </a:pPr>
            <a:r>
              <a:rPr lang="en" sz="2400" dirty="0" smtClean="0"/>
              <a:t>	Write </a:t>
            </a:r>
            <a:r>
              <a:rPr lang="en" sz="2400" dirty="0"/>
              <a:t>(A, B) </a:t>
            </a:r>
            <a:r>
              <a:rPr lang="en" sz="2400" dirty="0" smtClean="0"/>
              <a:t>;</a:t>
            </a:r>
          </a:p>
          <a:p>
            <a:pPr marL="0" indent="0" algn="just">
              <a:buNone/>
            </a:pPr>
            <a:r>
              <a:rPr lang="en" sz="2400" b="1" dirty="0" smtClean="0"/>
              <a:t>END.</a:t>
            </a:r>
            <a:endParaRPr lang="fr-FR" sz="2400" b="1" dirty="0" smtClean="0">
              <a:solidFill>
                <a:srgbClr val="3366CC"/>
              </a:solidFill>
              <a:sym typeface="Wingdings" pitchFamily="2" charset="2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33</a:t>
            </a:fld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3419872" y="1412776"/>
            <a:ext cx="31127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sz="2800" b="1" dirty="0">
                <a:solidFill>
                  <a:srgbClr val="0070C0"/>
                </a:solidFill>
              </a:rPr>
              <a:t>// Global Variable</a:t>
            </a:r>
          </a:p>
        </p:txBody>
      </p:sp>
      <p:sp>
        <p:nvSpPr>
          <p:cNvPr id="5" name="Rectangle 4"/>
          <p:cNvSpPr/>
          <p:nvPr/>
        </p:nvSpPr>
        <p:spPr>
          <a:xfrm>
            <a:off x="3419872" y="2492896"/>
            <a:ext cx="28221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sz="2800" b="1" dirty="0">
                <a:solidFill>
                  <a:srgbClr val="920E5D"/>
                </a:solidFill>
              </a:rPr>
              <a:t>// Local Variable</a:t>
            </a:r>
          </a:p>
        </p:txBody>
      </p:sp>
    </p:spTree>
    <p:extLst>
      <p:ext uri="{BB962C8B-B14F-4D97-AF65-F5344CB8AC3E}">
        <p14:creationId xmlns:p14="http://schemas.microsoft.com/office/powerpoint/2010/main" val="2247297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" sz="3200" b="1" dirty="0" smtClean="0">
                <a:solidFill>
                  <a:srgbClr val="0070C0"/>
                </a:solidFill>
              </a:rPr>
              <a:t>4. </a:t>
            </a:r>
            <a:r>
              <a:rPr lang="en" sz="3200" b="1" dirty="0" smtClean="0">
                <a:solidFill>
                  <a:schemeClr val="tx1"/>
                </a:solidFill>
              </a:rPr>
              <a:t>P</a:t>
            </a:r>
            <a:r>
              <a:rPr lang="en" sz="3200" b="1" dirty="0" smtClean="0"/>
              <a:t>arameters Passing </a:t>
            </a:r>
            <a:r>
              <a:rPr lang="en" sz="3200" b="1" dirty="0"/>
              <a:t>:</a:t>
            </a:r>
            <a:endParaRPr lang="fr-FR" sz="32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812128"/>
          </a:xfrm>
        </p:spPr>
        <p:txBody>
          <a:bodyPr>
            <a:noAutofit/>
          </a:bodyPr>
          <a:lstStyle/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en" sz="2400" dirty="0"/>
              <a:t>It should be remembered that a </a:t>
            </a:r>
            <a:r>
              <a:rPr lang="en" sz="2400" b="1" i="1" dirty="0"/>
              <a:t>variable </a:t>
            </a:r>
            <a:r>
              <a:rPr lang="en" sz="2400" dirty="0"/>
              <a:t>in a program is a memory space intended to store a </a:t>
            </a:r>
            <a:r>
              <a:rPr lang="en" sz="2400" b="1" i="1" dirty="0"/>
              <a:t>value </a:t>
            </a:r>
            <a:r>
              <a:rPr lang="en" sz="2400" dirty="0"/>
              <a:t>.</a:t>
            </a:r>
            <a:endParaRPr lang="fr-FR" sz="2400" dirty="0" smtClean="0"/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en" sz="2400" dirty="0" smtClean="0"/>
              <a:t>A </a:t>
            </a:r>
            <a:r>
              <a:rPr lang="en" sz="2400" dirty="0"/>
              <a:t>variable has a </a:t>
            </a:r>
            <a:r>
              <a:rPr lang="en" sz="2400" b="1" i="1" dirty="0"/>
              <a:t>name </a:t>
            </a:r>
            <a:r>
              <a:rPr lang="en" sz="2400" dirty="0"/>
              <a:t>( </a:t>
            </a:r>
            <a:r>
              <a:rPr lang="en" sz="2400" dirty="0" smtClean="0"/>
              <a:t>identifier </a:t>
            </a:r>
            <a:r>
              <a:rPr lang="en" sz="2400" dirty="0"/>
              <a:t>) and a memory </a:t>
            </a:r>
            <a:r>
              <a:rPr lang="en" sz="2400" b="1" i="1" dirty="0"/>
              <a:t>address </a:t>
            </a:r>
            <a:r>
              <a:rPr lang="en" sz="2400" dirty="0" smtClean="0"/>
              <a:t>.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en" sz="2400" dirty="0" smtClean="0"/>
              <a:t>The </a:t>
            </a:r>
            <a:r>
              <a:rPr lang="en" sz="2400" dirty="0"/>
              <a:t>identifiers represent the parameters in the </a:t>
            </a:r>
            <a:r>
              <a:rPr lang="en" sz="2400" b="1" i="1" dirty="0"/>
              <a:t>declaration </a:t>
            </a:r>
            <a:r>
              <a:rPr lang="en" sz="2400" dirty="0"/>
              <a:t>of the </a:t>
            </a:r>
            <a:r>
              <a:rPr lang="en" sz="2400" dirty="0" smtClean="0"/>
              <a:t>subprogram </a:t>
            </a:r>
            <a:r>
              <a:rPr lang="en" sz="2400" dirty="0"/>
              <a:t>are not the same at </a:t>
            </a:r>
            <a:r>
              <a:rPr lang="en" sz="2400" b="1" i="1" dirty="0"/>
              <a:t>the call </a:t>
            </a:r>
            <a:r>
              <a:rPr lang="en" sz="2400" dirty="0" smtClean="0"/>
              <a:t>.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en" sz="2400" dirty="0"/>
              <a:t>There are two types of parameter passing (transmissions):</a:t>
            </a:r>
            <a:endParaRPr lang="fr-FR" sz="2400" dirty="0"/>
          </a:p>
          <a:p>
            <a:pPr marL="898525" indent="-457200" algn="just">
              <a:spcBef>
                <a:spcPts val="1200"/>
              </a:spcBef>
              <a:spcAft>
                <a:spcPts val="600"/>
              </a:spcAft>
              <a:buAutoNum type="alphaLcParenR"/>
            </a:pPr>
            <a:r>
              <a:rPr lang="en" sz="2400" b="1" dirty="0">
                <a:solidFill>
                  <a:srgbClr val="920E5D"/>
                </a:solidFill>
              </a:rPr>
              <a:t>Pass by </a:t>
            </a:r>
            <a:r>
              <a:rPr lang="en" sz="2400" b="1" dirty="0" smtClean="0">
                <a:solidFill>
                  <a:srgbClr val="920E5D"/>
                </a:solidFill>
              </a:rPr>
              <a:t>value </a:t>
            </a:r>
          </a:p>
          <a:p>
            <a:pPr marL="441325" indent="0" algn="just">
              <a:spcBef>
                <a:spcPts val="1200"/>
              </a:spcBef>
              <a:spcAft>
                <a:spcPts val="600"/>
              </a:spcAft>
              <a:buNone/>
            </a:pPr>
            <a:r>
              <a:rPr lang="en" sz="2400" b="1" dirty="0" smtClean="0">
                <a:solidFill>
                  <a:srgbClr val="920E5D"/>
                </a:solidFill>
              </a:rPr>
              <a:t>       - </a:t>
            </a:r>
            <a:r>
              <a:rPr lang="en" sz="2400" b="1" dirty="0">
                <a:solidFill>
                  <a:srgbClr val="3366CC"/>
                </a:solidFill>
              </a:rPr>
              <a:t>Transmission mode : </a:t>
            </a:r>
            <a:r>
              <a:rPr lang="en" sz="2400" b="1" dirty="0" smtClean="0">
                <a:solidFill>
                  <a:srgbClr val="3366CC"/>
                </a:solidFill>
              </a:rPr>
              <a:t>Data</a:t>
            </a:r>
            <a:endParaRPr lang="fr-FR" sz="2400" b="1" dirty="0">
              <a:solidFill>
                <a:srgbClr val="3366CC"/>
              </a:solidFill>
            </a:endParaRPr>
          </a:p>
          <a:p>
            <a:pPr marL="898525" indent="-457200" algn="just">
              <a:spcBef>
                <a:spcPts val="1200"/>
              </a:spcBef>
              <a:spcAft>
                <a:spcPts val="600"/>
              </a:spcAft>
              <a:buAutoNum type="alphaLcParenR"/>
            </a:pPr>
            <a:r>
              <a:rPr lang="en" sz="2400" b="1" dirty="0" smtClean="0">
                <a:solidFill>
                  <a:srgbClr val="920E5D"/>
                </a:solidFill>
              </a:rPr>
              <a:t>Pass </a:t>
            </a:r>
            <a:r>
              <a:rPr lang="en" sz="2400" b="1" dirty="0">
                <a:solidFill>
                  <a:srgbClr val="920E5D"/>
                </a:solidFill>
              </a:rPr>
              <a:t>by variable (or by addresses)</a:t>
            </a:r>
            <a:endParaRPr lang="fr-FR" sz="2400" b="1" dirty="0">
              <a:solidFill>
                <a:srgbClr val="920E5D"/>
              </a:solidFill>
              <a:sym typeface="Wingdings" pitchFamily="2" charset="2"/>
            </a:endParaRPr>
          </a:p>
          <a:p>
            <a:pPr marL="441325" lvl="0" indent="0" algn="just">
              <a:spcBef>
                <a:spcPts val="1200"/>
              </a:spcBef>
              <a:spcAft>
                <a:spcPts val="600"/>
              </a:spcAft>
              <a:buNone/>
            </a:pPr>
            <a:r>
              <a:rPr lang="en" sz="2400" b="1" dirty="0" smtClean="0">
                <a:solidFill>
                  <a:srgbClr val="920E5D"/>
                </a:solidFill>
              </a:rPr>
              <a:t>       - </a:t>
            </a:r>
            <a:r>
              <a:rPr lang="en" sz="2400" b="1" dirty="0">
                <a:solidFill>
                  <a:srgbClr val="3366CC"/>
                </a:solidFill>
              </a:rPr>
              <a:t>Transmission mode : </a:t>
            </a:r>
            <a:r>
              <a:rPr lang="en" sz="2400" b="1" dirty="0" smtClean="0">
                <a:solidFill>
                  <a:srgbClr val="3366CC"/>
                </a:solidFill>
              </a:rPr>
              <a:t> Result or Data/Result </a:t>
            </a:r>
            <a:endParaRPr lang="fr-FR" sz="2400" b="1" dirty="0">
              <a:solidFill>
                <a:srgbClr val="3366CC"/>
              </a:solidFill>
            </a:endParaRPr>
          </a:p>
          <a:p>
            <a:pPr lvl="2" algn="just">
              <a:spcBef>
                <a:spcPts val="1200"/>
              </a:spcBef>
              <a:spcAft>
                <a:spcPts val="600"/>
              </a:spcAft>
            </a:pPr>
            <a:endParaRPr lang="fr-FR" sz="1600" b="1" dirty="0">
              <a:solidFill>
                <a:srgbClr val="920E5D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34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77712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" sz="3200" b="1" dirty="0" smtClean="0">
                <a:solidFill>
                  <a:srgbClr val="0070C0"/>
                </a:solidFill>
              </a:rPr>
              <a:t>4.1. </a:t>
            </a:r>
            <a:r>
              <a:rPr lang="en" sz="3200" b="1" dirty="0" smtClean="0">
                <a:solidFill>
                  <a:schemeClr val="tx1"/>
                </a:solidFill>
              </a:rPr>
              <a:t>Passing </a:t>
            </a:r>
            <a:r>
              <a:rPr lang="en" sz="3200" b="1" dirty="0" smtClean="0"/>
              <a:t>by value</a:t>
            </a:r>
            <a:endParaRPr lang="fr-FR" sz="32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812128"/>
          </a:xfrm>
        </p:spPr>
        <p:txBody>
          <a:bodyPr>
            <a:noAutofit/>
          </a:bodyPr>
          <a:lstStyle/>
          <a:p>
            <a:pPr algn="just">
              <a:spcBef>
                <a:spcPts val="1200"/>
              </a:spcBef>
              <a:spcAft>
                <a:spcPts val="1800"/>
              </a:spcAft>
            </a:pPr>
            <a:r>
              <a:rPr lang="en" sz="2800" dirty="0" smtClean="0"/>
              <a:t>The </a:t>
            </a:r>
            <a:r>
              <a:rPr lang="en" sz="2800" dirty="0"/>
              <a:t>values of the effective parameters are copied into the formal </a:t>
            </a:r>
            <a:r>
              <a:rPr lang="en" sz="2800" dirty="0" smtClean="0"/>
              <a:t>subprogram </a:t>
            </a:r>
            <a:r>
              <a:rPr lang="en" sz="2800" dirty="0"/>
              <a:t>parameters without affecting the original values.</a:t>
            </a:r>
            <a:endParaRPr lang="fr-FR" sz="2800" dirty="0" smtClean="0"/>
          </a:p>
          <a:p>
            <a:pPr algn="just">
              <a:spcBef>
                <a:spcPts val="1200"/>
              </a:spcBef>
              <a:spcAft>
                <a:spcPts val="1800"/>
              </a:spcAft>
            </a:pPr>
            <a:r>
              <a:rPr lang="en" sz="2800" dirty="0" smtClean="0"/>
              <a:t>In </a:t>
            </a:r>
            <a:r>
              <a:rPr lang="en" sz="2800" dirty="0"/>
              <a:t>this case, the local variables in the called </a:t>
            </a:r>
            <a:r>
              <a:rPr lang="en" sz="2800" dirty="0" smtClean="0"/>
              <a:t>subprogram </a:t>
            </a:r>
            <a:r>
              <a:rPr lang="en" sz="2800" dirty="0"/>
              <a:t>are used.</a:t>
            </a:r>
            <a:endParaRPr lang="fr-FR" sz="2800" dirty="0" smtClean="0"/>
          </a:p>
          <a:p>
            <a:pPr algn="just">
              <a:spcBef>
                <a:spcPts val="1200"/>
              </a:spcBef>
              <a:spcAft>
                <a:spcPts val="1800"/>
              </a:spcAft>
            </a:pPr>
            <a:r>
              <a:rPr lang="en" sz="2800" dirty="0" smtClean="0"/>
              <a:t>Modifying </a:t>
            </a:r>
            <a:r>
              <a:rPr lang="en" sz="2800" dirty="0"/>
              <a:t>local variables in the </a:t>
            </a:r>
            <a:r>
              <a:rPr lang="en" sz="2800" dirty="0" smtClean="0"/>
              <a:t>subrprogram </a:t>
            </a:r>
            <a:r>
              <a:rPr lang="en" sz="2800" dirty="0"/>
              <a:t>does not modify the variables passed as </a:t>
            </a:r>
            <a:r>
              <a:rPr lang="en" sz="2800" dirty="0" smtClean="0"/>
              <a:t>parameters, because </a:t>
            </a:r>
            <a:r>
              <a:rPr lang="en" sz="2800" dirty="0"/>
              <a:t>these modifications only apply to a copy of the latter.</a:t>
            </a:r>
            <a:endParaRPr lang="fr-FR" sz="2800" b="1" dirty="0" smtClean="0">
              <a:solidFill>
                <a:srgbClr val="3366CC"/>
              </a:solidFill>
              <a:sym typeface="Wingdings" pitchFamily="2" charset="2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35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7819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" sz="3200" b="1" dirty="0" smtClean="0">
                <a:solidFill>
                  <a:srgbClr val="0070C0"/>
                </a:solidFill>
              </a:rPr>
              <a:t>4. </a:t>
            </a:r>
            <a:r>
              <a:rPr lang="en" sz="3200" b="1" dirty="0">
                <a:solidFill>
                  <a:schemeClr val="tx1"/>
                </a:solidFill>
              </a:rPr>
              <a:t>Passing </a:t>
            </a:r>
            <a:r>
              <a:rPr lang="en" sz="3200" b="1" dirty="0"/>
              <a:t>by value</a:t>
            </a:r>
            <a:endParaRPr lang="fr-FR" sz="32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81212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" sz="2200" b="1" dirty="0" smtClean="0"/>
              <a:t>Algorithm</a:t>
            </a:r>
            <a:r>
              <a:rPr lang="en" sz="2200" dirty="0" smtClean="0"/>
              <a:t> PassValue </a:t>
            </a:r>
            <a:endParaRPr lang="fr-FR" sz="2200" dirty="0" smtClean="0"/>
          </a:p>
          <a:p>
            <a:pPr marL="0" indent="0" algn="just">
              <a:buNone/>
            </a:pPr>
            <a:r>
              <a:rPr lang="en" sz="2200" dirty="0" smtClean="0"/>
              <a:t>     A </a:t>
            </a:r>
            <a:r>
              <a:rPr lang="en" sz="2200" dirty="0"/>
              <a:t>, B: real;</a:t>
            </a:r>
            <a:endParaRPr lang="fr-FR" sz="2200" dirty="0" smtClean="0"/>
          </a:p>
          <a:p>
            <a:pPr marL="0" indent="0" algn="just">
              <a:buNone/>
            </a:pPr>
            <a:r>
              <a:rPr lang="en" sz="2200" b="1" dirty="0" smtClean="0"/>
              <a:t>     Procedure</a:t>
            </a:r>
            <a:r>
              <a:rPr lang="en" sz="2200" dirty="0" smtClean="0"/>
              <a:t> </a:t>
            </a:r>
            <a:r>
              <a:rPr lang="en" sz="2200" dirty="0"/>
              <a:t>Swap (X, Y: real);</a:t>
            </a:r>
            <a:endParaRPr lang="fr-FR" sz="2200" dirty="0" smtClean="0"/>
          </a:p>
          <a:p>
            <a:pPr marL="0" indent="0" algn="just">
              <a:buNone/>
            </a:pPr>
            <a:r>
              <a:rPr lang="en" sz="2200" dirty="0"/>
              <a:t> </a:t>
            </a:r>
            <a:r>
              <a:rPr lang="en" sz="2200" dirty="0" smtClean="0"/>
              <a:t>       Z </a:t>
            </a:r>
            <a:r>
              <a:rPr lang="en" sz="2200" dirty="0"/>
              <a:t>: real </a:t>
            </a:r>
            <a:r>
              <a:rPr lang="en" sz="2200" dirty="0" smtClean="0"/>
              <a:t>;</a:t>
            </a:r>
          </a:p>
          <a:p>
            <a:pPr marL="0" indent="0" algn="just">
              <a:buNone/>
            </a:pPr>
            <a:r>
              <a:rPr lang="en" sz="2200" b="1" dirty="0" smtClean="0"/>
              <a:t>    Begin</a:t>
            </a:r>
          </a:p>
          <a:p>
            <a:pPr marL="0" indent="0" algn="just">
              <a:buNone/>
            </a:pPr>
            <a:r>
              <a:rPr lang="en" sz="2200" dirty="0"/>
              <a:t>	</a:t>
            </a:r>
            <a:r>
              <a:rPr lang="en" sz="2200" dirty="0" smtClean="0"/>
              <a:t>Z </a:t>
            </a:r>
            <a:r>
              <a:rPr lang="en" sz="2200" dirty="0" smtClean="0">
                <a:sym typeface="Wingdings" pitchFamily="2" charset="2"/>
              </a:rPr>
              <a:t></a:t>
            </a:r>
            <a:r>
              <a:rPr lang="en" sz="2200" dirty="0" smtClean="0"/>
              <a:t>   </a:t>
            </a:r>
            <a:r>
              <a:rPr lang="en" sz="2200" dirty="0"/>
              <a:t>X;</a:t>
            </a:r>
            <a:endParaRPr lang="fr-FR" sz="2200" dirty="0" smtClean="0"/>
          </a:p>
          <a:p>
            <a:pPr marL="0" indent="0" algn="just">
              <a:buNone/>
            </a:pPr>
            <a:r>
              <a:rPr lang="en" sz="2200" dirty="0" smtClean="0"/>
              <a:t>	X </a:t>
            </a:r>
            <a:r>
              <a:rPr lang="en" sz="2200" dirty="0" smtClean="0">
                <a:sym typeface="Wingdings" pitchFamily="2" charset="2"/>
              </a:rPr>
              <a:t> </a:t>
            </a:r>
            <a:r>
              <a:rPr lang="en" sz="2200" dirty="0" smtClean="0"/>
              <a:t>Y ;</a:t>
            </a:r>
          </a:p>
          <a:p>
            <a:pPr marL="0" indent="0" algn="just">
              <a:buNone/>
            </a:pPr>
            <a:r>
              <a:rPr lang="en" sz="2200" dirty="0" smtClean="0"/>
              <a:t>	Y </a:t>
            </a:r>
            <a:r>
              <a:rPr lang="en" sz="2200" dirty="0" smtClean="0">
                <a:sym typeface="Wingdings" pitchFamily="2" charset="2"/>
              </a:rPr>
              <a:t> </a:t>
            </a:r>
            <a:r>
              <a:rPr lang="en" sz="2200" dirty="0" smtClean="0"/>
              <a:t>Z ;</a:t>
            </a:r>
          </a:p>
          <a:p>
            <a:pPr marL="0" indent="0" algn="just">
              <a:buNone/>
            </a:pPr>
            <a:r>
              <a:rPr lang="en" sz="2200" b="1" dirty="0" smtClean="0"/>
              <a:t>     END</a:t>
            </a:r>
          </a:p>
          <a:p>
            <a:pPr marL="0" indent="0" algn="just">
              <a:buNone/>
            </a:pPr>
            <a:r>
              <a:rPr lang="en-US" sz="2200" b="1" dirty="0" smtClean="0">
                <a:sym typeface="Wingdings" pitchFamily="2" charset="2"/>
              </a:rPr>
              <a:t>Begin</a:t>
            </a:r>
          </a:p>
          <a:p>
            <a:pPr marL="0" indent="0" algn="just">
              <a:buNone/>
            </a:pPr>
            <a:r>
              <a:rPr lang="en-US" sz="2200" b="1" dirty="0" smtClean="0">
                <a:solidFill>
                  <a:srgbClr val="3366CC"/>
                </a:solidFill>
                <a:sym typeface="Wingdings" pitchFamily="2" charset="2"/>
              </a:rPr>
              <a:t>     A </a:t>
            </a:r>
            <a:r>
              <a:rPr lang="en-US" sz="2200" b="1" dirty="0">
                <a:solidFill>
                  <a:srgbClr val="3366CC"/>
                </a:solidFill>
                <a:sym typeface="Wingdings" pitchFamily="2" charset="2"/>
              </a:rPr>
              <a:t>   3</a:t>
            </a:r>
            <a:r>
              <a:rPr lang="en-US" sz="2200" b="1" dirty="0" smtClean="0">
                <a:solidFill>
                  <a:srgbClr val="3366CC"/>
                </a:solidFill>
                <a:sym typeface="Wingdings" pitchFamily="2" charset="2"/>
              </a:rPr>
              <a:t>;      </a:t>
            </a:r>
            <a:r>
              <a:rPr lang="en-US" sz="2200" b="1" dirty="0">
                <a:solidFill>
                  <a:srgbClr val="3366CC"/>
                </a:solidFill>
                <a:sym typeface="Wingdings" pitchFamily="2" charset="2"/>
              </a:rPr>
              <a:t>B  5;</a:t>
            </a:r>
          </a:p>
          <a:p>
            <a:pPr marL="0" indent="0" algn="just">
              <a:buNone/>
            </a:pPr>
            <a:r>
              <a:rPr lang="en-US" sz="2200" b="1" dirty="0">
                <a:solidFill>
                  <a:srgbClr val="3366CC"/>
                </a:solidFill>
                <a:sym typeface="Wingdings" pitchFamily="2" charset="2"/>
              </a:rPr>
              <a:t> </a:t>
            </a:r>
            <a:r>
              <a:rPr lang="en-US" sz="2200" b="1" dirty="0" smtClean="0">
                <a:solidFill>
                  <a:srgbClr val="3366CC"/>
                </a:solidFill>
                <a:sym typeface="Wingdings" pitchFamily="2" charset="2"/>
              </a:rPr>
              <a:t>    Swap </a:t>
            </a:r>
            <a:r>
              <a:rPr lang="en-US" sz="2200" b="1" dirty="0">
                <a:solidFill>
                  <a:srgbClr val="3366CC"/>
                </a:solidFill>
                <a:sym typeface="Wingdings" pitchFamily="2" charset="2"/>
              </a:rPr>
              <a:t>(A, B);</a:t>
            </a:r>
          </a:p>
          <a:p>
            <a:pPr marL="0" indent="0" algn="just">
              <a:buNone/>
            </a:pPr>
            <a:r>
              <a:rPr lang="en-US" sz="2200" b="1" dirty="0" smtClean="0">
                <a:solidFill>
                  <a:srgbClr val="3366CC"/>
                </a:solidFill>
                <a:sym typeface="Wingdings" pitchFamily="2" charset="2"/>
              </a:rPr>
              <a:t>     </a:t>
            </a:r>
            <a:r>
              <a:rPr lang="en-US" sz="2200" b="1" dirty="0">
                <a:solidFill>
                  <a:srgbClr val="3366CC"/>
                </a:solidFill>
                <a:sym typeface="Wingdings" pitchFamily="2" charset="2"/>
              </a:rPr>
              <a:t>Write (A, B);</a:t>
            </a:r>
          </a:p>
          <a:p>
            <a:pPr marL="0" indent="0" algn="just">
              <a:buNone/>
            </a:pPr>
            <a:r>
              <a:rPr lang="en-US" sz="2200" b="1" dirty="0">
                <a:sym typeface="Wingdings" pitchFamily="2" charset="2"/>
              </a:rPr>
              <a:t>END</a:t>
            </a:r>
          </a:p>
          <a:p>
            <a:pPr marL="0" indent="0" algn="just">
              <a:buNone/>
            </a:pPr>
            <a:endParaRPr lang="fr-FR" sz="2200" b="1" dirty="0" smtClean="0">
              <a:solidFill>
                <a:srgbClr val="3366CC"/>
              </a:solidFill>
              <a:sym typeface="Wingdings" pitchFamily="2" charset="2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36</a:t>
            </a:fld>
            <a:endParaRPr lang="fr-FR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3563888" y="2348880"/>
            <a:ext cx="5188184" cy="58841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en" sz="2400" dirty="0" smtClean="0"/>
              <a:t>Parameters are passed by value:</a:t>
            </a:r>
            <a:endParaRPr lang="fr-FR" sz="2400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" sz="2400" dirty="0" smtClean="0"/>
              <a:t>The values of the effective parameters 'A' and 'B' are copied into the formal parameters 'X' and 'Y' when calling: A </a:t>
            </a:r>
            <a:r>
              <a:rPr lang="en" sz="2400" b="1" dirty="0" smtClean="0"/>
              <a:t>→ </a:t>
            </a:r>
            <a:r>
              <a:rPr lang="en" sz="2400" dirty="0" smtClean="0"/>
              <a:t>X, B → Y</a:t>
            </a:r>
            <a:endParaRPr lang="fr-FR" sz="2400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" sz="2400" dirty="0" smtClean="0"/>
              <a:t>Modifications (permutation) are made only on local variables (X, Y, Z).</a:t>
            </a:r>
            <a:endParaRPr lang="fr-FR" sz="2400" b="1" dirty="0" smtClean="0">
              <a:solidFill>
                <a:srgbClr val="3366CC"/>
              </a:solidFill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03194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" sz="3200" b="1" dirty="0" smtClean="0">
                <a:solidFill>
                  <a:srgbClr val="0070C0"/>
                </a:solidFill>
              </a:rPr>
              <a:t>4.2 </a:t>
            </a:r>
            <a:r>
              <a:rPr lang="en" sz="3200" b="1" dirty="0"/>
              <a:t>Passage </a:t>
            </a:r>
            <a:r>
              <a:rPr lang="en" sz="3200" b="1" dirty="0" smtClean="0"/>
              <a:t>by variable </a:t>
            </a:r>
            <a:r>
              <a:rPr lang="en" sz="3200" b="1" dirty="0"/>
              <a:t>:</a:t>
            </a:r>
            <a:endParaRPr lang="fr-FR" sz="32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308072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  <a:spcAft>
                <a:spcPts val="2400"/>
              </a:spcAft>
            </a:pPr>
            <a:r>
              <a:rPr lang="en" sz="2800" dirty="0" smtClean="0"/>
              <a:t>This </a:t>
            </a:r>
            <a:r>
              <a:rPr lang="en" sz="2800" dirty="0"/>
              <a:t>technique consists of no longer passing the values of the actual parameters, but of passing the variables themselves (its location in memory).</a:t>
            </a:r>
            <a:endParaRPr lang="fr-FR" sz="2800" dirty="0" smtClean="0"/>
          </a:p>
          <a:p>
            <a:pPr algn="just">
              <a:spcBef>
                <a:spcPts val="0"/>
              </a:spcBef>
              <a:spcAft>
                <a:spcPts val="2400"/>
              </a:spcAft>
            </a:pPr>
            <a:r>
              <a:rPr lang="en" sz="2800" dirty="0"/>
              <a:t>So </a:t>
            </a:r>
            <a:r>
              <a:rPr lang="en" sz="2800" dirty="0" smtClean="0"/>
              <a:t>there is no more copy.</a:t>
            </a:r>
          </a:p>
          <a:p>
            <a:pPr algn="just">
              <a:spcBef>
                <a:spcPts val="0"/>
              </a:spcBef>
              <a:spcAft>
                <a:spcPts val="2400"/>
              </a:spcAft>
            </a:pPr>
            <a:r>
              <a:rPr lang="en" sz="2800" dirty="0" smtClean="0"/>
              <a:t>Any </a:t>
            </a:r>
            <a:r>
              <a:rPr lang="en" sz="2800" dirty="0"/>
              <a:t>modification of the formal parameters in the “called </a:t>
            </a:r>
            <a:r>
              <a:rPr lang="en" sz="2800" dirty="0" smtClean="0"/>
              <a:t>subrprogram” </a:t>
            </a:r>
            <a:r>
              <a:rPr lang="en" sz="2800" dirty="0"/>
              <a:t>results in the modification of the effective parameters (variables passed as parameters).</a:t>
            </a:r>
            <a:endParaRPr lang="fr-FR" sz="2800" b="1" dirty="0" smtClean="0">
              <a:solidFill>
                <a:srgbClr val="3366CC"/>
              </a:solidFill>
              <a:sym typeface="Wingdings" pitchFamily="2" charset="2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37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82894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" sz="3200" b="1" dirty="0" smtClean="0">
                <a:solidFill>
                  <a:srgbClr val="0070C0"/>
                </a:solidFill>
              </a:rPr>
              <a:t>4. </a:t>
            </a:r>
            <a:r>
              <a:rPr lang="en" sz="3200" b="1" dirty="0">
                <a:solidFill>
                  <a:schemeClr val="tx1"/>
                </a:solidFill>
              </a:rPr>
              <a:t>Passing </a:t>
            </a:r>
            <a:r>
              <a:rPr lang="en" sz="3200" b="1" dirty="0"/>
              <a:t>by value</a:t>
            </a:r>
            <a:endParaRPr lang="fr-FR" sz="32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81212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" sz="2200" b="1" dirty="0" smtClean="0"/>
              <a:t>Algorithm</a:t>
            </a:r>
            <a:r>
              <a:rPr lang="en" sz="2200" dirty="0" smtClean="0"/>
              <a:t> PassValue </a:t>
            </a:r>
            <a:endParaRPr lang="fr-FR" sz="2200" dirty="0" smtClean="0"/>
          </a:p>
          <a:p>
            <a:pPr marL="0" indent="0" algn="just">
              <a:buNone/>
            </a:pPr>
            <a:r>
              <a:rPr lang="en" sz="2200" dirty="0" smtClean="0"/>
              <a:t>     A </a:t>
            </a:r>
            <a:r>
              <a:rPr lang="en" sz="2200" dirty="0"/>
              <a:t>, B: real;</a:t>
            </a:r>
            <a:endParaRPr lang="fr-FR" sz="2200" dirty="0" smtClean="0"/>
          </a:p>
          <a:p>
            <a:pPr marL="0" indent="0" algn="just">
              <a:buNone/>
            </a:pPr>
            <a:r>
              <a:rPr lang="en" sz="2200" b="1" dirty="0" smtClean="0"/>
              <a:t>     Procedure</a:t>
            </a:r>
            <a:r>
              <a:rPr lang="en" sz="2200" dirty="0" smtClean="0"/>
              <a:t> </a:t>
            </a:r>
            <a:r>
              <a:rPr lang="en" sz="2200" dirty="0"/>
              <a:t>Swap </a:t>
            </a:r>
            <a:r>
              <a:rPr lang="en" sz="2200" dirty="0" smtClean="0"/>
              <a:t>( </a:t>
            </a:r>
            <a:r>
              <a:rPr lang="en" sz="2200" b="1" dirty="0" smtClean="0"/>
              <a:t>Var</a:t>
            </a:r>
            <a:r>
              <a:rPr lang="en" sz="2200" dirty="0" smtClean="0"/>
              <a:t> X</a:t>
            </a:r>
            <a:r>
              <a:rPr lang="en" sz="2200" dirty="0"/>
              <a:t>, Y: real);</a:t>
            </a:r>
            <a:endParaRPr lang="fr-FR" sz="2200" dirty="0" smtClean="0"/>
          </a:p>
          <a:p>
            <a:pPr marL="0" indent="0" algn="just">
              <a:buNone/>
            </a:pPr>
            <a:r>
              <a:rPr lang="en" sz="2200" dirty="0"/>
              <a:t> </a:t>
            </a:r>
            <a:r>
              <a:rPr lang="en" sz="2200" dirty="0" smtClean="0"/>
              <a:t>       Z </a:t>
            </a:r>
            <a:r>
              <a:rPr lang="en" sz="2200" dirty="0"/>
              <a:t>: real </a:t>
            </a:r>
            <a:r>
              <a:rPr lang="en" sz="2200" dirty="0" smtClean="0"/>
              <a:t>;</a:t>
            </a:r>
          </a:p>
          <a:p>
            <a:pPr marL="0" indent="0" algn="just">
              <a:buNone/>
            </a:pPr>
            <a:r>
              <a:rPr lang="en" sz="2200" b="1" dirty="0" smtClean="0"/>
              <a:t>    Begin</a:t>
            </a:r>
          </a:p>
          <a:p>
            <a:pPr marL="0" indent="0" algn="just">
              <a:buNone/>
            </a:pPr>
            <a:r>
              <a:rPr lang="en" sz="2200" dirty="0"/>
              <a:t>	</a:t>
            </a:r>
            <a:r>
              <a:rPr lang="en" sz="2200" dirty="0" smtClean="0"/>
              <a:t>Z </a:t>
            </a:r>
            <a:r>
              <a:rPr lang="en" sz="2200" dirty="0" smtClean="0">
                <a:sym typeface="Wingdings" pitchFamily="2" charset="2"/>
              </a:rPr>
              <a:t></a:t>
            </a:r>
            <a:r>
              <a:rPr lang="en" sz="2200" dirty="0" smtClean="0"/>
              <a:t>   </a:t>
            </a:r>
            <a:r>
              <a:rPr lang="en" sz="2200" dirty="0"/>
              <a:t>X;</a:t>
            </a:r>
            <a:endParaRPr lang="fr-FR" sz="2200" dirty="0" smtClean="0"/>
          </a:p>
          <a:p>
            <a:pPr marL="0" indent="0" algn="just">
              <a:buNone/>
            </a:pPr>
            <a:r>
              <a:rPr lang="en" sz="2200" dirty="0" smtClean="0"/>
              <a:t>	X </a:t>
            </a:r>
            <a:r>
              <a:rPr lang="en" sz="2200" dirty="0" smtClean="0">
                <a:sym typeface="Wingdings" pitchFamily="2" charset="2"/>
              </a:rPr>
              <a:t> </a:t>
            </a:r>
            <a:r>
              <a:rPr lang="en" sz="2200" dirty="0" smtClean="0"/>
              <a:t>Y ;</a:t>
            </a:r>
          </a:p>
          <a:p>
            <a:pPr marL="0" indent="0" algn="just">
              <a:buNone/>
            </a:pPr>
            <a:r>
              <a:rPr lang="en" sz="2200" dirty="0" smtClean="0"/>
              <a:t>	Y </a:t>
            </a:r>
            <a:r>
              <a:rPr lang="en" sz="2200" dirty="0" smtClean="0">
                <a:sym typeface="Wingdings" pitchFamily="2" charset="2"/>
              </a:rPr>
              <a:t> </a:t>
            </a:r>
            <a:r>
              <a:rPr lang="en" sz="2200" dirty="0" smtClean="0"/>
              <a:t>Z ;</a:t>
            </a:r>
          </a:p>
          <a:p>
            <a:pPr marL="0" indent="0" algn="just">
              <a:buNone/>
            </a:pPr>
            <a:r>
              <a:rPr lang="en" sz="2200" b="1" dirty="0" smtClean="0"/>
              <a:t>     END</a:t>
            </a:r>
          </a:p>
          <a:p>
            <a:pPr marL="0" indent="0" algn="just">
              <a:buNone/>
            </a:pPr>
            <a:r>
              <a:rPr lang="en-US" sz="2200" b="1" dirty="0" smtClean="0">
                <a:sym typeface="Wingdings" pitchFamily="2" charset="2"/>
              </a:rPr>
              <a:t>Begin</a:t>
            </a:r>
          </a:p>
          <a:p>
            <a:pPr marL="0" indent="0" algn="just">
              <a:buNone/>
            </a:pPr>
            <a:r>
              <a:rPr lang="en-US" sz="2200" b="1" dirty="0" smtClean="0">
                <a:solidFill>
                  <a:srgbClr val="3366CC"/>
                </a:solidFill>
                <a:sym typeface="Wingdings" pitchFamily="2" charset="2"/>
              </a:rPr>
              <a:t>     A </a:t>
            </a:r>
            <a:r>
              <a:rPr lang="en-US" sz="2200" b="1" dirty="0">
                <a:solidFill>
                  <a:srgbClr val="3366CC"/>
                </a:solidFill>
                <a:sym typeface="Wingdings" pitchFamily="2" charset="2"/>
              </a:rPr>
              <a:t>   3</a:t>
            </a:r>
            <a:r>
              <a:rPr lang="en-US" sz="2200" b="1" dirty="0" smtClean="0">
                <a:solidFill>
                  <a:srgbClr val="3366CC"/>
                </a:solidFill>
                <a:sym typeface="Wingdings" pitchFamily="2" charset="2"/>
              </a:rPr>
              <a:t>;      </a:t>
            </a:r>
            <a:r>
              <a:rPr lang="en-US" sz="2200" b="1" dirty="0">
                <a:solidFill>
                  <a:srgbClr val="3366CC"/>
                </a:solidFill>
                <a:sym typeface="Wingdings" pitchFamily="2" charset="2"/>
              </a:rPr>
              <a:t>B  5;</a:t>
            </a:r>
          </a:p>
          <a:p>
            <a:pPr marL="0" indent="0" algn="just">
              <a:buNone/>
            </a:pPr>
            <a:r>
              <a:rPr lang="en-US" sz="2200" b="1" dirty="0">
                <a:solidFill>
                  <a:srgbClr val="3366CC"/>
                </a:solidFill>
                <a:sym typeface="Wingdings" pitchFamily="2" charset="2"/>
              </a:rPr>
              <a:t> </a:t>
            </a:r>
            <a:r>
              <a:rPr lang="en-US" sz="2200" b="1" dirty="0" smtClean="0">
                <a:solidFill>
                  <a:srgbClr val="3366CC"/>
                </a:solidFill>
                <a:sym typeface="Wingdings" pitchFamily="2" charset="2"/>
              </a:rPr>
              <a:t>    Swap </a:t>
            </a:r>
            <a:r>
              <a:rPr lang="en-US" sz="2200" b="1" dirty="0">
                <a:solidFill>
                  <a:srgbClr val="3366CC"/>
                </a:solidFill>
                <a:sym typeface="Wingdings" pitchFamily="2" charset="2"/>
              </a:rPr>
              <a:t>(A, B);</a:t>
            </a:r>
          </a:p>
          <a:p>
            <a:pPr marL="0" indent="0" algn="just">
              <a:buNone/>
            </a:pPr>
            <a:r>
              <a:rPr lang="en-US" sz="2200" b="1" dirty="0" smtClean="0">
                <a:solidFill>
                  <a:srgbClr val="3366CC"/>
                </a:solidFill>
                <a:sym typeface="Wingdings" pitchFamily="2" charset="2"/>
              </a:rPr>
              <a:t>     </a:t>
            </a:r>
            <a:r>
              <a:rPr lang="en-US" sz="2200" b="1" dirty="0">
                <a:solidFill>
                  <a:srgbClr val="3366CC"/>
                </a:solidFill>
                <a:sym typeface="Wingdings" pitchFamily="2" charset="2"/>
              </a:rPr>
              <a:t>Write (A, B);</a:t>
            </a:r>
          </a:p>
          <a:p>
            <a:pPr marL="0" indent="0" algn="just">
              <a:buNone/>
            </a:pPr>
            <a:r>
              <a:rPr lang="en-US" sz="2200" b="1" dirty="0">
                <a:sym typeface="Wingdings" pitchFamily="2" charset="2"/>
              </a:rPr>
              <a:t>END</a:t>
            </a:r>
          </a:p>
          <a:p>
            <a:pPr marL="0" indent="0" algn="just">
              <a:buNone/>
            </a:pPr>
            <a:endParaRPr lang="fr-FR" sz="2200" b="1" dirty="0" smtClean="0">
              <a:solidFill>
                <a:srgbClr val="3366CC"/>
              </a:solidFill>
              <a:sym typeface="Wingdings" pitchFamily="2" charset="2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38</a:t>
            </a:fld>
            <a:endParaRPr lang="fr-FR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843808" y="3140968"/>
            <a:ext cx="5923589" cy="33843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2400" b="1" dirty="0" smtClean="0"/>
              <a:t>Parameters </a:t>
            </a:r>
            <a:r>
              <a:rPr lang="en-US" sz="2400" b="1" dirty="0"/>
              <a:t>are passed by variable: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en-US" sz="2200" dirty="0"/>
              <a:t>The addresses of the effective parameters 'A' and 'B' are passed to the procedure during the call.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en-US" sz="2200" dirty="0"/>
              <a:t>Modifications (permutation) are made to variables A, B, and Z.</a:t>
            </a:r>
          </a:p>
        </p:txBody>
      </p:sp>
    </p:spTree>
    <p:extLst>
      <p:ext uri="{BB962C8B-B14F-4D97-AF65-F5344CB8AC3E}">
        <p14:creationId xmlns:p14="http://schemas.microsoft.com/office/powerpoint/2010/main" val="509003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" sz="2800" b="1" dirty="0">
                <a:solidFill>
                  <a:srgbClr val="0070C0"/>
                </a:solidFill>
              </a:rPr>
              <a:t>5. Benefits of using procedures and functions</a:t>
            </a:r>
            <a:endParaRPr lang="fr-FR" sz="28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668112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  <a:spcAft>
                <a:spcPts val="1400"/>
              </a:spcAft>
            </a:pPr>
            <a:r>
              <a:rPr lang="en" sz="2400" dirty="0" smtClean="0"/>
              <a:t>Minimizing code duplication</a:t>
            </a:r>
          </a:p>
          <a:p>
            <a:pPr algn="just">
              <a:spcBef>
                <a:spcPts val="0"/>
              </a:spcBef>
              <a:spcAft>
                <a:spcPts val="1400"/>
              </a:spcAft>
            </a:pPr>
            <a:r>
              <a:rPr lang="en" sz="2400" dirty="0" smtClean="0"/>
              <a:t>Better readability</a:t>
            </a:r>
          </a:p>
          <a:p>
            <a:pPr algn="just">
              <a:spcBef>
                <a:spcPts val="0"/>
              </a:spcBef>
              <a:spcAft>
                <a:spcPts val="1400"/>
              </a:spcAft>
            </a:pPr>
            <a:r>
              <a:rPr lang="en" sz="2400" dirty="0" smtClean="0"/>
              <a:t>Reduced risk of errors</a:t>
            </a:r>
          </a:p>
          <a:p>
            <a:pPr algn="just">
              <a:spcBef>
                <a:spcPts val="0"/>
              </a:spcBef>
              <a:spcAft>
                <a:spcPts val="1400"/>
              </a:spcAft>
            </a:pPr>
            <a:r>
              <a:rPr lang="en" sz="2400" b="1" dirty="0" smtClean="0"/>
              <a:t>Possibility of selective tests: </a:t>
            </a:r>
            <a:r>
              <a:rPr lang="en" sz="2400" dirty="0" smtClean="0"/>
              <a:t>(module by module)</a:t>
            </a:r>
          </a:p>
          <a:p>
            <a:pPr algn="just">
              <a:spcBef>
                <a:spcPts val="0"/>
              </a:spcBef>
              <a:spcAft>
                <a:spcPts val="1400"/>
              </a:spcAft>
            </a:pPr>
            <a:r>
              <a:rPr lang="en" sz="2400" b="1" dirty="0" smtClean="0"/>
              <a:t>Reuse of existing modules: </a:t>
            </a:r>
            <a:r>
              <a:rPr lang="en" sz="2400" dirty="0" smtClean="0"/>
              <a:t>It is easy to use modules that you have written yourself or that have been developed by other people.</a:t>
            </a:r>
          </a:p>
          <a:p>
            <a:pPr algn="just">
              <a:spcBef>
                <a:spcPts val="0"/>
              </a:spcBef>
              <a:spcAft>
                <a:spcPts val="1400"/>
              </a:spcAft>
            </a:pPr>
            <a:r>
              <a:rPr lang="en" sz="2400" b="1" dirty="0"/>
              <a:t>Ease of maintenance: </a:t>
            </a:r>
            <a:r>
              <a:rPr lang="en" sz="2400" dirty="0"/>
              <a:t>a module can be changed or replaced without having to touch the other modules of the program .</a:t>
            </a:r>
            <a:endParaRPr lang="fr-FR" sz="2400" dirty="0"/>
          </a:p>
          <a:p>
            <a:pPr algn="just">
              <a:spcBef>
                <a:spcPts val="0"/>
              </a:spcBef>
              <a:spcAft>
                <a:spcPts val="1400"/>
              </a:spcAft>
            </a:pPr>
            <a:r>
              <a:rPr lang="en" sz="2400" b="1" dirty="0"/>
              <a:t>Promoting teamwork </a:t>
            </a:r>
            <a:r>
              <a:rPr lang="en" sz="2400" dirty="0"/>
              <a:t>: a program can be developed as a team by dividing and assigning modules to different people or groups of people.</a:t>
            </a:r>
            <a:endParaRPr lang="fr-FR" sz="2400" b="1" dirty="0">
              <a:solidFill>
                <a:srgbClr val="3366CC"/>
              </a:solidFill>
              <a:sym typeface="Wingdings" pitchFamily="2" charset="2"/>
            </a:endParaRP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endParaRPr lang="en" sz="2400" dirty="0" smtClean="0"/>
          </a:p>
          <a:p>
            <a:pPr marL="0" indent="0" algn="just">
              <a:spcBef>
                <a:spcPts val="0"/>
              </a:spcBef>
              <a:buNone/>
            </a:pPr>
            <a:endParaRPr lang="fr-FR" sz="2400" b="1" dirty="0" smtClean="0">
              <a:solidFill>
                <a:srgbClr val="3366CC"/>
              </a:solidFill>
              <a:sym typeface="Wingdings" pitchFamily="2" charset="2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39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32389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809164"/>
            <a:ext cx="8572560" cy="6048836"/>
          </a:xfrm>
        </p:spPr>
        <p:txBody>
          <a:bodyPr>
            <a:noAutofit/>
          </a:bodyPr>
          <a:lstStyle/>
          <a:p>
            <a:pPr algn="just">
              <a:spcAft>
                <a:spcPts val="1200"/>
              </a:spcAft>
            </a:pPr>
            <a:r>
              <a:rPr lang="en-ZA" sz="2400" dirty="0" smtClean="0"/>
              <a:t>Let’s consider the following algorithms. </a:t>
            </a:r>
          </a:p>
          <a:p>
            <a:pPr marL="0" indent="0" algn="just">
              <a:buNone/>
            </a:pPr>
            <a:r>
              <a:rPr lang="en-ZA" sz="2400" b="1" dirty="0" smtClean="0"/>
              <a:t>Algorithm example</a:t>
            </a:r>
          </a:p>
          <a:p>
            <a:pPr marL="400050" lvl="1" indent="0" algn="just">
              <a:buNone/>
            </a:pPr>
            <a:r>
              <a:rPr lang="en-ZA" sz="2400" b="1" dirty="0" smtClean="0"/>
              <a:t>T1[10], T2[10], TS [10]: array of integers;</a:t>
            </a:r>
          </a:p>
          <a:p>
            <a:pPr marL="400050" lvl="1" indent="0" algn="just">
              <a:buNone/>
            </a:pPr>
            <a:r>
              <a:rPr lang="en-ZA" sz="2400" b="1" dirty="0" smtClean="0"/>
              <a:t>N, i: integer </a:t>
            </a:r>
          </a:p>
          <a:p>
            <a:pPr marL="6350" lvl="1" indent="0" algn="just">
              <a:buNone/>
              <a:tabLst>
                <a:tab pos="95250" algn="l"/>
              </a:tabLst>
            </a:pPr>
            <a:r>
              <a:rPr lang="en-ZA" sz="2200" b="1" dirty="0" smtClean="0"/>
              <a:t>Begin</a:t>
            </a:r>
          </a:p>
          <a:p>
            <a:pPr marL="6350" lvl="1" indent="0" algn="just">
              <a:spcAft>
                <a:spcPts val="600"/>
              </a:spcAft>
              <a:buNone/>
              <a:tabLst>
                <a:tab pos="95250" algn="l"/>
              </a:tabLst>
            </a:pPr>
            <a:r>
              <a:rPr lang="en-ZA" sz="2200" b="1" dirty="0" smtClean="0">
                <a:solidFill>
                  <a:srgbClr val="00B050"/>
                </a:solidFill>
              </a:rPr>
              <a:t>	     Read (N); </a:t>
            </a:r>
          </a:p>
          <a:p>
            <a:pPr marL="6350" lvl="1" indent="0" algn="just">
              <a:buNone/>
              <a:tabLst>
                <a:tab pos="95250" algn="l"/>
              </a:tabLst>
            </a:pPr>
            <a:r>
              <a:rPr lang="en-ZA" sz="2200" b="1" dirty="0">
                <a:solidFill>
                  <a:srgbClr val="00B050"/>
                </a:solidFill>
              </a:rPr>
              <a:t>	 </a:t>
            </a:r>
            <a:r>
              <a:rPr lang="en-ZA" sz="2200" b="1" dirty="0" smtClean="0">
                <a:solidFill>
                  <a:srgbClr val="00B050"/>
                </a:solidFill>
              </a:rPr>
              <a:t>    </a:t>
            </a:r>
            <a:r>
              <a:rPr lang="en-ZA" sz="2200" b="1" dirty="0" smtClean="0">
                <a:solidFill>
                  <a:srgbClr val="00B050"/>
                </a:solidFill>
                <a:sym typeface="Wingdings" pitchFamily="2" charset="2"/>
              </a:rPr>
              <a:t>For i1 to N do</a:t>
            </a:r>
          </a:p>
          <a:p>
            <a:pPr marL="400050" lvl="1" indent="0" algn="just">
              <a:spcAft>
                <a:spcPts val="600"/>
              </a:spcAft>
              <a:buNone/>
            </a:pPr>
            <a:r>
              <a:rPr lang="en-ZA" sz="2200" b="1" dirty="0">
                <a:solidFill>
                  <a:srgbClr val="00B050"/>
                </a:solidFill>
                <a:sym typeface="Wingdings" pitchFamily="2" charset="2"/>
              </a:rPr>
              <a:t>	</a:t>
            </a:r>
            <a:r>
              <a:rPr lang="en-ZA" sz="2200" b="1" dirty="0" smtClean="0">
                <a:solidFill>
                  <a:srgbClr val="00B050"/>
                </a:solidFill>
                <a:sym typeface="Wingdings" pitchFamily="2" charset="2"/>
              </a:rPr>
              <a:t>     Read (T1[i]);</a:t>
            </a:r>
          </a:p>
          <a:p>
            <a:pPr marL="400050" lvl="1" indent="0" algn="just">
              <a:spcAft>
                <a:spcPts val="600"/>
              </a:spcAft>
              <a:buNone/>
            </a:pPr>
            <a:r>
              <a:rPr lang="en-ZA" sz="2200" b="1" dirty="0" smtClean="0">
                <a:solidFill>
                  <a:srgbClr val="00B050"/>
                </a:solidFill>
                <a:sym typeface="Wingdings" pitchFamily="2" charset="2"/>
              </a:rPr>
              <a:t> End for</a:t>
            </a:r>
          </a:p>
          <a:p>
            <a:pPr marL="6350" lvl="1" indent="0" algn="just">
              <a:buNone/>
              <a:tabLst>
                <a:tab pos="95250" algn="l"/>
              </a:tabLst>
            </a:pPr>
            <a:r>
              <a:rPr lang="en-ZA" sz="2200" b="1" dirty="0" smtClean="0">
                <a:solidFill>
                  <a:srgbClr val="00B050"/>
                </a:solidFill>
              </a:rPr>
              <a:t>       </a:t>
            </a:r>
            <a:r>
              <a:rPr lang="en-ZA" sz="2200" b="1" dirty="0" smtClean="0">
                <a:solidFill>
                  <a:srgbClr val="00B050"/>
                </a:solidFill>
                <a:sym typeface="Wingdings" pitchFamily="2" charset="2"/>
              </a:rPr>
              <a:t>For </a:t>
            </a:r>
            <a:r>
              <a:rPr lang="en-ZA" sz="2200" b="1" dirty="0">
                <a:solidFill>
                  <a:srgbClr val="00B050"/>
                </a:solidFill>
                <a:sym typeface="Wingdings" pitchFamily="2" charset="2"/>
              </a:rPr>
              <a:t>i1 to N do</a:t>
            </a:r>
          </a:p>
          <a:p>
            <a:pPr marL="400050" lvl="1" indent="0" algn="just">
              <a:spcAft>
                <a:spcPts val="600"/>
              </a:spcAft>
              <a:buNone/>
            </a:pPr>
            <a:r>
              <a:rPr lang="en-ZA" sz="2200" b="1" dirty="0">
                <a:solidFill>
                  <a:srgbClr val="00B050"/>
                </a:solidFill>
                <a:sym typeface="Wingdings" pitchFamily="2" charset="2"/>
              </a:rPr>
              <a:t>	     Read (</a:t>
            </a:r>
            <a:r>
              <a:rPr lang="en-ZA" sz="2200" b="1" dirty="0" smtClean="0">
                <a:solidFill>
                  <a:srgbClr val="00B050"/>
                </a:solidFill>
                <a:sym typeface="Wingdings" pitchFamily="2" charset="2"/>
              </a:rPr>
              <a:t>T2[i</a:t>
            </a:r>
            <a:r>
              <a:rPr lang="en-ZA" sz="2200" b="1" dirty="0">
                <a:solidFill>
                  <a:srgbClr val="00B050"/>
                </a:solidFill>
                <a:sym typeface="Wingdings" pitchFamily="2" charset="2"/>
              </a:rPr>
              <a:t>]);</a:t>
            </a:r>
          </a:p>
          <a:p>
            <a:pPr marL="400050" lvl="1" indent="0" algn="just">
              <a:spcAft>
                <a:spcPts val="600"/>
              </a:spcAft>
              <a:buNone/>
            </a:pPr>
            <a:r>
              <a:rPr lang="en-ZA" sz="2200" b="1" dirty="0">
                <a:solidFill>
                  <a:srgbClr val="00B050"/>
                </a:solidFill>
                <a:sym typeface="Wingdings" pitchFamily="2" charset="2"/>
              </a:rPr>
              <a:t> End for</a:t>
            </a:r>
          </a:p>
          <a:p>
            <a:pPr marL="400050" lvl="1" indent="0" algn="just">
              <a:buNone/>
            </a:pPr>
            <a:endParaRPr lang="en-ZA" sz="2200" b="1" dirty="0" smtClean="0">
              <a:solidFill>
                <a:srgbClr val="00B050"/>
              </a:solidFill>
              <a:sym typeface="Wingdings" pitchFamily="2" charset="2"/>
            </a:endParaRPr>
          </a:p>
          <a:p>
            <a:pPr marL="400050" lvl="1" indent="0" algn="just">
              <a:spcAft>
                <a:spcPts val="600"/>
              </a:spcAft>
              <a:buNone/>
            </a:pPr>
            <a:endParaRPr lang="en-ZA" sz="2200" b="1" dirty="0" smtClean="0">
              <a:solidFill>
                <a:srgbClr val="00B050"/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" sz="3600" b="1" dirty="0" smtClean="0">
                <a:solidFill>
                  <a:srgbClr val="0070C0"/>
                </a:solidFill>
              </a:rPr>
              <a:t>1. Introduction</a:t>
            </a:r>
            <a:endParaRPr lang="fr-FR" sz="3200" b="1" dirty="0">
              <a:solidFill>
                <a:srgbClr val="0070C0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10" name="Rectangle 9"/>
          <p:cNvSpPr/>
          <p:nvPr/>
        </p:nvSpPr>
        <p:spPr>
          <a:xfrm>
            <a:off x="4464859" y="2852936"/>
            <a:ext cx="4572000" cy="1668149"/>
          </a:xfrm>
          <a:prstGeom prst="rect">
            <a:avLst/>
          </a:prstGeom>
        </p:spPr>
        <p:txBody>
          <a:bodyPr>
            <a:spAutoFit/>
          </a:bodyPr>
          <a:lstStyle/>
          <a:p>
            <a:pPr marL="6350" lvl="1" indent="0" algn="just">
              <a:buNone/>
              <a:tabLst>
                <a:tab pos="95250" algn="l"/>
              </a:tabLst>
            </a:pPr>
            <a:r>
              <a:rPr lang="en-ZA" sz="2200" b="1" dirty="0">
                <a:solidFill>
                  <a:srgbClr val="00B050"/>
                </a:solidFill>
                <a:sym typeface="Wingdings" pitchFamily="2" charset="2"/>
              </a:rPr>
              <a:t>For i1 to N do</a:t>
            </a:r>
          </a:p>
          <a:p>
            <a:pPr marL="400050" lvl="1" indent="0" algn="just">
              <a:spcAft>
                <a:spcPts val="600"/>
              </a:spcAft>
              <a:buNone/>
            </a:pPr>
            <a:r>
              <a:rPr lang="en-ZA" sz="2200" b="1" dirty="0" smtClean="0">
                <a:solidFill>
                  <a:srgbClr val="00B050"/>
                </a:solidFill>
                <a:sym typeface="Wingdings" pitchFamily="2" charset="2"/>
              </a:rPr>
              <a:t>TS[i]  T1[i] + T2[i];</a:t>
            </a:r>
          </a:p>
          <a:p>
            <a:pPr marL="6350" lvl="1" algn="just">
              <a:spcAft>
                <a:spcPts val="600"/>
              </a:spcAft>
              <a:buNone/>
            </a:pPr>
            <a:r>
              <a:rPr lang="en-ZA" sz="2200" b="1" dirty="0" smtClean="0">
                <a:solidFill>
                  <a:srgbClr val="00B050"/>
                </a:solidFill>
                <a:sym typeface="Wingdings" pitchFamily="2" charset="2"/>
              </a:rPr>
              <a:t>End </a:t>
            </a:r>
            <a:r>
              <a:rPr lang="en-ZA" sz="2200" b="1" dirty="0">
                <a:solidFill>
                  <a:srgbClr val="00B050"/>
                </a:solidFill>
                <a:sym typeface="Wingdings" pitchFamily="2" charset="2"/>
              </a:rPr>
              <a:t>for</a:t>
            </a:r>
          </a:p>
          <a:p>
            <a:pPr marL="6350" lvl="1" algn="just">
              <a:spcBef>
                <a:spcPct val="20000"/>
              </a:spcBef>
              <a:spcAft>
                <a:spcPts val="600"/>
              </a:spcAft>
            </a:pPr>
            <a:endParaRPr lang="fr-FR" sz="2200" dirty="0">
              <a:solidFill>
                <a:srgbClr val="7030A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435224" y="4365104"/>
            <a:ext cx="4572000" cy="2499146"/>
          </a:xfrm>
          <a:prstGeom prst="rect">
            <a:avLst/>
          </a:prstGeom>
        </p:spPr>
        <p:txBody>
          <a:bodyPr>
            <a:spAutoFit/>
          </a:bodyPr>
          <a:lstStyle/>
          <a:p>
            <a:pPr marL="6350" lvl="1" indent="0" algn="just">
              <a:buNone/>
              <a:tabLst>
                <a:tab pos="95250" algn="l"/>
              </a:tabLst>
            </a:pPr>
            <a:r>
              <a:rPr lang="en-ZA" sz="2200" b="1" dirty="0">
                <a:solidFill>
                  <a:srgbClr val="00B050"/>
                </a:solidFill>
                <a:sym typeface="Wingdings" pitchFamily="2" charset="2"/>
              </a:rPr>
              <a:t>For i1 to N do</a:t>
            </a:r>
          </a:p>
          <a:p>
            <a:pPr marL="400050" lvl="1" indent="0" algn="just">
              <a:spcAft>
                <a:spcPts val="600"/>
              </a:spcAft>
              <a:buNone/>
            </a:pPr>
            <a:r>
              <a:rPr lang="en-ZA" sz="2200" b="1" dirty="0" smtClean="0">
                <a:solidFill>
                  <a:srgbClr val="00B050"/>
                </a:solidFill>
                <a:sym typeface="Wingdings" pitchFamily="2" charset="2"/>
              </a:rPr>
              <a:t>Write (TS[i]);</a:t>
            </a:r>
          </a:p>
          <a:p>
            <a:pPr marL="6350" lvl="1" algn="just">
              <a:spcAft>
                <a:spcPts val="600"/>
              </a:spcAft>
              <a:buNone/>
            </a:pPr>
            <a:r>
              <a:rPr lang="en-ZA" sz="2200" b="1" dirty="0" smtClean="0">
                <a:solidFill>
                  <a:srgbClr val="00B050"/>
                </a:solidFill>
                <a:sym typeface="Wingdings" pitchFamily="2" charset="2"/>
              </a:rPr>
              <a:t>End for</a:t>
            </a:r>
          </a:p>
          <a:p>
            <a:pPr marL="6350" lvl="1" algn="just">
              <a:spcAft>
                <a:spcPts val="600"/>
              </a:spcAft>
              <a:buNone/>
            </a:pPr>
            <a:endParaRPr lang="en-ZA" sz="2200" b="1" dirty="0">
              <a:solidFill>
                <a:srgbClr val="00B050"/>
              </a:solidFill>
              <a:sym typeface="Wingdings" pitchFamily="2" charset="2"/>
            </a:endParaRPr>
          </a:p>
          <a:p>
            <a:pPr marL="6350" lvl="1" algn="just">
              <a:spcAft>
                <a:spcPts val="600"/>
              </a:spcAft>
              <a:buNone/>
            </a:pPr>
            <a:r>
              <a:rPr lang="en-ZA" sz="2200" b="1" dirty="0" smtClean="0">
                <a:sym typeface="Wingdings" pitchFamily="2" charset="2"/>
              </a:rPr>
              <a:t>End</a:t>
            </a:r>
            <a:endParaRPr lang="en-ZA" sz="2200" b="1" dirty="0">
              <a:sym typeface="Wingdings" pitchFamily="2" charset="2"/>
            </a:endParaRPr>
          </a:p>
          <a:p>
            <a:pPr marL="6350" lvl="1" algn="just">
              <a:spcBef>
                <a:spcPct val="20000"/>
              </a:spcBef>
              <a:spcAft>
                <a:spcPts val="600"/>
              </a:spcAft>
            </a:pPr>
            <a:endParaRPr lang="fr-FR" sz="2200" dirty="0">
              <a:solidFill>
                <a:srgbClr val="7030A0"/>
              </a:solidFill>
            </a:endParaRPr>
          </a:p>
        </p:txBody>
      </p:sp>
      <p:cxnSp>
        <p:nvCxnSpPr>
          <p:cNvPr id="5" name="Connecteur droit 4"/>
          <p:cNvCxnSpPr/>
          <p:nvPr/>
        </p:nvCxnSpPr>
        <p:spPr>
          <a:xfrm>
            <a:off x="3779912" y="2852936"/>
            <a:ext cx="0" cy="367240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3459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" sz="4000" b="1" dirty="0" smtClean="0">
                <a:solidFill>
                  <a:srgbClr val="0070C0"/>
                </a:solidFill>
              </a:rPr>
              <a:t>2.1 Procedures </a:t>
            </a:r>
            <a:r>
              <a:rPr lang="en" sz="4000" b="1" dirty="0" smtClean="0">
                <a:solidFill>
                  <a:schemeClr val="tx1"/>
                </a:solidFill>
              </a:rPr>
              <a:t>(Example of use)</a:t>
            </a:r>
            <a:endParaRPr lang="fr-FR" sz="40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6244176"/>
          </a:xfrm>
        </p:spPr>
        <p:txBody>
          <a:bodyPr>
            <a:normAutofit/>
          </a:bodyPr>
          <a:lstStyle/>
          <a:p>
            <a:pPr algn="just">
              <a:spcAft>
                <a:spcPts val="600"/>
              </a:spcAft>
            </a:pPr>
            <a:r>
              <a:rPr lang="en" sz="2800" b="1" dirty="0" smtClean="0"/>
              <a:t>An algorithm that reads the elements of two arrays and then displays their elements</a:t>
            </a:r>
          </a:p>
          <a:p>
            <a:pPr marL="0" indent="0" algn="just">
              <a:spcAft>
                <a:spcPts val="600"/>
              </a:spcAft>
              <a:buNone/>
            </a:pPr>
            <a:endParaRPr lang="en" sz="2800" b="1" dirty="0"/>
          </a:p>
          <a:p>
            <a:pPr marL="0" indent="0" algn="just">
              <a:spcAft>
                <a:spcPts val="600"/>
              </a:spcAft>
              <a:buNone/>
            </a:pPr>
            <a:r>
              <a:rPr lang="en" sz="2800" b="1" dirty="0" smtClean="0"/>
              <a:t>Algorithm Vector</a:t>
            </a:r>
          </a:p>
          <a:p>
            <a:pPr marL="0" indent="0" algn="just">
              <a:buNone/>
            </a:pPr>
            <a:r>
              <a:rPr lang="en" sz="2600" dirty="0" smtClean="0"/>
              <a:t>       </a:t>
            </a:r>
            <a:r>
              <a:rPr lang="en" sz="2600" b="1" dirty="0" smtClean="0"/>
              <a:t>Procedure</a:t>
            </a:r>
            <a:r>
              <a:rPr lang="en" sz="2600" dirty="0" smtClean="0"/>
              <a:t> </a:t>
            </a:r>
            <a:r>
              <a:rPr lang="en" sz="2600" b="1" dirty="0" smtClean="0"/>
              <a:t>Read_VE </a:t>
            </a:r>
            <a:r>
              <a:rPr lang="en" sz="2600" dirty="0" smtClean="0"/>
              <a:t>( </a:t>
            </a:r>
            <a:r>
              <a:rPr lang="en" sz="2600" b="1" dirty="0" smtClean="0">
                <a:solidFill>
                  <a:srgbClr val="C00000"/>
                </a:solidFill>
              </a:rPr>
              <a:t>Var </a:t>
            </a:r>
            <a:r>
              <a:rPr lang="en" sz="2600" dirty="0" smtClean="0"/>
              <a:t>T: array of integer</a:t>
            </a:r>
            <a:r>
              <a:rPr lang="en" sz="2600" dirty="0"/>
              <a:t>, </a:t>
            </a:r>
            <a:r>
              <a:rPr lang="en" sz="2600" dirty="0" smtClean="0"/>
              <a:t>N: integer)</a:t>
            </a:r>
            <a:endParaRPr lang="fr-FR" sz="2600" dirty="0"/>
          </a:p>
          <a:p>
            <a:pPr marL="0" indent="0" algn="just">
              <a:buNone/>
            </a:pPr>
            <a:r>
              <a:rPr lang="en" sz="2600" dirty="0"/>
              <a:t> </a:t>
            </a:r>
            <a:r>
              <a:rPr lang="en" sz="2600" dirty="0" smtClean="0"/>
              <a:t>	i: integer</a:t>
            </a:r>
          </a:p>
          <a:p>
            <a:pPr marL="0" indent="0" algn="just">
              <a:buNone/>
            </a:pPr>
            <a:r>
              <a:rPr lang="en" sz="2600" dirty="0"/>
              <a:t> </a:t>
            </a:r>
            <a:r>
              <a:rPr lang="en" sz="2600" dirty="0" smtClean="0"/>
              <a:t>      </a:t>
            </a:r>
            <a:r>
              <a:rPr lang="en" sz="2600" b="1" dirty="0" smtClean="0"/>
              <a:t>Begin</a:t>
            </a:r>
            <a:endParaRPr lang="fr-FR" sz="2600" b="1" dirty="0"/>
          </a:p>
          <a:p>
            <a:pPr marL="0" indent="0" algn="just">
              <a:buNone/>
            </a:pPr>
            <a:r>
              <a:rPr lang="en" sz="2600" dirty="0"/>
              <a:t> </a:t>
            </a:r>
            <a:r>
              <a:rPr lang="en" sz="2600" dirty="0" smtClean="0"/>
              <a:t>	 </a:t>
            </a:r>
            <a:r>
              <a:rPr lang="en" sz="2600" b="1" dirty="0" smtClean="0"/>
              <a:t>For </a:t>
            </a:r>
            <a:r>
              <a:rPr lang="en" sz="2600" dirty="0" smtClean="0"/>
              <a:t>i </a:t>
            </a:r>
            <a:r>
              <a:rPr lang="en" sz="2600" dirty="0" smtClean="0">
                <a:sym typeface="Wingdings" pitchFamily="2" charset="2"/>
              </a:rPr>
              <a:t></a:t>
            </a:r>
            <a:r>
              <a:rPr lang="en" sz="2600" dirty="0" smtClean="0"/>
              <a:t> from 1 to N do</a:t>
            </a:r>
          </a:p>
          <a:p>
            <a:pPr marL="0" indent="0" algn="just">
              <a:buNone/>
            </a:pPr>
            <a:r>
              <a:rPr lang="en" sz="2600" dirty="0" smtClean="0"/>
              <a:t>	      read (T[i]);</a:t>
            </a:r>
            <a:endParaRPr lang="fr-FR" sz="2600" dirty="0"/>
          </a:p>
          <a:p>
            <a:pPr marL="0" indent="0" algn="just">
              <a:buNone/>
            </a:pPr>
            <a:r>
              <a:rPr lang="en" sz="2600" dirty="0"/>
              <a:t>  </a:t>
            </a:r>
            <a:r>
              <a:rPr lang="en" sz="2600" dirty="0" smtClean="0"/>
              <a:t>            </a:t>
            </a:r>
            <a:r>
              <a:rPr lang="en" sz="2600" b="1" dirty="0" smtClean="0"/>
              <a:t>Endfor </a:t>
            </a:r>
            <a:endParaRPr lang="fr-FR" sz="2600" b="1" dirty="0">
              <a:sym typeface="Wingdings" pitchFamily="2" charset="2"/>
            </a:endParaRPr>
          </a:p>
          <a:p>
            <a:pPr marL="0" indent="0" algn="just">
              <a:spcAft>
                <a:spcPts val="1200"/>
              </a:spcAft>
              <a:buNone/>
            </a:pPr>
            <a:r>
              <a:rPr lang="en" sz="2600" dirty="0">
                <a:sym typeface="Wingdings" pitchFamily="2" charset="2"/>
              </a:rPr>
              <a:t> </a:t>
            </a:r>
            <a:r>
              <a:rPr lang="en" sz="2600" dirty="0" smtClean="0">
                <a:sym typeface="Wingdings" pitchFamily="2" charset="2"/>
              </a:rPr>
              <a:t>      </a:t>
            </a:r>
            <a:r>
              <a:rPr lang="en" sz="2600" b="1" dirty="0" smtClean="0">
                <a:sym typeface="Wingdings" pitchFamily="2" charset="2"/>
              </a:rPr>
              <a:t>END</a:t>
            </a:r>
            <a:endParaRPr lang="fr-FR" sz="2600" b="1" dirty="0"/>
          </a:p>
          <a:p>
            <a:pPr marL="0" indent="0" algn="just">
              <a:buNone/>
            </a:pPr>
            <a:r>
              <a:rPr lang="en" sz="2600" dirty="0"/>
              <a:t> </a:t>
            </a:r>
            <a:endParaRPr lang="fr-FR" sz="2600" b="1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40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3517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" sz="4000" b="1" dirty="0" smtClean="0">
                <a:solidFill>
                  <a:srgbClr val="0070C0"/>
                </a:solidFill>
              </a:rPr>
              <a:t>2.1 Procedures </a:t>
            </a:r>
            <a:r>
              <a:rPr lang="en" sz="4000" b="1" dirty="0" smtClean="0">
                <a:solidFill>
                  <a:schemeClr val="tx1"/>
                </a:solidFill>
              </a:rPr>
              <a:t>(Example of use)</a:t>
            </a:r>
            <a:endParaRPr lang="fr-FR" sz="40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62441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" sz="2800" b="1" dirty="0" smtClean="0"/>
              <a:t>Procedure</a:t>
            </a:r>
            <a:r>
              <a:rPr lang="en" sz="2800" dirty="0" smtClean="0"/>
              <a:t> display_VE </a:t>
            </a:r>
            <a:r>
              <a:rPr lang="en" sz="2800" dirty="0"/>
              <a:t>(T: </a:t>
            </a:r>
            <a:r>
              <a:rPr lang="en" sz="2800" dirty="0" smtClean="0"/>
              <a:t>array of integers, </a:t>
            </a:r>
            <a:r>
              <a:rPr lang="en" sz="2800" dirty="0"/>
              <a:t>N: integer)</a:t>
            </a:r>
          </a:p>
          <a:p>
            <a:pPr marL="0" indent="0" algn="just">
              <a:buNone/>
            </a:pPr>
            <a:r>
              <a:rPr lang="en" sz="2800" dirty="0" smtClean="0"/>
              <a:t>	i</a:t>
            </a:r>
            <a:r>
              <a:rPr lang="en" sz="2800" dirty="0"/>
              <a:t>: integer</a:t>
            </a:r>
          </a:p>
          <a:p>
            <a:pPr marL="0" indent="0" algn="just">
              <a:buNone/>
            </a:pPr>
            <a:r>
              <a:rPr lang="en" sz="2800" b="1" dirty="0" smtClean="0"/>
              <a:t>Begin</a:t>
            </a:r>
          </a:p>
          <a:p>
            <a:pPr marL="0" indent="0" algn="just">
              <a:buNone/>
            </a:pPr>
            <a:r>
              <a:rPr lang="en" sz="2800" b="1" dirty="0" smtClean="0"/>
              <a:t>	For</a:t>
            </a:r>
            <a:r>
              <a:rPr lang="en" sz="2800" dirty="0" smtClean="0"/>
              <a:t> </a:t>
            </a:r>
            <a:r>
              <a:rPr lang="en" sz="2800" dirty="0"/>
              <a:t>i </a:t>
            </a:r>
            <a:r>
              <a:rPr lang="en" sz="2800" dirty="0" smtClean="0">
                <a:sym typeface="Wingdings" pitchFamily="2" charset="2"/>
              </a:rPr>
              <a:t></a:t>
            </a:r>
            <a:r>
              <a:rPr lang="en" sz="2800" dirty="0" smtClean="0"/>
              <a:t>1 </a:t>
            </a:r>
            <a:r>
              <a:rPr lang="en" sz="2800" dirty="0"/>
              <a:t>to N do</a:t>
            </a:r>
          </a:p>
          <a:p>
            <a:pPr marL="0" indent="0" algn="just">
              <a:buNone/>
            </a:pPr>
            <a:r>
              <a:rPr lang="en" sz="2800" dirty="0" smtClean="0"/>
              <a:t>	  Write (T[i </a:t>
            </a:r>
            <a:r>
              <a:rPr lang="en" sz="2800" dirty="0"/>
              <a:t>]);</a:t>
            </a:r>
          </a:p>
          <a:p>
            <a:pPr marL="0" indent="0" algn="just">
              <a:buNone/>
            </a:pPr>
            <a:r>
              <a:rPr lang="en" sz="2800" dirty="0"/>
              <a:t> </a:t>
            </a:r>
            <a:r>
              <a:rPr lang="en" sz="2800" dirty="0" smtClean="0"/>
              <a:t>	</a:t>
            </a:r>
            <a:r>
              <a:rPr lang="en" sz="2800" b="1" dirty="0" smtClean="0"/>
              <a:t>End</a:t>
            </a:r>
            <a:endParaRPr lang="fr-FR" sz="2800" b="1" dirty="0">
              <a:sym typeface="Wingdings" pitchFamily="2" charset="2"/>
            </a:endParaRPr>
          </a:p>
          <a:p>
            <a:pPr marL="0" indent="0" algn="just">
              <a:buNone/>
            </a:pPr>
            <a:r>
              <a:rPr lang="en" sz="2800" b="1" dirty="0" smtClean="0">
                <a:sym typeface="Wingdings" pitchFamily="2" charset="2"/>
              </a:rPr>
              <a:t>END</a:t>
            </a:r>
          </a:p>
          <a:p>
            <a:pPr marL="361950" indent="0" algn="just">
              <a:buNone/>
            </a:pPr>
            <a:r>
              <a:rPr lang="en" sz="2600" b="1" dirty="0"/>
              <a:t> </a:t>
            </a:r>
            <a:endParaRPr lang="fr-FR" sz="2600" b="1" dirty="0" smtClean="0"/>
          </a:p>
          <a:p>
            <a:pPr marL="0" indent="0" algn="just">
              <a:buNone/>
            </a:pPr>
            <a:r>
              <a:rPr lang="en" sz="2800" dirty="0" smtClean="0">
                <a:solidFill>
                  <a:srgbClr val="3366CC"/>
                </a:solidFill>
              </a:rPr>
              <a:t>T1 </a:t>
            </a:r>
            <a:r>
              <a:rPr lang="en" sz="2800" dirty="0">
                <a:solidFill>
                  <a:srgbClr val="3366CC"/>
                </a:solidFill>
              </a:rPr>
              <a:t>[100], T2[100]: </a:t>
            </a:r>
            <a:r>
              <a:rPr lang="en" sz="2800" dirty="0"/>
              <a:t>Array of </a:t>
            </a:r>
            <a:r>
              <a:rPr lang="en" sz="2800" dirty="0" smtClean="0"/>
              <a:t>integers;</a:t>
            </a:r>
          </a:p>
          <a:p>
            <a:pPr marL="0" indent="0" algn="just">
              <a:buNone/>
            </a:pPr>
            <a:r>
              <a:rPr lang="en" sz="2800" dirty="0" smtClean="0">
                <a:solidFill>
                  <a:srgbClr val="3366CC"/>
                </a:solidFill>
              </a:rPr>
              <a:t>Size1 </a:t>
            </a:r>
            <a:r>
              <a:rPr lang="en" sz="2800" dirty="0">
                <a:solidFill>
                  <a:srgbClr val="3366CC"/>
                </a:solidFill>
              </a:rPr>
              <a:t>, Size2 </a:t>
            </a:r>
            <a:r>
              <a:rPr lang="en" sz="2800" dirty="0">
                <a:solidFill>
                  <a:srgbClr val="C00000"/>
                </a:solidFill>
              </a:rPr>
              <a:t>: </a:t>
            </a:r>
            <a:r>
              <a:rPr lang="en" sz="2800" dirty="0"/>
              <a:t>whole;</a:t>
            </a:r>
          </a:p>
          <a:p>
            <a:pPr marL="0" indent="0" algn="just">
              <a:buNone/>
            </a:pPr>
            <a:endParaRPr lang="fr-FR" sz="2800" b="1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41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487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" sz="4000" b="1" dirty="0" smtClean="0">
                <a:solidFill>
                  <a:srgbClr val="0070C0"/>
                </a:solidFill>
              </a:rPr>
              <a:t>2.1 Procedures </a:t>
            </a:r>
            <a:r>
              <a:rPr lang="en" sz="4000" b="1" dirty="0" smtClean="0">
                <a:solidFill>
                  <a:schemeClr val="tx1"/>
                </a:solidFill>
              </a:rPr>
              <a:t>(Example of use)</a:t>
            </a:r>
            <a:endParaRPr lang="fr-FR" sz="40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1200"/>
              </a:spcAft>
              <a:buNone/>
            </a:pPr>
            <a:r>
              <a:rPr lang="en" sz="2600" b="1" dirty="0" smtClean="0"/>
              <a:t>Beginning</a:t>
            </a:r>
            <a:endParaRPr lang="fr-FR" sz="2600" b="1" dirty="0"/>
          </a:p>
          <a:p>
            <a:pPr marL="0" indent="0" algn="just">
              <a:spcAft>
                <a:spcPts val="1200"/>
              </a:spcAft>
              <a:buNone/>
            </a:pPr>
            <a:r>
              <a:rPr lang="en" sz="2600" dirty="0" smtClean="0"/>
              <a:t> </a:t>
            </a:r>
            <a:r>
              <a:rPr lang="en" sz="2600" b="1" dirty="0" smtClean="0"/>
              <a:t>Read(Size1, Size2);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en" sz="2600" dirty="0"/>
              <a:t> </a:t>
            </a:r>
            <a:r>
              <a:rPr lang="en" sz="2600" b="1" dirty="0" err="1" smtClean="0">
                <a:solidFill>
                  <a:srgbClr val="3366CC"/>
                </a:solidFill>
              </a:rPr>
              <a:t>Read_VE </a:t>
            </a:r>
            <a:r>
              <a:rPr lang="en" sz="2600" b="1" dirty="0" smtClean="0">
                <a:solidFill>
                  <a:srgbClr val="3366CC"/>
                </a:solidFill>
              </a:rPr>
              <a:t>(T1, Size1);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en" sz="2600" b="1" dirty="0" smtClean="0">
                <a:solidFill>
                  <a:srgbClr val="3366CC"/>
                </a:solidFill>
              </a:rPr>
              <a:t> </a:t>
            </a:r>
            <a:r>
              <a:rPr lang="en" sz="2600" b="1" dirty="0" err="1" smtClean="0">
                <a:solidFill>
                  <a:srgbClr val="3366CC"/>
                </a:solidFill>
              </a:rPr>
              <a:t>Read_VE</a:t>
            </a:r>
            <a:r>
              <a:rPr lang="en" sz="2600" b="1" dirty="0" smtClean="0">
                <a:solidFill>
                  <a:srgbClr val="3366CC"/>
                </a:solidFill>
              </a:rPr>
              <a:t> </a:t>
            </a:r>
            <a:r>
              <a:rPr lang="en" sz="2600" b="1" dirty="0">
                <a:solidFill>
                  <a:srgbClr val="3366CC"/>
                </a:solidFill>
              </a:rPr>
              <a:t>( </a:t>
            </a:r>
            <a:r>
              <a:rPr lang="en" sz="2600" b="1" dirty="0" smtClean="0">
                <a:solidFill>
                  <a:srgbClr val="3366CC"/>
                </a:solidFill>
              </a:rPr>
              <a:t>T2, Size2) </a:t>
            </a:r>
            <a:r>
              <a:rPr lang="en" sz="2600" b="1" dirty="0">
                <a:solidFill>
                  <a:srgbClr val="3366CC"/>
                </a:solidFill>
              </a:rPr>
              <a:t>;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en" sz="2600" dirty="0" smtClean="0"/>
              <a:t> </a:t>
            </a:r>
            <a:r>
              <a:rPr lang="en" sz="2600" b="1" dirty="0" err="1" smtClean="0">
                <a:solidFill>
                  <a:srgbClr val="00B050"/>
                </a:solidFill>
              </a:rPr>
              <a:t>Show_VE</a:t>
            </a:r>
            <a:r>
              <a:rPr lang="en" sz="2600" b="1" dirty="0" smtClean="0">
                <a:solidFill>
                  <a:srgbClr val="00B050"/>
                </a:solidFill>
              </a:rPr>
              <a:t> </a:t>
            </a:r>
            <a:r>
              <a:rPr lang="en" sz="2600" b="1" dirty="0">
                <a:solidFill>
                  <a:srgbClr val="00B050"/>
                </a:solidFill>
              </a:rPr>
              <a:t>( </a:t>
            </a:r>
            <a:r>
              <a:rPr lang="en" sz="2600" b="1" dirty="0" smtClean="0">
                <a:solidFill>
                  <a:srgbClr val="00B050"/>
                </a:solidFill>
              </a:rPr>
              <a:t>T, </a:t>
            </a:r>
            <a:r>
              <a:rPr lang="en" sz="2600" b="1" dirty="0">
                <a:solidFill>
                  <a:srgbClr val="00B050"/>
                </a:solidFill>
              </a:rPr>
              <a:t>Size1);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en" sz="2600" b="1" dirty="0" smtClean="0">
                <a:solidFill>
                  <a:srgbClr val="00B050"/>
                </a:solidFill>
              </a:rPr>
              <a:t> </a:t>
            </a:r>
            <a:r>
              <a:rPr lang="en" sz="2600" b="1" dirty="0" err="1" smtClean="0">
                <a:solidFill>
                  <a:srgbClr val="00B050"/>
                </a:solidFill>
              </a:rPr>
              <a:t>Show_VE </a:t>
            </a:r>
            <a:r>
              <a:rPr lang="en" sz="2600" b="1" dirty="0" smtClean="0">
                <a:solidFill>
                  <a:srgbClr val="00B050"/>
                </a:solidFill>
              </a:rPr>
              <a:t>(T2, Size2) </a:t>
            </a:r>
            <a:r>
              <a:rPr lang="en" sz="2600" b="1" dirty="0">
                <a:solidFill>
                  <a:srgbClr val="00B050"/>
                </a:solidFill>
              </a:rPr>
              <a:t>;</a:t>
            </a:r>
          </a:p>
          <a:p>
            <a:pPr marL="0" indent="0" algn="just">
              <a:buNone/>
            </a:pPr>
            <a:r>
              <a:rPr lang="en" sz="2600" b="1" dirty="0" smtClean="0"/>
              <a:t>END </a:t>
            </a:r>
            <a:r>
              <a:rPr lang="en" sz="2600" b="1" dirty="0"/>
              <a:t>.</a:t>
            </a:r>
            <a:endParaRPr lang="fr-FR" sz="2600" b="1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42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8343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809164"/>
            <a:ext cx="8572560" cy="6048836"/>
          </a:xfrm>
        </p:spPr>
        <p:txBody>
          <a:bodyPr>
            <a:noAutofit/>
          </a:bodyPr>
          <a:lstStyle/>
          <a:p>
            <a:pPr algn="just">
              <a:spcAft>
                <a:spcPts val="1200"/>
              </a:spcAft>
            </a:pPr>
            <a:r>
              <a:rPr lang="en-ZA" sz="2400" dirty="0" smtClean="0"/>
              <a:t>Let’s consider the following algorithms. </a:t>
            </a:r>
          </a:p>
          <a:p>
            <a:pPr marL="0" indent="0" algn="just">
              <a:buNone/>
            </a:pPr>
            <a:r>
              <a:rPr lang="en-ZA" sz="2400" b="1" dirty="0" smtClean="0"/>
              <a:t>Algorithm example</a:t>
            </a:r>
          </a:p>
          <a:p>
            <a:pPr marL="400050" lvl="1" indent="0" algn="just">
              <a:buNone/>
            </a:pPr>
            <a:r>
              <a:rPr lang="en-ZA" sz="2400" b="1" dirty="0" smtClean="0"/>
              <a:t>T1[10], T2[10], TS [10]: array of integers;</a:t>
            </a:r>
          </a:p>
          <a:p>
            <a:pPr marL="400050" lvl="1" indent="0" algn="just">
              <a:buNone/>
            </a:pPr>
            <a:r>
              <a:rPr lang="en-ZA" sz="2400" b="1" dirty="0" smtClean="0"/>
              <a:t>N, i: integer </a:t>
            </a:r>
          </a:p>
          <a:p>
            <a:pPr marL="6350" lvl="1" indent="0" algn="just">
              <a:buNone/>
              <a:tabLst>
                <a:tab pos="95250" algn="l"/>
              </a:tabLst>
            </a:pPr>
            <a:r>
              <a:rPr lang="en-ZA" sz="2200" b="1" dirty="0" smtClean="0"/>
              <a:t>Begin</a:t>
            </a:r>
          </a:p>
          <a:p>
            <a:pPr marL="6350" lvl="1" indent="0" algn="just">
              <a:spcAft>
                <a:spcPts val="600"/>
              </a:spcAft>
              <a:buNone/>
              <a:tabLst>
                <a:tab pos="95250" algn="l"/>
              </a:tabLst>
            </a:pPr>
            <a:r>
              <a:rPr lang="en-ZA" sz="2200" b="1" dirty="0" smtClean="0">
                <a:solidFill>
                  <a:srgbClr val="00B050"/>
                </a:solidFill>
              </a:rPr>
              <a:t>	     Read (N); </a:t>
            </a:r>
          </a:p>
          <a:p>
            <a:pPr marL="6350" lvl="1" indent="0" algn="just">
              <a:buNone/>
              <a:tabLst>
                <a:tab pos="95250" algn="l"/>
              </a:tabLst>
            </a:pPr>
            <a:r>
              <a:rPr lang="en-ZA" sz="2200" b="1" dirty="0">
                <a:solidFill>
                  <a:srgbClr val="00B050"/>
                </a:solidFill>
              </a:rPr>
              <a:t>	 </a:t>
            </a:r>
            <a:r>
              <a:rPr lang="en-ZA" sz="2200" b="1" dirty="0" smtClean="0">
                <a:solidFill>
                  <a:srgbClr val="00B050"/>
                </a:solidFill>
              </a:rPr>
              <a:t>    </a:t>
            </a:r>
            <a:r>
              <a:rPr lang="en-ZA" sz="2200" b="1" dirty="0" smtClean="0">
                <a:solidFill>
                  <a:srgbClr val="00B050"/>
                </a:solidFill>
                <a:sym typeface="Wingdings" pitchFamily="2" charset="2"/>
              </a:rPr>
              <a:t>Read Array T1</a:t>
            </a:r>
          </a:p>
          <a:p>
            <a:pPr marL="400050" lvl="1" indent="0" algn="just">
              <a:buNone/>
            </a:pPr>
            <a:r>
              <a:rPr lang="en-ZA" sz="2200" b="1" dirty="0" smtClean="0">
                <a:solidFill>
                  <a:srgbClr val="00B050"/>
                </a:solidFill>
                <a:sym typeface="Wingdings" pitchFamily="2" charset="2"/>
              </a:rPr>
              <a:t>Read Array T2</a:t>
            </a:r>
            <a:endParaRPr lang="en-ZA" sz="2200" b="1" dirty="0">
              <a:solidFill>
                <a:srgbClr val="00B050"/>
              </a:solidFill>
              <a:sym typeface="Wingdings" pitchFamily="2" charset="2"/>
            </a:endParaRPr>
          </a:p>
          <a:p>
            <a:pPr marL="400050" lvl="1" indent="0" algn="just">
              <a:buNone/>
            </a:pPr>
            <a:r>
              <a:rPr lang="en-ZA" sz="2200" b="1" dirty="0" smtClean="0">
                <a:solidFill>
                  <a:srgbClr val="00B050"/>
                </a:solidFill>
                <a:sym typeface="Wingdings" pitchFamily="2" charset="2"/>
              </a:rPr>
              <a:t>Calculate TS elements </a:t>
            </a:r>
          </a:p>
          <a:p>
            <a:pPr marL="400050" lvl="1" indent="0" algn="just">
              <a:buNone/>
            </a:pPr>
            <a:r>
              <a:rPr lang="en-ZA" sz="2200" b="1" dirty="0" smtClean="0">
                <a:solidFill>
                  <a:srgbClr val="00B050"/>
                </a:solidFill>
                <a:sym typeface="Wingdings" pitchFamily="2" charset="2"/>
              </a:rPr>
              <a:t>Display TS</a:t>
            </a:r>
          </a:p>
          <a:p>
            <a:pPr marL="6350" lvl="1" indent="0" algn="just">
              <a:buNone/>
            </a:pPr>
            <a:endParaRPr lang="en-ZA" sz="2200" b="1" smtClean="0">
              <a:sym typeface="Wingdings" pitchFamily="2" charset="2"/>
            </a:endParaRPr>
          </a:p>
          <a:p>
            <a:pPr marL="6350" lvl="1" indent="0" algn="just">
              <a:buNone/>
            </a:pPr>
            <a:r>
              <a:rPr lang="en-ZA" sz="2200" b="1" smtClean="0">
                <a:sym typeface="Wingdings" pitchFamily="2" charset="2"/>
              </a:rPr>
              <a:t>End</a:t>
            </a:r>
            <a:endParaRPr lang="en-ZA" sz="2200" b="1" dirty="0" smtClean="0">
              <a:sym typeface="Wingdings" pitchFamily="2" charset="2"/>
            </a:endParaRPr>
          </a:p>
          <a:p>
            <a:pPr marL="400050" lvl="1" indent="0" algn="just">
              <a:spcAft>
                <a:spcPts val="600"/>
              </a:spcAft>
              <a:buNone/>
            </a:pPr>
            <a:endParaRPr lang="en-ZA" sz="2200" b="1" dirty="0" smtClean="0">
              <a:solidFill>
                <a:srgbClr val="00B050"/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" sz="3600" b="1" dirty="0" smtClean="0">
                <a:solidFill>
                  <a:srgbClr val="0070C0"/>
                </a:solidFill>
              </a:rPr>
              <a:t>1. Introduction</a:t>
            </a:r>
            <a:endParaRPr lang="fr-FR" sz="3200" b="1" dirty="0">
              <a:solidFill>
                <a:srgbClr val="0070C0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51875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908720"/>
            <a:ext cx="8572560" cy="5572164"/>
          </a:xfrm>
        </p:spPr>
        <p:txBody>
          <a:bodyPr>
            <a:noAutofit/>
          </a:bodyPr>
          <a:lstStyle/>
          <a:p>
            <a:pPr algn="just">
              <a:spcAft>
                <a:spcPts val="1200"/>
              </a:spcAft>
            </a:pPr>
            <a:r>
              <a:rPr lang="en" sz="2400" dirty="0" smtClean="0"/>
              <a:t>Solving </a:t>
            </a:r>
            <a:r>
              <a:rPr lang="en" sz="2400" dirty="0"/>
              <a:t>a computer problem is broken down into 4 Phases </a:t>
            </a:r>
            <a:r>
              <a:rPr lang="en" sz="2400" dirty="0" smtClean="0"/>
              <a:t>: </a:t>
            </a:r>
            <a:r>
              <a:rPr lang="en" sz="2400" b="1" dirty="0" smtClean="0">
                <a:solidFill>
                  <a:srgbClr val="00B050"/>
                </a:solidFill>
              </a:rPr>
              <a:t>Analysis, Writing the algorithm </a:t>
            </a:r>
            <a:r>
              <a:rPr lang="en" sz="2400" b="1" dirty="0">
                <a:solidFill>
                  <a:srgbClr val="00B050"/>
                </a:solidFill>
              </a:rPr>
              <a:t>, </a:t>
            </a:r>
            <a:r>
              <a:rPr lang="en" sz="2400" dirty="0" smtClean="0"/>
              <a:t>Programming </a:t>
            </a:r>
            <a:r>
              <a:rPr lang="en" sz="2400"/>
              <a:t>, </a:t>
            </a:r>
            <a:r>
              <a:rPr lang="en" sz="2400" smtClean="0"/>
              <a:t>Compilation </a:t>
            </a:r>
            <a:r>
              <a:rPr lang="en" sz="2400" dirty="0"/>
              <a:t>and execution.</a:t>
            </a:r>
          </a:p>
          <a:p>
            <a:pPr algn="just">
              <a:spcAft>
                <a:spcPts val="1200"/>
              </a:spcAft>
            </a:pPr>
            <a:r>
              <a:rPr lang="en" sz="2400" dirty="0" smtClean="0"/>
              <a:t>Sometimes </a:t>
            </a:r>
            <a:r>
              <a:rPr lang="en" sz="2400" dirty="0"/>
              <a:t>the problem to be solved is too </a:t>
            </a:r>
            <a:r>
              <a:rPr lang="en" sz="2400" dirty="0" smtClean="0"/>
              <a:t>complicated.</a:t>
            </a:r>
          </a:p>
          <a:p>
            <a:pPr lvl="1" algn="just">
              <a:spcAft>
                <a:spcPts val="1200"/>
              </a:spcAft>
            </a:pPr>
            <a:r>
              <a:rPr lang="en" sz="2200" dirty="0" smtClean="0"/>
              <a:t>It </a:t>
            </a:r>
            <a:r>
              <a:rPr lang="en" sz="2200" dirty="0"/>
              <a:t>becomes difficult to have a global vision to solve this </a:t>
            </a:r>
            <a:r>
              <a:rPr lang="en" sz="2200" dirty="0" smtClean="0"/>
              <a:t>problem.</a:t>
            </a:r>
          </a:p>
          <a:p>
            <a:pPr lvl="1" algn="just">
              <a:spcAft>
                <a:spcPts val="1200"/>
              </a:spcAft>
            </a:pPr>
            <a:r>
              <a:rPr lang="en" sz="2200" dirty="0" smtClean="0"/>
              <a:t>The algorithm (program) </a:t>
            </a:r>
            <a:r>
              <a:rPr lang="en" sz="2200" dirty="0"/>
              <a:t>becomes large (in a single block), and generally very difficult to understand, </a:t>
            </a:r>
            <a:r>
              <a:rPr lang="en" sz="2200" dirty="0" smtClean="0"/>
              <a:t>find </a:t>
            </a:r>
            <a:r>
              <a:rPr lang="en" sz="2200" dirty="0"/>
              <a:t>errors, develop and read.</a:t>
            </a:r>
            <a:endParaRPr lang="fr-FR" sz="2200" dirty="0" smtClean="0"/>
          </a:p>
          <a:p>
            <a:pPr algn="just">
              <a:spcAft>
                <a:spcPts val="1200"/>
              </a:spcAft>
            </a:pPr>
            <a:r>
              <a:rPr lang="en" sz="2400" b="1" dirty="0" smtClean="0">
                <a:solidFill>
                  <a:srgbClr val="00B050"/>
                </a:solidFill>
              </a:rPr>
              <a:t>In </a:t>
            </a:r>
            <a:r>
              <a:rPr lang="en" sz="2400" b="1" dirty="0">
                <a:solidFill>
                  <a:srgbClr val="00B050"/>
                </a:solidFill>
              </a:rPr>
              <a:t>this case, it is advisable to break down the problem into sub-problems, then find a solution to </a:t>
            </a:r>
            <a:r>
              <a:rPr lang="en" sz="2400" b="1" dirty="0" smtClean="0">
                <a:solidFill>
                  <a:srgbClr val="00B050"/>
                </a:solidFill>
              </a:rPr>
              <a:t>each.</a:t>
            </a:r>
            <a:endParaRPr lang="fr-FR" sz="2400" b="1" dirty="0">
              <a:solidFill>
                <a:srgbClr val="00B050"/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" sz="3600" b="1" dirty="0" smtClean="0">
                <a:solidFill>
                  <a:srgbClr val="0070C0"/>
                </a:solidFill>
              </a:rPr>
              <a:t>1. Introduction</a:t>
            </a:r>
            <a:endParaRPr lang="fr-FR" sz="3200" b="1" dirty="0">
              <a:solidFill>
                <a:srgbClr val="0070C0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11925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908720"/>
            <a:ext cx="8572560" cy="5572164"/>
          </a:xfrm>
        </p:spPr>
        <p:txBody>
          <a:bodyPr>
            <a:normAutofit/>
          </a:bodyPr>
          <a:lstStyle/>
          <a:p>
            <a:pPr marL="342900" lvl="1" indent="-342900" algn="just">
              <a:spcAft>
                <a:spcPts val="600"/>
              </a:spcAft>
              <a:buFont typeface="Arial" pitchFamily="34" charset="0"/>
              <a:buChar char="•"/>
            </a:pPr>
            <a:r>
              <a:rPr lang="en" sz="2400" dirty="0" smtClean="0"/>
              <a:t>A </a:t>
            </a:r>
            <a:r>
              <a:rPr lang="en" sz="2400" dirty="0"/>
              <a:t>subprogram </a:t>
            </a:r>
            <a:r>
              <a:rPr lang="en" sz="2400" dirty="0" smtClean="0"/>
              <a:t>( </a:t>
            </a:r>
            <a:r>
              <a:rPr lang="en" sz="2600" b="1" dirty="0" smtClean="0">
                <a:solidFill>
                  <a:schemeClr val="accent1">
                    <a:lumMod val="75000"/>
                  </a:schemeClr>
                </a:solidFill>
              </a:rPr>
              <a:t>Module </a:t>
            </a:r>
            <a:r>
              <a:rPr lang="en" sz="2400" dirty="0" smtClean="0"/>
              <a:t>) </a:t>
            </a:r>
            <a:r>
              <a:rPr lang="en" sz="2400" dirty="0"/>
              <a:t>is a program (algorithm) which describes the solution to a subproblem.</a:t>
            </a:r>
            <a:endParaRPr lang="fr-FR" sz="2400" dirty="0" smtClean="0"/>
          </a:p>
          <a:p>
            <a:pPr marL="342900" lvl="1" indent="-342900" algn="just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" sz="2400" dirty="0" smtClean="0"/>
              <a:t>Schematically, </a:t>
            </a:r>
            <a:r>
              <a:rPr lang="en" sz="2400" dirty="0"/>
              <a:t>a module (subprogram) is represented by a black box which has inputs, outputs and a very specific role as follows </a:t>
            </a:r>
            <a:r>
              <a:rPr lang="en" sz="2400" dirty="0" smtClean="0"/>
              <a:t>:</a:t>
            </a:r>
          </a:p>
          <a:p>
            <a:pPr marL="342900" lvl="1" indent="-342900" algn="just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endParaRPr lang="en" sz="2400" dirty="0"/>
          </a:p>
          <a:p>
            <a:pPr marL="342900" lvl="1" indent="-342900" algn="just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endParaRPr lang="en" sz="2400" dirty="0" smtClean="0"/>
          </a:p>
          <a:p>
            <a:pPr marL="342900" lvl="1" indent="-342900" algn="just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endParaRPr lang="en" sz="2400" dirty="0"/>
          </a:p>
          <a:p>
            <a:pPr marL="342900" lvl="1" indent="-342900" algn="just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endParaRPr lang="en" sz="2400" dirty="0" smtClean="0"/>
          </a:p>
          <a:p>
            <a:pPr marL="0" lvl="1" indent="0" algn="just">
              <a:spcBef>
                <a:spcPts val="1200"/>
              </a:spcBef>
              <a:spcAft>
                <a:spcPts val="600"/>
              </a:spcAft>
              <a:buNone/>
            </a:pPr>
            <a:endParaRPr lang="en" sz="2400" dirty="0" smtClean="0"/>
          </a:p>
          <a:p>
            <a:pPr marL="0" lvl="1" indent="0" algn="just">
              <a:spcBef>
                <a:spcPts val="1200"/>
              </a:spcBef>
              <a:spcAft>
                <a:spcPts val="600"/>
              </a:spcAft>
              <a:buNone/>
            </a:pPr>
            <a:r>
              <a:rPr lang="en" sz="2400" dirty="0" smtClean="0"/>
              <a:t>		</a:t>
            </a:r>
            <a:endParaRPr lang="en" sz="2400" b="1" dirty="0"/>
          </a:p>
          <a:p>
            <a:pPr marL="0" lvl="1" indent="0" algn="just">
              <a:spcBef>
                <a:spcPts val="1200"/>
              </a:spcBef>
              <a:spcAft>
                <a:spcPts val="600"/>
              </a:spcAft>
              <a:buNone/>
            </a:pPr>
            <a:endParaRPr lang="en" sz="2400" dirty="0" smtClean="0"/>
          </a:p>
          <a:p>
            <a:pPr marL="0" lvl="1" indent="0" algn="just">
              <a:spcAft>
                <a:spcPts val="600"/>
              </a:spcAft>
              <a:buNone/>
            </a:pPr>
            <a:endParaRPr lang="fr-FR" dirty="0" smtClean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" sz="3600" b="1" dirty="0" smtClean="0">
                <a:solidFill>
                  <a:srgbClr val="0070C0"/>
                </a:solidFill>
              </a:rPr>
              <a:t>2. Subprograms</a:t>
            </a:r>
            <a:endParaRPr lang="fr-FR" sz="3200" b="1" dirty="0">
              <a:solidFill>
                <a:srgbClr val="0070C0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7</a:t>
            </a:fld>
            <a:endParaRPr lang="fr-FR" dirty="0"/>
          </a:p>
        </p:txBody>
      </p:sp>
      <p:grpSp>
        <p:nvGrpSpPr>
          <p:cNvPr id="9" name="Groupe 8"/>
          <p:cNvGrpSpPr/>
          <p:nvPr/>
        </p:nvGrpSpPr>
        <p:grpSpPr>
          <a:xfrm>
            <a:off x="539552" y="3434057"/>
            <a:ext cx="8352928" cy="1939159"/>
            <a:chOff x="539552" y="3434057"/>
            <a:chExt cx="8352928" cy="1939159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986" t="56276" r="40929" b="18276"/>
            <a:stretch/>
          </p:blipFill>
          <p:spPr bwMode="auto">
            <a:xfrm>
              <a:off x="2033752" y="3434057"/>
              <a:ext cx="4887310" cy="19391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Rectangle 1"/>
            <p:cNvSpPr/>
            <p:nvPr/>
          </p:nvSpPr>
          <p:spPr>
            <a:xfrm>
              <a:off x="3419872" y="3573016"/>
              <a:ext cx="2088232" cy="122413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mtClean="0"/>
                <a:t>Name</a:t>
              </a:r>
            </a:p>
            <a:p>
              <a:pPr algn="ctr"/>
              <a:r>
                <a:rPr lang="en-ZA" smtClean="0"/>
                <a:t>Module</a:t>
              </a:r>
            </a:p>
            <a:p>
              <a:pPr algn="ctr"/>
              <a:r>
                <a:rPr lang="en-ZA" smtClean="0"/>
                <a:t>(subprogramme )</a:t>
              </a:r>
              <a:endParaRPr lang="en-ZA"/>
            </a:p>
          </p:txBody>
        </p:sp>
        <p:sp>
          <p:nvSpPr>
            <p:cNvPr id="5" name="ZoneTexte 4"/>
            <p:cNvSpPr txBox="1"/>
            <p:nvPr/>
          </p:nvSpPr>
          <p:spPr>
            <a:xfrm>
              <a:off x="3554944" y="4931876"/>
              <a:ext cx="654666" cy="40011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ZA" sz="2000" b="1" smtClean="0"/>
                <a:t>Role</a:t>
              </a:r>
              <a:endParaRPr lang="en-ZA" sz="2000" b="1"/>
            </a:p>
          </p:txBody>
        </p:sp>
        <p:sp>
          <p:nvSpPr>
            <p:cNvPr id="8" name="Rectangle 7"/>
            <p:cNvSpPr/>
            <p:nvPr/>
          </p:nvSpPr>
          <p:spPr>
            <a:xfrm>
              <a:off x="539552" y="3863545"/>
              <a:ext cx="1656184" cy="92333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en-ZA" dirty="0" smtClean="0"/>
                <a:t>Data </a:t>
              </a:r>
            </a:p>
            <a:p>
              <a:pPr algn="ctr"/>
              <a:r>
                <a:rPr lang="en-ZA" dirty="0" smtClean="0"/>
                <a:t>Parameters</a:t>
              </a:r>
            </a:p>
            <a:p>
              <a:pPr algn="ctr"/>
              <a:r>
                <a:rPr lang="en-ZA" dirty="0" smtClean="0"/>
                <a:t>(Inputs)</a:t>
              </a:r>
              <a:endParaRPr lang="en-ZA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236296" y="3723419"/>
              <a:ext cx="1656184" cy="92333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en-ZA" dirty="0" smtClean="0"/>
                <a:t>Results </a:t>
              </a:r>
            </a:p>
            <a:p>
              <a:pPr algn="ctr"/>
              <a:r>
                <a:rPr lang="en-ZA" dirty="0" smtClean="0"/>
                <a:t>Parameters</a:t>
              </a:r>
            </a:p>
            <a:p>
              <a:pPr algn="ctr"/>
              <a:r>
                <a:rPr lang="en-ZA" dirty="0" smtClean="0"/>
                <a:t>(Outputs)</a:t>
              </a:r>
              <a:endParaRPr lang="en-ZA" dirty="0"/>
            </a:p>
          </p:txBody>
        </p:sp>
      </p:grpSp>
    </p:spTree>
    <p:extLst>
      <p:ext uri="{BB962C8B-B14F-4D97-AF65-F5344CB8AC3E}">
        <p14:creationId xmlns:p14="http://schemas.microsoft.com/office/powerpoint/2010/main" val="4030138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908720"/>
            <a:ext cx="8572560" cy="557216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" sz="2400" b="1" dirty="0"/>
              <a:t>Example: (problem and sub-problems)</a:t>
            </a:r>
            <a:endParaRPr lang="fr-FR" sz="2400" b="1" dirty="0" smtClean="0"/>
          </a:p>
          <a:p>
            <a:pPr marL="361950" indent="0" algn="just">
              <a:buNone/>
            </a:pPr>
            <a:r>
              <a:rPr lang="en" sz="2400" b="1" dirty="0" smtClean="0"/>
              <a:t>Problem: </a:t>
            </a:r>
            <a:r>
              <a:rPr lang="en" sz="2400" dirty="0" smtClean="0"/>
              <a:t>we </a:t>
            </a:r>
            <a:r>
              <a:rPr lang="en" sz="2400" dirty="0"/>
              <a:t>want to create a program allowing us </a:t>
            </a:r>
            <a:r>
              <a:rPr lang="en" sz="2400" dirty="0" smtClean="0"/>
              <a:t>to read </a:t>
            </a:r>
            <a:r>
              <a:rPr lang="en" sz="2400" dirty="0"/>
              <a:t>the exam notes, tutorials and practical work of students in </a:t>
            </a:r>
            <a:r>
              <a:rPr lang="en" sz="2400" dirty="0" smtClean="0"/>
              <a:t>algorithmic and data structure module, calculate </a:t>
            </a:r>
            <a:r>
              <a:rPr lang="en" sz="2400" dirty="0"/>
              <a:t>their averages and say for each student whether they are admitted or postponed in this module?</a:t>
            </a:r>
          </a:p>
          <a:p>
            <a:pPr marL="361950" indent="0" algn="just">
              <a:buNone/>
            </a:pPr>
            <a:endParaRPr lang="fr-FR" sz="2400" dirty="0" smtClean="0"/>
          </a:p>
          <a:p>
            <a:pPr marL="361950" indent="0" algn="just">
              <a:buNone/>
            </a:pPr>
            <a:r>
              <a:rPr lang="en" sz="2400" dirty="0" smtClean="0"/>
              <a:t>Can </a:t>
            </a:r>
            <a:r>
              <a:rPr lang="en" sz="2400" dirty="0"/>
              <a:t>be </a:t>
            </a:r>
            <a:r>
              <a:rPr lang="en" sz="2400" dirty="0" smtClean="0"/>
              <a:t>dvised into </a:t>
            </a:r>
            <a:r>
              <a:rPr lang="en" sz="2400" dirty="0"/>
              <a:t>3 sub-problems:</a:t>
            </a:r>
          </a:p>
          <a:p>
            <a:pPr marL="1076325" algn="just">
              <a:spcAft>
                <a:spcPts val="1200"/>
              </a:spcAft>
            </a:pPr>
            <a:r>
              <a:rPr lang="en" sz="2400" b="1" dirty="0" smtClean="0">
                <a:solidFill>
                  <a:srgbClr val="00B050"/>
                </a:solidFill>
              </a:rPr>
              <a:t>Sub- </a:t>
            </a:r>
            <a:r>
              <a:rPr lang="en" sz="2400" b="1" dirty="0">
                <a:solidFill>
                  <a:srgbClr val="00B050"/>
                </a:solidFill>
              </a:rPr>
              <a:t>problem 1 </a:t>
            </a:r>
            <a:r>
              <a:rPr lang="en" sz="2400" dirty="0">
                <a:solidFill>
                  <a:srgbClr val="00B050"/>
                </a:solidFill>
              </a:rPr>
              <a:t>: </a:t>
            </a:r>
            <a:r>
              <a:rPr lang="en" sz="2400" dirty="0"/>
              <a:t>reading student notes</a:t>
            </a:r>
            <a:endParaRPr lang="fr-FR" sz="2400" dirty="0" smtClean="0"/>
          </a:p>
          <a:p>
            <a:pPr marL="1076325" algn="just">
              <a:spcAft>
                <a:spcPts val="1200"/>
              </a:spcAft>
            </a:pPr>
            <a:r>
              <a:rPr lang="en" sz="2400" b="1" dirty="0" smtClean="0">
                <a:solidFill>
                  <a:srgbClr val="00B050"/>
                </a:solidFill>
              </a:rPr>
              <a:t>Sub- </a:t>
            </a:r>
            <a:r>
              <a:rPr lang="en" sz="2400" b="1" dirty="0">
                <a:solidFill>
                  <a:srgbClr val="00B050"/>
                </a:solidFill>
              </a:rPr>
              <a:t>problem 2 </a:t>
            </a:r>
            <a:r>
              <a:rPr lang="en" sz="2400" dirty="0">
                <a:solidFill>
                  <a:srgbClr val="00B050"/>
                </a:solidFill>
              </a:rPr>
              <a:t>: </a:t>
            </a:r>
            <a:r>
              <a:rPr lang="en" sz="2400" dirty="0"/>
              <a:t>calculate student averages</a:t>
            </a:r>
            <a:endParaRPr lang="fr-FR" sz="2400" dirty="0" smtClean="0"/>
          </a:p>
          <a:p>
            <a:pPr marL="1076325" algn="just">
              <a:spcAft>
                <a:spcPts val="1200"/>
              </a:spcAft>
            </a:pPr>
            <a:r>
              <a:rPr lang="en" sz="2400" b="1" dirty="0" smtClean="0">
                <a:solidFill>
                  <a:srgbClr val="00B050"/>
                </a:solidFill>
              </a:rPr>
              <a:t>Sub- </a:t>
            </a:r>
            <a:r>
              <a:rPr lang="en" sz="2400" b="1" dirty="0">
                <a:solidFill>
                  <a:srgbClr val="00B050"/>
                </a:solidFill>
              </a:rPr>
              <a:t>problem 3 </a:t>
            </a:r>
            <a:r>
              <a:rPr lang="en" sz="2400" dirty="0">
                <a:solidFill>
                  <a:srgbClr val="00B050"/>
                </a:solidFill>
              </a:rPr>
              <a:t>: </a:t>
            </a:r>
            <a:r>
              <a:rPr lang="en" sz="2400" dirty="0"/>
              <a:t>say if </a:t>
            </a:r>
            <a:r>
              <a:rPr lang="en" sz="2400" dirty="0" smtClean="0"/>
              <a:t>the student </a:t>
            </a:r>
            <a:r>
              <a:rPr lang="en" sz="2400" dirty="0"/>
              <a:t>is admitted or deferred</a:t>
            </a: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" sz="3600" b="1" dirty="0">
                <a:solidFill>
                  <a:srgbClr val="0070C0"/>
                </a:solidFill>
              </a:rPr>
              <a:t>2. Subprograms</a:t>
            </a:r>
            <a:endParaRPr lang="fr-FR" sz="3200" b="1" dirty="0">
              <a:solidFill>
                <a:srgbClr val="0070C0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8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908720"/>
            <a:ext cx="8572560" cy="5572164"/>
          </a:xfrm>
        </p:spPr>
        <p:txBody>
          <a:bodyPr>
            <a:normAutofit/>
          </a:bodyPr>
          <a:lstStyle/>
          <a:p>
            <a:pPr marL="342900" lvl="1" indent="-342900" algn="just">
              <a:spcAft>
                <a:spcPts val="600"/>
              </a:spcAft>
              <a:buFont typeface="Arial" pitchFamily="34" charset="0"/>
              <a:buChar char="•"/>
            </a:pPr>
            <a:r>
              <a:rPr lang="en" sz="2400" dirty="0" smtClean="0"/>
              <a:t>The algorithm can be decomposed into the following three subprograms ( </a:t>
            </a:r>
            <a:r>
              <a:rPr lang="en" sz="2400" b="1" dirty="0" smtClean="0">
                <a:solidFill>
                  <a:srgbClr val="FF0000"/>
                </a:solidFill>
              </a:rPr>
              <a:t>Modules </a:t>
            </a:r>
            <a:r>
              <a:rPr lang="en" sz="2400" dirty="0" smtClean="0"/>
              <a:t>):</a:t>
            </a:r>
          </a:p>
          <a:p>
            <a:pPr marL="361950" lvl="2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en" b="1" dirty="0" smtClean="0">
                <a:solidFill>
                  <a:srgbClr val="00B050"/>
                </a:solidFill>
              </a:rPr>
              <a:t>Module 1 </a:t>
            </a:r>
            <a:r>
              <a:rPr lang="en" b="1" dirty="0" smtClean="0"/>
              <a:t>: </a:t>
            </a:r>
            <a:r>
              <a:rPr lang="en" dirty="0" smtClean="0"/>
              <a:t>allows you to read students </a:t>
            </a:r>
            <a:r>
              <a:rPr lang="en" dirty="0"/>
              <a:t>' notes (exam, tutorial and practical work</a:t>
            </a:r>
            <a:r>
              <a:rPr lang="en" dirty="0" smtClean="0"/>
              <a:t>)</a:t>
            </a:r>
          </a:p>
          <a:p>
            <a:pPr marL="361950" lvl="2" indent="0" algn="just">
              <a:spcBef>
                <a:spcPts val="1200"/>
              </a:spcBef>
              <a:spcAft>
                <a:spcPts val="1200"/>
              </a:spcAft>
              <a:buNone/>
            </a:pPr>
            <a:endParaRPr lang="en" dirty="0"/>
          </a:p>
          <a:p>
            <a:pPr marL="361950" lvl="2" indent="0" algn="just">
              <a:spcBef>
                <a:spcPts val="1200"/>
              </a:spcBef>
              <a:spcAft>
                <a:spcPts val="1200"/>
              </a:spcAft>
              <a:buNone/>
            </a:pPr>
            <a:endParaRPr lang="en" dirty="0" smtClean="0"/>
          </a:p>
          <a:p>
            <a:pPr marL="361950" lvl="2" indent="0" algn="just">
              <a:spcBef>
                <a:spcPts val="1200"/>
              </a:spcBef>
              <a:spcAft>
                <a:spcPts val="1200"/>
              </a:spcAft>
              <a:buNone/>
            </a:pPr>
            <a:endParaRPr lang="en" dirty="0"/>
          </a:p>
          <a:p>
            <a:pPr marL="361950" lvl="2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fr-FR" dirty="0" smtClean="0"/>
              <a:t>               </a:t>
            </a:r>
            <a:r>
              <a:rPr lang="en-US" b="1" dirty="0" smtClean="0"/>
              <a:t>Role: read students’ notes</a:t>
            </a:r>
            <a:r>
              <a:rPr lang="fr-FR" dirty="0" smtClean="0"/>
              <a:t> </a:t>
            </a:r>
            <a:endParaRPr lang="en" dirty="0" smtClean="0"/>
          </a:p>
          <a:p>
            <a:pPr marL="361950" lvl="2" indent="0" algn="just">
              <a:spcBef>
                <a:spcPts val="1200"/>
              </a:spcBef>
              <a:spcAft>
                <a:spcPts val="1200"/>
              </a:spcAft>
              <a:buNone/>
            </a:pPr>
            <a:endParaRPr lang="en" dirty="0"/>
          </a:p>
          <a:p>
            <a:pPr marL="361950" lvl="2" indent="0" algn="just">
              <a:spcBef>
                <a:spcPts val="1200"/>
              </a:spcBef>
              <a:spcAft>
                <a:spcPts val="1200"/>
              </a:spcAft>
              <a:buNone/>
            </a:pPr>
            <a:endParaRPr lang="en" dirty="0" smtClean="0"/>
          </a:p>
          <a:p>
            <a:pPr marL="361950" lvl="2" indent="0" algn="just">
              <a:spcBef>
                <a:spcPts val="1200"/>
              </a:spcBef>
              <a:spcAft>
                <a:spcPts val="1200"/>
              </a:spcAft>
              <a:buNone/>
            </a:pPr>
            <a:endParaRPr lang="en" dirty="0"/>
          </a:p>
          <a:p>
            <a:pPr marL="361950" lvl="2" indent="0" algn="just">
              <a:spcBef>
                <a:spcPts val="1200"/>
              </a:spcBef>
              <a:spcAft>
                <a:spcPts val="1200"/>
              </a:spcAft>
              <a:buNone/>
            </a:pPr>
            <a:endParaRPr lang="en" dirty="0" smtClean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" sz="3600" b="1" dirty="0" smtClean="0">
                <a:solidFill>
                  <a:srgbClr val="0070C0"/>
                </a:solidFill>
              </a:rPr>
              <a:t>2. Subprograms</a:t>
            </a:r>
            <a:endParaRPr lang="fr-FR" sz="3200" b="1" dirty="0">
              <a:solidFill>
                <a:srgbClr val="0070C0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9</a:t>
            </a:fld>
            <a:endParaRPr lang="fr-FR" dirty="0"/>
          </a:p>
        </p:txBody>
      </p:sp>
      <p:grpSp>
        <p:nvGrpSpPr>
          <p:cNvPr id="8" name="Groupe 7"/>
          <p:cNvGrpSpPr/>
          <p:nvPr/>
        </p:nvGrpSpPr>
        <p:grpSpPr>
          <a:xfrm>
            <a:off x="1882188" y="3314601"/>
            <a:ext cx="5137183" cy="1268561"/>
            <a:chOff x="1691680" y="1599183"/>
            <a:chExt cx="5137183" cy="1268561"/>
          </a:xfrm>
        </p:grpSpPr>
        <p:sp>
          <p:nvSpPr>
            <p:cNvPr id="9" name="Rectangle 8"/>
            <p:cNvSpPr/>
            <p:nvPr/>
          </p:nvSpPr>
          <p:spPr>
            <a:xfrm>
              <a:off x="1691680" y="1628800"/>
              <a:ext cx="2880320" cy="122413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sz="2800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Read_Notes</a:t>
              </a:r>
              <a:endParaRPr lang="fr-FR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0" name="Connecteur droit avec flèche 9"/>
            <p:cNvCxnSpPr/>
            <p:nvPr/>
          </p:nvCxnSpPr>
          <p:spPr>
            <a:xfrm>
              <a:off x="4572000" y="1844824"/>
              <a:ext cx="792088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necteur droit avec flèche 10"/>
            <p:cNvCxnSpPr/>
            <p:nvPr/>
          </p:nvCxnSpPr>
          <p:spPr>
            <a:xfrm>
              <a:off x="4589672" y="2225361"/>
              <a:ext cx="792088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avec flèche 11"/>
            <p:cNvCxnSpPr/>
            <p:nvPr/>
          </p:nvCxnSpPr>
          <p:spPr>
            <a:xfrm>
              <a:off x="4589672" y="2636912"/>
              <a:ext cx="792088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ZoneTexte 12"/>
            <p:cNvSpPr txBox="1"/>
            <p:nvPr/>
          </p:nvSpPr>
          <p:spPr>
            <a:xfrm>
              <a:off x="5358073" y="1599183"/>
              <a:ext cx="11462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" sz="2400" b="1" dirty="0" smtClean="0"/>
                <a:t>TP: real</a:t>
              </a:r>
              <a:endParaRPr lang="fr-FR" b="1" dirty="0"/>
            </a:p>
          </p:txBody>
        </p:sp>
        <p:sp>
          <p:nvSpPr>
            <p:cNvPr id="14" name="ZoneTexte 13"/>
            <p:cNvSpPr txBox="1"/>
            <p:nvPr/>
          </p:nvSpPr>
          <p:spPr>
            <a:xfrm>
              <a:off x="5364088" y="1994528"/>
              <a:ext cx="11766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" sz="2400" b="1" dirty="0" smtClean="0"/>
                <a:t>TD: real</a:t>
              </a:r>
              <a:endParaRPr lang="fr-FR" b="1" dirty="0"/>
            </a:p>
          </p:txBody>
        </p:sp>
        <p:sp>
          <p:nvSpPr>
            <p:cNvPr id="15" name="ZoneTexte 14"/>
            <p:cNvSpPr txBox="1"/>
            <p:nvPr/>
          </p:nvSpPr>
          <p:spPr>
            <a:xfrm>
              <a:off x="5400202" y="2406079"/>
              <a:ext cx="142866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" sz="2400" b="1" dirty="0" err="1" smtClean="0"/>
                <a:t>Cont </a:t>
              </a:r>
              <a:r>
                <a:rPr lang="en" sz="2400" b="1" dirty="0" smtClean="0"/>
                <a:t>: real</a:t>
              </a:r>
              <a:endParaRPr lang="fr-FR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672421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4406</TotalTime>
  <Words>2293</Words>
  <Application>Microsoft Office PowerPoint</Application>
  <PresentationFormat>Affichage à l'écran (4:3)</PresentationFormat>
  <Paragraphs>488</Paragraphs>
  <Slides>42</Slides>
  <Notes>15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42</vt:i4>
      </vt:variant>
    </vt:vector>
  </HeadingPairs>
  <TitlesOfParts>
    <vt:vector size="43" baseType="lpstr">
      <vt:lpstr>Thème Office</vt:lpstr>
      <vt:lpstr>Chapter 1: Subprograms</vt:lpstr>
      <vt:lpstr>1. Introduction</vt:lpstr>
      <vt:lpstr>1. Introduction</vt:lpstr>
      <vt:lpstr>1. Introduction</vt:lpstr>
      <vt:lpstr>1. Introduction</vt:lpstr>
      <vt:lpstr>1. Introduction</vt:lpstr>
      <vt:lpstr>2. Subprograms</vt:lpstr>
      <vt:lpstr>2. Subprograms</vt:lpstr>
      <vt:lpstr>2. Subprograms</vt:lpstr>
      <vt:lpstr>2. Subprograms</vt:lpstr>
      <vt:lpstr>2. Subprograms</vt:lpstr>
      <vt:lpstr>2. Subprograms</vt:lpstr>
      <vt:lpstr>2. Subprograms</vt:lpstr>
      <vt:lpstr>2. Subprograms</vt:lpstr>
      <vt:lpstr>2. Subprograms</vt:lpstr>
      <vt:lpstr>2. Subprograms</vt:lpstr>
      <vt:lpstr>2.1 Procedures</vt:lpstr>
      <vt:lpstr>2.1 Procedures ( Declaration of a procedure)</vt:lpstr>
      <vt:lpstr>2.1 Procedures (Parameters of a procedure)</vt:lpstr>
      <vt:lpstr>2.1 Procedures (Parameters of a procedure)</vt:lpstr>
      <vt:lpstr>2.1 Procedures (Parameters of a procedure)</vt:lpstr>
      <vt:lpstr>2.1 Procedures (Example of use)</vt:lpstr>
      <vt:lpstr>2.1 Procedures (Example of use)</vt:lpstr>
      <vt:lpstr>2.1 Procedures (Procedure call)</vt:lpstr>
      <vt:lpstr>2.1 Procedures (Example)</vt:lpstr>
      <vt:lpstr>2.1 Functions</vt:lpstr>
      <vt:lpstr>2.1 Functions (declaration)</vt:lpstr>
      <vt:lpstr>2.1 Functions (declaration)</vt:lpstr>
      <vt:lpstr>2.1 Functions ( function call )</vt:lpstr>
      <vt:lpstr>2.1 Functions ( function call )</vt:lpstr>
      <vt:lpstr>2.1 Functions ( function call )</vt:lpstr>
      <vt:lpstr>3. Global variables and local variables</vt:lpstr>
      <vt:lpstr>3. Global variables and local variables</vt:lpstr>
      <vt:lpstr>4. Parameters Passing :</vt:lpstr>
      <vt:lpstr>4.1. Passing by value</vt:lpstr>
      <vt:lpstr>4. Passing by value</vt:lpstr>
      <vt:lpstr>4.2 Passage by variable :</vt:lpstr>
      <vt:lpstr>4. Passing by value</vt:lpstr>
      <vt:lpstr>5. Benefits of using procedures and functions</vt:lpstr>
      <vt:lpstr>2.1 Procedures (Example of use)</vt:lpstr>
      <vt:lpstr>2.1 Procedures (Example of use)</vt:lpstr>
      <vt:lpstr>2.1 Procedures (Example of use)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Salim</dc:creator>
  <cp:lastModifiedBy>ali</cp:lastModifiedBy>
  <cp:revision>1599</cp:revision>
  <dcterms:created xsi:type="dcterms:W3CDTF">2012-10-16T09:31:24Z</dcterms:created>
  <dcterms:modified xsi:type="dcterms:W3CDTF">2024-02-11T22:14:29Z</dcterms:modified>
</cp:coreProperties>
</file>