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7" r:id="rId2"/>
    <p:sldId id="256"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26" r:id="rId38"/>
    <p:sldId id="305" r:id="rId39"/>
    <p:sldId id="317" r:id="rId40"/>
    <p:sldId id="325" r:id="rId41"/>
    <p:sldId id="327" r:id="rId42"/>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94660"/>
  </p:normalViewPr>
  <p:slideViewPr>
    <p:cSldViewPr>
      <p:cViewPr varScale="1">
        <p:scale>
          <a:sx n="42" d="100"/>
          <a:sy n="42" d="100"/>
        </p:scale>
        <p:origin x="153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A2FF357-49D2-4594-B1D0-1DF51B4EF2B5}" type="datetimeFigureOut">
              <a:rPr lang="fr-FR" smtClean="0"/>
              <a:pPr/>
              <a:t>08/11/2021</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fr-FR"/>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806F0AFA-EA72-4758-8224-D11A889D9BCB}" type="slidenum">
              <a:rPr lang="fr-FR" smtClean="0"/>
              <a:pPr/>
              <a:t>‹#›</a:t>
            </a:fld>
            <a:endParaRPr lang="fr-FR"/>
          </a:p>
        </p:txBody>
      </p:sp>
    </p:spTree>
    <p:extLst>
      <p:ext uri="{BB962C8B-B14F-4D97-AF65-F5344CB8AC3E}">
        <p14:creationId xmlns:p14="http://schemas.microsoft.com/office/powerpoint/2010/main" val="4032086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pPr/>
              <a:t>35</a:t>
            </a:fld>
            <a:endParaRPr lang="fr-FR"/>
          </a:p>
        </p:txBody>
      </p:sp>
    </p:spTree>
    <p:extLst>
      <p:ext uri="{BB962C8B-B14F-4D97-AF65-F5344CB8AC3E}">
        <p14:creationId xmlns:p14="http://schemas.microsoft.com/office/powerpoint/2010/main" val="2243888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pPr/>
              <a:t>36</a:t>
            </a:fld>
            <a:endParaRPr lang="fr-FR"/>
          </a:p>
        </p:txBody>
      </p:sp>
    </p:spTree>
    <p:extLst>
      <p:ext uri="{BB962C8B-B14F-4D97-AF65-F5344CB8AC3E}">
        <p14:creationId xmlns:p14="http://schemas.microsoft.com/office/powerpoint/2010/main" val="807254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pPr/>
              <a:t>37</a:t>
            </a:fld>
            <a:endParaRPr lang="fr-FR"/>
          </a:p>
        </p:txBody>
      </p:sp>
    </p:spTree>
    <p:extLst>
      <p:ext uri="{BB962C8B-B14F-4D97-AF65-F5344CB8AC3E}">
        <p14:creationId xmlns:p14="http://schemas.microsoft.com/office/powerpoint/2010/main" val="2404861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C1EB26-6D75-436B-A247-D3336913E613}"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58FF84-7714-4D91-BB24-EEBAF9B30CEB}"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1EB26-6D75-436B-A247-D3336913E613}" type="datetimeFigureOut">
              <a:rPr lang="fr-FR" smtClean="0"/>
              <a:pPr/>
              <a:t>08/11/2021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8FF84-7714-4D91-BB24-EEBAF9B30CE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2143116"/>
            <a:ext cx="7772400" cy="2327281"/>
          </a:xfrm>
        </p:spPr>
        <p:txBody>
          <a:bodyPr/>
          <a:lstStyle/>
          <a:p>
            <a:r>
              <a:rPr lang="fr-FR" b="1" dirty="0" smtClean="0">
                <a:solidFill>
                  <a:srgbClr val="FF0000"/>
                </a:solidFill>
              </a:rPr>
              <a:t>Modélisation des applications Web</a:t>
            </a:r>
            <a:endParaRPr lang="fr-FR" b="1" dirty="0">
              <a:solidFill>
                <a:srgbClr val="FF0000"/>
              </a:solidFill>
            </a:endParaRPr>
          </a:p>
        </p:txBody>
      </p:sp>
      <p:sp>
        <p:nvSpPr>
          <p:cNvPr id="3" name="Sous-titre 2"/>
          <p:cNvSpPr>
            <a:spLocks noGrp="1"/>
          </p:cNvSpPr>
          <p:nvPr>
            <p:ph type="subTitle" idx="1"/>
          </p:nvPr>
        </p:nvSpPr>
        <p:spPr>
          <a:xfrm>
            <a:off x="285720" y="285728"/>
            <a:ext cx="8286808" cy="1214446"/>
          </a:xfrm>
        </p:spPr>
        <p:txBody>
          <a:bodyPr>
            <a:normAutofit/>
          </a:bodyPr>
          <a:lstStyle/>
          <a:p>
            <a:r>
              <a:rPr lang="fr-FR" sz="2800" b="1" dirty="0"/>
              <a:t>Intitulé du Master : MASTER PROFESSIONNEL  en STIC </a:t>
            </a:r>
            <a:endParaRPr lang="fr-FR" sz="2800" dirty="0" smtClean="0"/>
          </a:p>
          <a:p>
            <a:r>
              <a:rPr lang="fr-FR" sz="2800" dirty="0" smtClean="0"/>
              <a:t>1ere année</a:t>
            </a:r>
          </a:p>
          <a:p>
            <a:endParaRPr lang="fr-FR" dirty="0"/>
          </a:p>
        </p:txBody>
      </p:sp>
      <p:sp>
        <p:nvSpPr>
          <p:cNvPr id="5" name="ZoneTexte 4"/>
          <p:cNvSpPr txBox="1"/>
          <p:nvPr/>
        </p:nvSpPr>
        <p:spPr>
          <a:xfrm>
            <a:off x="571472" y="5000636"/>
            <a:ext cx="7929618" cy="369332"/>
          </a:xfrm>
          <a:prstGeom prst="rect">
            <a:avLst/>
          </a:prstGeom>
          <a:noFill/>
        </p:spPr>
        <p:txBody>
          <a:bodyPr wrap="square" rtlCol="0">
            <a:spAutoFit/>
          </a:bodyPr>
          <a:lstStyle/>
          <a:p>
            <a:r>
              <a:rPr lang="fr-FR" dirty="0" smtClean="0"/>
              <a:t>Responsable: Dr. M. BOUZAHZAH</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(7)</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fontScale="77500" lnSpcReduction="20000"/>
          </a:bodyPr>
          <a:lstStyle/>
          <a:p>
            <a:pPr marL="514350" indent="-514350" algn="just">
              <a:buFont typeface="+mj-lt"/>
              <a:buAutoNum type="arabicPeriod" startAt="5"/>
            </a:pPr>
            <a:r>
              <a:rPr lang="fr-FR" b="1" dirty="0">
                <a:solidFill>
                  <a:schemeClr val="tx2">
                    <a:lumMod val="60000"/>
                    <a:lumOff val="40000"/>
                  </a:schemeClr>
                </a:solidFill>
              </a:rPr>
              <a:t>Plans d'itération </a:t>
            </a:r>
            <a:endParaRPr lang="fr-FR" b="1" dirty="0" smtClean="0">
              <a:solidFill>
                <a:schemeClr val="tx2">
                  <a:lumMod val="60000"/>
                  <a:lumOff val="40000"/>
                </a:schemeClr>
              </a:solidFill>
            </a:endParaRPr>
          </a:p>
          <a:p>
            <a:pPr marL="514350" indent="-514350" algn="just">
              <a:buNone/>
            </a:pPr>
            <a:r>
              <a:rPr lang="fr-FR" b="1" dirty="0" smtClean="0"/>
              <a:t>      La </a:t>
            </a:r>
            <a:r>
              <a:rPr lang="fr-FR" b="1" dirty="0"/>
              <a:t>planification des itérations comprend la dotation en personnel et les objectifs de chaque équipe, ainsi que les artefacts qui devraient être terminés et quand. </a:t>
            </a:r>
            <a:endParaRPr lang="fr-FR" b="1" dirty="0" smtClean="0"/>
          </a:p>
          <a:p>
            <a:pPr marL="514350" indent="-514350" algn="just">
              <a:buNone/>
            </a:pPr>
            <a:r>
              <a:rPr lang="fr-FR" b="1" dirty="0"/>
              <a:t> </a:t>
            </a:r>
            <a:r>
              <a:rPr lang="fr-FR" b="1" dirty="0" smtClean="0"/>
              <a:t>       À </a:t>
            </a:r>
            <a:r>
              <a:rPr lang="fr-FR" b="1" dirty="0"/>
              <a:t>tout moment, il y a toujours «deux» plans d'itération: le plan actif et le plan de l'itération suivante. </a:t>
            </a:r>
            <a:endParaRPr lang="fr-FR" b="1" dirty="0" smtClean="0"/>
          </a:p>
          <a:p>
            <a:pPr marL="514350" indent="-514350" algn="just">
              <a:buNone/>
            </a:pPr>
            <a:r>
              <a:rPr lang="fr-FR" b="1" dirty="0"/>
              <a:t> </a:t>
            </a:r>
            <a:r>
              <a:rPr lang="fr-FR" b="1" dirty="0" smtClean="0"/>
              <a:t>      L'actif</a:t>
            </a:r>
            <a:r>
              <a:rPr lang="fr-FR" b="1" dirty="0"/>
              <a:t>, l'itération en cours sur laquelle travaille l'équipe, est référencée par les membres de l'équipe et mesuré par le chef de projet. </a:t>
            </a:r>
            <a:endParaRPr lang="fr-FR" b="1" dirty="0" smtClean="0"/>
          </a:p>
          <a:p>
            <a:pPr marL="514350" indent="-514350" algn="just">
              <a:buNone/>
            </a:pPr>
            <a:r>
              <a:rPr lang="fr-FR" b="1" dirty="0"/>
              <a:t> </a:t>
            </a:r>
            <a:r>
              <a:rPr lang="fr-FR" b="1" dirty="0" smtClean="0"/>
              <a:t>      Le </a:t>
            </a:r>
            <a:r>
              <a:rPr lang="fr-FR" b="1" dirty="0"/>
              <a:t>plan d'itération suivant est modifié et amélioré avec les informations obtenues à partir de l'évaluation des résultats du présent et des itérations précédentes.</a:t>
            </a:r>
            <a:br>
              <a:rPr lang="fr-FR" b="1" dirty="0"/>
            </a:br>
            <a:endParaRPr lang="fr-F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(8)</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buFont typeface="+mj-lt"/>
              <a:buAutoNum type="arabicPeriod" startAt="6"/>
            </a:pPr>
            <a:r>
              <a:rPr lang="fr-FR" b="1" dirty="0">
                <a:solidFill>
                  <a:schemeClr val="tx2">
                    <a:lumMod val="60000"/>
                    <a:lumOff val="40000"/>
                  </a:schemeClr>
                </a:solidFill>
              </a:rPr>
              <a:t>Évaluations </a:t>
            </a:r>
            <a:r>
              <a:rPr lang="fr-FR" b="1" dirty="0" smtClean="0">
                <a:solidFill>
                  <a:schemeClr val="tx2">
                    <a:lumMod val="60000"/>
                    <a:lumOff val="40000"/>
                  </a:schemeClr>
                </a:solidFill>
              </a:rPr>
              <a:t>d'itération</a:t>
            </a:r>
          </a:p>
          <a:p>
            <a:pPr marL="514350" indent="-514350" algn="just">
              <a:buNone/>
            </a:pPr>
            <a:r>
              <a:rPr lang="fr-FR" dirty="0"/>
              <a:t> </a:t>
            </a:r>
            <a:r>
              <a:rPr lang="fr-FR" dirty="0" smtClean="0"/>
              <a:t>    </a:t>
            </a:r>
            <a:r>
              <a:rPr lang="fr-FR" b="1" dirty="0"/>
              <a:t>Le plan d'itération suivant est modifié et amélioré avec les informations obtenues à partir de l'évaluation des résultats du présent et des itérations précédentes</a:t>
            </a:r>
            <a:r>
              <a:rPr lang="fr-FR" b="1" dirty="0" smtClean="0"/>
              <a:t>.</a:t>
            </a:r>
            <a:endParaRPr lang="fr-FR" b="1" dirty="0"/>
          </a:p>
          <a:p>
            <a:pPr marL="514350" indent="-514350" algn="just">
              <a:buNone/>
            </a:pPr>
            <a:r>
              <a:rPr lang="fr-FR" b="1" dirty="0" smtClean="0"/>
              <a:t>      </a:t>
            </a:r>
            <a:r>
              <a:rPr lang="fr-FR" b="1" dirty="0"/>
              <a:t>L'objectif est d'affiner et de recentrer continuellement la direction du progrès vers la satisfaction ultime des exigences.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Rassemblement </a:t>
            </a:r>
            <a:r>
              <a:rPr lang="fr-FR" b="1" dirty="0">
                <a:solidFill>
                  <a:srgbClr val="FF0000"/>
                </a:solidFill>
              </a:rPr>
              <a:t>des </a:t>
            </a:r>
            <a:r>
              <a:rPr lang="fr-FR" b="1" dirty="0" smtClean="0">
                <a:solidFill>
                  <a:srgbClr val="FF0000"/>
                </a:solidFill>
              </a:rPr>
              <a:t>exigences (1)</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r>
              <a:rPr lang="fr-FR" b="1" dirty="0"/>
              <a:t>Une exigence est une déclaration de ce que le système devrait faire</a:t>
            </a:r>
            <a:r>
              <a:rPr lang="fr-FR" b="1" dirty="0" smtClean="0"/>
              <a:t>.</a:t>
            </a:r>
          </a:p>
          <a:p>
            <a:pPr marL="514350" indent="-514350" algn="just"/>
            <a:r>
              <a:rPr lang="fr-FR" b="1" dirty="0"/>
              <a:t>La collecte de toutes les exigences du système est la spécification des exigences</a:t>
            </a:r>
            <a:r>
              <a:rPr lang="fr-FR" b="1" dirty="0" smtClean="0"/>
              <a:t>.</a:t>
            </a:r>
          </a:p>
          <a:p>
            <a:pPr marL="514350" indent="-514350" algn="just"/>
            <a:r>
              <a:rPr lang="fr-FR" b="1" dirty="0"/>
              <a:t>L'objectif général des exigences est d'exprimer sans ambiguïté ce que le système proposé devrait </a:t>
            </a:r>
            <a:r>
              <a:rPr lang="fr-FR" b="1" dirty="0" smtClean="0"/>
              <a:t>faire.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Rassemblement </a:t>
            </a:r>
            <a:r>
              <a:rPr lang="fr-FR" b="1" dirty="0">
                <a:solidFill>
                  <a:srgbClr val="FF0000"/>
                </a:solidFill>
              </a:rPr>
              <a:t>des </a:t>
            </a:r>
            <a:r>
              <a:rPr lang="fr-FR" b="1" dirty="0" smtClean="0">
                <a:solidFill>
                  <a:srgbClr val="FF0000"/>
                </a:solidFill>
              </a:rPr>
              <a:t>exigences (2)</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r>
              <a:rPr lang="fr-FR" b="1" dirty="0" smtClean="0"/>
              <a:t>Un élément clé de l'expression des exigences de manière à ce que toutes les parties concernées puissent les comprendre est les cas d'utilisation.</a:t>
            </a:r>
          </a:p>
          <a:p>
            <a:pPr marL="514350" indent="-514350" algn="just"/>
            <a:r>
              <a:rPr lang="fr-FR" b="1" dirty="0"/>
              <a:t>les cas d'utilisation expriment des scénarios d'utilisation du système dans la langue du domaine.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L’analyse (1)</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r>
              <a:rPr lang="fr-FR" b="1" dirty="0"/>
              <a:t>L'analyse est le processus d'examen des exigences et de construction d'un modèle conceptuel du système à construire. </a:t>
            </a:r>
            <a:endParaRPr lang="fr-FR" b="1" dirty="0" smtClean="0"/>
          </a:p>
          <a:p>
            <a:pPr marL="514350" indent="-514350" algn="just"/>
            <a:r>
              <a:rPr lang="fr-FR" b="1" dirty="0"/>
              <a:t>L'analyse est souvent mentionnée dans le même souffle que </a:t>
            </a:r>
            <a:r>
              <a:rPr lang="fr-FR" b="1" dirty="0" smtClean="0"/>
              <a:t>la conception, car les </a:t>
            </a:r>
            <a:r>
              <a:rPr lang="fr-FR" b="1" dirty="0"/>
              <a:t>mêmes personnes contribuent à ces flux de travail, mais les activités et les </a:t>
            </a:r>
            <a:r>
              <a:rPr lang="fr-FR" b="1" dirty="0" smtClean="0"/>
              <a:t>motivations </a:t>
            </a:r>
            <a:r>
              <a:rPr lang="fr-FR" b="1" dirty="0"/>
              <a:t>sont nettement différentes.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L’analyse (2)</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fontScale="92500"/>
          </a:bodyPr>
          <a:lstStyle/>
          <a:p>
            <a:pPr marL="514350" indent="-514350" algn="just"/>
            <a:r>
              <a:rPr lang="fr-FR" b="1" dirty="0"/>
              <a:t>Les artefacts d'analyse incluent des classes et des collaborations détaillées, des diagrammes de séquence, des diagrammes d'états et des diagrammes d'activités</a:t>
            </a:r>
            <a:r>
              <a:rPr lang="fr-FR" b="1" dirty="0" smtClean="0"/>
              <a:t>.</a:t>
            </a:r>
          </a:p>
          <a:p>
            <a:pPr marL="514350" indent="-514350" algn="just"/>
            <a:r>
              <a:rPr lang="fr-FR" b="1" dirty="0"/>
              <a:t>Ce sont les mêmes artefacts utilisés et élaborés pendant la </a:t>
            </a:r>
            <a:r>
              <a:rPr lang="fr-FR" b="1" dirty="0" smtClean="0"/>
              <a:t>conception</a:t>
            </a:r>
          </a:p>
          <a:p>
            <a:pPr marL="514350" indent="-514350" algn="just"/>
            <a:r>
              <a:rPr lang="fr-FR" b="1" dirty="0"/>
              <a:t>la principale différence est que l'architecture n'est pas encore appliquée. Les artefacts d'analyse représentent le système extrait de l'architecture.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La conception </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fontScale="92500" lnSpcReduction="20000"/>
          </a:bodyPr>
          <a:lstStyle/>
          <a:p>
            <a:pPr marL="514350" indent="-514350" algn="just"/>
            <a:r>
              <a:rPr lang="fr-FR" b="1" dirty="0"/>
              <a:t>L'objectif principal de la conception est de rendre le modèle d'analyse du système réalisable dans le logiciel</a:t>
            </a:r>
            <a:r>
              <a:rPr lang="fr-FR" b="1" dirty="0" smtClean="0"/>
              <a:t>.</a:t>
            </a:r>
          </a:p>
          <a:p>
            <a:pPr marL="514350" indent="-514350" algn="just"/>
            <a:r>
              <a:rPr lang="fr-FR" b="1" dirty="0" smtClean="0"/>
              <a:t>La conception </a:t>
            </a:r>
            <a:r>
              <a:rPr lang="fr-FR" b="1" dirty="0"/>
              <a:t>prend les artefacts produits pendant la conception et leur applique l'architecture</a:t>
            </a:r>
            <a:r>
              <a:rPr lang="fr-FR" b="1" dirty="0" smtClean="0"/>
              <a:t>.</a:t>
            </a:r>
          </a:p>
          <a:p>
            <a:pPr marL="514350" indent="-514350" algn="just"/>
            <a:r>
              <a:rPr lang="fr-FR" b="1" dirty="0"/>
              <a:t>Dans certaines situations, l'application d'une architecture affecte tellement le modèle que deux modèles conceptuellement séparés du système sont maintenus: le modèle d'analyse et le modèle de conception. Ces deux modèles ne sont que des vues différentes du même système.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solidFill>
                  <a:srgbClr val="FF0000"/>
                </a:solidFill>
              </a:rPr>
              <a:t>L’implémentation (1) </a:t>
            </a:r>
            <a:r>
              <a:rPr lang="fr-FR" dirty="0"/>
              <a:t/>
            </a:r>
            <a:br>
              <a:rPr lang="fr-FR" dirty="0"/>
            </a:b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fontScale="85000" lnSpcReduction="20000"/>
          </a:bodyPr>
          <a:lstStyle/>
          <a:p>
            <a:pPr marL="514350" indent="-514350" algn="just"/>
            <a:r>
              <a:rPr lang="fr-FR" b="1" dirty="0" smtClean="0"/>
              <a:t>L’implémentation et la mise en </a:t>
            </a:r>
            <a:r>
              <a:rPr lang="fr-FR" b="1" dirty="0" err="1" smtClean="0"/>
              <a:t>oeuvre</a:t>
            </a:r>
            <a:r>
              <a:rPr lang="fr-FR" b="1" dirty="0" smtClean="0"/>
              <a:t> </a:t>
            </a:r>
            <a:r>
              <a:rPr lang="fr-FR" b="1" dirty="0"/>
              <a:t>d'un système logiciel va au-delà de l'écriture et de la compilation du code, même si cela représente une grande partie du flux de travail. </a:t>
            </a:r>
            <a:endParaRPr lang="fr-FR" b="1" dirty="0" smtClean="0"/>
          </a:p>
          <a:p>
            <a:pPr marL="514350" indent="-514350" algn="just"/>
            <a:r>
              <a:rPr lang="fr-FR" b="1" dirty="0"/>
              <a:t>La mise en œuvre prend les artefacts du design et leur applique des outils de développement logiciel. </a:t>
            </a:r>
            <a:endParaRPr lang="fr-FR" b="1" dirty="0" smtClean="0"/>
          </a:p>
          <a:p>
            <a:pPr marL="514350" indent="-514350" algn="just"/>
            <a:r>
              <a:rPr lang="fr-FR" b="1" dirty="0" smtClean="0"/>
              <a:t>Les applications Web impliquent souvent un certain nombre de technologies qui doivent être gérées. Les langages de programmation et les compétences pour le développement côté client sont principalement HTML, JavaScript, Java, ActiveX et, éventuellement, certaines technologies d'objets distribués</a:t>
            </a:r>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L’implémentation (2)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fr-FR" b="1" dirty="0" smtClean="0"/>
              <a:t>Les </a:t>
            </a:r>
            <a:r>
              <a:rPr lang="fr-FR" b="1" dirty="0"/>
              <a:t>langages et les technologies sur le serveur ont une plus grande portée et impliquent des langages typiques de programmation d'objets et de troisième génération (C / C ++, Java, </a:t>
            </a:r>
            <a:r>
              <a:rPr lang="fr-FR" b="1" dirty="0" err="1"/>
              <a:t>Smalltalk</a:t>
            </a:r>
            <a:r>
              <a:rPr lang="fr-FR" b="1" dirty="0"/>
              <a:t>, Ada, Eiffel), ainsi que des technologies de composants telles que JavaBeans et COM</a:t>
            </a:r>
            <a:r>
              <a:rPr lang="fr-FR" b="1" dirty="0" smtClean="0"/>
              <a:t>.</a:t>
            </a:r>
          </a:p>
          <a:p>
            <a:pPr algn="just"/>
            <a:r>
              <a:rPr lang="fr-FR" b="1" dirty="0" smtClean="0"/>
              <a:t> </a:t>
            </a:r>
            <a:r>
              <a:rPr lang="fr-FR" b="1" dirty="0"/>
              <a:t>Le côté serveur traite également les technologies traditionnelles de base de données et de surveillance de traitement des transactions (TPM). </a:t>
            </a:r>
            <a:endParaRPr lang="fr-FR" b="1" dirty="0" smtClean="0"/>
          </a:p>
          <a:p>
            <a:pPr algn="just"/>
            <a:r>
              <a:rPr lang="fr-FR" b="1" dirty="0" smtClean="0"/>
              <a:t>Sur </a:t>
            </a:r>
            <a:r>
              <a:rPr lang="fr-FR" b="1" dirty="0"/>
              <a:t>le serveur, une application Web est à peu près comme n'importe quel autre système client / serveur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(1)</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Le </a:t>
            </a:r>
            <a:r>
              <a:rPr lang="fr-FR" b="1" dirty="0"/>
              <a:t>test se concentre sur l'évaluation des artefacts exécutables du système.</a:t>
            </a:r>
            <a:r>
              <a:rPr lang="fr-FR" b="1" dirty="0" smtClean="0"/>
              <a:t> </a:t>
            </a:r>
          </a:p>
          <a:p>
            <a:pPr algn="just"/>
            <a:r>
              <a:rPr lang="fr-FR" b="1" dirty="0"/>
              <a:t>Le test est distinct de l'assurance qualité (AQ), car le contrôle qualité affecte toutes les parties du système, tandis que le test est effectué uniquement sur les parties exécutables (ou presque exécutables) du système. </a:t>
            </a:r>
            <a:endParaRPr lang="fr-FR" b="1" dirty="0" smtClean="0"/>
          </a:p>
          <a:p>
            <a:pPr algn="just"/>
            <a:r>
              <a:rPr lang="fr-FR" b="1" dirty="0"/>
              <a:t>De nombreux tests différents du système sont réalisés. Chaque test tente de déterminer une qualité du système.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FF0000"/>
                </a:solidFill>
              </a:rPr>
              <a:t>La construction d’une application web(partie 02)</a:t>
            </a:r>
            <a:endParaRPr lang="fr-FR" b="1" dirty="0">
              <a:solidFill>
                <a:srgbClr val="FF0000"/>
              </a:solidFill>
            </a:endParaRPr>
          </a:p>
        </p:txBody>
      </p:sp>
      <p:sp>
        <p:nvSpPr>
          <p:cNvPr id="3" name="Sous-titre 2"/>
          <p:cNvSpPr>
            <a:spLocks noGrp="1"/>
          </p:cNvSpPr>
          <p:nvPr>
            <p:ph type="subTitle" idx="1"/>
          </p:nvPr>
        </p:nvSpPr>
        <p:spPr/>
        <p:txBody>
          <a:bodyPr>
            <a:normAutofit fontScale="92500" lnSpcReduction="20000"/>
          </a:bodyPr>
          <a:lstStyle/>
          <a:p>
            <a:pPr marL="514350" indent="-514350">
              <a:buFont typeface="+mj-lt"/>
              <a:buAutoNum type="arabicPeriod"/>
            </a:pPr>
            <a:r>
              <a:rPr lang="fr-FR" b="1" dirty="0" smtClean="0"/>
              <a:t>La procédure de développement d’une application web </a:t>
            </a:r>
          </a:p>
          <a:p>
            <a:pPr marL="514350" indent="-514350">
              <a:buFont typeface="+mj-lt"/>
              <a:buAutoNum type="arabicPeriod"/>
            </a:pPr>
            <a:r>
              <a:rPr lang="fr-FR" b="1" dirty="0" smtClean="0"/>
              <a:t>Définition de l’architecture de l’application web</a:t>
            </a:r>
            <a:endParaRPr lang="fr-FR"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(2)</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fr-FR" b="1" dirty="0"/>
              <a:t>Un test de performance accède à la capacité du système à fonctionner rapidement et sous de lourdes charges. </a:t>
            </a:r>
            <a:endParaRPr lang="fr-FR" b="1" dirty="0" smtClean="0"/>
          </a:p>
          <a:p>
            <a:pPr algn="just"/>
            <a:r>
              <a:rPr lang="fr-FR" b="1" dirty="0"/>
              <a:t>Le test de charge met spécifiquement l'accent sur le système et établit le point de rupture du système ou seulement les courbes de performance sous  charge. </a:t>
            </a:r>
            <a:endParaRPr lang="fr-FR" b="1" dirty="0" smtClean="0"/>
          </a:p>
          <a:p>
            <a:pPr algn="just"/>
            <a:r>
              <a:rPr lang="fr-FR" b="1" dirty="0"/>
              <a:t>Les tests fonctionnels déterminent si des fonctions spécifiques, telles que définies dans la spécification des exigences, ont été implémentées correctement. Les tests fonctionnels sont souvent dérivés directement des spécifications de cas d'utilisation.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(3)</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just"/>
            <a:r>
              <a:rPr lang="fr-FR" b="1" dirty="0"/>
              <a:t>En plus de tester les qualités spécifiques du système, il existe des tests pour certaines étapes du système</a:t>
            </a:r>
            <a:r>
              <a:rPr lang="fr-FR" b="1" dirty="0" smtClean="0"/>
              <a:t>.</a:t>
            </a:r>
          </a:p>
          <a:p>
            <a:pPr algn="just"/>
            <a:r>
              <a:rPr lang="fr-FR" b="1" dirty="0"/>
              <a:t>Test unitaire: test effectué par les exécutants sur les petites unités de système qu'ils ont développées. Souvent, ces tests sont effectués sur un composant singulier ou une petite collaboration de composants.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(4)</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a:t>Test d'intégration: test qui valide les interfaces individuelles des composants et leur capacité à travailler les uns avec les autres. De tels tests sont effectués lorsque certaines parties du système sont connectées </a:t>
            </a:r>
            <a:r>
              <a:rPr lang="fr-FR" b="1" dirty="0" smtClean="0"/>
              <a:t>ensemble.</a:t>
            </a:r>
          </a:p>
          <a:p>
            <a:pPr algn="just"/>
            <a:r>
              <a:rPr lang="fr-FR" b="1" dirty="0"/>
              <a:t>Test du système: le test pour vérifier que toutes les exigences ont été satisfaites. Ce test est effectué lorsque tous les composants du système sont assemblés, pour valider le système dans son ensemble.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(5)</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lgn="just"/>
            <a:r>
              <a:rPr lang="fr-FR" b="1" dirty="0"/>
              <a:t>Test d'acceptation: test formel effectué par la communauté d'utilisateurs sur le système. Si le système réussit ce test, la communauté d'utilisateurs accepte le système et est prête à le déployer.</a:t>
            </a:r>
          </a:p>
          <a:p>
            <a:pPr algn="just"/>
            <a:r>
              <a:rPr lang="fr-FR" b="1" dirty="0"/>
              <a:t>les tests de régression sont très importants dans un processus de développement itératif. Le test de régression est le test d'un système qui a potentiellement changé.</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Le test (6)</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b="1" dirty="0"/>
              <a:t>Le test des applications Web est pratiquement effectué de la même manière que pour les autres systèmes</a:t>
            </a:r>
            <a:r>
              <a:rPr lang="fr-FR" b="1" dirty="0" smtClean="0"/>
              <a:t>.</a:t>
            </a:r>
          </a:p>
          <a:p>
            <a:pPr algn="just"/>
            <a:r>
              <a:rPr lang="fr-FR" b="1" dirty="0"/>
              <a:t>En fonction de la nature de l'application Web, des tests peuvent être nécessaires sur un certain nombre de plates-formes client et de configurations de navigateur</a:t>
            </a:r>
            <a:r>
              <a:rPr lang="fr-FR" b="1" dirty="0" smtClean="0"/>
              <a:t>.</a:t>
            </a:r>
          </a:p>
          <a:p>
            <a:pPr algn="just"/>
            <a:r>
              <a:rPr lang="fr-FR" b="1" dirty="0"/>
              <a:t>Les applications Internet doivent prendre en compte tous les différents navigateurs pouvant être utilisés, même les plates-formes sur lesquelles ils s'exécutent.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déploiement (1)</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b="1" dirty="0"/>
              <a:t>Déployer une application Web peut être très simple ou très compliqué</a:t>
            </a:r>
            <a:r>
              <a:rPr lang="fr-FR" b="1" dirty="0" smtClean="0"/>
              <a:t>.</a:t>
            </a:r>
          </a:p>
          <a:p>
            <a:pPr algn="just"/>
            <a:r>
              <a:rPr lang="fr-FR" b="1" dirty="0" smtClean="0"/>
              <a:t> </a:t>
            </a:r>
            <a:r>
              <a:rPr lang="fr-FR" b="1" dirty="0"/>
              <a:t>L'application intranet simple qui s'exécute sur un serveur et exploite un réseau existant peut être très facile à déployer. Seul le serveur doit être configuré. </a:t>
            </a:r>
            <a:endParaRPr lang="fr-FR" b="1" dirty="0" smtClean="0"/>
          </a:p>
          <a:p>
            <a:pPr algn="just"/>
            <a:r>
              <a:rPr lang="fr-FR" b="1" dirty="0"/>
              <a:t>Si l'application est conçue pour utiliser uniquement les fonctionnalités client les plus élémentaires, il n'y a plus rien à faire</a:t>
            </a:r>
            <a:r>
              <a:rPr lang="fr-FR" b="1" dirty="0" smtClean="0"/>
              <a:t>.</a:t>
            </a:r>
          </a:p>
          <a:p>
            <a:pPr algn="just"/>
            <a:r>
              <a:rPr lang="fr-FR" b="1" dirty="0" smtClean="0"/>
              <a:t>Mais </a:t>
            </a:r>
            <a:r>
              <a:rPr lang="fr-FR" b="1" dirty="0"/>
              <a:t>si l'application doit gérer les problèmes de sécurité et les charges lourdes sur Internet, une planification importante du déploiement est nécessaire.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déploiement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algn="just"/>
            <a:r>
              <a:rPr lang="fr-FR" b="1" dirty="0"/>
              <a:t>Le traitement des problèmes de basculement et d'équilibrage de la charge tels que définis par l'architecture implique souvent l'utilisation de plusieurs composants tiers et prêts à l'emploi qui doivent être </a:t>
            </a:r>
            <a:r>
              <a:rPr lang="fr-FR" b="1" dirty="0" smtClean="0"/>
              <a:t>intégrés.</a:t>
            </a:r>
          </a:p>
          <a:p>
            <a:pPr algn="just"/>
            <a:r>
              <a:rPr lang="fr-FR" b="1" dirty="0"/>
              <a:t>La plupart des grandes applications Internet ont des connexions Internet redondantes et des systèmes de sauvegarde hors site. Le déploiement dans ces types d'applications nécessite une planification et une gestion soignées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b="1" dirty="0" smtClean="0">
                <a:solidFill>
                  <a:srgbClr val="FF0000"/>
                </a:solidFill>
              </a:rPr>
              <a:t>Configuration </a:t>
            </a:r>
            <a:r>
              <a:rPr lang="fr-FR" b="1" dirty="0">
                <a:solidFill>
                  <a:srgbClr val="FF0000"/>
                </a:solidFill>
              </a:rPr>
              <a:t>et gestion des modifications</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a:t>La configuration et la gestion des modifications sont un flux de travail en soi, car elles jouent un rôle essentiel dans un processus itératif</a:t>
            </a:r>
            <a:r>
              <a:rPr lang="fr-FR" b="1" dirty="0" smtClean="0"/>
              <a:t>.</a:t>
            </a:r>
          </a:p>
          <a:p>
            <a:pPr algn="just"/>
            <a:r>
              <a:rPr lang="fr-FR" b="1" dirty="0"/>
              <a:t>Le flux de travail gère les modifications afin qu'elles puissent être introduites et surveillées de manière contrôlée</a:t>
            </a:r>
            <a:r>
              <a:rPr lang="fr-FR" b="1" dirty="0" smtClean="0"/>
              <a:t>.</a:t>
            </a:r>
          </a:p>
          <a:p>
            <a:pPr algn="just"/>
            <a:r>
              <a:rPr lang="fr-FR" b="1" dirty="0"/>
              <a:t>Les zones qui connaissent des changements fréquents et inattendus sont des indications de zones à haut risque et d'absence probable d'analyse initiale</a:t>
            </a:r>
            <a:r>
              <a:rPr lang="fr-FR" b="1" dirty="0" smtClean="0"/>
              <a:t>.</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risques (1)</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a:t>L'un des objectifs importants de ce processus est de s'attaquer rapidement aux risques. </a:t>
            </a:r>
            <a:endParaRPr lang="fr-FR" b="1" dirty="0" smtClean="0"/>
          </a:p>
          <a:p>
            <a:pPr algn="just"/>
            <a:r>
              <a:rPr lang="fr-FR" b="1" dirty="0"/>
              <a:t>Au lieu de laisser le risque apparaître incontrôlé, le processus cherche activement les zones à risque du système et les implémente en premier. </a:t>
            </a:r>
            <a:endParaRPr lang="fr-FR" b="1" dirty="0" smtClean="0"/>
          </a:p>
          <a:p>
            <a:pPr algn="just"/>
            <a:r>
              <a:rPr lang="fr-FR" b="1" dirty="0"/>
              <a:t>Le mécanisme pour cela est de laisser les cas d'utilisation conduire le processus.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risques (2)</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b="1" dirty="0"/>
              <a:t>L'approche basée sur les cas d'utilisation permet de gérer et d'attaquer les risques en mettant l'accent sur le </a:t>
            </a:r>
            <a:r>
              <a:rPr lang="fr-FR" b="1" dirty="0" smtClean="0"/>
              <a:t>développement.</a:t>
            </a:r>
          </a:p>
          <a:p>
            <a:pPr algn="just"/>
            <a:r>
              <a:rPr lang="fr-FR" b="1" dirty="0" smtClean="0"/>
              <a:t>L'équipe </a:t>
            </a:r>
            <a:r>
              <a:rPr lang="fr-FR" b="1" dirty="0"/>
              <a:t>de test utilise le plan d'itération et l'état actuel des cas d'utilisation et des exigences pour préparer des plans de test et des scripts afin d'évaluer chaque livraison d'itération</a:t>
            </a:r>
            <a:endParaRPr lang="fr-FR" b="1" dirty="0" smtClean="0"/>
          </a:p>
          <a:p>
            <a:pPr algn="just"/>
            <a:r>
              <a:rPr lang="fr-FR" b="1" dirty="0"/>
              <a:t>Le chef de projet évalue les résultats et les utilise pour apporter des ajustements aux calendriers de développement ou pour réévaluer l'ensemble minimal d'exigences nécessaires à la réussite du projet.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928802"/>
            <a:ext cx="8229600" cy="3143272"/>
          </a:xfrm>
        </p:spPr>
        <p:txBody>
          <a:bodyPr>
            <a:normAutofit/>
          </a:bodyPr>
          <a:lstStyle/>
          <a:p>
            <a:r>
              <a:rPr lang="fr-FR" b="1" dirty="0" smtClean="0">
                <a:solidFill>
                  <a:srgbClr val="FF0000"/>
                </a:solidFill>
              </a:rPr>
              <a:t>La procédure de développement d’une application web</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risques (3)</a:t>
            </a:r>
            <a:endParaRPr lang="fr-FR" b="1" dirty="0">
              <a:solidFill>
                <a:srgbClr val="FF0000"/>
              </a:solidFill>
            </a:endParaRPr>
          </a:p>
        </p:txBody>
      </p:sp>
      <p:pic>
        <p:nvPicPr>
          <p:cNvPr id="4" name="Espace réservé du contenu 3" descr="graphics/06fig04.gif"/>
          <p:cNvPicPr>
            <a:picLocks noGrp="1"/>
          </p:cNvPicPr>
          <p:nvPr>
            <p:ph idx="1"/>
          </p:nvPr>
        </p:nvPicPr>
        <p:blipFill>
          <a:blip r:embed="rId2"/>
          <a:srcRect/>
          <a:stretch>
            <a:fillRect/>
          </a:stretch>
        </p:blipFill>
        <p:spPr bwMode="auto">
          <a:xfrm>
            <a:off x="1000100" y="1714488"/>
            <a:ext cx="7286676" cy="442915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3116"/>
            <a:ext cx="8229600" cy="2571768"/>
          </a:xfrm>
        </p:spPr>
        <p:txBody>
          <a:bodyPr/>
          <a:lstStyle/>
          <a:p>
            <a:r>
              <a:rPr lang="fr-FR" b="1" dirty="0" smtClean="0">
                <a:solidFill>
                  <a:srgbClr val="FF0000"/>
                </a:solidFill>
              </a:rPr>
              <a:t>Définition de l’architecture de l’application web</a:t>
            </a:r>
            <a:endParaRPr lang="fr-FR" b="1" dirty="0">
              <a:solidFill>
                <a:srgbClr val="FF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Introduction</a:t>
            </a:r>
            <a:endParaRPr lang="fr-FR" b="1" dirty="0">
              <a:solidFill>
                <a:srgbClr val="FF0000"/>
              </a:solidFill>
            </a:endParaRPr>
          </a:p>
        </p:txBody>
      </p:sp>
      <p:sp>
        <p:nvSpPr>
          <p:cNvPr id="3" name="Espace réservé du contenu 2"/>
          <p:cNvSpPr>
            <a:spLocks noGrp="1"/>
          </p:cNvSpPr>
          <p:nvPr>
            <p:ph idx="1"/>
          </p:nvPr>
        </p:nvSpPr>
        <p:spPr>
          <a:xfrm>
            <a:off x="457200" y="2071678"/>
            <a:ext cx="8229600" cy="4054485"/>
          </a:xfrm>
        </p:spPr>
        <p:txBody>
          <a:bodyPr/>
          <a:lstStyle/>
          <a:p>
            <a:pPr algn="just"/>
            <a:r>
              <a:rPr lang="fr-FR" b="1" dirty="0"/>
              <a:t>À mesure que l'équipe des exigences rassemble les exigences et construit le modèle de cas d'utilisation, l'architecte ou l'équipe d'architecture examine le modèle de cas d'utilisation et explore les architectures système possibles.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Définition</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smtClean="0"/>
              <a:t>L'architecture représente </a:t>
            </a:r>
            <a:r>
              <a:rPr lang="fr-FR" b="1" dirty="0"/>
              <a:t>les vues de plus haut niveau des composants architecturaux significatifs dans le système. </a:t>
            </a:r>
            <a:endParaRPr lang="fr-FR" b="1" dirty="0" smtClean="0"/>
          </a:p>
          <a:p>
            <a:pPr algn="just"/>
            <a:r>
              <a:rPr lang="fr-FR" b="1" dirty="0" smtClean="0"/>
              <a:t>Un </a:t>
            </a:r>
            <a:r>
              <a:rPr lang="fr-FR" b="1" dirty="0"/>
              <a:t>composant dans ce sens est une entité autonome avec une interface publique</a:t>
            </a:r>
            <a:r>
              <a:rPr lang="fr-FR" b="1" dirty="0" smtClean="0"/>
              <a:t>.</a:t>
            </a:r>
          </a:p>
          <a:p>
            <a:pPr algn="just"/>
            <a:r>
              <a:rPr lang="fr-FR" b="1" dirty="0" smtClean="0"/>
              <a:t> </a:t>
            </a:r>
            <a:r>
              <a:rPr lang="fr-FR" b="1" dirty="0"/>
              <a:t>Les composants d'importance architecturale sont ceux qui apparaissent dans les vues les plus élevées du système.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t>
            </a:r>
            <a:r>
              <a:rPr lang="fr-FR" b="1" dirty="0">
                <a:solidFill>
                  <a:srgbClr val="FF0000"/>
                </a:solidFill>
              </a:rPr>
              <a:t>activités de l'équipe d'architecture </a:t>
            </a:r>
          </a:p>
        </p:txBody>
      </p:sp>
      <p:sp>
        <p:nvSpPr>
          <p:cNvPr id="3" name="Espace réservé du contenu 2"/>
          <p:cNvSpPr>
            <a:spLocks noGrp="1"/>
          </p:cNvSpPr>
          <p:nvPr>
            <p:ph idx="1"/>
          </p:nvPr>
        </p:nvSpPr>
        <p:spPr/>
        <p:txBody>
          <a:bodyPr>
            <a:normAutofit fontScale="85000" lnSpcReduction="10000"/>
          </a:bodyPr>
          <a:lstStyle/>
          <a:p>
            <a:r>
              <a:rPr lang="fr-FR" b="1" dirty="0">
                <a:solidFill>
                  <a:schemeClr val="tx2">
                    <a:lumMod val="40000"/>
                    <a:lumOff val="60000"/>
                  </a:schemeClr>
                </a:solidFill>
              </a:rPr>
              <a:t>Examiner les cas </a:t>
            </a:r>
            <a:r>
              <a:rPr lang="fr-FR" b="1" dirty="0" smtClean="0">
                <a:solidFill>
                  <a:schemeClr val="tx2">
                    <a:lumMod val="40000"/>
                    <a:lumOff val="60000"/>
                  </a:schemeClr>
                </a:solidFill>
              </a:rPr>
              <a:t>d'utilisation</a:t>
            </a:r>
          </a:p>
          <a:p>
            <a:pPr algn="just"/>
            <a:r>
              <a:rPr lang="fr-FR" b="1" dirty="0"/>
              <a:t>Le modèle de cas d'utilisation, en tant que vue du comportement dynamique du système souhaité, est hiérarchisé en fonction du risque perçu. </a:t>
            </a:r>
            <a:endParaRPr lang="fr-FR" b="1" dirty="0" smtClean="0"/>
          </a:p>
          <a:p>
            <a:pPr algn="just"/>
            <a:r>
              <a:rPr lang="fr-FR" b="1" dirty="0"/>
              <a:t>Le processus consiste à traiter les cas d'utilisation présentant le plus de risques précoces et à éviter ainsi les «pièges» indésirables plus tard. </a:t>
            </a:r>
            <a:endParaRPr lang="fr-FR" b="1" dirty="0" smtClean="0"/>
          </a:p>
          <a:p>
            <a:pPr algn="just"/>
            <a:r>
              <a:rPr lang="fr-FR" b="1" dirty="0"/>
              <a:t>Un cas d'utilisation risqué peut impliquer l'utilisation d'une technologie ou nécessiter un haut niveau de performance.</a:t>
            </a:r>
            <a:endParaRPr lang="fr-FR" b="1" dirty="0" smtClean="0"/>
          </a:p>
          <a:p>
            <a:endParaRPr lang="fr-FR" dirty="0">
              <a:solidFill>
                <a:schemeClr val="tx2">
                  <a:lumMod val="40000"/>
                  <a:lumOff val="60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(1)</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algn="just"/>
            <a:r>
              <a:rPr lang="fr-FR" b="1" dirty="0" smtClean="0"/>
              <a:t>Trois </a:t>
            </a:r>
            <a:r>
              <a:rPr lang="fr-FR" b="1" dirty="0"/>
              <a:t>composants architecturaux significatifs pour une application Web: </a:t>
            </a:r>
            <a:endParaRPr lang="fr-FR" b="1" dirty="0" smtClean="0"/>
          </a:p>
          <a:p>
            <a:pPr algn="just"/>
            <a:r>
              <a:rPr lang="fr-FR" b="1" dirty="0" smtClean="0"/>
              <a:t>le </a:t>
            </a:r>
            <a:r>
              <a:rPr lang="fr-FR" b="1" dirty="0"/>
              <a:t>navigateur </a:t>
            </a:r>
            <a:r>
              <a:rPr lang="fr-FR" b="1" dirty="0" smtClean="0"/>
              <a:t>client </a:t>
            </a:r>
          </a:p>
          <a:p>
            <a:pPr algn="just"/>
            <a:r>
              <a:rPr lang="fr-FR" b="1" dirty="0"/>
              <a:t>L</a:t>
            </a:r>
            <a:r>
              <a:rPr lang="fr-FR" b="1" dirty="0" smtClean="0"/>
              <a:t>e </a:t>
            </a:r>
            <a:r>
              <a:rPr lang="fr-FR" b="1" dirty="0"/>
              <a:t>serveur </a:t>
            </a:r>
            <a:r>
              <a:rPr lang="fr-FR" b="1" dirty="0" smtClean="0"/>
              <a:t>Web </a:t>
            </a:r>
          </a:p>
          <a:p>
            <a:pPr algn="just"/>
            <a:r>
              <a:rPr lang="fr-FR" b="1" dirty="0"/>
              <a:t>L</a:t>
            </a:r>
            <a:r>
              <a:rPr lang="fr-FR" b="1" dirty="0" smtClean="0"/>
              <a:t>e </a:t>
            </a:r>
            <a:r>
              <a:rPr lang="fr-FR" b="1" dirty="0"/>
              <a:t>serveur d'applications. </a:t>
            </a:r>
          </a:p>
          <a:p>
            <a:pPr algn="just"/>
            <a:r>
              <a:rPr lang="fr-FR" b="1" dirty="0"/>
              <a:t>U</a:t>
            </a:r>
            <a:r>
              <a:rPr lang="fr-FR" b="1" dirty="0" smtClean="0"/>
              <a:t>n </a:t>
            </a:r>
            <a:r>
              <a:rPr lang="fr-FR" b="1" dirty="0"/>
              <a:t>serveur de base de données.</a:t>
            </a:r>
          </a:p>
          <a:p>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a:t>une application Web comme un logiciel client / serveur qui possède, au minimum, les composants architecturaux suivants</a:t>
            </a:r>
            <a:r>
              <a:rPr lang="fr-FR" b="1" dirty="0" smtClean="0"/>
              <a:t>:</a:t>
            </a:r>
          </a:p>
          <a:p>
            <a:pPr algn="just"/>
            <a:r>
              <a:rPr lang="fr-FR" b="1" dirty="0" smtClean="0"/>
              <a:t> </a:t>
            </a:r>
            <a:r>
              <a:rPr lang="fr-FR" b="1" dirty="0"/>
              <a:t>(1) un navigateur HTML / XML sur un ou plusieurs clients communiquant avec un serveur Web via HTTP </a:t>
            </a:r>
          </a:p>
          <a:p>
            <a:pPr algn="just"/>
            <a:r>
              <a:rPr lang="fr-FR" b="1" dirty="0" smtClean="0"/>
              <a:t> </a:t>
            </a:r>
            <a:r>
              <a:rPr lang="fr-FR" b="1" dirty="0"/>
              <a:t>(2) un serveur d'application qui gère la logique métier</a:t>
            </a:r>
            <a:r>
              <a:rPr lang="fr-FR" b="1" dirty="0" smtClean="0"/>
              <a:t>.</a:t>
            </a:r>
          </a:p>
          <a:p>
            <a:pPr algn="just"/>
            <a:r>
              <a:rPr lang="fr-FR" b="1" dirty="0"/>
              <a:t>Les trois modèles </a:t>
            </a:r>
            <a:r>
              <a:rPr lang="fr-FR" b="1" dirty="0" smtClean="0"/>
              <a:t>d’architecture les </a:t>
            </a:r>
            <a:r>
              <a:rPr lang="fr-FR" b="1" dirty="0"/>
              <a:t>plus courants sont les suivants:</a:t>
            </a:r>
          </a:p>
          <a:p>
            <a:pPr algn="just"/>
            <a:endParaRPr lang="fr-FR"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(3)</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a:pPr>
            <a:r>
              <a:rPr lang="fr-FR" b="1" dirty="0" smtClean="0"/>
              <a:t>Le modèle client web léger </a:t>
            </a:r>
          </a:p>
          <a:p>
            <a:pPr marL="514350" indent="-514350" algn="just">
              <a:buFont typeface="+mj-lt"/>
              <a:buAutoNum type="arabicPeriod"/>
            </a:pPr>
            <a:r>
              <a:rPr lang="fr-FR" b="1" dirty="0" smtClean="0"/>
              <a:t>Le modèle  client web lourd (client dynamique)</a:t>
            </a:r>
          </a:p>
          <a:p>
            <a:pPr marL="514350" indent="-514350" algn="just">
              <a:buFont typeface="+mj-lt"/>
              <a:buAutoNum type="arabicPeriod"/>
            </a:pPr>
            <a:r>
              <a:rPr lang="fr-FR" b="1" dirty="0" smtClean="0"/>
              <a:t>Le modèle services web (diffusion web) </a:t>
            </a:r>
            <a:endParaRPr lang="fr-FR"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96974"/>
          </a:xfrm>
        </p:spPr>
        <p:txBody>
          <a:bodyPr>
            <a:noAutofit/>
          </a:bodyPr>
          <a:lstStyle/>
          <a:p>
            <a:r>
              <a:rPr lang="fr-FR" sz="3600" dirty="0" smtClean="0"/>
              <a:t/>
            </a:r>
            <a:br>
              <a:rPr lang="fr-FR" sz="3600" dirty="0" smtClean="0"/>
            </a:br>
            <a:r>
              <a:rPr lang="fr-FR" sz="3600" b="1" dirty="0" smtClean="0">
                <a:solidFill>
                  <a:srgbClr val="FF0000"/>
                </a:solidFill>
              </a:rPr>
              <a:t>Un diagramme de la vue logique de l'architecture client web léger.</a:t>
            </a:r>
            <a:br>
              <a:rPr lang="fr-FR" sz="3600" b="1" dirty="0" smtClean="0">
                <a:solidFill>
                  <a:srgbClr val="FF0000"/>
                </a:solidFill>
              </a:rPr>
            </a:br>
            <a:endParaRPr lang="fr-FR" sz="3600" b="1" dirty="0">
              <a:solidFill>
                <a:srgbClr val="FF0000"/>
              </a:solidFill>
            </a:endParaRPr>
          </a:p>
        </p:txBody>
      </p:sp>
      <p:pic>
        <p:nvPicPr>
          <p:cNvPr id="4" name="Image 3" descr="graphics/07fig01.gif"/>
          <p:cNvPicPr/>
          <p:nvPr/>
        </p:nvPicPr>
        <p:blipFill>
          <a:blip r:embed="rId2"/>
          <a:srcRect/>
          <a:stretch>
            <a:fillRect/>
          </a:stretch>
        </p:blipFill>
        <p:spPr bwMode="auto">
          <a:xfrm>
            <a:off x="714348" y="1643050"/>
            <a:ext cx="7858180" cy="4086245"/>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Un diagramme de la vue logique pour l'architecture client web dynamique.</a:t>
            </a:r>
            <a:endParaRPr lang="fr-FR" b="1" dirty="0">
              <a:solidFill>
                <a:srgbClr val="FF0000"/>
              </a:solidFill>
            </a:endParaRPr>
          </a:p>
        </p:txBody>
      </p:sp>
      <p:pic>
        <p:nvPicPr>
          <p:cNvPr id="5" name="Image 4" descr="graphics/07fig03.gif"/>
          <p:cNvPicPr/>
          <p:nvPr/>
        </p:nvPicPr>
        <p:blipFill>
          <a:blip r:embed="rId2"/>
          <a:srcRect/>
          <a:stretch>
            <a:fillRect/>
          </a:stretch>
        </p:blipFill>
        <p:spPr bwMode="auto">
          <a:xfrm>
            <a:off x="214282" y="1785926"/>
            <a:ext cx="8429684" cy="485778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(1)</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b="1" dirty="0"/>
              <a:t>la gestion globale de l'application et inclut les responsabilités typiques de la gestion des personnes et des budgets, ainsi que le rôle de porte-parole externe du projet. </a:t>
            </a:r>
            <a:endParaRPr lang="fr-FR" b="1" dirty="0" smtClean="0"/>
          </a:p>
          <a:p>
            <a:pPr algn="just"/>
            <a:r>
              <a:rPr lang="fr-FR" b="1" dirty="0"/>
              <a:t>Le flux de travail de gestion de projet contribue également aux artefacts du projet à travers</a:t>
            </a:r>
          </a:p>
          <a:p>
            <a:pPr algn="just">
              <a:buNone/>
            </a:pP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00108"/>
          </a:xfrm>
        </p:spPr>
        <p:txBody>
          <a:bodyPr>
            <a:normAutofit/>
          </a:bodyPr>
          <a:lstStyle/>
          <a:p>
            <a:r>
              <a:rPr lang="fr-FR" sz="2400" b="1" dirty="0" smtClean="0">
                <a:solidFill>
                  <a:srgbClr val="FF0000"/>
                </a:solidFill>
              </a:rPr>
              <a:t>Un diagramme de la vue logique pour le modèle objets distribués</a:t>
            </a:r>
            <a:br>
              <a:rPr lang="fr-FR" sz="2400" b="1" dirty="0" smtClean="0">
                <a:solidFill>
                  <a:srgbClr val="FF0000"/>
                </a:solidFill>
              </a:rPr>
            </a:br>
            <a:endParaRPr lang="fr-FR" sz="2400" b="1" dirty="0">
              <a:solidFill>
                <a:srgbClr val="FF0000"/>
              </a:solidFill>
            </a:endParaRPr>
          </a:p>
        </p:txBody>
      </p:sp>
      <p:pic>
        <p:nvPicPr>
          <p:cNvPr id="4" name="Image 3" descr="graphics/07fig04.gif"/>
          <p:cNvPicPr/>
          <p:nvPr/>
        </p:nvPicPr>
        <p:blipFill>
          <a:blip r:embed="rId2"/>
          <a:srcRect/>
          <a:stretch>
            <a:fillRect/>
          </a:stretch>
        </p:blipFill>
        <p:spPr bwMode="auto">
          <a:xfrm>
            <a:off x="642910" y="1000108"/>
            <a:ext cx="7858180" cy="5691204"/>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Conclusion</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dirty="0" smtClean="0"/>
              <a:t>Ce chapitre décrit les étapes de constructions d’une application Web </a:t>
            </a:r>
          </a:p>
          <a:p>
            <a:pPr algn="just"/>
            <a:r>
              <a:rPr lang="fr-FR" dirty="0" smtClean="0"/>
              <a:t>Les chapitres prochains sont consacrés à la description des différents phases de la modélisation des application web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(2)</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457200" y="1428736"/>
            <a:ext cx="8229600" cy="5143535"/>
          </a:xfrm>
        </p:spPr>
        <p:txBody>
          <a:bodyPr>
            <a:normAutofit fontScale="92500"/>
          </a:bodyPr>
          <a:lstStyle/>
          <a:p>
            <a:pPr algn="just"/>
            <a:r>
              <a:rPr lang="fr-FR" b="1" dirty="0" smtClean="0"/>
              <a:t>Planification </a:t>
            </a:r>
            <a:r>
              <a:rPr lang="fr-FR" b="1" dirty="0"/>
              <a:t>du </a:t>
            </a:r>
            <a:r>
              <a:rPr lang="fr-FR" b="1" dirty="0" smtClean="0"/>
              <a:t>projet</a:t>
            </a:r>
          </a:p>
          <a:p>
            <a:pPr algn="just"/>
            <a:r>
              <a:rPr lang="fr-FR" b="1" dirty="0" smtClean="0"/>
              <a:t>Planification d'itération</a:t>
            </a:r>
          </a:p>
          <a:p>
            <a:pPr algn="just"/>
            <a:r>
              <a:rPr lang="fr-FR" b="1" dirty="0" smtClean="0"/>
              <a:t> </a:t>
            </a:r>
            <a:r>
              <a:rPr lang="fr-FR" b="1" dirty="0"/>
              <a:t>Gestion des </a:t>
            </a:r>
            <a:r>
              <a:rPr lang="fr-FR" b="1" dirty="0" smtClean="0"/>
              <a:t>risques</a:t>
            </a:r>
          </a:p>
          <a:p>
            <a:pPr algn="just"/>
            <a:r>
              <a:rPr lang="fr-FR" b="1" dirty="0" smtClean="0"/>
              <a:t>Suivi </a:t>
            </a:r>
            <a:r>
              <a:rPr lang="fr-FR" b="1" dirty="0"/>
              <a:t>des </a:t>
            </a:r>
            <a:r>
              <a:rPr lang="fr-FR" b="1" dirty="0" smtClean="0"/>
              <a:t>progrès</a:t>
            </a:r>
          </a:p>
          <a:p>
            <a:pPr algn="just"/>
            <a:r>
              <a:rPr lang="fr-FR" b="1" dirty="0"/>
              <a:t>Le principal responsable du flux de travail de gestion de projet est le chef de projet, qui est responsable de l'exécution correcte du </a:t>
            </a:r>
            <a:r>
              <a:rPr lang="fr-FR" b="1" dirty="0" smtClean="0"/>
              <a:t>processus</a:t>
            </a:r>
          </a:p>
          <a:p>
            <a:pPr algn="just"/>
            <a:r>
              <a:rPr lang="fr-FR" b="1" dirty="0" smtClean="0"/>
              <a:t>Le </a:t>
            </a:r>
            <a:r>
              <a:rPr lang="fr-FR" b="1" dirty="0"/>
              <a:t>chef de projet est directement responsable de plusieurs artefacts clés du projet</a:t>
            </a:r>
            <a:r>
              <a:rPr lang="fr-FR" b="1" dirty="0" smtClean="0"/>
              <a:t>:</a:t>
            </a:r>
            <a:endParaRPr lang="fr-F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(3)</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buFont typeface="+mj-lt"/>
              <a:buAutoNum type="arabicPeriod"/>
            </a:pPr>
            <a:r>
              <a:rPr lang="fr-FR" b="1" dirty="0" smtClean="0">
                <a:solidFill>
                  <a:schemeClr val="tx2">
                    <a:lumMod val="60000"/>
                    <a:lumOff val="40000"/>
                  </a:schemeClr>
                </a:solidFill>
              </a:rPr>
              <a:t>Plan </a:t>
            </a:r>
            <a:r>
              <a:rPr lang="fr-FR" b="1" dirty="0">
                <a:solidFill>
                  <a:schemeClr val="tx2">
                    <a:lumMod val="60000"/>
                    <a:lumOff val="40000"/>
                  </a:schemeClr>
                </a:solidFill>
              </a:rPr>
              <a:t>de gestion de la configuration et du changement </a:t>
            </a:r>
            <a:endParaRPr lang="fr-FR" b="1" dirty="0" smtClean="0">
              <a:solidFill>
                <a:schemeClr val="tx2">
                  <a:lumMod val="60000"/>
                  <a:lumOff val="40000"/>
                </a:schemeClr>
              </a:solidFill>
            </a:endParaRPr>
          </a:p>
          <a:p>
            <a:pPr algn="just"/>
            <a:r>
              <a:rPr lang="fr-FR" b="1" dirty="0" smtClean="0"/>
              <a:t>Ce </a:t>
            </a:r>
            <a:r>
              <a:rPr lang="fr-FR" b="1" dirty="0"/>
              <a:t>plan décrit comment les demandes de modification sont effectuées et gérées et définit les outils et les processus de gestion de la configuration, notamment le contrôle des versions d'artefact, les rapports et la collecte de mesures.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(4)</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buFont typeface="+mj-lt"/>
              <a:buAutoNum type="arabicPeriod" startAt="2"/>
            </a:pPr>
            <a:r>
              <a:rPr lang="fr-FR" b="1" dirty="0" smtClean="0">
                <a:solidFill>
                  <a:schemeClr val="tx2">
                    <a:lumMod val="60000"/>
                    <a:lumOff val="40000"/>
                  </a:schemeClr>
                </a:solidFill>
              </a:rPr>
              <a:t>Glossaire </a:t>
            </a:r>
            <a:r>
              <a:rPr lang="fr-FR" b="1" dirty="0">
                <a:solidFill>
                  <a:schemeClr val="tx2">
                    <a:lumMod val="60000"/>
                    <a:lumOff val="40000"/>
                  </a:schemeClr>
                </a:solidFill>
              </a:rPr>
              <a:t>de projet </a:t>
            </a:r>
            <a:endParaRPr lang="fr-FR" b="1" dirty="0" smtClean="0">
              <a:solidFill>
                <a:schemeClr val="tx2">
                  <a:lumMod val="60000"/>
                  <a:lumOff val="40000"/>
                </a:schemeClr>
              </a:solidFill>
            </a:endParaRPr>
          </a:p>
          <a:p>
            <a:pPr marL="514350" indent="-514350" algn="just">
              <a:buNone/>
            </a:pPr>
            <a:r>
              <a:rPr lang="fr-FR" b="1" dirty="0" smtClean="0"/>
              <a:t>      Les </a:t>
            </a:r>
            <a:r>
              <a:rPr lang="fr-FR" b="1" dirty="0"/>
              <a:t>métriques de projet, telles que les heures facturables, l'utilisation des ressources et les découvertes techniques, doivent être évaluées par rapport au plan d'itération.</a:t>
            </a:r>
            <a:br>
              <a:rPr lang="fr-FR" b="1" dirty="0"/>
            </a:b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(5)</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buFont typeface="+mj-lt"/>
              <a:buAutoNum type="arabicPeriod" startAt="3"/>
            </a:pPr>
            <a:r>
              <a:rPr lang="fr-FR" b="1" dirty="0">
                <a:solidFill>
                  <a:schemeClr val="tx2">
                    <a:lumMod val="60000"/>
                    <a:lumOff val="40000"/>
                  </a:schemeClr>
                </a:solidFill>
              </a:rPr>
              <a:t>Vision et analyse de </a:t>
            </a:r>
            <a:r>
              <a:rPr lang="fr-FR" b="1" dirty="0" smtClean="0">
                <a:solidFill>
                  <a:schemeClr val="tx2">
                    <a:lumMod val="60000"/>
                    <a:lumOff val="40000"/>
                  </a:schemeClr>
                </a:solidFill>
              </a:rPr>
              <a:t>rentabilisation</a:t>
            </a:r>
          </a:p>
          <a:p>
            <a:pPr marL="514350" indent="-514350" algn="just">
              <a:buNone/>
            </a:pPr>
            <a:r>
              <a:rPr lang="fr-FR" dirty="0"/>
              <a:t> </a:t>
            </a:r>
            <a:r>
              <a:rPr lang="fr-FR" dirty="0" smtClean="0"/>
              <a:t>     </a:t>
            </a:r>
            <a:r>
              <a:rPr lang="fr-FR" b="1" dirty="0"/>
              <a:t>Le document de vision, lu et utilisé par presque tous les membres de l'équipe, est la base de la production de l'analyse de rentabilisation, une évaluation économique de la réalisation de la vision.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Gestion de Projet (6)</a:t>
            </a:r>
            <a:r>
              <a:rPr lang="fr-FR" dirty="0" smtClean="0"/>
              <a:t/>
            </a:r>
            <a:br>
              <a:rPr lang="fr-FR" dirty="0" smtClean="0"/>
            </a:br>
            <a:endParaRPr lang="fr-FR" b="1" dirty="0">
              <a:solidFill>
                <a:srgbClr val="FF0000"/>
              </a:solidFill>
            </a:endParaRPr>
          </a:p>
        </p:txBody>
      </p:sp>
      <p:sp>
        <p:nvSpPr>
          <p:cNvPr id="3" name="Espace réservé du contenu 2"/>
          <p:cNvSpPr>
            <a:spLocks noGrp="1"/>
          </p:cNvSpPr>
          <p:nvPr>
            <p:ph idx="1"/>
          </p:nvPr>
        </p:nvSpPr>
        <p:spPr>
          <a:xfrm>
            <a:off x="142844" y="1600200"/>
            <a:ext cx="8786874" cy="4525963"/>
          </a:xfrm>
        </p:spPr>
        <p:txBody>
          <a:bodyPr>
            <a:normAutofit/>
          </a:bodyPr>
          <a:lstStyle/>
          <a:p>
            <a:pPr marL="514350" indent="-514350" algn="just">
              <a:buFont typeface="+mj-lt"/>
              <a:buAutoNum type="arabicPeriod" startAt="4"/>
            </a:pPr>
            <a:r>
              <a:rPr lang="fr-FR" b="1" dirty="0">
                <a:solidFill>
                  <a:schemeClr val="tx2">
                    <a:lumMod val="60000"/>
                    <a:lumOff val="40000"/>
                  </a:schemeClr>
                </a:solidFill>
              </a:rPr>
              <a:t>Plan de projet  </a:t>
            </a:r>
            <a:endParaRPr lang="fr-FR" b="1" dirty="0" smtClean="0">
              <a:solidFill>
                <a:schemeClr val="tx2">
                  <a:lumMod val="60000"/>
                  <a:lumOff val="40000"/>
                </a:schemeClr>
              </a:solidFill>
            </a:endParaRPr>
          </a:p>
          <a:p>
            <a:pPr marL="514350" indent="-514350" algn="just">
              <a:buNone/>
            </a:pPr>
            <a:r>
              <a:rPr lang="fr-FR" dirty="0"/>
              <a:t> </a:t>
            </a:r>
            <a:r>
              <a:rPr lang="fr-FR" dirty="0" smtClean="0"/>
              <a:t>     </a:t>
            </a:r>
            <a:r>
              <a:rPr lang="fr-FR" b="1" dirty="0" smtClean="0"/>
              <a:t>Le </a:t>
            </a:r>
            <a:r>
              <a:rPr lang="fr-FR" b="1" dirty="0"/>
              <a:t>plan de projet contient les étapes majeures et mineures: les dates de début et de livraison. </a:t>
            </a:r>
            <a:endParaRPr lang="fr-FR" b="1" dirty="0" smtClean="0"/>
          </a:p>
          <a:p>
            <a:pPr marL="514350" indent="-514350" algn="just">
              <a:buNone/>
            </a:pPr>
            <a:r>
              <a:rPr lang="fr-FR" b="1" dirty="0"/>
              <a:t> </a:t>
            </a:r>
            <a:r>
              <a:rPr lang="fr-FR" b="1" dirty="0" smtClean="0"/>
              <a:t>    Le </a:t>
            </a:r>
            <a:r>
              <a:rPr lang="fr-FR" b="1" dirty="0"/>
              <a:t>plan contient une première estimation des itérations et de leurs dates et objectifs. C'est une vue large et radicale de tout le cycle de </a:t>
            </a:r>
            <a:r>
              <a:rPr lang="fr-FR" b="1" dirty="0" smtClean="0"/>
              <a:t>vie</a:t>
            </a:r>
          </a:p>
          <a:p>
            <a:pPr marL="514350" indent="-514350">
              <a:buNone/>
            </a:pPr>
            <a:r>
              <a:rPr lang="fr-FR" b="1" dirty="0" smtClean="0"/>
              <a:t>      du projet</a:t>
            </a:r>
            <a:r>
              <a:rPr lang="fr-FR" b="1" dirty="0"/>
              <a:t>.</a:t>
            </a:r>
            <a:r>
              <a:rPr lang="fr-FR" dirty="0"/>
              <a:t/>
            </a:r>
            <a:br>
              <a:rPr lang="fr-FR" dirty="0"/>
            </a:b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8343</TotalTime>
  <Words>2110</Words>
  <Application>Microsoft Office PowerPoint</Application>
  <PresentationFormat>On-screen Show (4:3)</PresentationFormat>
  <Paragraphs>146</Paragraphs>
  <Slides>41</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Arial</vt:lpstr>
      <vt:lpstr>Calibri</vt:lpstr>
      <vt:lpstr>Thème Office</vt:lpstr>
      <vt:lpstr>Modélisation des applications Web</vt:lpstr>
      <vt:lpstr>La construction d’une application web(partie 02)</vt:lpstr>
      <vt:lpstr>La procédure de développement d’une application web</vt:lpstr>
      <vt:lpstr>Gestion de Projet (1) </vt:lpstr>
      <vt:lpstr>Gestion de Projet (2) </vt:lpstr>
      <vt:lpstr>Gestion de Projet (3) </vt:lpstr>
      <vt:lpstr>Gestion de Projet (4) </vt:lpstr>
      <vt:lpstr>Gestion de Projet (5) </vt:lpstr>
      <vt:lpstr>Gestion de Projet (6) </vt:lpstr>
      <vt:lpstr>Gestion de Projet (7) </vt:lpstr>
      <vt:lpstr>Gestion de Projet (8) </vt:lpstr>
      <vt:lpstr>  Rassemblement des exigences (1)  </vt:lpstr>
      <vt:lpstr>  Rassemblement des exigences (2)  </vt:lpstr>
      <vt:lpstr>  L’analyse (1)  </vt:lpstr>
      <vt:lpstr>  L’analyse (2)  </vt:lpstr>
      <vt:lpstr>  La conception   </vt:lpstr>
      <vt:lpstr>  L’implémentation (1)   </vt:lpstr>
      <vt:lpstr> L’implémentation (2)  </vt:lpstr>
      <vt:lpstr> Le test (1) </vt:lpstr>
      <vt:lpstr> Le test (2) </vt:lpstr>
      <vt:lpstr> Le test (3) </vt:lpstr>
      <vt:lpstr> Le test (4) </vt:lpstr>
      <vt:lpstr> Le test (5) </vt:lpstr>
      <vt:lpstr> Le test (6) </vt:lpstr>
      <vt:lpstr>Le déploiement (1)</vt:lpstr>
      <vt:lpstr>Le déploiement (2)</vt:lpstr>
      <vt:lpstr> Configuration et gestion des modifications </vt:lpstr>
      <vt:lpstr>Les risques (1)</vt:lpstr>
      <vt:lpstr>Les risques (2)</vt:lpstr>
      <vt:lpstr>Les risques (3)</vt:lpstr>
      <vt:lpstr>Définition de l’architecture de l’application web</vt:lpstr>
      <vt:lpstr>Introduction</vt:lpstr>
      <vt:lpstr>Définition</vt:lpstr>
      <vt:lpstr>Les activités de l'équipe d'architecture </vt:lpstr>
      <vt:lpstr>Modèles d'architecture d'application Web (1)</vt:lpstr>
      <vt:lpstr>Modèles d'architecture d'application Web (2)</vt:lpstr>
      <vt:lpstr>Modèles d'architecture d'application Web (3)</vt:lpstr>
      <vt:lpstr> Un diagramme de la vue logique de l'architecture client web léger. </vt:lpstr>
      <vt:lpstr>Un diagramme de la vue logique pour l'architecture client web dynamique.</vt:lpstr>
      <vt:lpstr>Un diagramme de la vue logique pour le modèle objets distribués </vt:lpstr>
      <vt:lpstr>Conclusion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Modélisation des applications Web</dc:title>
  <dc:creator>Pc</dc:creator>
  <cp:lastModifiedBy>Pc</cp:lastModifiedBy>
  <cp:revision>64</cp:revision>
  <cp:lastPrinted>2020-12-09T14:22:37Z</cp:lastPrinted>
  <dcterms:created xsi:type="dcterms:W3CDTF">2017-11-18T20:22:13Z</dcterms:created>
  <dcterms:modified xsi:type="dcterms:W3CDTF">2021-11-07T23:17:17Z</dcterms:modified>
</cp:coreProperties>
</file>