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3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62" r:id="rId12"/>
    <p:sldId id="363" r:id="rId13"/>
    <p:sldId id="365" r:id="rId14"/>
    <p:sldId id="366" r:id="rId15"/>
    <p:sldId id="367" r:id="rId16"/>
  </p:sldIdLst>
  <p:sldSz cx="12192000" cy="6858000"/>
  <p:notesSz cx="6864350" cy="99964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9" autoAdjust="0"/>
    <p:restoredTop sz="99153" autoAdjust="0"/>
  </p:normalViewPr>
  <p:slideViewPr>
    <p:cSldViewPr snapToGrid="0">
      <p:cViewPr>
        <p:scale>
          <a:sx n="70" d="100"/>
          <a:sy n="70" d="100"/>
        </p:scale>
        <p:origin x="-778" y="-451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7788" y="0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1AC71-0EFC-4A85-BB72-A38DB08DD2A4}" type="datetimeFigureOut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7788" y="9494838"/>
            <a:ext cx="2974975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0D5BC-7AF6-472D-B907-025C473950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29205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501560"/>
          </a:xfrm>
          <a:prstGeom prst="rect">
            <a:avLst/>
          </a:prstGeom>
        </p:spPr>
        <p:txBody>
          <a:bodyPr vert="horz" lIns="96341" tIns="48171" rIns="96341" bIns="48171" rtlCol="0"/>
          <a:lstStyle>
            <a:lvl1pPr algn="r">
              <a:defRPr sz="1300"/>
            </a:lvl1pPr>
          </a:lstStyle>
          <a:p>
            <a:fld id="{21C341DB-E09C-46F9-A9A3-5CD66EBBFAFE}" type="datetimeFigureOut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4400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1" tIns="48171" rIns="96341" bIns="4817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435" y="4810810"/>
            <a:ext cx="5491480" cy="3936117"/>
          </a:xfrm>
          <a:prstGeom prst="rect">
            <a:avLst/>
          </a:prstGeom>
        </p:spPr>
        <p:txBody>
          <a:bodyPr vert="horz" lIns="96341" tIns="48171" rIns="96341" bIns="4817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8210" y="9494929"/>
            <a:ext cx="2974552" cy="501559"/>
          </a:xfrm>
          <a:prstGeom prst="rect">
            <a:avLst/>
          </a:prstGeom>
        </p:spPr>
        <p:txBody>
          <a:bodyPr vert="horz" lIns="96341" tIns="48171" rIns="96341" bIns="48171" rtlCol="0" anchor="b"/>
          <a:lstStyle>
            <a:lvl1pPr algn="r">
              <a:defRPr sz="1300"/>
            </a:lvl1pPr>
          </a:lstStyle>
          <a:p>
            <a:fld id="{C74CEC9C-CF39-4266-8185-096B8DC832B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169847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CEC9C-CF39-4266-8185-096B8DC832B6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2DF0-5D8B-45B0-9535-F7D56ADAC071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743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104F-E937-4D4E-A864-5C69CB10EFA6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79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DE7EF-9E62-48FB-974C-7B945EC7B45F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0949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DBF79-B300-49B3-9A0F-46DD52B3673D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3296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F9F38-A83A-4612-94C2-C8F97F3A0ADB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54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9347D-3B9B-43CC-9D4D-DFA5F53C7A00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03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ADC5-0141-4089-A411-6F22DB7016C0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9103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554E-116B-4475-B44F-C395558652AB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62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6A59-A5FD-4886-B792-C5A35233B476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13761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64A8-38BB-4646-904D-45E0CD192927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3361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E2102-B707-4AC5-9166-844E7EED5C55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6515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D310D-E0FA-42CA-A977-B7FEA797C861}" type="datetime1">
              <a:rPr lang="fr-FR" smtClean="0"/>
              <a:pPr/>
              <a:t>24/02/2024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6011-8115-47B4-B914-0A485709FB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95082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0" y="1063117"/>
            <a:ext cx="12192000" cy="24674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Structure machine 2</a:t>
            </a:r>
          </a:p>
          <a:p>
            <a:pPr algn="ctr"/>
            <a:endParaRPr lang="fr-FR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Ch2. </a:t>
            </a: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La logique combinatoire</a:t>
            </a:r>
          </a:p>
          <a:p>
            <a:pPr algn="ctr">
              <a:spcBef>
                <a:spcPts val="0"/>
              </a:spcBef>
            </a:pPr>
            <a:r>
              <a: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(Partie 1-2)</a:t>
            </a:r>
            <a:endParaRPr lang="fr-F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fr-FR" sz="2800" b="1" dirty="0" smtClean="0">
              <a:solidFill>
                <a:srgbClr val="0070C0"/>
              </a:solidFill>
              <a:latin typeface="Times New Roman"/>
              <a:ea typeface="Calibri"/>
              <a:cs typeface="Arial"/>
            </a:endParaRPr>
          </a:p>
          <a:p>
            <a:pPr algn="ctr">
              <a:spcBef>
                <a:spcPts val="0"/>
              </a:spcBef>
            </a:pPr>
            <a:endParaRPr lang="en-US" sz="2800" dirty="0" smtClean="0">
              <a:latin typeface="Calibri"/>
              <a:ea typeface="Calibri"/>
              <a:cs typeface="Arial"/>
            </a:endParaRPr>
          </a:p>
          <a:p>
            <a:pPr algn="ctr"/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</a:t>
            </a:fld>
            <a:endParaRPr lang="fr-F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40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10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Porte NON-OU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1.5.4. Expressions logiques de la porte NON-OU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9779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Expression booléenne (logique) de la porte OU à 2 entrées,</a:t>
            </a:r>
            <a:r>
              <a:rPr lang="fr-FR" sz="2800" dirty="0" smtClean="0"/>
              <a:t> X = A + B</a:t>
            </a:r>
            <a:endParaRPr lang="en-US" sz="2800" b="1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22606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Fonction logique OU + Complémentation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Fonction logique NON-ET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Porte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NON-OU 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roix 17"/>
          <p:cNvSpPr/>
          <p:nvPr/>
        </p:nvSpPr>
        <p:spPr>
          <a:xfrm>
            <a:off x="5105400" y="1587500"/>
            <a:ext cx="548640" cy="54864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droite rayée 18"/>
          <p:cNvSpPr/>
          <p:nvPr/>
        </p:nvSpPr>
        <p:spPr>
          <a:xfrm rot="5400000">
            <a:off x="4856480" y="3230372"/>
            <a:ext cx="914400" cy="64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2200" y="4203697"/>
            <a:ext cx="914400" cy="554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11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Portes OU exclusif et NON-OU exclusif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4351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Symboles logiques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porte OU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exclusif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97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1.6.2. Opération logique de la porte OU exclusif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543300"/>
            <a:ext cx="12192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Opération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logique de la porte OU exclusif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Les deux entrées sont aux niveaux logiques opposés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HAUT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Les deux entrées sont identiques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BAS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750" t="48506" r="40938" b="44818"/>
          <a:stretch>
            <a:fillRect/>
          </a:stretch>
        </p:blipFill>
        <p:spPr bwMode="auto">
          <a:xfrm>
            <a:off x="2222497" y="2019300"/>
            <a:ext cx="8098401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0" y="7228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1.6.1. Porte OU exclusif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12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Portes OU exclusif et NON-OU exclusif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1.6.2. Opération logique de la porte OU exclusif (suite)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491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1.6.3. Table de vérité de la porte OU exclusif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52012" y="2876034"/>
            <a:ext cx="6993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OU </a:t>
            </a:r>
            <a:r>
              <a:rPr lang="en-US" sz="2400" b="1" dirty="0" err="1" smtClean="0"/>
              <a:t>exclusif</a:t>
            </a:r>
            <a:r>
              <a:rPr lang="en-US" sz="2400" b="1" dirty="0" smtClean="0"/>
              <a:t> à 2 entrées </a:t>
            </a:r>
            <a:endParaRPr lang="en-US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771" t="47963" r="34896" b="32963"/>
          <a:stretch>
            <a:fillRect/>
          </a:stretch>
        </p:blipFill>
        <p:spPr bwMode="auto">
          <a:xfrm>
            <a:off x="2882900" y="1015992"/>
            <a:ext cx="6309360" cy="176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42813" t="66667" r="33125" b="12592"/>
          <a:stretch>
            <a:fillRect/>
          </a:stretch>
        </p:blipFill>
        <p:spPr bwMode="auto">
          <a:xfrm>
            <a:off x="4114800" y="3987799"/>
            <a:ext cx="5105400" cy="247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13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Portes OU exclusif et NON-OU exclusif (suite)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8636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Symboles logiques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porte NON-OU</a:t>
            </a:r>
            <a:r>
              <a:rPr kumimoji="0" lang="fr-FR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exclusif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850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1.6.5. Opération logique de la porte NON-OU exclusif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58140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Opération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logique de la porte NON-OU exclusif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Les deux entrées sont aux niveaux logiques opposés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BAS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Les deux entrées sont identiques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HAUT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307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1.6.4. Porte NON-OU exclusif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4375" t="47407" r="25104" b="44445"/>
          <a:stretch>
            <a:fillRect/>
          </a:stretch>
        </p:blipFill>
        <p:spPr bwMode="auto">
          <a:xfrm>
            <a:off x="2654300" y="1282700"/>
            <a:ext cx="7223760" cy="10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Portes OU exclusif et NON-OU exclusif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1.6.5. Opération logique de la porte NON-OU exclusif (suite)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453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1.6.6. Table de vérité de la porte NON-OU exclusif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52012" y="2876034"/>
            <a:ext cx="7699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NON-OU </a:t>
            </a:r>
            <a:r>
              <a:rPr lang="en-US" sz="2400" b="1" dirty="0" err="1" smtClean="0"/>
              <a:t>exclusif</a:t>
            </a:r>
            <a:r>
              <a:rPr lang="en-US" sz="2400" b="1" dirty="0" smtClean="0"/>
              <a:t> à 2 entrées 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3125" t="55556" r="27813" b="25185"/>
          <a:stretch>
            <a:fillRect/>
          </a:stretch>
        </p:blipFill>
        <p:spPr bwMode="auto">
          <a:xfrm>
            <a:off x="3162300" y="1028692"/>
            <a:ext cx="6400800" cy="177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52605" t="39815" r="19988" b="36083"/>
          <a:stretch>
            <a:fillRect/>
          </a:stretch>
        </p:blipFill>
        <p:spPr bwMode="auto">
          <a:xfrm>
            <a:off x="3746500" y="3949700"/>
            <a:ext cx="4991100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15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Portes OU exclusif et NON-OU exclusif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1.6.7. Exemple d’application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71034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Porte OU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exclusif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additionneur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deux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bits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6667" t="48519" r="39687" b="17407"/>
          <a:stretch>
            <a:fillRect/>
          </a:stretch>
        </p:blipFill>
        <p:spPr bwMode="auto">
          <a:xfrm>
            <a:off x="4000500" y="1549392"/>
            <a:ext cx="3200400" cy="4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25400" y="989574"/>
            <a:ext cx="12230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1.1. Inverseur (circuit NON)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Plan de la présentation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2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417335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1.2. Porte ET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8508" y="481574"/>
            <a:ext cx="122305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 Portes logiques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827373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1.3. Porte OU</a:t>
            </a:r>
            <a:endParaRPr lang="en-US" sz="28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2266034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Porte NON-ET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2712532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Porte NON-OU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3182648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1.6. Porte OU EXCLUSIF et NON-OU EXCLUSIF</a:t>
            </a:r>
            <a:endParaRPr lang="en-US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899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3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Porte NON-ET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715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onction logique ET + complémentation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Fonction logique NON-ET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Porte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NON-ET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536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Symboles logiques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porte NON-ET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5041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1.4.1. Opération logique de la porte NON-ET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0416" t="50817" r="19688" b="41254"/>
          <a:stretch>
            <a:fillRect/>
          </a:stretch>
        </p:blipFill>
        <p:spPr bwMode="auto">
          <a:xfrm>
            <a:off x="2489197" y="2120899"/>
            <a:ext cx="8229600" cy="7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94970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Opération logique de la porte NON-ET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Toutes les entrées sont aux niveaux HAUT 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BAS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Une entrée au niveau BAS 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HAUT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4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Porte NON-ET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1.4.1. Opération logique de la porte NON-ET (suite)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1612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1.4.2. Table de vérité de la porte NON-ET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3112" y="2660134"/>
            <a:ext cx="6575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NON-ET à 2 entrées </a:t>
            </a:r>
            <a:endParaRPr lang="en-US" sz="24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32083" t="58519" r="23333" b="17592"/>
          <a:stretch>
            <a:fillRect/>
          </a:stretch>
        </p:blipFill>
        <p:spPr bwMode="auto">
          <a:xfrm>
            <a:off x="4102100" y="914400"/>
            <a:ext cx="54356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9896" t="23462" r="24479" b="56292"/>
          <a:stretch>
            <a:fillRect/>
          </a:stretch>
        </p:blipFill>
        <p:spPr bwMode="auto">
          <a:xfrm>
            <a:off x="4356100" y="3784600"/>
            <a:ext cx="5486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5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Porte NON-ET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1.4.3. Opération avec des ondes </a:t>
            </a:r>
            <a:r>
              <a:rPr lang="fr-FR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impulsionnelles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(chronogramme)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33958" t="47777" r="26979" b="19670"/>
          <a:stretch>
            <a:fillRect/>
          </a:stretch>
        </p:blipFill>
        <p:spPr bwMode="auto">
          <a:xfrm>
            <a:off x="2222500" y="1168382"/>
            <a:ext cx="8229600" cy="385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6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 Porte NON-ET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1.4.4. Expressions logiques de la porte NON-ET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9779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Expression booléenne (logique) de la porte ET à 2 entrées,</a:t>
            </a:r>
            <a:r>
              <a:rPr lang="fr-FR" sz="2800" dirty="0" smtClean="0"/>
              <a:t> X = AB</a:t>
            </a:r>
            <a:endParaRPr lang="en-US" sz="2800" b="1" dirty="0" smtClean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22606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Fonction logique ET + Complémentation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Fonction logique NON-ET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Porte  </a:t>
            </a:r>
          </a:p>
          <a:p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NON-ET 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roix 17"/>
          <p:cNvSpPr/>
          <p:nvPr/>
        </p:nvSpPr>
        <p:spPr>
          <a:xfrm>
            <a:off x="5105400" y="1587500"/>
            <a:ext cx="548640" cy="548640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èche droite rayée 18"/>
          <p:cNvSpPr/>
          <p:nvPr/>
        </p:nvSpPr>
        <p:spPr>
          <a:xfrm rot="5400000">
            <a:off x="4856480" y="3230372"/>
            <a:ext cx="914400" cy="64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2699" y="4254497"/>
            <a:ext cx="548640" cy="639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7</a:t>
            </a:fld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Porte NON-OU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71500"/>
            <a:ext cx="12192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onction logique OU + complémentation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Fonction logique NON-OU 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Porte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latin typeface="Times New Roman" pitchFamily="18" charset="0"/>
                <a:cs typeface="Times New Roman" pitchFamily="18" charset="0"/>
              </a:rPr>
              <a:t>   NON-OU</a:t>
            </a: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1536700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Symboles logiques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fr-FR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standard</a:t>
            </a: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porte NON-OU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8343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2.5.1. Opération logique de la porte NON-OU 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4279900"/>
            <a:ext cx="1219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Opération logique de la porte NON-OU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Au moins une entrée au niveau HAUT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BAS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Toutes les entrées sont aux niveaux BAS 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fr-FR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Sortie au niveau HAUT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8506" t="68885" r="30136" b="26043"/>
          <a:stretch>
            <a:fillRect/>
          </a:stretch>
        </p:blipFill>
        <p:spPr bwMode="auto">
          <a:xfrm>
            <a:off x="1164767" y="2231574"/>
            <a:ext cx="1005022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8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Porte NON-OU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1.5.1. Opération logique de la porte NON-OU (suite)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491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1.5.2. Table de vérité de la porte NON-OU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5312" y="2964934"/>
            <a:ext cx="6681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Opération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logique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porte</a:t>
            </a:r>
            <a:r>
              <a:rPr lang="en-US" sz="2400" b="1" dirty="0" smtClean="0"/>
              <a:t> NON-OU à 2 entrées </a:t>
            </a:r>
            <a:endParaRPr lang="en-US" sz="24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 l="28958" t="49629" r="31250" b="32037"/>
          <a:stretch>
            <a:fillRect/>
          </a:stretch>
        </p:blipFill>
        <p:spPr bwMode="auto">
          <a:xfrm>
            <a:off x="2501900" y="1003300"/>
            <a:ext cx="7498080" cy="1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44688" t="50370" r="29583" b="27593"/>
          <a:stretch>
            <a:fillRect/>
          </a:stretch>
        </p:blipFill>
        <p:spPr bwMode="auto">
          <a:xfrm>
            <a:off x="4216400" y="4051300"/>
            <a:ext cx="4572000" cy="220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48076011-8115-47B4-B914-0A485709FB3B}" type="slidenum">
              <a:rPr lang="fr-FR" sz="2800" b="1" smtClean="0">
                <a:solidFill>
                  <a:srgbClr val="FF0000"/>
                </a:solidFill>
              </a:rPr>
              <a:pPr/>
              <a:t>9</a:t>
            </a:fld>
            <a:endParaRPr lang="fr-FR" sz="28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1374" y="0"/>
            <a:ext cx="12233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 Porte NON-OU (suite)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3484"/>
            <a:ext cx="122305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1.5.3. Opération avec des ondes </a:t>
            </a:r>
            <a:r>
              <a:rPr lang="fr-FR" sz="2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impulsionnelles</a:t>
            </a:r>
            <a:r>
              <a:rPr lang="fr-FR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  <a:cs typeface="Times New Roman" pitchFamily="18" charset="0"/>
              </a:rPr>
              <a:t> (chronogramme)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32083" t="43157" r="35938" b="34734"/>
          <a:stretch>
            <a:fillRect/>
          </a:stretch>
        </p:blipFill>
        <p:spPr bwMode="auto">
          <a:xfrm>
            <a:off x="2400297" y="1257300"/>
            <a:ext cx="822959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70549</TotalTime>
  <Words>629</Words>
  <Application>Microsoft Office PowerPoint</Application>
  <PresentationFormat>Personnalisé</PresentationFormat>
  <Paragraphs>94</Paragraphs>
  <Slides>15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Abdelhakim Kaouache</dc:creator>
  <cp:lastModifiedBy>Abdelhakim</cp:lastModifiedBy>
  <cp:revision>1166</cp:revision>
  <cp:lastPrinted>2017-10-12T09:43:56Z</cp:lastPrinted>
  <dcterms:created xsi:type="dcterms:W3CDTF">2016-10-27T07:51:51Z</dcterms:created>
  <dcterms:modified xsi:type="dcterms:W3CDTF">2024-02-24T18:20:16Z</dcterms:modified>
</cp:coreProperties>
</file>