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43" r:id="rId3"/>
    <p:sldId id="339" r:id="rId4"/>
    <p:sldId id="341" r:id="rId5"/>
    <p:sldId id="342" r:id="rId6"/>
    <p:sldId id="344" r:id="rId7"/>
    <p:sldId id="345" r:id="rId8"/>
    <p:sldId id="346" r:id="rId9"/>
    <p:sldId id="347" r:id="rId10"/>
    <p:sldId id="349" r:id="rId11"/>
    <p:sldId id="350" r:id="rId12"/>
    <p:sldId id="351" r:id="rId13"/>
    <p:sldId id="352" r:id="rId14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9" autoAdjust="0"/>
    <p:restoredTop sz="99153" autoAdjust="0"/>
  </p:normalViewPr>
  <p:slideViewPr>
    <p:cSldViewPr snapToGrid="0">
      <p:cViewPr>
        <p:scale>
          <a:sx n="70" d="100"/>
          <a:sy n="70" d="100"/>
        </p:scale>
        <p:origin x="-778" y="-45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 2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Ch2.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La logique combinatoire</a:t>
            </a: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(Partie 1-1)</a:t>
            </a:r>
            <a:endParaRPr 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10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Porte OU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080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ddition logique (opération)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porte logique OU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003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Symboles logiques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 porte OU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057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1.3.1. Opération logique de la porte OU 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114800"/>
            <a:ext cx="113463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Opération logique de la porte OU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 moins une entrée est au niveau HAUT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HAUT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Une entrée ou plusieurs entrées au niveau BAS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BAS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40833" t="43704" r="23125" b="42312"/>
          <a:stretch>
            <a:fillRect/>
          </a:stretch>
        </p:blipFill>
        <p:spPr bwMode="auto">
          <a:xfrm>
            <a:off x="3695700" y="1511294"/>
            <a:ext cx="5486400" cy="119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11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Porte OU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1.3.1. Opération logique de la porte OU (suite)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1231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1.3.2. Table de vérité de la porte OU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3112" y="2660134"/>
            <a:ext cx="5974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Opération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OU à 2 entrées </a:t>
            </a:r>
            <a:endParaRPr lang="en-US" sz="2400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8959" t="37407" r="30312" b="42222"/>
          <a:stretch>
            <a:fillRect/>
          </a:stretch>
        </p:blipFill>
        <p:spPr bwMode="auto">
          <a:xfrm>
            <a:off x="3530600" y="990597"/>
            <a:ext cx="5669280" cy="159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l="42708" t="39630" r="31563" b="37592"/>
          <a:stretch>
            <a:fillRect/>
          </a:stretch>
        </p:blipFill>
        <p:spPr bwMode="auto">
          <a:xfrm>
            <a:off x="3924300" y="3746487"/>
            <a:ext cx="5486400" cy="273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Porte OU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1.3.3. Opération avec des ondes </a:t>
            </a:r>
            <a:r>
              <a:rPr lang="fr-FR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impulsionnelles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(chronogramme)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41946" t="48148" r="27094" b="14106"/>
          <a:stretch>
            <a:fillRect/>
          </a:stretch>
        </p:blipFill>
        <p:spPr bwMode="auto">
          <a:xfrm>
            <a:off x="3657600" y="1422400"/>
            <a:ext cx="59817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Porte OU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1.3.4. Expressions logiques de la porte OU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901700"/>
            <a:ext cx="12192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Algèbre booléenne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Combinaison de deux variables A et B par la fonction logique (opération logique) OU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             (addition booléenne </a:t>
            </a:r>
            <a:r>
              <a:rPr lang="fr-FR" sz="32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≡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fonction OU)</a:t>
            </a:r>
            <a:endParaRPr lang="en-US" sz="2800" dirty="0">
              <a:solidFill>
                <a:srgbClr val="000000"/>
              </a:solidFill>
              <a:ea typeface="Times New Roman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2826" y="4806434"/>
            <a:ext cx="35264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Expression </a:t>
            </a:r>
            <a:r>
              <a:rPr lang="en-US" sz="2400" b="1" dirty="0" err="1" smtClean="0"/>
              <a:t>booléenne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            (</a:t>
            </a:r>
            <a:r>
              <a:rPr lang="fr-FR" sz="2400" b="1" dirty="0" smtClean="0"/>
              <a:t>logique</a:t>
            </a:r>
            <a:r>
              <a:rPr lang="en-US" sz="2400" b="1" dirty="0" smtClean="0"/>
              <a:t>) </a:t>
            </a:r>
          </a:p>
          <a:p>
            <a:r>
              <a:rPr lang="en-US" sz="2400" b="1" dirty="0" smtClean="0"/>
              <a:t>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OU à 2 entrées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4414126" y="5238234"/>
            <a:ext cx="35264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Expression </a:t>
            </a:r>
            <a:r>
              <a:rPr lang="en-US" sz="2400" b="1" dirty="0" err="1" smtClean="0"/>
              <a:t>booléenne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            (</a:t>
            </a:r>
            <a:r>
              <a:rPr lang="fr-FR" sz="2400" b="1" dirty="0" smtClean="0"/>
              <a:t>logique</a:t>
            </a:r>
            <a:r>
              <a:rPr lang="en-US" sz="2400" b="1" dirty="0" smtClean="0"/>
              <a:t>) </a:t>
            </a:r>
          </a:p>
          <a:p>
            <a:r>
              <a:rPr lang="en-US" sz="2400" b="1" dirty="0" smtClean="0"/>
              <a:t>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OU à 3 entrées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8427326" y="5187434"/>
            <a:ext cx="35264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Expression </a:t>
            </a:r>
            <a:r>
              <a:rPr lang="en-US" sz="2400" b="1" dirty="0" err="1" smtClean="0"/>
              <a:t>booléenne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            (</a:t>
            </a:r>
            <a:r>
              <a:rPr lang="fr-FR" sz="2400" b="1" dirty="0" smtClean="0"/>
              <a:t>logique</a:t>
            </a:r>
            <a:r>
              <a:rPr lang="en-US" sz="2400" b="1" dirty="0" smtClean="0"/>
              <a:t>) </a:t>
            </a:r>
          </a:p>
          <a:p>
            <a:r>
              <a:rPr lang="en-US" sz="2400" b="1" dirty="0" smtClean="0"/>
              <a:t>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OU à 4 entrées</a:t>
            </a:r>
            <a:endParaRPr lang="en-US" sz="2400" b="1" dirty="0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11800" y="1447797"/>
            <a:ext cx="914400" cy="496508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20066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Addition booléenne ≠ (non identique à) l’addition binaire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768598"/>
            <a:ext cx="822960" cy="446857"/>
          </a:xfrm>
          <a:prstGeom prst="rect">
            <a:avLst/>
          </a:prstGeom>
          <a:noFill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0500"/>
            <a:ext cx="30163" cy="190500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2679700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(Addition booléenne ≡ fonction OU)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Expression booléenne (logique) de la porte OU à 2 entrées, X = A + B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4" cstate="print"/>
          <a:srcRect l="12604" t="65977" r="28125" b="27145"/>
          <a:stretch>
            <a:fillRect/>
          </a:stretch>
        </p:blipFill>
        <p:spPr bwMode="auto">
          <a:xfrm>
            <a:off x="304800" y="3949688"/>
            <a:ext cx="11430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25400" y="989574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Inverseur (circuit NON)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Plan de la présentation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41733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Porte ET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8508" y="481574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Portes logiques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82737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Porte OU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2266034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Porte NON-ET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2712532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Porte NON-OU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31826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Porte OU EXCLUSIF et NON-OU EXCLUSIF</a:t>
            </a:r>
            <a:endParaRPr lang="en-US" sz="28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576958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Inverseur (circuit NON)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123058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Inversion ou complémentation (opération)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Inverseur </a:t>
            </a:r>
            <a:r>
              <a:rPr kumimoji="0" lang="fr-FR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ou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circuit NON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999358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Symboles logiques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 l’inverseur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45192" t="36852" r="20313" b="33067"/>
          <a:stretch>
            <a:fillRect/>
          </a:stretch>
        </p:blipFill>
        <p:spPr bwMode="auto">
          <a:xfrm>
            <a:off x="3200400" y="2621652"/>
            <a:ext cx="5359400" cy="262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356141" y="5357992"/>
            <a:ext cx="5510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Symboles logiques</a:t>
            </a:r>
            <a:r>
              <a:rPr lang="fr-FR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standard</a:t>
            </a:r>
            <a:r>
              <a:rPr lang="fr-FR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de l’inverseur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6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Portes logiques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Inverseur (circuit NON)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323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1.1.1. Table de vérité de l’inverseur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45763" t="20114" r="35931" b="70494"/>
          <a:stretch>
            <a:fillRect/>
          </a:stretch>
        </p:blipFill>
        <p:spPr bwMode="auto">
          <a:xfrm>
            <a:off x="3594100" y="1219200"/>
            <a:ext cx="56769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0" y="30596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1.1.2. Opération de l’inverseur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41875" t="51111" r="30729" b="38148"/>
          <a:stretch>
            <a:fillRect/>
          </a:stretch>
        </p:blipFill>
        <p:spPr bwMode="auto">
          <a:xfrm>
            <a:off x="3505200" y="3695688"/>
            <a:ext cx="5486400" cy="120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3227458" y="5111234"/>
            <a:ext cx="6424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/>
              <a:t>Réponse d’un inverseur à une impulsion d’entrée</a:t>
            </a:r>
            <a:endParaRPr 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Inverseur (circuit NON)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323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1.1.3. Expression logique de l’inverseur</a:t>
            </a: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9779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Algèbre booléenne (les mathématiques des circuits logiques)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76200" y="16129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Expression logique de l’inverseur             (ou inverse de A ou non A ou Complément d’une variable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variable complémentée)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5100" y="1676400"/>
            <a:ext cx="924983" cy="482600"/>
          </a:xfrm>
          <a:prstGeom prst="rect">
            <a:avLst/>
          </a:prstGeom>
          <a:noFill/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3" cstate="print"/>
          <a:srcRect l="66875" t="70693" r="18750" b="22474"/>
          <a:stretch>
            <a:fillRect/>
          </a:stretch>
        </p:blipFill>
        <p:spPr bwMode="auto">
          <a:xfrm>
            <a:off x="4724400" y="2565400"/>
            <a:ext cx="36576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746846" y="3574534"/>
            <a:ext cx="6057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L’inverseur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complémente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une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variable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d’entrée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1899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1.1.4. Exemple d’application</a:t>
            </a:r>
          </a:p>
        </p:txBody>
      </p:sp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4" cstate="print"/>
          <a:srcRect l="51458" t="41852" r="15729" b="29074"/>
          <a:stretch>
            <a:fillRect/>
          </a:stretch>
        </p:blipFill>
        <p:spPr bwMode="auto">
          <a:xfrm>
            <a:off x="6565900" y="4229097"/>
            <a:ext cx="4572000" cy="227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254000" y="5023535"/>
            <a:ext cx="574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Circuit </a:t>
            </a:r>
            <a:r>
              <a:rPr lang="en-US" sz="2400" b="1" dirty="0" err="1" smtClean="0"/>
              <a:t>produisant</a:t>
            </a:r>
            <a:r>
              <a:rPr lang="en-US" sz="2400" b="1" dirty="0" smtClean="0"/>
              <a:t> le </a:t>
            </a:r>
            <a:r>
              <a:rPr lang="en-US" sz="2400" b="1" dirty="0" err="1" smtClean="0"/>
              <a:t>complément</a:t>
            </a:r>
            <a:r>
              <a:rPr lang="en-US" sz="2400" b="1" dirty="0" smtClean="0"/>
              <a:t> à 1 d’un </a:t>
            </a:r>
            <a:r>
              <a:rPr lang="en-US" sz="2400" b="1" dirty="0" err="1" smtClean="0"/>
              <a:t>nombre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binaire</a:t>
            </a:r>
            <a:r>
              <a:rPr lang="en-US" sz="2400" b="1" dirty="0" smtClean="0"/>
              <a:t> de 8 bits à </a:t>
            </a:r>
            <a:r>
              <a:rPr lang="en-US" sz="2400" b="1" dirty="0" err="1" smtClean="0"/>
              <a:t>partir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Porte ET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461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ultiplication logique (opération)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porte logique ET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1938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Symboles logiques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 porte ET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37916" t="47037" r="22917" b="33889"/>
          <a:stretch>
            <a:fillRect/>
          </a:stretch>
        </p:blipFill>
        <p:spPr bwMode="auto">
          <a:xfrm>
            <a:off x="3949700" y="1828797"/>
            <a:ext cx="5394960" cy="147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36057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1.2.1. Opération logique de la porte ET 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114800"/>
            <a:ext cx="112566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Opération logique de la porte ET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Toutes les entrées sont aux niveaux HAUT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HAUT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Une entrée ou plusieurs entrées au niveau BAS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BAS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Porte ET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1.2.1. Opération logique de la porte ET (suite)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36354" t="47037" r="18542" b="30185"/>
          <a:stretch>
            <a:fillRect/>
          </a:stretch>
        </p:blipFill>
        <p:spPr bwMode="auto">
          <a:xfrm>
            <a:off x="3644900" y="838195"/>
            <a:ext cx="6400800" cy="181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31231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1.2.2. Table de vérité de la porte 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3112" y="2660134"/>
            <a:ext cx="5868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Opération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ET à 2 entrées </a:t>
            </a:r>
            <a:endParaRPr lang="en-US" sz="2400" b="1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55417" t="36268" r="15888" b="41474"/>
          <a:stretch>
            <a:fillRect/>
          </a:stretch>
        </p:blipFill>
        <p:spPr bwMode="auto">
          <a:xfrm>
            <a:off x="5588408" y="3200400"/>
            <a:ext cx="53848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5803900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Le nombre de combinaisons d'entrée binaires pour une porte logique, N = 2</a:t>
            </a:r>
            <a:r>
              <a:rPr kumimoji="0" lang="fr-FR" sz="28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avec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désigne le nombre de variables d'entrée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Porte ET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1.2.3. Opération avec des ondes </a:t>
            </a:r>
            <a:r>
              <a:rPr lang="fr-FR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impulsionnelles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(chronogramme)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48750" t="36354" r="22932" b="37317"/>
          <a:stretch>
            <a:fillRect/>
          </a:stretch>
        </p:blipFill>
        <p:spPr bwMode="auto">
          <a:xfrm>
            <a:off x="2362186" y="1155700"/>
            <a:ext cx="801371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9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Porte ET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1.2.4. Expressions logiques de la porte ET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8382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Algèbre booléenne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Combinaison de deux variables A et B par la fonction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logique (opération logique) ET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         (multiplication booléenne)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0" y="1269999"/>
            <a:ext cx="774700" cy="522269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8542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fr-FR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ultiplication booléenne ≡ multiplication binaire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Expression booléenne (logique) de la porte ET à 2 entrées, X = AB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 cstate="print"/>
          <a:srcRect l="28542" t="51667" r="20521" b="39629"/>
          <a:stretch>
            <a:fillRect/>
          </a:stretch>
        </p:blipFill>
        <p:spPr bwMode="auto">
          <a:xfrm>
            <a:off x="546100" y="3098784"/>
            <a:ext cx="1141627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286626" y="4501634"/>
            <a:ext cx="34206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Expression </a:t>
            </a:r>
            <a:r>
              <a:rPr lang="en-US" sz="2400" b="1" dirty="0" err="1" smtClean="0"/>
              <a:t>booléenne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            (</a:t>
            </a:r>
            <a:r>
              <a:rPr lang="fr-FR" sz="2400" b="1" dirty="0" smtClean="0"/>
              <a:t>logique</a:t>
            </a:r>
            <a:r>
              <a:rPr lang="en-US" sz="2400" b="1" dirty="0" smtClean="0"/>
              <a:t>) </a:t>
            </a:r>
          </a:p>
          <a:p>
            <a:r>
              <a:rPr lang="en-US" sz="2400" b="1" dirty="0" smtClean="0"/>
              <a:t>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ET à 2 entrées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4414126" y="4615934"/>
            <a:ext cx="34206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Expression </a:t>
            </a:r>
            <a:r>
              <a:rPr lang="en-US" sz="2400" b="1" dirty="0" err="1" smtClean="0"/>
              <a:t>booléenne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            (</a:t>
            </a:r>
            <a:r>
              <a:rPr lang="fr-FR" sz="2400" b="1" dirty="0" smtClean="0"/>
              <a:t>logique</a:t>
            </a:r>
            <a:r>
              <a:rPr lang="en-US" sz="2400" b="1" dirty="0" smtClean="0"/>
              <a:t>) </a:t>
            </a:r>
          </a:p>
          <a:p>
            <a:r>
              <a:rPr lang="en-US" sz="2400" b="1" dirty="0" smtClean="0"/>
              <a:t>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ET à 3 entrées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8427326" y="4565134"/>
            <a:ext cx="34206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Expression </a:t>
            </a:r>
            <a:r>
              <a:rPr lang="en-US" sz="2400" b="1" dirty="0" err="1" smtClean="0"/>
              <a:t>booléenne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            (</a:t>
            </a:r>
            <a:r>
              <a:rPr lang="fr-FR" sz="2400" b="1" dirty="0" smtClean="0"/>
              <a:t>logique</a:t>
            </a:r>
            <a:r>
              <a:rPr lang="en-US" sz="2400" b="1" dirty="0" smtClean="0"/>
              <a:t>) </a:t>
            </a:r>
          </a:p>
          <a:p>
            <a:r>
              <a:rPr lang="en-US" sz="2400" b="1" dirty="0" smtClean="0"/>
              <a:t>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ET à 4 entrées</a:t>
            </a:r>
            <a:endParaRPr lang="en-US" sz="2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70550</TotalTime>
  <Words>671</Words>
  <Application>Microsoft Office PowerPoint</Application>
  <PresentationFormat>Personnalisé</PresentationFormat>
  <Paragraphs>101</Paragraphs>
  <Slides>13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Abdelhakim</cp:lastModifiedBy>
  <cp:revision>1167</cp:revision>
  <cp:lastPrinted>2017-10-12T09:43:56Z</cp:lastPrinted>
  <dcterms:created xsi:type="dcterms:W3CDTF">2016-10-27T07:51:51Z</dcterms:created>
  <dcterms:modified xsi:type="dcterms:W3CDTF">2024-02-24T18:19:41Z</dcterms:modified>
</cp:coreProperties>
</file>