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107835AF-7513-467B-86A2-B23A4125056B}" type="datetimeFigureOut">
              <a:rPr lang="fr-FR" smtClean="0"/>
              <a:pPr/>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DB993F-1B5C-4392-BDA5-AD3B6EFED917}"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07835AF-7513-467B-86A2-B23A4125056B}" type="datetimeFigureOut">
              <a:rPr lang="fr-FR" smtClean="0"/>
              <a:pPr/>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DB993F-1B5C-4392-BDA5-AD3B6EFED91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07835AF-7513-467B-86A2-B23A4125056B}" type="datetimeFigureOut">
              <a:rPr lang="fr-FR" smtClean="0"/>
              <a:pPr/>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DB993F-1B5C-4392-BDA5-AD3B6EFED91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07835AF-7513-467B-86A2-B23A4125056B}" type="datetimeFigureOut">
              <a:rPr lang="fr-FR" smtClean="0"/>
              <a:pPr/>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DB993F-1B5C-4392-BDA5-AD3B6EFED917}"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107835AF-7513-467B-86A2-B23A4125056B}" type="datetimeFigureOut">
              <a:rPr lang="fr-FR" smtClean="0"/>
              <a:pPr/>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DB993F-1B5C-4392-BDA5-AD3B6EFED917}"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07835AF-7513-467B-86A2-B23A4125056B}" type="datetimeFigureOut">
              <a:rPr lang="fr-FR" smtClean="0"/>
              <a:pPr/>
              <a:t>10/11/2021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1DB993F-1B5C-4392-BDA5-AD3B6EFED917}"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07835AF-7513-467B-86A2-B23A4125056B}" type="datetimeFigureOut">
              <a:rPr lang="fr-FR" smtClean="0"/>
              <a:pPr/>
              <a:t>10/11/2021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1DB993F-1B5C-4392-BDA5-AD3B6EFED917}"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107835AF-7513-467B-86A2-B23A4125056B}" type="datetimeFigureOut">
              <a:rPr lang="fr-FR" smtClean="0"/>
              <a:pPr/>
              <a:t>10/11/2021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1DB993F-1B5C-4392-BDA5-AD3B6EFED917}"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07835AF-7513-467B-86A2-B23A4125056B}" type="datetimeFigureOut">
              <a:rPr lang="fr-FR" smtClean="0"/>
              <a:pPr/>
              <a:t>10/11/2021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1DB993F-1B5C-4392-BDA5-AD3B6EFED91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07835AF-7513-467B-86A2-B23A4125056B}" type="datetimeFigureOut">
              <a:rPr lang="fr-FR" smtClean="0"/>
              <a:pPr/>
              <a:t>10/11/2021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1DB993F-1B5C-4392-BDA5-AD3B6EFED917}"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07835AF-7513-467B-86A2-B23A4125056B}" type="datetimeFigureOut">
              <a:rPr lang="fr-FR" smtClean="0"/>
              <a:pPr/>
              <a:t>10/11/2021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1DB993F-1B5C-4392-BDA5-AD3B6EFED917}"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7835AF-7513-467B-86A2-B23A4125056B}" type="datetimeFigureOut">
              <a:rPr lang="fr-FR" smtClean="0"/>
              <a:pPr/>
              <a:t>10/11/2021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DB993F-1B5C-4392-BDA5-AD3B6EFED917}"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elearning.centre-univ-mila.dz/course/view.php?id=968"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elearning.centre-univ-mila.dz/course/view.php?id=968"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elearning.centre-univ-mila.dz/mod/resource/view.php?id=8911" TargetMode="External"/><Relationship Id="rId2" Type="http://schemas.openxmlformats.org/officeDocument/2006/relationships/hyperlink" Target="http://elearning.centre-univ-mila.dz/mod/resource/view.php?id=8915"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elearning.centre-univ-mila.dz/course/view.php?id=968"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elearning.centre-univ-mila.dz/course/view.php?id=968"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071538" y="357166"/>
            <a:ext cx="7772400" cy="1470025"/>
          </a:xfrm>
        </p:spPr>
        <p:txBody>
          <a:bodyPr/>
          <a:lstStyle/>
          <a:p>
            <a:r>
              <a:rPr lang="fr-FR" dirty="0" smtClean="0">
                <a:hlinkClick r:id="rId2"/>
              </a:rPr>
              <a:t>Fiche-contact</a:t>
            </a:r>
            <a:r>
              <a:rPr lang="fr-FR" dirty="0" smtClean="0"/>
              <a:t/>
            </a:r>
            <a:br>
              <a:rPr lang="fr-FR" dirty="0" smtClean="0"/>
            </a:br>
            <a:endParaRPr lang="fr-FR" dirty="0"/>
          </a:p>
        </p:txBody>
      </p:sp>
      <p:sp>
        <p:nvSpPr>
          <p:cNvPr id="3" name="Sous-titre 2"/>
          <p:cNvSpPr>
            <a:spLocks noGrp="1"/>
          </p:cNvSpPr>
          <p:nvPr>
            <p:ph type="subTitle" idx="1"/>
          </p:nvPr>
        </p:nvSpPr>
        <p:spPr>
          <a:xfrm>
            <a:off x="1371600" y="1500174"/>
            <a:ext cx="6400800" cy="4138626"/>
          </a:xfrm>
        </p:spPr>
        <p:txBody>
          <a:bodyPr>
            <a:noAutofit/>
          </a:bodyPr>
          <a:lstStyle/>
          <a:p>
            <a:pPr algn="l"/>
            <a:r>
              <a:rPr lang="fr-FR" sz="2000" dirty="0" smtClean="0">
                <a:solidFill>
                  <a:schemeClr val="tx1"/>
                </a:solidFill>
                <a:latin typeface="Times New Roman" pitchFamily="18" charset="0"/>
                <a:cs typeface="Times New Roman" pitchFamily="18" charset="0"/>
              </a:rPr>
              <a:t>Enseignant de la matière: </a:t>
            </a:r>
            <a:r>
              <a:rPr lang="fr-FR" sz="2000" b="1" dirty="0" err="1" smtClean="0">
                <a:solidFill>
                  <a:schemeClr val="tx1"/>
                </a:solidFill>
                <a:latin typeface="Times New Roman" pitchFamily="18" charset="0"/>
                <a:cs typeface="Times New Roman" pitchFamily="18" charset="0"/>
              </a:rPr>
              <a:t>Bennoui</a:t>
            </a:r>
            <a:r>
              <a:rPr lang="fr-FR" sz="2000" b="1" dirty="0" smtClean="0">
                <a:solidFill>
                  <a:schemeClr val="tx1"/>
                </a:solidFill>
                <a:latin typeface="Times New Roman" pitchFamily="18" charset="0"/>
                <a:cs typeface="Times New Roman" pitchFamily="18" charset="0"/>
              </a:rPr>
              <a:t> </a:t>
            </a:r>
            <a:r>
              <a:rPr lang="fr-FR" sz="2000" b="1" dirty="0" err="1" smtClean="0">
                <a:solidFill>
                  <a:schemeClr val="tx1"/>
                </a:solidFill>
                <a:latin typeface="Times New Roman" pitchFamily="18" charset="0"/>
                <a:cs typeface="Times New Roman" pitchFamily="18" charset="0"/>
              </a:rPr>
              <a:t>Abdeldjalil</a:t>
            </a:r>
            <a:r>
              <a:rPr lang="fr-FR" sz="2000" dirty="0" smtClean="0">
                <a:solidFill>
                  <a:schemeClr val="tx1"/>
                </a:solidFill>
                <a:latin typeface="Times New Roman" pitchFamily="18" charset="0"/>
                <a:cs typeface="Times New Roman" pitchFamily="18" charset="0"/>
              </a:rPr>
              <a:t/>
            </a:r>
            <a:br>
              <a:rPr lang="fr-FR" sz="2000" dirty="0" smtClean="0">
                <a:solidFill>
                  <a:schemeClr val="tx1"/>
                </a:solidFill>
                <a:latin typeface="Times New Roman" pitchFamily="18" charset="0"/>
                <a:cs typeface="Times New Roman" pitchFamily="18" charset="0"/>
              </a:rPr>
            </a:br>
            <a:r>
              <a:rPr lang="fr-FR" sz="2000" dirty="0" smtClean="0">
                <a:solidFill>
                  <a:schemeClr val="tx1"/>
                </a:solidFill>
                <a:latin typeface="Times New Roman" pitchFamily="18" charset="0"/>
                <a:cs typeface="Times New Roman" pitchFamily="18" charset="0"/>
              </a:rPr>
              <a:t>Contacts : </a:t>
            </a:r>
            <a:r>
              <a:rPr lang="fr-FR" sz="2000" b="1" dirty="0" smtClean="0">
                <a:solidFill>
                  <a:schemeClr val="tx1"/>
                </a:solidFill>
                <a:latin typeface="Times New Roman" pitchFamily="18" charset="0"/>
                <a:cs typeface="Times New Roman" pitchFamily="18" charset="0"/>
              </a:rPr>
              <a:t>a.bennoui@centre-univ-mila.dz</a:t>
            </a:r>
            <a:r>
              <a:rPr lang="fr-FR" sz="2000" dirty="0" smtClean="0">
                <a:solidFill>
                  <a:schemeClr val="tx1"/>
                </a:solidFill>
                <a:latin typeface="Times New Roman" pitchFamily="18" charset="0"/>
                <a:cs typeface="Times New Roman" pitchFamily="18" charset="0"/>
              </a:rPr>
              <a:t/>
            </a:r>
            <a:br>
              <a:rPr lang="fr-FR" sz="2000" dirty="0" smtClean="0">
                <a:solidFill>
                  <a:schemeClr val="tx1"/>
                </a:solidFill>
                <a:latin typeface="Times New Roman" pitchFamily="18" charset="0"/>
                <a:cs typeface="Times New Roman" pitchFamily="18" charset="0"/>
              </a:rPr>
            </a:br>
            <a:r>
              <a:rPr lang="fr-FR" sz="2000" dirty="0" smtClean="0">
                <a:solidFill>
                  <a:schemeClr val="tx1"/>
                </a:solidFill>
                <a:latin typeface="Times New Roman" pitchFamily="18" charset="0"/>
                <a:cs typeface="Times New Roman" pitchFamily="18" charset="0"/>
              </a:rPr>
              <a:t>Coefficient 03.</a:t>
            </a:r>
            <a:br>
              <a:rPr lang="fr-FR" sz="2000" dirty="0" smtClean="0">
                <a:solidFill>
                  <a:schemeClr val="tx1"/>
                </a:solidFill>
                <a:latin typeface="Times New Roman" pitchFamily="18" charset="0"/>
                <a:cs typeface="Times New Roman" pitchFamily="18" charset="0"/>
              </a:rPr>
            </a:br>
            <a:r>
              <a:rPr lang="fr-FR" sz="2000" dirty="0" smtClean="0">
                <a:solidFill>
                  <a:schemeClr val="tx1"/>
                </a:solidFill>
                <a:latin typeface="Times New Roman" pitchFamily="18" charset="0"/>
                <a:cs typeface="Times New Roman" pitchFamily="18" charset="0"/>
              </a:rPr>
              <a:t>Crédits : 06.</a:t>
            </a:r>
            <a:br>
              <a:rPr lang="fr-FR" sz="2000" dirty="0" smtClean="0">
                <a:solidFill>
                  <a:schemeClr val="tx1"/>
                </a:solidFill>
                <a:latin typeface="Times New Roman" pitchFamily="18" charset="0"/>
                <a:cs typeface="Times New Roman" pitchFamily="18" charset="0"/>
              </a:rPr>
            </a:br>
            <a:r>
              <a:rPr lang="fr-FR" sz="2000" dirty="0" smtClean="0">
                <a:solidFill>
                  <a:schemeClr val="tx1"/>
                </a:solidFill>
                <a:latin typeface="Times New Roman" pitchFamily="18" charset="0"/>
                <a:cs typeface="Times New Roman" pitchFamily="18" charset="0"/>
              </a:rPr>
              <a:t>Volume horaire global</a:t>
            </a:r>
            <a:r>
              <a:rPr lang="fr-FR" sz="2000" b="1" dirty="0" smtClean="0">
                <a:solidFill>
                  <a:schemeClr val="tx1"/>
                </a:solidFill>
                <a:latin typeface="Times New Roman" pitchFamily="18" charset="0"/>
                <a:cs typeface="Times New Roman" pitchFamily="18" charset="0"/>
              </a:rPr>
              <a:t>: 67h30</a:t>
            </a:r>
            <a:r>
              <a:rPr lang="fr-FR" sz="2000" dirty="0" smtClean="0">
                <a:solidFill>
                  <a:schemeClr val="tx1"/>
                </a:solidFill>
                <a:latin typeface="Times New Roman" pitchFamily="18" charset="0"/>
                <a:cs typeface="Times New Roman" pitchFamily="18" charset="0"/>
              </a:rPr>
              <a:t/>
            </a:r>
            <a:br>
              <a:rPr lang="fr-FR" sz="2000" dirty="0" smtClean="0">
                <a:solidFill>
                  <a:schemeClr val="tx1"/>
                </a:solidFill>
                <a:latin typeface="Times New Roman" pitchFamily="18" charset="0"/>
                <a:cs typeface="Times New Roman" pitchFamily="18" charset="0"/>
              </a:rPr>
            </a:br>
            <a:r>
              <a:rPr lang="fr-FR" sz="2000" dirty="0" smtClean="0">
                <a:solidFill>
                  <a:schemeClr val="tx1"/>
                </a:solidFill>
                <a:latin typeface="Times New Roman" pitchFamily="18" charset="0"/>
                <a:cs typeface="Times New Roman" pitchFamily="18" charset="0"/>
              </a:rPr>
              <a:t>Volume horaire de travail requis/semaine: </a:t>
            </a:r>
            <a:r>
              <a:rPr lang="fr-FR" sz="2000" b="1" dirty="0" smtClean="0">
                <a:solidFill>
                  <a:schemeClr val="tx1"/>
                </a:solidFill>
                <a:latin typeface="Times New Roman" pitchFamily="18" charset="0"/>
                <a:cs typeface="Times New Roman" pitchFamily="18" charset="0"/>
              </a:rPr>
              <a:t>4h30.</a:t>
            </a:r>
            <a:r>
              <a:rPr lang="fr-FR" sz="2000" dirty="0" smtClean="0">
                <a:solidFill>
                  <a:schemeClr val="tx1"/>
                </a:solidFill>
                <a:latin typeface="Times New Roman" pitchFamily="18" charset="0"/>
                <a:cs typeface="Times New Roman" pitchFamily="18" charset="0"/>
              </a:rPr>
              <a:t/>
            </a:r>
            <a:br>
              <a:rPr lang="fr-FR" sz="2000" dirty="0" smtClean="0">
                <a:solidFill>
                  <a:schemeClr val="tx1"/>
                </a:solidFill>
                <a:latin typeface="Times New Roman" pitchFamily="18" charset="0"/>
                <a:cs typeface="Times New Roman" pitchFamily="18" charset="0"/>
              </a:rPr>
            </a:br>
            <a:r>
              <a:rPr lang="fr-FR" sz="2000" dirty="0" smtClean="0">
                <a:solidFill>
                  <a:schemeClr val="tx1"/>
                </a:solidFill>
                <a:latin typeface="Times New Roman" pitchFamily="18" charset="0"/>
                <a:cs typeface="Times New Roman" pitchFamily="18" charset="0"/>
              </a:rPr>
              <a:t>Modalité d’évaluation: Contrôle continu  comportant :</a:t>
            </a:r>
          </a:p>
          <a:p>
            <a:pPr algn="l"/>
            <a:r>
              <a:rPr lang="fr-FR" sz="2000" b="1" dirty="0" smtClean="0">
                <a:solidFill>
                  <a:schemeClr val="tx1"/>
                </a:solidFill>
                <a:latin typeface="Times New Roman" pitchFamily="18" charset="0"/>
                <a:cs typeface="Times New Roman" pitchFamily="18" charset="0"/>
              </a:rPr>
              <a:t> - Plusieurs évaluations régulières, du début à la fin de la séquence pédagogique, sous forme d’activités écrites et orales afin de vérifier les acquis des étudiants selon les objectifs tracés dans la maquette du cours.</a:t>
            </a:r>
          </a:p>
          <a:p>
            <a:pPr lvl="0" algn="l"/>
            <a:r>
              <a:rPr lang="fr-FR" sz="2000" dirty="0" smtClean="0">
                <a:solidFill>
                  <a:schemeClr val="tx1"/>
                </a:solidFill>
                <a:latin typeface="Times New Roman" pitchFamily="18" charset="0"/>
                <a:cs typeface="Times New Roman" pitchFamily="18" charset="0"/>
              </a:rPr>
              <a:t>- </a:t>
            </a:r>
            <a:r>
              <a:rPr lang="fr-FR" sz="2000" b="1" dirty="0" smtClean="0">
                <a:solidFill>
                  <a:schemeClr val="tx1"/>
                </a:solidFill>
                <a:latin typeface="Times New Roman" pitchFamily="18" charset="0"/>
                <a:cs typeface="Times New Roman" pitchFamily="18" charset="0"/>
              </a:rPr>
              <a:t>Une évaluation écrite rétroactive des connaissances et savoir-faire à la fin de la séquence pédagogique</a:t>
            </a:r>
          </a:p>
          <a:p>
            <a:pPr algn="l"/>
            <a:endParaRPr lang="fr-FR" sz="20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8501122" cy="6572272"/>
          </a:xfrm>
        </p:spPr>
        <p:txBody>
          <a:bodyPr>
            <a:noAutofit/>
          </a:bodyPr>
          <a:lstStyle/>
          <a:p>
            <a:pPr algn="l"/>
            <a:r>
              <a:rPr lang="fr-FR" sz="2400" b="1" dirty="0">
                <a:latin typeface="Times New Roman" pitchFamily="18" charset="0"/>
                <a:cs typeface="Times New Roman" pitchFamily="18" charset="0"/>
              </a:rPr>
              <a:t>➤LE TEXTE DESCRIPTIF</a:t>
            </a:r>
            <a:r>
              <a:rPr lang="fr-FR" sz="2400" dirty="0">
                <a:latin typeface="Times New Roman" pitchFamily="18" charset="0"/>
                <a:cs typeface="Times New Roman" pitchFamily="18" charset="0"/>
              </a:rPr>
              <a:t/>
            </a:r>
            <a:br>
              <a:rPr lang="fr-FR" sz="2400" dirty="0">
                <a:latin typeface="Times New Roman" pitchFamily="18" charset="0"/>
                <a:cs typeface="Times New Roman" pitchFamily="18" charset="0"/>
              </a:rPr>
            </a:br>
            <a:r>
              <a:rPr lang="fr-FR" sz="2400" dirty="0">
                <a:latin typeface="Times New Roman" pitchFamily="18" charset="0"/>
                <a:cs typeface="Times New Roman" pitchFamily="18" charset="0"/>
              </a:rPr>
              <a:t>Les textes qui décrivent des êtres, des choses et des lieux</a:t>
            </a:r>
            <a:r>
              <a:rPr lang="fr-FR" sz="2400" dirty="0" smtClean="0">
                <a:latin typeface="Times New Roman" pitchFamily="18" charset="0"/>
                <a:cs typeface="Times New Roman" pitchFamily="18" charset="0"/>
              </a:rPr>
              <a:t>, des événements.  </a:t>
            </a:r>
            <a:r>
              <a:rPr lang="fr-FR" sz="2400" dirty="0">
                <a:latin typeface="Times New Roman" pitchFamily="18" charset="0"/>
                <a:cs typeface="Times New Roman" pitchFamily="18" charset="0"/>
              </a:rPr>
              <a:t>Le texte à dominante descriptive sert à :</a:t>
            </a:r>
            <a:br>
              <a:rPr lang="fr-FR" sz="2400" dirty="0">
                <a:latin typeface="Times New Roman" pitchFamily="18" charset="0"/>
                <a:cs typeface="Times New Roman" pitchFamily="18" charset="0"/>
              </a:rPr>
            </a:br>
            <a:r>
              <a:rPr lang="fr-FR" sz="2400" dirty="0">
                <a:latin typeface="Times New Roman" pitchFamily="18" charset="0"/>
                <a:cs typeface="Times New Roman" pitchFamily="18" charset="0"/>
              </a:rPr>
              <a:t>• </a:t>
            </a:r>
            <a:r>
              <a:rPr lang="fr-FR" sz="2400" b="1" dirty="0" smtClean="0">
                <a:latin typeface="Times New Roman" pitchFamily="18" charset="0"/>
                <a:cs typeface="Times New Roman" pitchFamily="18" charset="0"/>
              </a:rPr>
              <a:t>fournir</a:t>
            </a:r>
            <a:r>
              <a:rPr lang="fr-FR" sz="2400" dirty="0" smtClean="0">
                <a:latin typeface="Times New Roman" pitchFamily="18" charset="0"/>
                <a:cs typeface="Times New Roman" pitchFamily="18" charset="0"/>
              </a:rPr>
              <a:t> les </a:t>
            </a:r>
            <a:r>
              <a:rPr lang="fr-FR" sz="2400" dirty="0">
                <a:latin typeface="Times New Roman" pitchFamily="18" charset="0"/>
                <a:cs typeface="Times New Roman" pitchFamily="18" charset="0"/>
              </a:rPr>
              <a:t>caractéristiques </a:t>
            </a:r>
            <a:r>
              <a:rPr lang="fr-FR" sz="2400" dirty="0" smtClean="0">
                <a:latin typeface="Times New Roman" pitchFamily="18" charset="0"/>
                <a:cs typeface="Times New Roman" pitchFamily="18" charset="0"/>
              </a:rPr>
              <a:t>de l’objet décrit.</a:t>
            </a:r>
            <a:r>
              <a:rPr lang="fr-FR" sz="2400" dirty="0">
                <a:latin typeface="Times New Roman" pitchFamily="18" charset="0"/>
                <a:cs typeface="Times New Roman" pitchFamily="18" charset="0"/>
              </a:rPr>
              <a:t/>
            </a:r>
            <a:br>
              <a:rPr lang="fr-FR" sz="2400" dirty="0">
                <a:latin typeface="Times New Roman" pitchFamily="18" charset="0"/>
                <a:cs typeface="Times New Roman" pitchFamily="18" charset="0"/>
              </a:rPr>
            </a:br>
            <a:r>
              <a:rPr lang="fr-FR" sz="2400" dirty="0">
                <a:latin typeface="Times New Roman" pitchFamily="18" charset="0"/>
                <a:cs typeface="Times New Roman" pitchFamily="18" charset="0"/>
              </a:rPr>
              <a:t>• </a:t>
            </a:r>
            <a:r>
              <a:rPr lang="fr-FR" sz="2400" b="1" dirty="0">
                <a:latin typeface="Times New Roman" pitchFamily="18" charset="0"/>
                <a:cs typeface="Times New Roman" pitchFamily="18" charset="0"/>
              </a:rPr>
              <a:t>permettre</a:t>
            </a:r>
            <a:r>
              <a:rPr lang="fr-FR" sz="2400" dirty="0">
                <a:latin typeface="Times New Roman" pitchFamily="18" charset="0"/>
                <a:cs typeface="Times New Roman" pitchFamily="18" charset="0"/>
              </a:rPr>
              <a:t> au lecteur ou à l'interlocuteur de visualiser ou d'imaginer ce qui est décrit;</a:t>
            </a:r>
            <a:br>
              <a:rPr lang="fr-FR" sz="2400" dirty="0">
                <a:latin typeface="Times New Roman" pitchFamily="18" charset="0"/>
                <a:cs typeface="Times New Roman" pitchFamily="18" charset="0"/>
              </a:rPr>
            </a:br>
            <a:r>
              <a:rPr lang="fr-FR" sz="2400" dirty="0">
                <a:latin typeface="Times New Roman" pitchFamily="18" charset="0"/>
                <a:cs typeface="Times New Roman" pitchFamily="18" charset="0"/>
              </a:rPr>
              <a:t/>
            </a:r>
            <a:br>
              <a:rPr lang="fr-FR" sz="2400" dirty="0">
                <a:latin typeface="Times New Roman" pitchFamily="18" charset="0"/>
                <a:cs typeface="Times New Roman" pitchFamily="18" charset="0"/>
              </a:rPr>
            </a:br>
            <a:r>
              <a:rPr lang="fr-FR" sz="2400" b="1" dirty="0">
                <a:latin typeface="Times New Roman" pitchFamily="18" charset="0"/>
                <a:cs typeface="Times New Roman" pitchFamily="18" charset="0"/>
              </a:rPr>
              <a:t>➥Principales caractéristiques :</a:t>
            </a:r>
            <a:r>
              <a:rPr lang="fr-FR" sz="2400" dirty="0">
                <a:latin typeface="Times New Roman" pitchFamily="18" charset="0"/>
                <a:cs typeface="Times New Roman" pitchFamily="18" charset="0"/>
              </a:rPr>
              <a:t/>
            </a:r>
            <a:br>
              <a:rPr lang="fr-FR" sz="2400" dirty="0">
                <a:latin typeface="Times New Roman" pitchFamily="18" charset="0"/>
                <a:cs typeface="Times New Roman" pitchFamily="18" charset="0"/>
              </a:rPr>
            </a:br>
            <a:r>
              <a:rPr lang="fr-FR" sz="2400" dirty="0">
                <a:latin typeface="Times New Roman" pitchFamily="18" charset="0"/>
                <a:cs typeface="Times New Roman" pitchFamily="18" charset="0"/>
              </a:rPr>
              <a:t>Ce type de texte comprend :</a:t>
            </a:r>
            <a:br>
              <a:rPr lang="fr-FR" sz="2400" dirty="0">
                <a:latin typeface="Times New Roman" pitchFamily="18" charset="0"/>
                <a:cs typeface="Times New Roman" pitchFamily="18" charset="0"/>
              </a:rPr>
            </a:br>
            <a:r>
              <a:rPr lang="fr-FR" sz="2400" dirty="0">
                <a:latin typeface="Times New Roman" pitchFamily="18" charset="0"/>
                <a:cs typeface="Times New Roman" pitchFamily="18" charset="0"/>
              </a:rPr>
              <a:t>• un sujet ou un thème (l'élément principal à caractériser);</a:t>
            </a:r>
            <a:br>
              <a:rPr lang="fr-FR" sz="2400" dirty="0">
                <a:latin typeface="Times New Roman" pitchFamily="18" charset="0"/>
                <a:cs typeface="Times New Roman" pitchFamily="18" charset="0"/>
              </a:rPr>
            </a:br>
            <a:r>
              <a:rPr lang="fr-FR" sz="2400" dirty="0">
                <a:latin typeface="Times New Roman" pitchFamily="18" charset="0"/>
                <a:cs typeface="Times New Roman" pitchFamily="18" charset="0"/>
              </a:rPr>
              <a:t>• des aspects (les idées principales en catégories, en parties ou en subdivisions);</a:t>
            </a:r>
            <a:br>
              <a:rPr lang="fr-FR" sz="2400" dirty="0">
                <a:latin typeface="Times New Roman" pitchFamily="18" charset="0"/>
                <a:cs typeface="Times New Roman" pitchFamily="18" charset="0"/>
              </a:rPr>
            </a:br>
            <a:r>
              <a:rPr lang="fr-FR" sz="2400" dirty="0">
                <a:latin typeface="Times New Roman" pitchFamily="18" charset="0"/>
                <a:cs typeface="Times New Roman" pitchFamily="18" charset="0"/>
              </a:rPr>
              <a:t/>
            </a:r>
            <a:br>
              <a:rPr lang="fr-FR" sz="2400" dirty="0">
                <a:latin typeface="Times New Roman" pitchFamily="18" charset="0"/>
                <a:cs typeface="Times New Roman" pitchFamily="18" charset="0"/>
              </a:rPr>
            </a:br>
            <a:r>
              <a:rPr lang="fr-FR" sz="2400" b="1" dirty="0">
                <a:latin typeface="Times New Roman" pitchFamily="18" charset="0"/>
                <a:cs typeface="Times New Roman" pitchFamily="18" charset="0"/>
              </a:rPr>
              <a:t>➥Exemples de textes à dominante descriptive :</a:t>
            </a:r>
            <a:r>
              <a:rPr lang="fr-FR" sz="2400" dirty="0">
                <a:latin typeface="Times New Roman" pitchFamily="18" charset="0"/>
                <a:cs typeface="Times New Roman" pitchFamily="18" charset="0"/>
              </a:rPr>
              <a:t/>
            </a:r>
            <a:br>
              <a:rPr lang="fr-FR" sz="2400" dirty="0">
                <a:latin typeface="Times New Roman" pitchFamily="18" charset="0"/>
                <a:cs typeface="Times New Roman" pitchFamily="18" charset="0"/>
              </a:rPr>
            </a:br>
            <a:r>
              <a:rPr lang="fr-FR" sz="2400" dirty="0">
                <a:latin typeface="Times New Roman" pitchFamily="18" charset="0"/>
                <a:cs typeface="Times New Roman" pitchFamily="18" charset="0"/>
              </a:rPr>
              <a:t>• portait; • guide touristique; • publicité; • petite annonce; • fiche technique; • dépliant; • </a:t>
            </a:r>
            <a:r>
              <a:rPr lang="fr-FR" sz="2400" dirty="0" smtClean="0">
                <a:latin typeface="Times New Roman" pitchFamily="18" charset="0"/>
                <a:cs typeface="Times New Roman" pitchFamily="18" charset="0"/>
              </a:rPr>
              <a:t>ouvrage </a:t>
            </a:r>
            <a:r>
              <a:rPr lang="fr-FR" sz="2400" dirty="0">
                <a:latin typeface="Times New Roman" pitchFamily="18" charset="0"/>
                <a:cs typeface="Times New Roman" pitchFamily="18" charset="0"/>
              </a:rPr>
              <a:t>scientifique; • itinéraire; </a:t>
            </a:r>
            <a:r>
              <a:rPr lang="fr-FR" sz="2400" dirty="0"/>
              <a:t/>
            </a:r>
            <a:br>
              <a:rPr lang="fr-FR" sz="2400" dirty="0"/>
            </a:br>
            <a:endParaRPr lang="fr-FR"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Autofit/>
          </a:bodyPr>
          <a:lstStyle/>
          <a:p>
            <a:pPr>
              <a:buNone/>
            </a:pPr>
            <a:r>
              <a:rPr lang="fr-FR" sz="2300" b="1" dirty="0">
                <a:latin typeface="Times New Roman" pitchFamily="18" charset="0"/>
                <a:cs typeface="Times New Roman" pitchFamily="18" charset="0"/>
              </a:rPr>
              <a:t>➤LE TEXTE EXPLICATIF</a:t>
            </a:r>
            <a:endParaRPr lang="fr-FR" sz="2300" dirty="0">
              <a:latin typeface="Times New Roman" pitchFamily="18" charset="0"/>
              <a:cs typeface="Times New Roman" pitchFamily="18" charset="0"/>
            </a:endParaRPr>
          </a:p>
          <a:p>
            <a:pPr>
              <a:buNone/>
            </a:pPr>
            <a:r>
              <a:rPr lang="fr-FR" sz="2300" dirty="0" smtClean="0">
                <a:latin typeface="Times New Roman" pitchFamily="18" charset="0"/>
                <a:cs typeface="Times New Roman" pitchFamily="18" charset="0"/>
              </a:rPr>
              <a:t>	Les </a:t>
            </a:r>
            <a:r>
              <a:rPr lang="fr-FR" sz="2300" dirty="0">
                <a:latin typeface="Times New Roman" pitchFamily="18" charset="0"/>
                <a:cs typeface="Times New Roman" pitchFamily="18" charset="0"/>
              </a:rPr>
              <a:t>textes qui expliquent </a:t>
            </a:r>
            <a:r>
              <a:rPr lang="fr-FR" sz="2300" dirty="0" smtClean="0">
                <a:latin typeface="Times New Roman" pitchFamily="18" charset="0"/>
                <a:cs typeface="Times New Roman" pitchFamily="18" charset="0"/>
              </a:rPr>
              <a:t>des </a:t>
            </a:r>
            <a:r>
              <a:rPr lang="fr-FR" sz="2300" dirty="0">
                <a:latin typeface="Times New Roman" pitchFamily="18" charset="0"/>
                <a:cs typeface="Times New Roman" pitchFamily="18" charset="0"/>
              </a:rPr>
              <a:t>idées, un concept, des phénomènes, </a:t>
            </a:r>
            <a:r>
              <a:rPr lang="fr-FR" sz="2300" dirty="0" smtClean="0">
                <a:latin typeface="Times New Roman" pitchFamily="18" charset="0"/>
                <a:cs typeface="Times New Roman" pitchFamily="18" charset="0"/>
              </a:rPr>
              <a:t>des événements </a:t>
            </a:r>
            <a:r>
              <a:rPr lang="fr-FR" sz="2300" dirty="0">
                <a:latin typeface="Times New Roman" pitchFamily="18" charset="0"/>
                <a:cs typeface="Times New Roman" pitchFamily="18" charset="0"/>
              </a:rPr>
              <a:t>ou la manière de </a:t>
            </a:r>
            <a:r>
              <a:rPr lang="fr-FR" sz="2300" dirty="0" smtClean="0">
                <a:latin typeface="Times New Roman" pitchFamily="18" charset="0"/>
                <a:cs typeface="Times New Roman" pitchFamily="18" charset="0"/>
              </a:rPr>
              <a:t>faire, fonctionner </a:t>
            </a:r>
            <a:r>
              <a:rPr lang="fr-FR" sz="2300" dirty="0">
                <a:latin typeface="Times New Roman" pitchFamily="18" charset="0"/>
                <a:cs typeface="Times New Roman" pitchFamily="18" charset="0"/>
              </a:rPr>
              <a:t>d'un objet, </a:t>
            </a:r>
            <a:r>
              <a:rPr lang="fr-FR" sz="2300" dirty="0" smtClean="0">
                <a:latin typeface="Times New Roman" pitchFamily="18" charset="0"/>
                <a:cs typeface="Times New Roman" pitchFamily="18" charset="0"/>
              </a:rPr>
              <a:t>il sert </a:t>
            </a:r>
            <a:r>
              <a:rPr lang="fr-FR" sz="2300" dirty="0">
                <a:latin typeface="Times New Roman" pitchFamily="18" charset="0"/>
                <a:cs typeface="Times New Roman" pitchFamily="18" charset="0"/>
              </a:rPr>
              <a:t>à :</a:t>
            </a:r>
          </a:p>
          <a:p>
            <a:pPr>
              <a:buNone/>
            </a:pPr>
            <a:r>
              <a:rPr lang="fr-FR" sz="2300" dirty="0">
                <a:latin typeface="Times New Roman" pitchFamily="18" charset="0"/>
                <a:cs typeface="Times New Roman" pitchFamily="18" charset="0"/>
              </a:rPr>
              <a:t>• </a:t>
            </a:r>
            <a:r>
              <a:rPr lang="fr-FR" sz="2300" b="1" i="1" dirty="0">
                <a:latin typeface="Times New Roman" pitchFamily="18" charset="0"/>
                <a:cs typeface="Times New Roman" pitchFamily="18" charset="0"/>
              </a:rPr>
              <a:t>expliquer; </a:t>
            </a:r>
            <a:r>
              <a:rPr lang="fr-FR" sz="2300" b="1" i="1" dirty="0" smtClean="0">
                <a:latin typeface="Times New Roman" pitchFamily="18" charset="0"/>
                <a:cs typeface="Times New Roman" pitchFamily="18" charset="0"/>
              </a:rPr>
              <a:t>• </a:t>
            </a:r>
            <a:r>
              <a:rPr lang="fr-FR" sz="2300" b="1" i="1" dirty="0">
                <a:latin typeface="Times New Roman" pitchFamily="18" charset="0"/>
                <a:cs typeface="Times New Roman" pitchFamily="18" charset="0"/>
              </a:rPr>
              <a:t>faire comprendre; • renseigner; • </a:t>
            </a:r>
            <a:r>
              <a:rPr lang="fr-FR" sz="2300" b="1" i="1" dirty="0" smtClean="0">
                <a:latin typeface="Times New Roman" pitchFamily="18" charset="0"/>
                <a:cs typeface="Times New Roman" pitchFamily="18" charset="0"/>
              </a:rPr>
              <a:t>instruire</a:t>
            </a:r>
            <a:r>
              <a:rPr lang="fr-FR" sz="2300" b="1" i="1" dirty="0">
                <a:latin typeface="Times New Roman" pitchFamily="18" charset="0"/>
                <a:cs typeface="Times New Roman" pitchFamily="18" charset="0"/>
              </a:rPr>
              <a:t>; • mettre en évidence les causes d'un problème et les solutions possibles; </a:t>
            </a:r>
          </a:p>
          <a:p>
            <a:pPr>
              <a:buNone/>
            </a:pPr>
            <a:r>
              <a:rPr lang="fr-FR" sz="2300" b="1" dirty="0">
                <a:latin typeface="Times New Roman" pitchFamily="18" charset="0"/>
                <a:cs typeface="Times New Roman" pitchFamily="18" charset="0"/>
              </a:rPr>
              <a:t>➥Principales caractéristiques :</a:t>
            </a:r>
            <a:endParaRPr lang="fr-FR" sz="2300" dirty="0">
              <a:latin typeface="Times New Roman" pitchFamily="18" charset="0"/>
              <a:cs typeface="Times New Roman" pitchFamily="18" charset="0"/>
            </a:endParaRPr>
          </a:p>
          <a:p>
            <a:r>
              <a:rPr lang="fr-FR" sz="2300" dirty="0">
                <a:latin typeface="Times New Roman" pitchFamily="18" charset="0"/>
                <a:cs typeface="Times New Roman" pitchFamily="18" charset="0"/>
              </a:rPr>
              <a:t>Ce type de texte peut comprendre </a:t>
            </a:r>
            <a:r>
              <a:rPr lang="fr-FR" sz="2300" dirty="0" smtClean="0">
                <a:latin typeface="Times New Roman" pitchFamily="18" charset="0"/>
                <a:cs typeface="Times New Roman" pitchFamily="18" charset="0"/>
              </a:rPr>
              <a:t>:</a:t>
            </a:r>
          </a:p>
          <a:p>
            <a:r>
              <a:rPr lang="fr-FR" sz="2300" dirty="0" smtClean="0">
                <a:latin typeface="Times New Roman" pitchFamily="18" charset="0"/>
                <a:cs typeface="Times New Roman" pitchFamily="18" charset="0"/>
              </a:rPr>
              <a:t>des </a:t>
            </a:r>
            <a:r>
              <a:rPr lang="fr-FR" sz="2300" dirty="0">
                <a:latin typeface="Times New Roman" pitchFamily="18" charset="0"/>
                <a:cs typeface="Times New Roman" pitchFamily="18" charset="0"/>
              </a:rPr>
              <a:t>exemples</a:t>
            </a:r>
            <a:r>
              <a:rPr lang="fr-FR" sz="2300" dirty="0" smtClean="0">
                <a:latin typeface="Times New Roman" pitchFamily="18" charset="0"/>
                <a:cs typeface="Times New Roman" pitchFamily="18" charset="0"/>
              </a:rPr>
              <a:t>;</a:t>
            </a:r>
          </a:p>
          <a:p>
            <a:r>
              <a:rPr lang="fr-FR" sz="2300" dirty="0" smtClean="0">
                <a:latin typeface="Times New Roman" pitchFamily="18" charset="0"/>
                <a:cs typeface="Times New Roman" pitchFamily="18" charset="0"/>
              </a:rPr>
              <a:t>des </a:t>
            </a:r>
            <a:r>
              <a:rPr lang="fr-FR" sz="2300" dirty="0">
                <a:latin typeface="Times New Roman" pitchFamily="18" charset="0"/>
                <a:cs typeface="Times New Roman" pitchFamily="18" charset="0"/>
              </a:rPr>
              <a:t>comparaisons pour souligner les ressemblances et les différences;</a:t>
            </a:r>
          </a:p>
          <a:p>
            <a:r>
              <a:rPr lang="fr-FR" sz="2300" dirty="0" smtClean="0">
                <a:latin typeface="Times New Roman" pitchFamily="18" charset="0"/>
                <a:cs typeface="Times New Roman" pitchFamily="18" charset="0"/>
              </a:rPr>
              <a:t>des </a:t>
            </a:r>
            <a:r>
              <a:rPr lang="fr-FR" sz="2300" dirty="0">
                <a:latin typeface="Times New Roman" pitchFamily="18" charset="0"/>
                <a:cs typeface="Times New Roman" pitchFamily="18" charset="0"/>
              </a:rPr>
              <a:t>faits, des chiffres, des données, des statistiques ou des dates;</a:t>
            </a:r>
          </a:p>
          <a:p>
            <a:r>
              <a:rPr lang="fr-FR" sz="2300" dirty="0" smtClean="0">
                <a:latin typeface="Times New Roman" pitchFamily="18" charset="0"/>
                <a:cs typeface="Times New Roman" pitchFamily="18" charset="0"/>
              </a:rPr>
              <a:t>des </a:t>
            </a:r>
            <a:r>
              <a:rPr lang="fr-FR" sz="2300" dirty="0">
                <a:latin typeface="Times New Roman" pitchFamily="18" charset="0"/>
                <a:cs typeface="Times New Roman" pitchFamily="18" charset="0"/>
              </a:rPr>
              <a:t>termes techniques ou spécialisés;</a:t>
            </a:r>
          </a:p>
          <a:p>
            <a:r>
              <a:rPr lang="fr-FR" sz="2300" dirty="0" smtClean="0">
                <a:latin typeface="Times New Roman" pitchFamily="18" charset="0"/>
                <a:cs typeface="Times New Roman" pitchFamily="18" charset="0"/>
              </a:rPr>
              <a:t>des définitions;</a:t>
            </a:r>
            <a:endParaRPr lang="fr-FR" sz="2300" dirty="0">
              <a:latin typeface="Times New Roman" pitchFamily="18" charset="0"/>
              <a:cs typeface="Times New Roman" pitchFamily="18" charset="0"/>
            </a:endParaRPr>
          </a:p>
          <a:p>
            <a:r>
              <a:rPr lang="fr-FR" sz="2300" dirty="0" smtClean="0">
                <a:latin typeface="Times New Roman" pitchFamily="18" charset="0"/>
                <a:cs typeface="Times New Roman" pitchFamily="18" charset="0"/>
              </a:rPr>
              <a:t>une </a:t>
            </a:r>
            <a:r>
              <a:rPr lang="fr-FR" sz="2300" dirty="0">
                <a:latin typeface="Times New Roman" pitchFamily="18" charset="0"/>
                <a:cs typeface="Times New Roman" pitchFamily="18" charset="0"/>
              </a:rPr>
              <a:t>réponse à une question ou à un problème posé de façon explicite ou implicite.</a:t>
            </a:r>
          </a:p>
          <a:p>
            <a:r>
              <a:rPr lang="fr-FR" sz="2300" b="1" dirty="0">
                <a:latin typeface="Times New Roman" pitchFamily="18" charset="0"/>
                <a:cs typeface="Times New Roman" pitchFamily="18" charset="0"/>
              </a:rPr>
              <a:t>➥Exemples de textes de type explicatif :</a:t>
            </a:r>
            <a:endParaRPr lang="fr-FR" sz="2300" dirty="0">
              <a:latin typeface="Times New Roman" pitchFamily="18" charset="0"/>
              <a:cs typeface="Times New Roman" pitchFamily="18" charset="0"/>
            </a:endParaRPr>
          </a:p>
          <a:p>
            <a:r>
              <a:rPr lang="fr-FR" sz="2300" dirty="0">
                <a:latin typeface="Times New Roman" pitchFamily="18" charset="0"/>
                <a:cs typeface="Times New Roman" pitchFamily="18" charset="0"/>
              </a:rPr>
              <a:t>• reportage; • compte rendu; • manuel scolaire; • encyclopédie; • article scientifique; • page Web; • etc.</a:t>
            </a:r>
          </a:p>
          <a:p>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42852"/>
            <a:ext cx="8929718" cy="6500858"/>
          </a:xfrm>
        </p:spPr>
        <p:txBody>
          <a:bodyPr>
            <a:normAutofit fontScale="77500" lnSpcReduction="20000"/>
          </a:bodyPr>
          <a:lstStyle/>
          <a:p>
            <a:pPr>
              <a:buNone/>
            </a:pPr>
            <a:r>
              <a:rPr lang="fr-FR" b="1" dirty="0"/>
              <a:t>➤</a:t>
            </a:r>
            <a:r>
              <a:rPr lang="fr-FR" b="1" dirty="0">
                <a:latin typeface="Times New Roman" pitchFamily="18" charset="0"/>
                <a:cs typeface="Times New Roman" pitchFamily="18" charset="0"/>
              </a:rPr>
              <a:t>LE TEXTE ARGUMENTATIF</a:t>
            </a:r>
            <a:endParaRPr lang="fr-FR" dirty="0">
              <a:latin typeface="Times New Roman" pitchFamily="18" charset="0"/>
              <a:cs typeface="Times New Roman" pitchFamily="18" charset="0"/>
            </a:endParaRPr>
          </a:p>
          <a:p>
            <a:r>
              <a:rPr lang="fr-FR" dirty="0">
                <a:latin typeface="Times New Roman" pitchFamily="18" charset="0"/>
                <a:cs typeface="Times New Roman" pitchFamily="18" charset="0"/>
              </a:rPr>
              <a:t>Les textes qui visent à influencer l'opinion, à convaincre ou à persuader, </a:t>
            </a:r>
            <a:endParaRPr lang="fr-FR" dirty="0" smtClean="0">
              <a:latin typeface="Times New Roman" pitchFamily="18" charset="0"/>
              <a:cs typeface="Times New Roman" pitchFamily="18" charset="0"/>
            </a:endParaRPr>
          </a:p>
          <a:p>
            <a:r>
              <a:rPr lang="fr-FR" dirty="0" smtClean="0">
                <a:latin typeface="Times New Roman" pitchFamily="18" charset="0"/>
                <a:cs typeface="Times New Roman" pitchFamily="18" charset="0"/>
              </a:rPr>
              <a:t>le </a:t>
            </a:r>
            <a:r>
              <a:rPr lang="fr-FR" dirty="0">
                <a:latin typeface="Times New Roman" pitchFamily="18" charset="0"/>
                <a:cs typeface="Times New Roman" pitchFamily="18" charset="0"/>
              </a:rPr>
              <a:t>texte à dominante argumentative sert à </a:t>
            </a:r>
            <a:r>
              <a:rPr lang="fr-FR" dirty="0" smtClean="0">
                <a:latin typeface="Times New Roman" pitchFamily="18" charset="0"/>
                <a:cs typeface="Times New Roman" pitchFamily="18" charset="0"/>
              </a:rPr>
              <a:t>:</a:t>
            </a:r>
          </a:p>
          <a:p>
            <a:r>
              <a:rPr lang="fr-FR" dirty="0" smtClean="0">
                <a:latin typeface="Times New Roman" pitchFamily="18" charset="0"/>
                <a:cs typeface="Times New Roman" pitchFamily="18" charset="0"/>
              </a:rPr>
              <a:t> </a:t>
            </a:r>
            <a:r>
              <a:rPr lang="fr-FR" b="1" i="1" dirty="0" smtClean="0">
                <a:latin typeface="Times New Roman" pitchFamily="18" charset="0"/>
                <a:cs typeface="Times New Roman" pitchFamily="18" charset="0"/>
              </a:rPr>
              <a:t>convaincre</a:t>
            </a:r>
            <a:r>
              <a:rPr lang="fr-FR" b="1" i="1" dirty="0">
                <a:latin typeface="Times New Roman" pitchFamily="18" charset="0"/>
                <a:cs typeface="Times New Roman" pitchFamily="18" charset="0"/>
              </a:rPr>
              <a:t>; • persuader; • influencer; • défendre une opinion.</a:t>
            </a:r>
          </a:p>
          <a:p>
            <a:r>
              <a:rPr lang="fr-FR" b="1" dirty="0">
                <a:latin typeface="Times New Roman" pitchFamily="18" charset="0"/>
                <a:cs typeface="Times New Roman" pitchFamily="18" charset="0"/>
              </a:rPr>
              <a:t>➥Principales caractéristiques :</a:t>
            </a:r>
            <a:endParaRPr lang="fr-FR" dirty="0">
              <a:latin typeface="Times New Roman" pitchFamily="18" charset="0"/>
              <a:cs typeface="Times New Roman" pitchFamily="18" charset="0"/>
            </a:endParaRPr>
          </a:p>
          <a:p>
            <a:r>
              <a:rPr lang="fr-FR" dirty="0">
                <a:latin typeface="Times New Roman" pitchFamily="18" charset="0"/>
                <a:cs typeface="Times New Roman" pitchFamily="18" charset="0"/>
              </a:rPr>
              <a:t>Ce type de texte comprend :</a:t>
            </a:r>
          </a:p>
          <a:p>
            <a:r>
              <a:rPr lang="fr-FR" dirty="0" smtClean="0">
                <a:latin typeface="Times New Roman" pitchFamily="18" charset="0"/>
                <a:cs typeface="Times New Roman" pitchFamily="18" charset="0"/>
              </a:rPr>
              <a:t>un </a:t>
            </a:r>
            <a:r>
              <a:rPr lang="fr-FR" dirty="0">
                <a:latin typeface="Times New Roman" pitchFamily="18" charset="0"/>
                <a:cs typeface="Times New Roman" pitchFamily="18" charset="0"/>
              </a:rPr>
              <a:t>message, une opinion ou un point de vue;</a:t>
            </a:r>
          </a:p>
          <a:p>
            <a:r>
              <a:rPr lang="fr-FR" dirty="0" smtClean="0">
                <a:latin typeface="Times New Roman" pitchFamily="18" charset="0"/>
                <a:cs typeface="Times New Roman" pitchFamily="18" charset="0"/>
              </a:rPr>
              <a:t>la </a:t>
            </a:r>
            <a:r>
              <a:rPr lang="fr-FR" dirty="0">
                <a:latin typeface="Times New Roman" pitchFamily="18" charset="0"/>
                <a:cs typeface="Times New Roman" pitchFamily="18" charset="0"/>
              </a:rPr>
              <a:t>présence d'une thèse;</a:t>
            </a:r>
          </a:p>
          <a:p>
            <a:r>
              <a:rPr lang="fr-FR" dirty="0" smtClean="0">
                <a:latin typeface="Times New Roman" pitchFamily="18" charset="0"/>
                <a:cs typeface="Times New Roman" pitchFamily="18" charset="0"/>
              </a:rPr>
              <a:t>des </a:t>
            </a:r>
            <a:r>
              <a:rPr lang="fr-FR" dirty="0">
                <a:latin typeface="Times New Roman" pitchFamily="18" charset="0"/>
                <a:cs typeface="Times New Roman" pitchFamily="18" charset="0"/>
              </a:rPr>
              <a:t>arguments et des contre-arguments;</a:t>
            </a:r>
          </a:p>
          <a:p>
            <a:r>
              <a:rPr lang="fr-FR" dirty="0" smtClean="0">
                <a:latin typeface="Times New Roman" pitchFamily="18" charset="0"/>
                <a:cs typeface="Times New Roman" pitchFamily="18" charset="0"/>
              </a:rPr>
              <a:t>des </a:t>
            </a:r>
            <a:r>
              <a:rPr lang="fr-FR" dirty="0">
                <a:latin typeface="Times New Roman" pitchFamily="18" charset="0"/>
                <a:cs typeface="Times New Roman" pitchFamily="18" charset="0"/>
              </a:rPr>
              <a:t>exemples;</a:t>
            </a:r>
          </a:p>
          <a:p>
            <a:r>
              <a:rPr lang="fr-FR" dirty="0" smtClean="0">
                <a:latin typeface="Times New Roman" pitchFamily="18" charset="0"/>
                <a:cs typeface="Times New Roman" pitchFamily="18" charset="0"/>
              </a:rPr>
              <a:t>une </a:t>
            </a:r>
            <a:r>
              <a:rPr lang="fr-FR" dirty="0">
                <a:latin typeface="Times New Roman" pitchFamily="18" charset="0"/>
                <a:cs typeface="Times New Roman" pitchFamily="18" charset="0"/>
              </a:rPr>
              <a:t>prise de position engagée ou un point de vue neutre.</a:t>
            </a:r>
          </a:p>
          <a:p>
            <a:r>
              <a:rPr lang="fr-FR" b="1" dirty="0">
                <a:latin typeface="Times New Roman" pitchFamily="18" charset="0"/>
                <a:cs typeface="Times New Roman" pitchFamily="18" charset="0"/>
              </a:rPr>
              <a:t>➥Exemples de textes de type argumentatif :</a:t>
            </a:r>
            <a:endParaRPr lang="fr-FR" dirty="0">
              <a:latin typeface="Times New Roman" pitchFamily="18" charset="0"/>
              <a:cs typeface="Times New Roman" pitchFamily="18" charset="0"/>
            </a:endParaRPr>
          </a:p>
          <a:p>
            <a:r>
              <a:rPr lang="fr-FR" dirty="0" smtClean="0">
                <a:latin typeface="Times New Roman" pitchFamily="18" charset="0"/>
                <a:cs typeface="Times New Roman" pitchFamily="18" charset="0"/>
              </a:rPr>
              <a:t>critique</a:t>
            </a:r>
            <a:r>
              <a:rPr lang="fr-FR" dirty="0">
                <a:latin typeface="Times New Roman" pitchFamily="18" charset="0"/>
                <a:cs typeface="Times New Roman" pitchFamily="18" charset="0"/>
              </a:rPr>
              <a:t>; • éditorial; • message publicitaire; • analyse littéraire; • discours politique; </a:t>
            </a:r>
            <a:r>
              <a:rPr lang="fr-FR" dirty="0" smtClean="0">
                <a:latin typeface="Times New Roman" pitchFamily="18" charset="0"/>
                <a:cs typeface="Times New Roman" pitchFamily="18" charset="0"/>
              </a:rPr>
              <a:t>• publicité </a:t>
            </a:r>
            <a:r>
              <a:rPr lang="fr-FR" dirty="0">
                <a:latin typeface="Times New Roman" pitchFamily="18" charset="0"/>
                <a:cs typeface="Times New Roman" pitchFamily="18" charset="0"/>
              </a:rPr>
              <a:t>(affiche, à la télé, à la radio); • critique de films, de livres, d'œuvres d'art; • dissertation, essai; • </a:t>
            </a:r>
            <a:r>
              <a:rPr lang="fr-FR" dirty="0" smtClean="0">
                <a:latin typeface="Times New Roman" pitchFamily="18" charset="0"/>
                <a:cs typeface="Times New Roman" pitchFamily="18" charset="0"/>
              </a:rPr>
              <a:t>etc</a:t>
            </a:r>
            <a:r>
              <a:rPr lang="fr-FR" dirty="0">
                <a:latin typeface="Times New Roman" pitchFamily="18" charset="0"/>
                <a:cs typeface="Times New Roman" pitchFamily="18" charset="0"/>
              </a:rPr>
              <a:t>.</a:t>
            </a:r>
          </a:p>
          <a:p>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715436" cy="6500858"/>
          </a:xfrm>
        </p:spPr>
        <p:txBody>
          <a:bodyPr>
            <a:normAutofit fontScale="55000" lnSpcReduction="20000"/>
          </a:bodyPr>
          <a:lstStyle/>
          <a:p>
            <a:pPr>
              <a:buNone/>
            </a:pPr>
            <a:r>
              <a:rPr lang="fr-FR" sz="4400" b="1" dirty="0">
                <a:latin typeface="Times New Roman" pitchFamily="18" charset="0"/>
                <a:cs typeface="Times New Roman" pitchFamily="18" charset="0"/>
              </a:rPr>
              <a:t>➤LE TEXTE DIALOGAL (CONVERSATIONNEL)</a:t>
            </a:r>
            <a:endParaRPr lang="fr-FR" sz="4400" dirty="0">
              <a:latin typeface="Times New Roman" pitchFamily="18" charset="0"/>
              <a:cs typeface="Times New Roman" pitchFamily="18" charset="0"/>
            </a:endParaRPr>
          </a:p>
          <a:p>
            <a:pPr>
              <a:buNone/>
            </a:pPr>
            <a:r>
              <a:rPr lang="fr-FR" sz="4400" dirty="0">
                <a:latin typeface="Times New Roman" pitchFamily="18" charset="0"/>
                <a:cs typeface="Times New Roman" pitchFamily="18" charset="0"/>
              </a:rPr>
              <a:t>Les textes qui transmettent des interactions verbales, </a:t>
            </a:r>
            <a:r>
              <a:rPr lang="fr-FR" sz="4400" dirty="0" smtClean="0">
                <a:latin typeface="Times New Roman" pitchFamily="18" charset="0"/>
                <a:cs typeface="Times New Roman" pitchFamily="18" charset="0"/>
              </a:rPr>
              <a:t>ils cherchent à</a:t>
            </a:r>
            <a:endParaRPr lang="fr-FR" sz="4400" dirty="0">
              <a:latin typeface="Times New Roman" pitchFamily="18" charset="0"/>
              <a:cs typeface="Times New Roman" pitchFamily="18" charset="0"/>
            </a:endParaRPr>
          </a:p>
          <a:p>
            <a:pPr>
              <a:buNone/>
            </a:pPr>
            <a:r>
              <a:rPr lang="fr-FR" sz="4400" dirty="0">
                <a:latin typeface="Times New Roman" pitchFamily="18" charset="0"/>
                <a:cs typeface="Times New Roman" pitchFamily="18" charset="0"/>
              </a:rPr>
              <a:t>• </a:t>
            </a:r>
            <a:r>
              <a:rPr lang="fr-FR" sz="4400" b="1" dirty="0">
                <a:latin typeface="Times New Roman" pitchFamily="18" charset="0"/>
                <a:cs typeface="Times New Roman" pitchFamily="18" charset="0"/>
              </a:rPr>
              <a:t>échanger</a:t>
            </a:r>
            <a:r>
              <a:rPr lang="fr-FR" sz="4400" dirty="0">
                <a:latin typeface="Times New Roman" pitchFamily="18" charset="0"/>
                <a:cs typeface="Times New Roman" pitchFamily="18" charset="0"/>
              </a:rPr>
              <a:t> et interagir à l'oral;</a:t>
            </a:r>
          </a:p>
          <a:p>
            <a:pPr>
              <a:buNone/>
            </a:pPr>
            <a:r>
              <a:rPr lang="fr-FR" sz="4400" dirty="0">
                <a:latin typeface="Times New Roman" pitchFamily="18" charset="0"/>
                <a:cs typeface="Times New Roman" pitchFamily="18" charset="0"/>
              </a:rPr>
              <a:t>• </a:t>
            </a:r>
            <a:r>
              <a:rPr lang="fr-FR" sz="4400" b="1" dirty="0">
                <a:latin typeface="Times New Roman" pitchFamily="18" charset="0"/>
                <a:cs typeface="Times New Roman" pitchFamily="18" charset="0"/>
              </a:rPr>
              <a:t>transposer</a:t>
            </a:r>
            <a:r>
              <a:rPr lang="fr-FR" sz="4400" dirty="0">
                <a:latin typeface="Times New Roman" pitchFamily="18" charset="0"/>
                <a:cs typeface="Times New Roman" pitchFamily="18" charset="0"/>
              </a:rPr>
              <a:t> à l'écrit des propos entendus;</a:t>
            </a:r>
          </a:p>
          <a:p>
            <a:pPr>
              <a:buNone/>
            </a:pPr>
            <a:r>
              <a:rPr lang="fr-FR" sz="4400" b="1" dirty="0" smtClean="0">
                <a:latin typeface="Times New Roman" pitchFamily="18" charset="0"/>
                <a:cs typeface="Times New Roman" pitchFamily="18" charset="0"/>
              </a:rPr>
              <a:t>➥</a:t>
            </a:r>
            <a:r>
              <a:rPr lang="fr-FR" sz="4400" b="1" dirty="0">
                <a:latin typeface="Times New Roman" pitchFamily="18" charset="0"/>
                <a:cs typeface="Times New Roman" pitchFamily="18" charset="0"/>
              </a:rPr>
              <a:t>Principales caractéristiques :</a:t>
            </a:r>
            <a:endParaRPr lang="fr-FR" sz="4400" dirty="0">
              <a:latin typeface="Times New Roman" pitchFamily="18" charset="0"/>
              <a:cs typeface="Times New Roman" pitchFamily="18" charset="0"/>
            </a:endParaRPr>
          </a:p>
          <a:p>
            <a:pPr>
              <a:buNone/>
            </a:pPr>
            <a:r>
              <a:rPr lang="fr-FR" sz="4400" dirty="0">
                <a:latin typeface="Times New Roman" pitchFamily="18" charset="0"/>
                <a:cs typeface="Times New Roman" pitchFamily="18" charset="0"/>
              </a:rPr>
              <a:t>Ce type de texte peut comprendre :</a:t>
            </a:r>
          </a:p>
          <a:p>
            <a:pPr>
              <a:buNone/>
            </a:pPr>
            <a:r>
              <a:rPr lang="fr-FR" sz="4400" dirty="0">
                <a:latin typeface="Times New Roman" pitchFamily="18" charset="0"/>
                <a:cs typeface="Times New Roman" pitchFamily="18" charset="0"/>
              </a:rPr>
              <a:t>• des changements d'interlocuteurs et la prise de parole;</a:t>
            </a:r>
          </a:p>
          <a:p>
            <a:pPr>
              <a:buNone/>
            </a:pPr>
            <a:r>
              <a:rPr lang="fr-FR" sz="4400" dirty="0">
                <a:latin typeface="Times New Roman" pitchFamily="18" charset="0"/>
                <a:cs typeface="Times New Roman" pitchFamily="18" charset="0"/>
              </a:rPr>
              <a:t>• l'utilisation du non verbal et de la prosodie;</a:t>
            </a:r>
          </a:p>
          <a:p>
            <a:pPr>
              <a:buNone/>
            </a:pPr>
            <a:r>
              <a:rPr lang="fr-FR" sz="4400" dirty="0">
                <a:latin typeface="Times New Roman" pitchFamily="18" charset="0"/>
                <a:cs typeface="Times New Roman" pitchFamily="18" charset="0"/>
              </a:rPr>
              <a:t>• des pauses, des répétitions, des hésitations, des interjections;</a:t>
            </a:r>
          </a:p>
          <a:p>
            <a:pPr>
              <a:buNone/>
            </a:pPr>
            <a:r>
              <a:rPr lang="fr-FR" sz="4400" dirty="0">
                <a:latin typeface="Times New Roman" pitchFamily="18" charset="0"/>
                <a:cs typeface="Times New Roman" pitchFamily="18" charset="0"/>
              </a:rPr>
              <a:t>• le discours direct;</a:t>
            </a:r>
          </a:p>
          <a:p>
            <a:pPr>
              <a:buNone/>
            </a:pPr>
            <a:r>
              <a:rPr lang="fr-FR" sz="4400" dirty="0">
                <a:latin typeface="Times New Roman" pitchFamily="18" charset="0"/>
                <a:cs typeface="Times New Roman" pitchFamily="18" charset="0"/>
              </a:rPr>
              <a:t>• la présence de guillemets, de tirets, des </a:t>
            </a:r>
            <a:r>
              <a:rPr lang="fr-FR" sz="4400" dirty="0" smtClean="0">
                <a:latin typeface="Times New Roman" pitchFamily="18" charset="0"/>
                <a:cs typeface="Times New Roman" pitchFamily="18" charset="0"/>
              </a:rPr>
              <a:t>deux-points, de bulles</a:t>
            </a:r>
            <a:r>
              <a:rPr lang="fr-FR" sz="4400" dirty="0">
                <a:latin typeface="Times New Roman" pitchFamily="18" charset="0"/>
                <a:cs typeface="Times New Roman" pitchFamily="18" charset="0"/>
              </a:rPr>
              <a:t>;</a:t>
            </a:r>
          </a:p>
          <a:p>
            <a:pPr>
              <a:buNone/>
            </a:pPr>
            <a:endParaRPr lang="fr-FR" sz="4400" dirty="0">
              <a:latin typeface="Times New Roman" pitchFamily="18" charset="0"/>
              <a:cs typeface="Times New Roman" pitchFamily="18" charset="0"/>
            </a:endParaRPr>
          </a:p>
          <a:p>
            <a:pPr>
              <a:buNone/>
            </a:pPr>
            <a:r>
              <a:rPr lang="fr-FR" sz="4400" b="1" dirty="0">
                <a:latin typeface="Times New Roman" pitchFamily="18" charset="0"/>
                <a:cs typeface="Times New Roman" pitchFamily="18" charset="0"/>
              </a:rPr>
              <a:t>➥Exemples de textes de type </a:t>
            </a:r>
            <a:r>
              <a:rPr lang="fr-FR" sz="4400" b="1" dirty="0" err="1">
                <a:latin typeface="Times New Roman" pitchFamily="18" charset="0"/>
                <a:cs typeface="Times New Roman" pitchFamily="18" charset="0"/>
              </a:rPr>
              <a:t>dialogal</a:t>
            </a:r>
            <a:r>
              <a:rPr lang="fr-FR" sz="4400" b="1" dirty="0">
                <a:latin typeface="Times New Roman" pitchFamily="18" charset="0"/>
                <a:cs typeface="Times New Roman" pitchFamily="18" charset="0"/>
              </a:rPr>
              <a:t> :</a:t>
            </a:r>
            <a:endParaRPr lang="fr-FR" sz="4400" dirty="0">
              <a:latin typeface="Times New Roman" pitchFamily="18" charset="0"/>
              <a:cs typeface="Times New Roman" pitchFamily="18" charset="0"/>
            </a:endParaRPr>
          </a:p>
          <a:p>
            <a:pPr>
              <a:lnSpc>
                <a:spcPct val="170000"/>
              </a:lnSpc>
              <a:buNone/>
            </a:pPr>
            <a:r>
              <a:rPr lang="fr-FR" sz="4400" dirty="0" smtClean="0">
                <a:latin typeface="Times New Roman" pitchFamily="18" charset="0"/>
                <a:cs typeface="Times New Roman" pitchFamily="18" charset="0"/>
              </a:rPr>
              <a:t>• </a:t>
            </a:r>
            <a:r>
              <a:rPr lang="fr-FR" sz="4400" dirty="0">
                <a:latin typeface="Times New Roman" pitchFamily="18" charset="0"/>
                <a:cs typeface="Times New Roman" pitchFamily="18" charset="0"/>
              </a:rPr>
              <a:t>interaction orale </a:t>
            </a:r>
            <a:r>
              <a:rPr lang="fr-FR" sz="4400" dirty="0" smtClean="0">
                <a:latin typeface="Times New Roman" pitchFamily="18" charset="0"/>
                <a:cs typeface="Times New Roman" pitchFamily="18" charset="0"/>
              </a:rPr>
              <a:t>quotidienne/téléphonique/sur les réseaux sociaux; </a:t>
            </a:r>
            <a:r>
              <a:rPr lang="fr-FR" sz="4400" dirty="0">
                <a:latin typeface="Times New Roman" pitchFamily="18" charset="0"/>
                <a:cs typeface="Times New Roman" pitchFamily="18" charset="0"/>
              </a:rPr>
              <a:t>• échange de questions et de réponses; • pièce </a:t>
            </a:r>
            <a:r>
              <a:rPr lang="fr-FR" sz="4400" dirty="0" smtClean="0">
                <a:latin typeface="Times New Roman" pitchFamily="18" charset="0"/>
                <a:cs typeface="Times New Roman" pitchFamily="18" charset="0"/>
              </a:rPr>
              <a:t>de théâtre</a:t>
            </a:r>
            <a:r>
              <a:rPr lang="fr-FR" sz="4400" dirty="0">
                <a:latin typeface="Times New Roman" pitchFamily="18" charset="0"/>
                <a:cs typeface="Times New Roman" pitchFamily="18" charset="0"/>
              </a:rPr>
              <a:t>; • bande dessinée; • </a:t>
            </a:r>
            <a:r>
              <a:rPr lang="fr-FR" sz="4400" dirty="0" smtClean="0">
                <a:latin typeface="Times New Roman" pitchFamily="18" charset="0"/>
                <a:cs typeface="Times New Roman" pitchFamily="18" charset="0"/>
              </a:rPr>
              <a:t>interview</a:t>
            </a:r>
            <a:r>
              <a:rPr lang="fr-FR" sz="4400" dirty="0">
                <a:latin typeface="Times New Roman" pitchFamily="18" charset="0"/>
                <a:cs typeface="Times New Roman" pitchFamily="18" charset="0"/>
              </a:rPr>
              <a:t>; • </a:t>
            </a:r>
            <a:r>
              <a:rPr lang="fr-FR" sz="4400" dirty="0" smtClean="0">
                <a:latin typeface="Times New Roman" pitchFamily="18" charset="0"/>
                <a:cs typeface="Times New Roman" pitchFamily="18" charset="0"/>
              </a:rPr>
              <a:t> </a:t>
            </a:r>
            <a:r>
              <a:rPr lang="fr-FR" sz="4400" dirty="0">
                <a:latin typeface="Times New Roman" pitchFamily="18" charset="0"/>
                <a:cs typeface="Times New Roman" pitchFamily="18" charset="0"/>
              </a:rPr>
              <a:t>etc.</a:t>
            </a:r>
          </a:p>
          <a:p>
            <a:pPr>
              <a:buNone/>
            </a:pP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14290"/>
            <a:ext cx="8686800" cy="6643710"/>
          </a:xfrm>
        </p:spPr>
        <p:txBody>
          <a:bodyPr>
            <a:noAutofit/>
          </a:bodyPr>
          <a:lstStyle/>
          <a:p>
            <a:pPr>
              <a:buNone/>
            </a:pPr>
            <a:r>
              <a:rPr lang="fr-FR" sz="2000" b="1" dirty="0" smtClean="0">
                <a:latin typeface="Times New Roman" pitchFamily="18" charset="0"/>
                <a:cs typeface="Times New Roman" pitchFamily="18" charset="0"/>
              </a:rPr>
              <a:t>➤LE TEXTE INJONCTIF</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Les textes injonctifs sont des textes qui indiquent comment faire quelque chose ou comment agir, la fonction de ce type de texte est :</a:t>
            </a:r>
          </a:p>
          <a:p>
            <a:r>
              <a:rPr lang="fr-FR" sz="2000" dirty="0" smtClean="0">
                <a:latin typeface="Times New Roman" pitchFamily="18" charset="0"/>
                <a:cs typeface="Times New Roman" pitchFamily="18" charset="0"/>
              </a:rPr>
              <a:t> </a:t>
            </a:r>
            <a:r>
              <a:rPr lang="fr-FR" sz="2000" b="1" dirty="0" smtClean="0">
                <a:latin typeface="Times New Roman" pitchFamily="18" charset="0"/>
                <a:cs typeface="Times New Roman" pitchFamily="18" charset="0"/>
              </a:rPr>
              <a:t>inciter</a:t>
            </a:r>
            <a:r>
              <a:rPr lang="fr-FR" sz="2000" dirty="0" smtClean="0">
                <a:latin typeface="Times New Roman" pitchFamily="18" charset="0"/>
                <a:cs typeface="Times New Roman" pitchFamily="18" charset="0"/>
              </a:rPr>
              <a:t> à agir ou à se comporter d'une façon précise;</a:t>
            </a:r>
          </a:p>
          <a:p>
            <a:r>
              <a:rPr lang="fr-FR" sz="2000" b="1" dirty="0" smtClean="0">
                <a:latin typeface="Times New Roman" pitchFamily="18" charset="0"/>
                <a:cs typeface="Times New Roman" pitchFamily="18" charset="0"/>
              </a:rPr>
              <a:t>ordonner;</a:t>
            </a:r>
          </a:p>
          <a:p>
            <a:r>
              <a:rPr lang="fr-FR" sz="2000" b="1" dirty="0" smtClean="0">
                <a:latin typeface="Times New Roman" pitchFamily="18" charset="0"/>
                <a:cs typeface="Times New Roman" pitchFamily="18" charset="0"/>
              </a:rPr>
              <a:t>conseiller</a:t>
            </a:r>
            <a:r>
              <a:rPr lang="fr-FR" sz="2000" dirty="0" smtClean="0">
                <a:latin typeface="Times New Roman" pitchFamily="18" charset="0"/>
                <a:cs typeface="Times New Roman" pitchFamily="18" charset="0"/>
              </a:rPr>
              <a:t>;</a:t>
            </a:r>
          </a:p>
          <a:p>
            <a:r>
              <a:rPr lang="fr-FR" sz="2000" b="1" dirty="0" smtClean="0">
                <a:latin typeface="Times New Roman" pitchFamily="18" charset="0"/>
                <a:cs typeface="Times New Roman" pitchFamily="18" charset="0"/>
              </a:rPr>
              <a:t> guider et orienter;</a:t>
            </a:r>
          </a:p>
          <a:p>
            <a:pPr>
              <a:buNone/>
            </a:pPr>
            <a:r>
              <a:rPr lang="fr-FR" sz="2000" b="1" dirty="0" smtClean="0">
                <a:latin typeface="Times New Roman" pitchFamily="18" charset="0"/>
                <a:cs typeface="Times New Roman" pitchFamily="18" charset="0"/>
              </a:rPr>
              <a:t>➥Principales caractéristiques :</a:t>
            </a:r>
            <a:endParaRPr lang="fr-FR" sz="2000" dirty="0" smtClean="0">
              <a:latin typeface="Times New Roman" pitchFamily="18" charset="0"/>
              <a:cs typeface="Times New Roman" pitchFamily="18" charset="0"/>
            </a:endParaRPr>
          </a:p>
          <a:p>
            <a:r>
              <a:rPr lang="fr-FR" sz="2000" dirty="0" smtClean="0">
                <a:latin typeface="Times New Roman" pitchFamily="18" charset="0"/>
                <a:cs typeface="Times New Roman" pitchFamily="18" charset="0"/>
              </a:rPr>
              <a:t>Ce type de texte peut comprendre :</a:t>
            </a:r>
          </a:p>
          <a:p>
            <a:r>
              <a:rPr lang="fr-FR" sz="2000" dirty="0" smtClean="0">
                <a:latin typeface="Times New Roman" pitchFamily="18" charset="0"/>
                <a:cs typeface="Times New Roman" pitchFamily="18" charset="0"/>
              </a:rPr>
              <a:t>des conseils, des ordres, des comportements, des étapes, des règlements, des instructions, etc.;</a:t>
            </a:r>
          </a:p>
          <a:p>
            <a:r>
              <a:rPr lang="fr-FR" sz="2000" dirty="0" smtClean="0">
                <a:latin typeface="Times New Roman" pitchFamily="18" charset="0"/>
                <a:cs typeface="Times New Roman" pitchFamily="18" charset="0"/>
              </a:rPr>
              <a:t> beaucoup de verbes;</a:t>
            </a:r>
          </a:p>
          <a:p>
            <a:r>
              <a:rPr lang="fr-FR" sz="2000" dirty="0" smtClean="0">
                <a:latin typeface="Times New Roman" pitchFamily="18" charset="0"/>
                <a:cs typeface="Times New Roman" pitchFamily="18" charset="0"/>
              </a:rPr>
              <a:t>des phrases courtes ou énoncés courts;</a:t>
            </a:r>
          </a:p>
          <a:p>
            <a:r>
              <a:rPr lang="fr-FR" sz="2000" dirty="0" smtClean="0">
                <a:latin typeface="Times New Roman" pitchFamily="18" charset="0"/>
                <a:cs typeface="Times New Roman" pitchFamily="18" charset="0"/>
              </a:rPr>
              <a:t>une structure énumérative;</a:t>
            </a:r>
          </a:p>
          <a:p>
            <a:r>
              <a:rPr lang="fr-FR" sz="2000" dirty="0" smtClean="0">
                <a:latin typeface="Times New Roman" pitchFamily="18" charset="0"/>
                <a:cs typeface="Times New Roman" pitchFamily="18" charset="0"/>
              </a:rPr>
              <a:t> un message impersonnel.</a:t>
            </a:r>
          </a:p>
          <a:p>
            <a:r>
              <a:rPr lang="fr-FR" sz="2000" b="1" dirty="0" smtClean="0">
                <a:latin typeface="Times New Roman" pitchFamily="18" charset="0"/>
                <a:cs typeface="Times New Roman" pitchFamily="18" charset="0"/>
              </a:rPr>
              <a:t>➥Exemples d'un </a:t>
            </a:r>
            <a:r>
              <a:rPr lang="fr-FR" sz="2000" b="1" smtClean="0">
                <a:latin typeface="Times New Roman" pitchFamily="18" charset="0"/>
                <a:cs typeface="Times New Roman" pitchFamily="18" charset="0"/>
              </a:rPr>
              <a:t>texte injonctif :</a:t>
            </a:r>
            <a:endParaRPr lang="fr-FR" sz="2000" dirty="0" smtClean="0">
              <a:latin typeface="Times New Roman" pitchFamily="18" charset="0"/>
              <a:cs typeface="Times New Roman" pitchFamily="18" charset="0"/>
            </a:endParaRPr>
          </a:p>
          <a:p>
            <a:r>
              <a:rPr lang="fr-FR" sz="2000" dirty="0" smtClean="0">
                <a:latin typeface="Times New Roman" pitchFamily="18" charset="0"/>
                <a:cs typeface="Times New Roman" pitchFamily="18" charset="0"/>
              </a:rPr>
              <a:t>• recette; • mode d'emploi; • consigne; • démarche à suivre; • liste d'étapes; • règles de jeu; • • plan de travail; indiquer un itinéraire; • etc</a:t>
            </a:r>
            <a:r>
              <a:rPr lang="fr-FR" sz="1600" dirty="0" smtClean="0">
                <a:latin typeface="Times New Roman" pitchFamily="18" charset="0"/>
                <a:cs typeface="Times New Roman" pitchFamily="18" charset="0"/>
              </a:rPr>
              <a:t>.</a:t>
            </a:r>
          </a:p>
          <a:p>
            <a:endParaRPr lang="fr-FR" sz="1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5840435"/>
          </a:xfrm>
        </p:spPr>
        <p:txBody>
          <a:bodyPr>
            <a:normAutofit/>
          </a:bodyPr>
          <a:lstStyle/>
          <a:p>
            <a:pPr>
              <a:buNone/>
            </a:pPr>
            <a:r>
              <a:rPr lang="fr-FR" b="1" dirty="0" smtClean="0">
                <a:latin typeface="Times New Roman" pitchFamily="18" charset="0"/>
                <a:cs typeface="Times New Roman" pitchFamily="18" charset="0"/>
              </a:rPr>
              <a:t>LE TEXTE INFORMATIF</a:t>
            </a:r>
            <a:endParaRPr lang="fr-FR" dirty="0" smtClean="0">
              <a:latin typeface="Times New Roman" pitchFamily="18" charset="0"/>
              <a:cs typeface="Times New Roman" pitchFamily="18" charset="0"/>
            </a:endParaRPr>
          </a:p>
          <a:p>
            <a:pPr>
              <a:buNone/>
            </a:pPr>
            <a:r>
              <a:rPr lang="fr-FR" dirty="0" smtClean="0">
                <a:latin typeface="Times New Roman" pitchFamily="18" charset="0"/>
                <a:cs typeface="Times New Roman" pitchFamily="18" charset="0"/>
              </a:rPr>
              <a:t>Ce type de texte consiste à </a:t>
            </a:r>
            <a:r>
              <a:rPr lang="fr-FR" dirty="0">
                <a:latin typeface="Times New Roman" pitchFamily="18" charset="0"/>
                <a:cs typeface="Times New Roman" pitchFamily="18" charset="0"/>
              </a:rPr>
              <a:t>transmettre des informations, des </a:t>
            </a:r>
            <a:r>
              <a:rPr lang="fr-FR" dirty="0" smtClean="0">
                <a:latin typeface="Times New Roman" pitchFamily="18" charset="0"/>
                <a:cs typeface="Times New Roman" pitchFamily="18" charset="0"/>
              </a:rPr>
              <a:t>connaissances.</a:t>
            </a:r>
            <a:endParaRPr lang="fr-FR" dirty="0">
              <a:latin typeface="Times New Roman" pitchFamily="18" charset="0"/>
              <a:cs typeface="Times New Roman" pitchFamily="18" charset="0"/>
            </a:endParaRPr>
          </a:p>
          <a:p>
            <a:pPr>
              <a:buNone/>
            </a:pPr>
            <a:r>
              <a:rPr lang="fr-FR" b="1" dirty="0" smtClean="0">
                <a:latin typeface="Times New Roman" pitchFamily="18" charset="0"/>
                <a:cs typeface="Times New Roman" pitchFamily="18" charset="0"/>
              </a:rPr>
              <a:t>➥Principales caractéristiques :</a:t>
            </a:r>
            <a:endParaRPr lang="fr-FR" dirty="0" smtClean="0">
              <a:latin typeface="Times New Roman" pitchFamily="18" charset="0"/>
              <a:cs typeface="Times New Roman" pitchFamily="18" charset="0"/>
            </a:endParaRPr>
          </a:p>
          <a:p>
            <a:pPr algn="just"/>
            <a:r>
              <a:rPr lang="fr-FR" dirty="0" smtClean="0">
                <a:latin typeface="Times New Roman" pitchFamily="18" charset="0"/>
                <a:cs typeface="Times New Roman" pitchFamily="18" charset="0"/>
              </a:rPr>
              <a:t>Prestation de faits</a:t>
            </a:r>
            <a:r>
              <a:rPr lang="fr-FR" dirty="0">
                <a:latin typeface="Times New Roman" pitchFamily="18" charset="0"/>
                <a:cs typeface="Times New Roman" pitchFamily="18" charset="0"/>
              </a:rPr>
              <a:t>, chiffres et </a:t>
            </a:r>
            <a:r>
              <a:rPr lang="fr-FR" dirty="0" smtClean="0">
                <a:latin typeface="Times New Roman" pitchFamily="18" charset="0"/>
                <a:cs typeface="Times New Roman" pitchFamily="18" charset="0"/>
              </a:rPr>
              <a:t>statistiques;</a:t>
            </a:r>
          </a:p>
          <a:p>
            <a:pPr algn="just"/>
            <a:r>
              <a:rPr lang="fr-FR" dirty="0">
                <a:latin typeface="Times New Roman" pitchFamily="18" charset="0"/>
                <a:cs typeface="Times New Roman" pitchFamily="18" charset="0"/>
              </a:rPr>
              <a:t>O</a:t>
            </a:r>
            <a:r>
              <a:rPr lang="fr-FR" dirty="0" smtClean="0">
                <a:latin typeface="Times New Roman" pitchFamily="18" charset="0"/>
                <a:cs typeface="Times New Roman" pitchFamily="18" charset="0"/>
              </a:rPr>
              <a:t>bjectivité </a:t>
            </a:r>
            <a:r>
              <a:rPr lang="fr-FR" dirty="0">
                <a:latin typeface="Times New Roman" pitchFamily="18" charset="0"/>
                <a:cs typeface="Times New Roman" pitchFamily="18" charset="0"/>
              </a:rPr>
              <a:t>dans l'énonciation</a:t>
            </a:r>
            <a:r>
              <a:rPr lang="fr-FR" dirty="0" smtClean="0">
                <a:latin typeface="Times New Roman" pitchFamily="18" charset="0"/>
                <a:cs typeface="Times New Roman" pitchFamily="18" charset="0"/>
              </a:rPr>
              <a:t>;</a:t>
            </a:r>
          </a:p>
          <a:p>
            <a:pPr>
              <a:buNone/>
            </a:pP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1414"/>
            <a:ext cx="8229600" cy="1143000"/>
          </a:xfrm>
        </p:spPr>
        <p:txBody>
          <a:bodyPr>
            <a:normAutofit fontScale="90000"/>
          </a:bodyPr>
          <a:lstStyle/>
          <a:p>
            <a:r>
              <a:rPr lang="fr-FR" b="1" dirty="0" smtClean="0">
                <a:latin typeface="Times New Roman" pitchFamily="18" charset="0"/>
                <a:cs typeface="Times New Roman" pitchFamily="18" charset="0"/>
              </a:rPr>
              <a:t>Test n°02: Quel est le schéma de communication de JAKOBSON? </a:t>
            </a:r>
            <a:endParaRPr lang="fr-FR" b="1" dirty="0">
              <a:latin typeface="Times New Roman" pitchFamily="18" charset="0"/>
              <a:cs typeface="Times New Roman" pitchFamily="18" charset="0"/>
            </a:endParaRPr>
          </a:p>
        </p:txBody>
      </p:sp>
      <p:pic>
        <p:nvPicPr>
          <p:cNvPr id="1026" name="Picture 2" descr="schéma de jakobson - Plat"/>
          <p:cNvPicPr>
            <a:picLocks noChangeAspect="1" noChangeArrowheads="1"/>
          </p:cNvPicPr>
          <p:nvPr/>
        </p:nvPicPr>
        <p:blipFill>
          <a:blip r:embed="rId2"/>
          <a:srcRect/>
          <a:stretch>
            <a:fillRect/>
          </a:stretch>
        </p:blipFill>
        <p:spPr bwMode="auto">
          <a:xfrm>
            <a:off x="285720" y="1285860"/>
            <a:ext cx="8429683" cy="53578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 fill="hold"/>
                                        <p:tgtEl>
                                          <p:spTgt spid="1026"/>
                                        </p:tgtEl>
                                        <p:attrNameLst>
                                          <p:attrName>ppt_x</p:attrName>
                                        </p:attrNameLst>
                                      </p:cBhvr>
                                      <p:tavLst>
                                        <p:tav tm="0">
                                          <p:val>
                                            <p:strVal val="#ppt_x"/>
                                          </p:val>
                                        </p:tav>
                                        <p:tav tm="100000">
                                          <p:val>
                                            <p:strVal val="#ppt_x"/>
                                          </p:val>
                                        </p:tav>
                                      </p:tavLst>
                                    </p:anim>
                                    <p:anim calcmode="lin" valueType="num">
                                      <p:cBhvr additive="base">
                                        <p:cTn id="8"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4"/>
            <a:ext cx="8229600" cy="714380"/>
          </a:xfrm>
        </p:spPr>
        <p:txBody>
          <a:bodyPr>
            <a:normAutofit fontScale="90000"/>
          </a:bodyPr>
          <a:lstStyle/>
          <a:p>
            <a:r>
              <a:rPr lang="fr-FR" b="1" dirty="0" smtClean="0">
                <a:latin typeface="Times New Roman" pitchFamily="18" charset="0"/>
                <a:cs typeface="Times New Roman" pitchFamily="18" charset="0"/>
              </a:rPr>
              <a:t>Qu’est-ce qu’un discours scientifique </a:t>
            </a:r>
            <a:endParaRPr lang="fr-FR" b="1" dirty="0">
              <a:latin typeface="Times New Roman" pitchFamily="18" charset="0"/>
              <a:cs typeface="Times New Roman" pitchFamily="18" charset="0"/>
            </a:endParaRPr>
          </a:p>
        </p:txBody>
      </p:sp>
      <p:sp>
        <p:nvSpPr>
          <p:cNvPr id="3" name="Espace réservé du contenu 2"/>
          <p:cNvSpPr>
            <a:spLocks noGrp="1"/>
          </p:cNvSpPr>
          <p:nvPr>
            <p:ph idx="1"/>
          </p:nvPr>
        </p:nvSpPr>
        <p:spPr>
          <a:xfrm>
            <a:off x="142844" y="785794"/>
            <a:ext cx="9001156" cy="1000132"/>
          </a:xfrm>
        </p:spPr>
        <p:txBody>
          <a:bodyPr>
            <a:noAutofit/>
          </a:bodyPr>
          <a:lstStyle/>
          <a:p>
            <a:pPr lvl="0"/>
            <a:r>
              <a:rPr lang="fr-FR" sz="2000" dirty="0" smtClean="0">
                <a:latin typeface="Times New Roman" pitchFamily="18" charset="0"/>
                <a:cs typeface="Times New Roman" pitchFamily="18" charset="0"/>
              </a:rPr>
              <a:t>Un discours est qualifié de « </a:t>
            </a:r>
            <a:r>
              <a:rPr lang="fr-FR" sz="2000" b="1" dirty="0" smtClean="0">
                <a:latin typeface="Times New Roman" pitchFamily="18" charset="0"/>
                <a:cs typeface="Times New Roman" pitchFamily="18" charset="0"/>
              </a:rPr>
              <a:t>scientifique</a:t>
            </a:r>
            <a:r>
              <a:rPr lang="fr-FR" sz="2000" dirty="0" smtClean="0">
                <a:latin typeface="Times New Roman" pitchFamily="18" charset="0"/>
                <a:cs typeface="Times New Roman" pitchFamily="18" charset="0"/>
              </a:rPr>
              <a:t> » s’il possède une  </a:t>
            </a:r>
            <a:r>
              <a:rPr lang="fr-FR" sz="2000" b="1" dirty="0" smtClean="0">
                <a:latin typeface="Times New Roman" pitchFamily="18" charset="0"/>
                <a:cs typeface="Times New Roman" pitchFamily="18" charset="0"/>
              </a:rPr>
              <a:t>valeur scientifique </a:t>
            </a:r>
            <a:endParaRPr lang="fr-FR" sz="2000" dirty="0" smtClean="0">
              <a:latin typeface="Times New Roman" pitchFamily="18" charset="0"/>
              <a:cs typeface="Times New Roman" pitchFamily="18" charset="0"/>
            </a:endParaRPr>
          </a:p>
          <a:p>
            <a:pPr lvl="0"/>
            <a:r>
              <a:rPr lang="fr-FR" sz="2000" dirty="0" smtClean="0">
                <a:latin typeface="Times New Roman" pitchFamily="18" charset="0"/>
                <a:cs typeface="Times New Roman" pitchFamily="18" charset="0"/>
              </a:rPr>
              <a:t>Ce dernier regroupe les différentes productions orales ou écrites qui se rapportent à </a:t>
            </a:r>
            <a:r>
              <a:rPr lang="fr-FR" sz="2000" b="1" dirty="0" smtClean="0">
                <a:latin typeface="Times New Roman" pitchFamily="18" charset="0"/>
                <a:cs typeface="Times New Roman" pitchFamily="18" charset="0"/>
              </a:rPr>
              <a:t>la science.</a:t>
            </a:r>
            <a:endParaRPr lang="fr-FR" sz="2000" dirty="0" smtClean="0">
              <a:latin typeface="Times New Roman" pitchFamily="18" charset="0"/>
              <a:cs typeface="Times New Roman" pitchFamily="18" charset="0"/>
            </a:endParaRPr>
          </a:p>
          <a:p>
            <a:endParaRPr lang="fr-FR" sz="1600" dirty="0" smtClean="0">
              <a:latin typeface="Times New Roman" pitchFamily="18" charset="0"/>
              <a:cs typeface="Times New Roman" pitchFamily="18" charset="0"/>
            </a:endParaRPr>
          </a:p>
          <a:p>
            <a:endParaRPr lang="fr-FR" sz="1400" dirty="0" smtClean="0"/>
          </a:p>
        </p:txBody>
      </p:sp>
      <p:sp>
        <p:nvSpPr>
          <p:cNvPr id="4" name="ZoneTexte 3"/>
          <p:cNvSpPr txBox="1"/>
          <p:nvPr/>
        </p:nvSpPr>
        <p:spPr>
          <a:xfrm>
            <a:off x="214282" y="1785926"/>
            <a:ext cx="8715436" cy="5447645"/>
          </a:xfrm>
          <a:prstGeom prst="rect">
            <a:avLst/>
          </a:prstGeom>
          <a:noFill/>
        </p:spPr>
        <p:txBody>
          <a:bodyPr wrap="square" rtlCol="0">
            <a:spAutoFit/>
          </a:bodyPr>
          <a:lstStyle/>
          <a:p>
            <a:pPr lvl="0" algn="just"/>
            <a:r>
              <a:rPr lang="fr-FR" sz="2200" dirty="0" smtClean="0">
                <a:latin typeface="Times New Roman" pitchFamily="18" charset="0"/>
                <a:cs typeface="Times New Roman" pitchFamily="18" charset="0"/>
              </a:rPr>
              <a:t>Leur élaboration se réalise d’une manière </a:t>
            </a:r>
            <a:r>
              <a:rPr lang="fr-FR" sz="2200" b="1" dirty="0" smtClean="0">
                <a:latin typeface="Times New Roman" pitchFamily="18" charset="0"/>
                <a:cs typeface="Times New Roman" pitchFamily="18" charset="0"/>
              </a:rPr>
              <a:t>rigoureuse</a:t>
            </a:r>
            <a:r>
              <a:rPr lang="fr-FR" sz="2200" dirty="0" smtClean="0">
                <a:latin typeface="Times New Roman" pitchFamily="18" charset="0"/>
                <a:cs typeface="Times New Roman" pitchFamily="18" charset="0"/>
              </a:rPr>
              <a:t> et </a:t>
            </a:r>
            <a:r>
              <a:rPr lang="fr-FR" sz="2200" b="1" dirty="0" smtClean="0">
                <a:latin typeface="Times New Roman" pitchFamily="18" charset="0"/>
                <a:cs typeface="Times New Roman" pitchFamily="18" charset="0"/>
              </a:rPr>
              <a:t>objective</a:t>
            </a:r>
            <a:r>
              <a:rPr lang="fr-FR" sz="2200" dirty="0" smtClean="0">
                <a:latin typeface="Times New Roman" pitchFamily="18" charset="0"/>
                <a:cs typeface="Times New Roman" pitchFamily="18" charset="0"/>
              </a:rPr>
              <a:t> dans le but de les partager entre </a:t>
            </a:r>
            <a:r>
              <a:rPr lang="fr-FR" sz="2200" b="1" dirty="0" smtClean="0">
                <a:latin typeface="Times New Roman" pitchFamily="18" charset="0"/>
                <a:cs typeface="Times New Roman" pitchFamily="18" charset="0"/>
              </a:rPr>
              <a:t>chercheurs</a:t>
            </a:r>
            <a:r>
              <a:rPr lang="fr-FR" sz="2200" dirty="0" smtClean="0">
                <a:latin typeface="Times New Roman" pitchFamily="18" charset="0"/>
                <a:cs typeface="Times New Roman" pitchFamily="18" charset="0"/>
              </a:rPr>
              <a:t>, </a:t>
            </a:r>
            <a:r>
              <a:rPr lang="fr-FR" sz="2200" b="1" dirty="0" smtClean="0">
                <a:latin typeface="Times New Roman" pitchFamily="18" charset="0"/>
                <a:cs typeface="Times New Roman" pitchFamily="18" charset="0"/>
              </a:rPr>
              <a:t>scientifiques</a:t>
            </a:r>
            <a:r>
              <a:rPr lang="fr-FR" sz="2200" dirty="0" smtClean="0">
                <a:latin typeface="Times New Roman" pitchFamily="18" charset="0"/>
                <a:cs typeface="Times New Roman" pitchFamily="18" charset="0"/>
              </a:rPr>
              <a:t> ou à l’intention </a:t>
            </a:r>
            <a:r>
              <a:rPr lang="fr-FR" sz="2200" b="1" dirty="0" smtClean="0">
                <a:latin typeface="Times New Roman" pitchFamily="18" charset="0"/>
                <a:cs typeface="Times New Roman" pitchFamily="18" charset="0"/>
              </a:rPr>
              <a:t>d’un public plus large</a:t>
            </a:r>
            <a:r>
              <a:rPr lang="fr-FR" sz="2200" dirty="0" smtClean="0">
                <a:latin typeface="Times New Roman" pitchFamily="18" charset="0"/>
                <a:cs typeface="Times New Roman" pitchFamily="18" charset="0"/>
              </a:rPr>
              <a:t>.</a:t>
            </a:r>
          </a:p>
          <a:p>
            <a:pPr lvl="0" algn="just"/>
            <a:r>
              <a:rPr lang="fr-FR" sz="2200" dirty="0" smtClean="0">
                <a:latin typeface="Times New Roman" pitchFamily="18" charset="0"/>
                <a:cs typeface="Times New Roman" pitchFamily="18" charset="0"/>
              </a:rPr>
              <a:t>Dans le contexte universitaire, le discours scientifique renvoie à toute production écrite ou orale réalisée dans le cadre de l’activité de recherche ou d’apprentissage, à des fins de construction et de diffusion du savoir. </a:t>
            </a:r>
          </a:p>
          <a:p>
            <a:pPr lvl="0" algn="just">
              <a:buFont typeface="Arial" pitchFamily="34" charset="0"/>
              <a:buChar char="•"/>
            </a:pPr>
            <a:r>
              <a:rPr lang="fr-FR" sz="2200" dirty="0" smtClean="0">
                <a:latin typeface="Times New Roman" pitchFamily="18" charset="0"/>
                <a:cs typeface="Times New Roman" pitchFamily="18" charset="0"/>
              </a:rPr>
              <a:t> Le discours scientifique peut renvoyer à:</a:t>
            </a:r>
          </a:p>
          <a:p>
            <a:pPr lvl="0" algn="just"/>
            <a:r>
              <a:rPr lang="en-US" sz="2200" dirty="0" smtClean="0">
                <a:latin typeface="Times New Roman" pitchFamily="18" charset="0"/>
                <a:cs typeface="Times New Roman" pitchFamily="18" charset="0"/>
              </a:rPr>
              <a:t>Les </a:t>
            </a:r>
            <a:r>
              <a:rPr lang="en-US" sz="2200" dirty="0" err="1" smtClean="0">
                <a:latin typeface="Times New Roman" pitchFamily="18" charset="0"/>
                <a:cs typeface="Times New Roman" pitchFamily="18" charset="0"/>
              </a:rPr>
              <a:t>cours</a:t>
            </a:r>
            <a:r>
              <a:rPr lang="en-US" sz="2200" dirty="0" smtClean="0">
                <a:latin typeface="Times New Roman" pitchFamily="18" charset="0"/>
                <a:cs typeface="Times New Roman" pitchFamily="18" charset="0"/>
              </a:rPr>
              <a:t> de </a:t>
            </a:r>
            <a:r>
              <a:rPr lang="en-US" sz="2200" dirty="0" err="1" smtClean="0">
                <a:latin typeface="Times New Roman" pitchFamily="18" charset="0"/>
                <a:cs typeface="Times New Roman" pitchFamily="18" charset="0"/>
              </a:rPr>
              <a:t>classe</a:t>
            </a:r>
            <a:r>
              <a:rPr lang="en-US" sz="2200" dirty="0" smtClean="0">
                <a:latin typeface="Times New Roman" pitchFamily="18" charset="0"/>
                <a:cs typeface="Times New Roman" pitchFamily="18" charset="0"/>
              </a:rPr>
              <a:t> . </a:t>
            </a:r>
            <a:endParaRPr lang="fr-FR" sz="2200" dirty="0" smtClean="0">
              <a:latin typeface="Times New Roman" pitchFamily="18" charset="0"/>
              <a:cs typeface="Times New Roman" pitchFamily="18" charset="0"/>
            </a:endParaRPr>
          </a:p>
          <a:p>
            <a:pPr lvl="0" algn="just"/>
            <a:r>
              <a:rPr lang="en-US" sz="2200" dirty="0" smtClean="0">
                <a:latin typeface="Times New Roman" pitchFamily="18" charset="0"/>
                <a:cs typeface="Times New Roman" pitchFamily="18" charset="0"/>
              </a:rPr>
              <a:t>Les mini-</a:t>
            </a:r>
            <a:r>
              <a:rPr lang="en-US" sz="2200" dirty="0" err="1" smtClean="0">
                <a:latin typeface="Times New Roman" pitchFamily="18" charset="0"/>
                <a:cs typeface="Times New Roman" pitchFamily="18" charset="0"/>
              </a:rPr>
              <a:t>projets</a:t>
            </a:r>
            <a:r>
              <a:rPr lang="en-US" sz="2200" dirty="0" smtClean="0">
                <a:latin typeface="Times New Roman" pitchFamily="18" charset="0"/>
                <a:cs typeface="Times New Roman" pitchFamily="18" charset="0"/>
              </a:rPr>
              <a:t> </a:t>
            </a:r>
            <a:endParaRPr lang="fr-FR" sz="2200" dirty="0" smtClean="0">
              <a:latin typeface="Times New Roman" pitchFamily="18" charset="0"/>
              <a:cs typeface="Times New Roman" pitchFamily="18" charset="0"/>
            </a:endParaRPr>
          </a:p>
          <a:p>
            <a:pPr lvl="0" algn="just"/>
            <a:r>
              <a:rPr lang="en-US" sz="2200" dirty="0" smtClean="0">
                <a:latin typeface="Times New Roman" pitchFamily="18" charset="0"/>
                <a:cs typeface="Times New Roman" pitchFamily="18" charset="0"/>
              </a:rPr>
              <a:t>Les  </a:t>
            </a:r>
            <a:r>
              <a:rPr lang="en-US" sz="2200" dirty="0" err="1" smtClean="0">
                <a:latin typeface="Times New Roman" pitchFamily="18" charset="0"/>
                <a:cs typeface="Times New Roman" pitchFamily="18" charset="0"/>
              </a:rPr>
              <a:t>mémoires</a:t>
            </a:r>
            <a:r>
              <a:rPr lang="en-US" sz="2200" dirty="0" smtClean="0">
                <a:latin typeface="Times New Roman" pitchFamily="18" charset="0"/>
                <a:cs typeface="Times New Roman" pitchFamily="18" charset="0"/>
              </a:rPr>
              <a:t> de master, </a:t>
            </a:r>
            <a:endParaRPr lang="fr-FR" sz="2200" dirty="0" smtClean="0">
              <a:latin typeface="Times New Roman" pitchFamily="18" charset="0"/>
              <a:cs typeface="Times New Roman" pitchFamily="18" charset="0"/>
            </a:endParaRPr>
          </a:p>
          <a:p>
            <a:pPr lvl="0" algn="just"/>
            <a:r>
              <a:rPr lang="en-US" sz="2200" dirty="0" smtClean="0">
                <a:latin typeface="Times New Roman" pitchFamily="18" charset="0"/>
                <a:cs typeface="Times New Roman" pitchFamily="18" charset="0"/>
              </a:rPr>
              <a:t>Les </a:t>
            </a:r>
            <a:r>
              <a:rPr lang="en-US" sz="2200" dirty="0" err="1" smtClean="0">
                <a:latin typeface="Times New Roman" pitchFamily="18" charset="0"/>
                <a:cs typeface="Times New Roman" pitchFamily="18" charset="0"/>
              </a:rPr>
              <a:t>thèses</a:t>
            </a:r>
            <a:r>
              <a:rPr lang="en-US" sz="2200" dirty="0" smtClean="0">
                <a:latin typeface="Times New Roman" pitchFamily="18" charset="0"/>
                <a:cs typeface="Times New Roman" pitchFamily="18" charset="0"/>
              </a:rPr>
              <a:t> de </a:t>
            </a:r>
            <a:r>
              <a:rPr lang="en-US" sz="2200" dirty="0" err="1" smtClean="0">
                <a:latin typeface="Times New Roman" pitchFamily="18" charset="0"/>
                <a:cs typeface="Times New Roman" pitchFamily="18" charset="0"/>
              </a:rPr>
              <a:t>doctorat</a:t>
            </a:r>
            <a:r>
              <a:rPr lang="en-US" sz="2200" dirty="0" smtClean="0">
                <a:latin typeface="Times New Roman" pitchFamily="18" charset="0"/>
                <a:cs typeface="Times New Roman" pitchFamily="18" charset="0"/>
              </a:rPr>
              <a:t>, </a:t>
            </a:r>
            <a:endParaRPr lang="fr-FR" sz="2200" dirty="0" smtClean="0">
              <a:latin typeface="Times New Roman" pitchFamily="18" charset="0"/>
              <a:cs typeface="Times New Roman" pitchFamily="18" charset="0"/>
            </a:endParaRPr>
          </a:p>
          <a:p>
            <a:pPr lvl="0" algn="just"/>
            <a:r>
              <a:rPr lang="en-US" sz="2200" dirty="0" smtClean="0">
                <a:latin typeface="Times New Roman" pitchFamily="18" charset="0"/>
                <a:cs typeface="Times New Roman" pitchFamily="18" charset="0"/>
              </a:rPr>
              <a:t>Les rapports de stages, </a:t>
            </a:r>
            <a:endParaRPr lang="fr-FR" sz="2200" dirty="0" smtClean="0">
              <a:latin typeface="Times New Roman" pitchFamily="18" charset="0"/>
              <a:cs typeface="Times New Roman" pitchFamily="18" charset="0"/>
            </a:endParaRPr>
          </a:p>
          <a:p>
            <a:pPr lvl="0" algn="just"/>
            <a:r>
              <a:rPr lang="en-US" sz="2200" dirty="0" smtClean="0">
                <a:latin typeface="Times New Roman" pitchFamily="18" charset="0"/>
                <a:cs typeface="Times New Roman" pitchFamily="18" charset="0"/>
              </a:rPr>
              <a:t>Les articles,</a:t>
            </a:r>
            <a:endParaRPr lang="fr-FR" sz="2200" dirty="0" smtClean="0">
              <a:latin typeface="Times New Roman" pitchFamily="18" charset="0"/>
              <a:cs typeface="Times New Roman" pitchFamily="18" charset="0"/>
            </a:endParaRPr>
          </a:p>
          <a:p>
            <a:pPr lvl="0" algn="just"/>
            <a:r>
              <a:rPr lang="en-US" sz="2200" dirty="0" smtClean="0">
                <a:latin typeface="Times New Roman" pitchFamily="18" charset="0"/>
                <a:cs typeface="Times New Roman" pitchFamily="18" charset="0"/>
              </a:rPr>
              <a:t> les communications, Les </a:t>
            </a:r>
            <a:r>
              <a:rPr lang="en-US" sz="2200" dirty="0" err="1" smtClean="0">
                <a:latin typeface="Times New Roman" pitchFamily="18" charset="0"/>
                <a:cs typeface="Times New Roman" pitchFamily="18" charset="0"/>
              </a:rPr>
              <a:t>journées</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d’étude</a:t>
            </a:r>
            <a:r>
              <a:rPr lang="en-US" sz="2200" dirty="0" smtClean="0">
                <a:latin typeface="Times New Roman" pitchFamily="18" charset="0"/>
                <a:cs typeface="Times New Roman" pitchFamily="18" charset="0"/>
              </a:rPr>
              <a:t>.</a:t>
            </a:r>
            <a:endParaRPr lang="fr-FR" sz="2200" dirty="0" smtClean="0">
              <a:latin typeface="Times New Roman" pitchFamily="18" charset="0"/>
              <a:cs typeface="Times New Roman" pitchFamily="18" charset="0"/>
            </a:endParaRPr>
          </a:p>
          <a:p>
            <a:pPr lvl="0" algn="just"/>
            <a:r>
              <a:rPr lang="fr-FR" sz="2200" dirty="0" smtClean="0">
                <a:latin typeface="Times New Roman" pitchFamily="18" charset="0"/>
                <a:cs typeface="Times New Roman" pitchFamily="18" charset="0"/>
              </a:rPr>
              <a:t>Les séminaires. les conférences, les colloques. </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ppt_x"/>
                                          </p:val>
                                        </p:tav>
                                        <p:tav tm="100000">
                                          <p:val>
                                            <p:strVal val="#ppt_x"/>
                                          </p:val>
                                        </p:tav>
                                      </p:tavLst>
                                    </p:anim>
                                    <p:anim calcmode="lin" valueType="num">
                                      <p:cBhvr additive="base">
                                        <p:cTn id="8" dur="1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chemeClr val="accent6">
                    <a:lumMod val="75000"/>
                  </a:schemeClr>
                </a:solidFill>
                <a:effectLst>
                  <a:outerShdw blurRad="38100" dist="38100" dir="2700000" algn="tl">
                    <a:srgbClr val="000000">
                      <a:alpha val="43137"/>
                    </a:srgbClr>
                  </a:outerShdw>
                </a:effectLst>
              </a:rPr>
              <a:t>Caractéristiques de l’écriture scientifique </a:t>
            </a:r>
            <a:endParaRPr lang="fr-FR" dirty="0">
              <a:solidFill>
                <a:schemeClr val="accent6">
                  <a:lumMod val="75000"/>
                </a:schemeClr>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57200" y="1600200"/>
            <a:ext cx="8543956" cy="4829196"/>
          </a:xfrm>
        </p:spPr>
        <p:txBody>
          <a:bodyPr>
            <a:noAutofit/>
          </a:bodyPr>
          <a:lstStyle/>
          <a:p>
            <a:pPr>
              <a:lnSpc>
                <a:spcPct val="200000"/>
              </a:lnSpc>
              <a:buNone/>
            </a:pPr>
            <a:r>
              <a:rPr lang="fr-FR" sz="2800" b="1" dirty="0" smtClean="0">
                <a:effectLst>
                  <a:outerShdw blurRad="38100" dist="38100" dir="2700000" algn="tl">
                    <a:srgbClr val="000000">
                      <a:alpha val="43137"/>
                    </a:srgbClr>
                  </a:outerShdw>
                </a:effectLst>
              </a:rPr>
              <a:t>1. Caractéristiques </a:t>
            </a:r>
            <a:r>
              <a:rPr lang="fr-FR" sz="2800" b="1" dirty="0" smtClean="0">
                <a:solidFill>
                  <a:srgbClr val="FF0000"/>
                </a:solidFill>
                <a:effectLst>
                  <a:outerShdw blurRad="38100" dist="38100" dir="2700000" algn="tl">
                    <a:srgbClr val="000000">
                      <a:alpha val="43137"/>
                    </a:srgbClr>
                  </a:outerShdw>
                </a:effectLst>
              </a:rPr>
              <a:t>discursives</a:t>
            </a:r>
            <a:r>
              <a:rPr lang="fr-FR" sz="2800" b="1" dirty="0" smtClean="0">
                <a:effectLst>
                  <a:outerShdw blurRad="38100" dist="38100" dir="2700000" algn="tl">
                    <a:srgbClr val="000000">
                      <a:alpha val="43137"/>
                    </a:srgbClr>
                  </a:outerShdw>
                </a:effectLst>
              </a:rPr>
              <a:t> de l’écriture scientifique </a:t>
            </a:r>
          </a:p>
          <a:p>
            <a:pPr>
              <a:lnSpc>
                <a:spcPct val="200000"/>
              </a:lnSpc>
              <a:buNone/>
            </a:pPr>
            <a:r>
              <a:rPr lang="fr-FR" sz="2800" b="1" dirty="0" smtClean="0">
                <a:effectLst>
                  <a:outerShdw blurRad="38100" dist="38100" dir="2700000" algn="tl">
                    <a:srgbClr val="000000">
                      <a:alpha val="43137"/>
                    </a:srgbClr>
                  </a:outerShdw>
                </a:effectLst>
              </a:rPr>
              <a:t>2. Caractéristiques </a:t>
            </a:r>
            <a:r>
              <a:rPr lang="fr-FR" sz="2800" b="1" dirty="0" smtClean="0">
                <a:solidFill>
                  <a:srgbClr val="FF0000"/>
                </a:solidFill>
                <a:effectLst>
                  <a:outerShdw blurRad="38100" dist="38100" dir="2700000" algn="tl">
                    <a:srgbClr val="000000">
                      <a:alpha val="43137"/>
                    </a:srgbClr>
                  </a:outerShdw>
                </a:effectLst>
              </a:rPr>
              <a:t>linguistiques</a:t>
            </a:r>
            <a:r>
              <a:rPr lang="fr-FR" sz="2800" b="1" dirty="0" smtClean="0">
                <a:effectLst>
                  <a:outerShdw blurRad="38100" dist="38100" dir="2700000" algn="tl">
                    <a:srgbClr val="000000">
                      <a:alpha val="43137"/>
                    </a:srgbClr>
                  </a:outerShdw>
                </a:effectLst>
              </a:rPr>
              <a:t> de l’écriture scientifique </a:t>
            </a:r>
          </a:p>
          <a:p>
            <a:pPr>
              <a:lnSpc>
                <a:spcPct val="200000"/>
              </a:lnSpc>
              <a:buNone/>
            </a:pPr>
            <a:r>
              <a:rPr lang="fr-FR" sz="2800" b="1" dirty="0" smtClean="0">
                <a:effectLst>
                  <a:outerShdw blurRad="38100" dist="38100" dir="2700000" algn="tl">
                    <a:srgbClr val="000000">
                      <a:alpha val="43137"/>
                    </a:srgbClr>
                  </a:outerShdw>
                </a:effectLst>
              </a:rPr>
              <a:t>3. Caractéristiques </a:t>
            </a:r>
            <a:r>
              <a:rPr lang="fr-FR" sz="2800" b="1" dirty="0" smtClean="0">
                <a:solidFill>
                  <a:srgbClr val="FF0000"/>
                </a:solidFill>
                <a:effectLst>
                  <a:outerShdw blurRad="38100" dist="38100" dir="2700000" algn="tl">
                    <a:srgbClr val="000000">
                      <a:alpha val="43137"/>
                    </a:srgbClr>
                  </a:outerShdw>
                </a:effectLst>
              </a:rPr>
              <a:t>textuelles</a:t>
            </a:r>
            <a:r>
              <a:rPr lang="fr-FR" sz="2800" b="1" dirty="0" smtClean="0">
                <a:effectLst>
                  <a:outerShdw blurRad="38100" dist="38100" dir="2700000" algn="tl">
                    <a:srgbClr val="000000">
                      <a:alpha val="43137"/>
                    </a:srgbClr>
                  </a:outerShdw>
                </a:effectLst>
              </a:rPr>
              <a:t>  de l’écriture scientifique </a:t>
            </a:r>
            <a:endParaRPr lang="fr-FR" sz="28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71472" y="1928802"/>
            <a:ext cx="1385187" cy="369332"/>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r>
              <a:rPr lang="en-US" b="1" dirty="0" err="1" smtClean="0"/>
              <a:t>énonciateur</a:t>
            </a:r>
            <a:r>
              <a:rPr lang="en-US" dirty="0" smtClean="0"/>
              <a:t> </a:t>
            </a:r>
            <a:endParaRPr lang="fr-FR" dirty="0"/>
          </a:p>
        </p:txBody>
      </p:sp>
      <p:sp>
        <p:nvSpPr>
          <p:cNvPr id="5" name="Rectangle 4"/>
          <p:cNvSpPr/>
          <p:nvPr/>
        </p:nvSpPr>
        <p:spPr>
          <a:xfrm>
            <a:off x="3851443" y="1928802"/>
            <a:ext cx="934871" cy="369332"/>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r>
              <a:rPr lang="en-US" b="1" dirty="0" err="1" smtClean="0"/>
              <a:t>énoncé</a:t>
            </a:r>
            <a:r>
              <a:rPr lang="en-US" dirty="0" smtClean="0"/>
              <a:t> </a:t>
            </a:r>
            <a:endParaRPr lang="fr-FR" dirty="0"/>
          </a:p>
        </p:txBody>
      </p:sp>
      <p:sp>
        <p:nvSpPr>
          <p:cNvPr id="6" name="Rectangle 5"/>
          <p:cNvSpPr/>
          <p:nvPr/>
        </p:nvSpPr>
        <p:spPr>
          <a:xfrm>
            <a:off x="6500826" y="1928802"/>
            <a:ext cx="1429687" cy="369332"/>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r>
              <a:rPr lang="en-US" b="1" dirty="0" err="1" smtClean="0"/>
              <a:t>énonciataire</a:t>
            </a:r>
            <a:r>
              <a:rPr lang="en-US" dirty="0" smtClean="0"/>
              <a:t> </a:t>
            </a:r>
            <a:endParaRPr lang="fr-FR" dirty="0"/>
          </a:p>
        </p:txBody>
      </p:sp>
      <p:sp>
        <p:nvSpPr>
          <p:cNvPr id="7" name="Rectangle 6"/>
          <p:cNvSpPr/>
          <p:nvPr/>
        </p:nvSpPr>
        <p:spPr>
          <a:xfrm>
            <a:off x="3071802" y="5500702"/>
            <a:ext cx="2436564" cy="369332"/>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r>
              <a:rPr lang="en-US" b="1" dirty="0" smtClean="0"/>
              <a:t>situation </a:t>
            </a:r>
            <a:r>
              <a:rPr lang="en-US" b="1" dirty="0" err="1" smtClean="0"/>
              <a:t>d’énonciation</a:t>
            </a:r>
            <a:r>
              <a:rPr lang="en-US" dirty="0" smtClean="0"/>
              <a:t> </a:t>
            </a:r>
            <a:endParaRPr lang="fr-FR" dirty="0"/>
          </a:p>
        </p:txBody>
      </p:sp>
      <p:sp>
        <p:nvSpPr>
          <p:cNvPr id="8" name="Rectangle 7"/>
          <p:cNvSpPr/>
          <p:nvPr/>
        </p:nvSpPr>
        <p:spPr>
          <a:xfrm>
            <a:off x="811532" y="2928934"/>
            <a:ext cx="831510" cy="36933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b="1" dirty="0" smtClean="0"/>
              <a:t>temps</a:t>
            </a:r>
            <a:r>
              <a:rPr lang="en-US" dirty="0" smtClean="0"/>
              <a:t> </a:t>
            </a:r>
            <a:endParaRPr lang="fr-FR" dirty="0"/>
          </a:p>
        </p:txBody>
      </p:sp>
      <p:sp>
        <p:nvSpPr>
          <p:cNvPr id="9" name="Rectangle 8"/>
          <p:cNvSpPr/>
          <p:nvPr/>
        </p:nvSpPr>
        <p:spPr>
          <a:xfrm>
            <a:off x="3929058" y="3059668"/>
            <a:ext cx="588623" cy="36933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b="1" dirty="0" smtClean="0"/>
              <a:t>lieu</a:t>
            </a:r>
            <a:r>
              <a:rPr lang="en-US" dirty="0" smtClean="0"/>
              <a:t> </a:t>
            </a:r>
            <a:endParaRPr lang="fr-FR" dirty="0"/>
          </a:p>
        </p:txBody>
      </p:sp>
      <p:sp>
        <p:nvSpPr>
          <p:cNvPr id="10" name="Rectangle 9"/>
          <p:cNvSpPr/>
          <p:nvPr/>
        </p:nvSpPr>
        <p:spPr>
          <a:xfrm>
            <a:off x="7160882" y="3000372"/>
            <a:ext cx="1054456" cy="36933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b="1" dirty="0" err="1" smtClean="0"/>
              <a:t>objectifs</a:t>
            </a:r>
            <a:r>
              <a:rPr lang="en-US" dirty="0" smtClean="0"/>
              <a:t> </a:t>
            </a:r>
            <a:endParaRPr lang="fr-FR" dirty="0"/>
          </a:p>
        </p:txBody>
      </p:sp>
      <p:cxnSp>
        <p:nvCxnSpPr>
          <p:cNvPr id="12" name="Connecteur droit avec flèche 11"/>
          <p:cNvCxnSpPr>
            <a:stCxn id="4" idx="3"/>
            <a:endCxn id="5" idx="1"/>
          </p:cNvCxnSpPr>
          <p:nvPr/>
        </p:nvCxnSpPr>
        <p:spPr>
          <a:xfrm>
            <a:off x="1956659" y="2113468"/>
            <a:ext cx="1894784" cy="1588"/>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cxnSp>
        <p:nvCxnSpPr>
          <p:cNvPr id="14" name="Connecteur droit avec flèche 13"/>
          <p:cNvCxnSpPr>
            <a:stCxn id="5" idx="3"/>
            <a:endCxn id="6" idx="1"/>
          </p:cNvCxnSpPr>
          <p:nvPr/>
        </p:nvCxnSpPr>
        <p:spPr>
          <a:xfrm>
            <a:off x="4786314" y="2113468"/>
            <a:ext cx="1714512" cy="1588"/>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cxnSp>
        <p:nvCxnSpPr>
          <p:cNvPr id="16" name="Connecteur droit 15"/>
          <p:cNvCxnSpPr/>
          <p:nvPr/>
        </p:nvCxnSpPr>
        <p:spPr>
          <a:xfrm rot="16200000" flipH="1">
            <a:off x="1464447" y="2750339"/>
            <a:ext cx="3286148" cy="2357454"/>
          </a:xfrm>
          <a:prstGeom prst="line">
            <a:avLst/>
          </a:prstGeom>
        </p:spPr>
        <p:style>
          <a:lnRef idx="1">
            <a:schemeClr val="accent2"/>
          </a:lnRef>
          <a:fillRef idx="0">
            <a:schemeClr val="accent2"/>
          </a:fillRef>
          <a:effectRef idx="0">
            <a:schemeClr val="accent2"/>
          </a:effectRef>
          <a:fontRef idx="minor">
            <a:schemeClr val="tx1"/>
          </a:fontRef>
        </p:style>
      </p:cxnSp>
      <p:cxnSp>
        <p:nvCxnSpPr>
          <p:cNvPr id="18" name="Connecteur droit 17"/>
          <p:cNvCxnSpPr/>
          <p:nvPr/>
        </p:nvCxnSpPr>
        <p:spPr>
          <a:xfrm rot="5400000">
            <a:off x="3748777" y="2752025"/>
            <a:ext cx="3214710" cy="2282644"/>
          </a:xfrm>
          <a:prstGeom prst="line">
            <a:avLst/>
          </a:prstGeom>
        </p:spPr>
        <p:style>
          <a:lnRef idx="1">
            <a:schemeClr val="accent2"/>
          </a:lnRef>
          <a:fillRef idx="0">
            <a:schemeClr val="accent2"/>
          </a:fillRef>
          <a:effectRef idx="0">
            <a:schemeClr val="accent2"/>
          </a:effectRef>
          <a:fontRef idx="minor">
            <a:schemeClr val="tx1"/>
          </a:fontRef>
        </p:style>
      </p:cxnSp>
      <p:sp>
        <p:nvSpPr>
          <p:cNvPr id="29697" name="Rectangle 1"/>
          <p:cNvSpPr>
            <a:spLocks noChangeArrowheads="1"/>
          </p:cNvSpPr>
          <p:nvPr/>
        </p:nvSpPr>
        <p:spPr bwMode="auto">
          <a:xfrm>
            <a:off x="5715008" y="3429000"/>
            <a:ext cx="3428992" cy="341632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tabLst/>
            </a:pPr>
            <a:r>
              <a:rPr kumimoji="0" lang="fr-FR"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1. Informer ou d</a:t>
            </a:r>
            <a:r>
              <a:rPr kumimoji="0" lang="fr-FR"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crire les avanc</a:t>
            </a:r>
            <a:r>
              <a:rPr kumimoji="0" lang="fr-FR"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es ou donn</a:t>
            </a:r>
            <a:r>
              <a:rPr kumimoji="0" lang="fr-FR"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es apport</a:t>
            </a:r>
            <a:r>
              <a:rPr kumimoji="0" lang="fr-FR"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es (s</a:t>
            </a:r>
            <a:r>
              <a:rPr kumimoji="0" lang="fr-FR"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quences de texte de type informatif ou descriptif), </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tabLst/>
            </a:pPr>
            <a:r>
              <a:rPr kumimoji="0" lang="fr-FR"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2. Faire comprendre et clarifier les observations,  les d</a:t>
            </a:r>
            <a:r>
              <a:rPr kumimoji="0" lang="fr-FR"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couvertes ou les interventions (s</a:t>
            </a:r>
            <a:r>
              <a:rPr kumimoji="0" lang="fr-FR"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quences de texte de type explicatif) </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tabLst/>
            </a:pPr>
            <a:r>
              <a:rPr kumimoji="0" lang="fr-FR"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3. Convaincre, discuter, comparer,  critiquer et d</a:t>
            </a:r>
            <a:r>
              <a:rPr kumimoji="0" lang="fr-FR"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fendre des id</a:t>
            </a:r>
            <a:r>
              <a:rPr kumimoji="0" lang="fr-FR"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es, des th</a:t>
            </a:r>
            <a:r>
              <a:rPr kumimoji="0" lang="fr-FR"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ories (s</a:t>
            </a:r>
            <a:r>
              <a:rPr kumimoji="0" lang="fr-FR"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quences de texte de type argumentatif)</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 name="Rectangle 20"/>
          <p:cNvSpPr/>
          <p:nvPr/>
        </p:nvSpPr>
        <p:spPr>
          <a:xfrm>
            <a:off x="2714612" y="357166"/>
            <a:ext cx="3286148" cy="147732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dirty="0" err="1" smtClean="0">
                <a:latin typeface="Times New Roman" pitchFamily="18" charset="0"/>
                <a:cs typeface="Times New Roman" pitchFamily="18" charset="0"/>
              </a:rPr>
              <a:t>Cours</a:t>
            </a:r>
            <a:r>
              <a:rPr lang="en-US" dirty="0" smtClean="0">
                <a:latin typeface="Times New Roman" pitchFamily="18" charset="0"/>
                <a:cs typeface="Times New Roman" pitchFamily="18" charset="0"/>
              </a:rPr>
              <a:t>, mini-</a:t>
            </a:r>
            <a:r>
              <a:rPr lang="en-US" dirty="0" err="1" smtClean="0">
                <a:latin typeface="Times New Roman" pitchFamily="18" charset="0"/>
                <a:cs typeface="Times New Roman" pitchFamily="18" charset="0"/>
              </a:rPr>
              <a:t>projets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mémoires</a:t>
            </a:r>
            <a:r>
              <a:rPr lang="en-US" dirty="0" smtClean="0">
                <a:latin typeface="Times New Roman" pitchFamily="18" charset="0"/>
                <a:cs typeface="Times New Roman" pitchFamily="18" charset="0"/>
              </a:rPr>
              <a:t> de master, </a:t>
            </a:r>
            <a:r>
              <a:rPr lang="en-US" dirty="0" err="1" smtClean="0">
                <a:latin typeface="Times New Roman" pitchFamily="18" charset="0"/>
                <a:cs typeface="Times New Roman" pitchFamily="18" charset="0"/>
              </a:rPr>
              <a:t>thèses</a:t>
            </a:r>
            <a:r>
              <a:rPr lang="en-US" dirty="0" smtClean="0">
                <a:latin typeface="Times New Roman" pitchFamily="18" charset="0"/>
                <a:cs typeface="Times New Roman" pitchFamily="18" charset="0"/>
              </a:rPr>
              <a:t> de </a:t>
            </a:r>
            <a:r>
              <a:rPr lang="en-US" dirty="0" err="1" smtClean="0">
                <a:latin typeface="Times New Roman" pitchFamily="18" charset="0"/>
                <a:cs typeface="Times New Roman" pitchFamily="18" charset="0"/>
              </a:rPr>
              <a:t>doctorat</a:t>
            </a:r>
            <a:r>
              <a:rPr lang="en-US" dirty="0" smtClean="0">
                <a:latin typeface="Times New Roman" pitchFamily="18" charset="0"/>
                <a:cs typeface="Times New Roman" pitchFamily="18" charset="0"/>
              </a:rPr>
              <a:t>, rapports de stages, articles, communications, </a:t>
            </a:r>
            <a:r>
              <a:rPr lang="en-US" dirty="0" err="1" smtClean="0">
                <a:latin typeface="Times New Roman" pitchFamily="18" charset="0"/>
                <a:cs typeface="Times New Roman" pitchFamily="18" charset="0"/>
              </a:rPr>
              <a:t>journées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d’étude</a:t>
            </a:r>
            <a:r>
              <a:rPr lang="en-US" dirty="0" smtClean="0">
                <a:latin typeface="Times New Roman" pitchFamily="18" charset="0"/>
                <a:cs typeface="Times New Roman" pitchFamily="18" charset="0"/>
              </a:rPr>
              <a:t>…</a:t>
            </a:r>
            <a:endParaRPr lang="fr-FR" dirty="0">
              <a:latin typeface="Times New Roman" pitchFamily="18" charset="0"/>
              <a:cs typeface="Times New Roman" pitchFamily="18" charset="0"/>
            </a:endParaRPr>
          </a:p>
        </p:txBody>
      </p:sp>
      <p:sp>
        <p:nvSpPr>
          <p:cNvPr id="24" name="Rectangle 23"/>
          <p:cNvSpPr/>
          <p:nvPr/>
        </p:nvSpPr>
        <p:spPr>
          <a:xfrm>
            <a:off x="0" y="0"/>
            <a:ext cx="2500298" cy="1877437"/>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sz="1600"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La </a:t>
            </a:r>
            <a:r>
              <a:rPr lang="en-US" b="1" dirty="0" err="1" smtClean="0">
                <a:latin typeface="Times New Roman" pitchFamily="18" charset="0"/>
                <a:cs typeface="Times New Roman" pitchFamily="18" charset="0"/>
              </a:rPr>
              <a:t>communauté</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scientifique</a:t>
            </a:r>
            <a:r>
              <a:rPr lang="en-US" b="1" dirty="0" smtClean="0">
                <a:latin typeface="Times New Roman" pitchFamily="18" charset="0"/>
                <a:cs typeface="Times New Roman" pitchFamily="18" charset="0"/>
              </a:rPr>
              <a:t> </a:t>
            </a:r>
            <a:endParaRPr lang="en-US" sz="1600" b="1" dirty="0" smtClean="0">
              <a:latin typeface="Times New Roman" pitchFamily="18" charset="0"/>
              <a:cs typeface="Times New Roman" pitchFamily="18" charset="0"/>
            </a:endParaRPr>
          </a:p>
          <a:p>
            <a:pPr>
              <a:buFont typeface="Arial" pitchFamily="34" charset="0"/>
              <a:buChar char="•"/>
            </a:pP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Scientifiques</a:t>
            </a:r>
            <a:r>
              <a:rPr lang="en-US" sz="1600" dirty="0" smtClean="0">
                <a:latin typeface="Times New Roman" pitchFamily="18" charset="0"/>
                <a:cs typeface="Times New Roman" pitchFamily="18" charset="0"/>
              </a:rPr>
              <a:t>, </a:t>
            </a:r>
          </a:p>
          <a:p>
            <a:pPr>
              <a:buFont typeface="Arial" pitchFamily="34" charset="0"/>
              <a:buChar char="•"/>
            </a:pP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Chercheurs</a:t>
            </a:r>
            <a:r>
              <a:rPr lang="en-US" sz="1600" dirty="0" smtClean="0">
                <a:latin typeface="Times New Roman" pitchFamily="18" charset="0"/>
                <a:cs typeface="Times New Roman" pitchFamily="18" charset="0"/>
              </a:rPr>
              <a:t>, </a:t>
            </a:r>
          </a:p>
          <a:p>
            <a:pPr>
              <a:buFont typeface="Arial" pitchFamily="34" charset="0"/>
              <a:buChar char="•"/>
            </a:pP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Spécialistes</a:t>
            </a:r>
            <a:r>
              <a:rPr lang="en-US" sz="1600" dirty="0" smtClean="0">
                <a:latin typeface="Times New Roman" pitchFamily="18" charset="0"/>
                <a:cs typeface="Times New Roman" pitchFamily="18" charset="0"/>
              </a:rPr>
              <a:t> du </a:t>
            </a:r>
            <a:r>
              <a:rPr lang="en-US" sz="1600" dirty="0" err="1" smtClean="0">
                <a:latin typeface="Times New Roman" pitchFamily="18" charset="0"/>
                <a:cs typeface="Times New Roman" pitchFamily="18" charset="0"/>
              </a:rPr>
              <a:t>domaine</a:t>
            </a:r>
            <a:r>
              <a:rPr lang="en-US" sz="1600" dirty="0" smtClean="0">
                <a:latin typeface="Times New Roman" pitchFamily="18" charset="0"/>
                <a:cs typeface="Times New Roman" pitchFamily="18" charset="0"/>
              </a:rPr>
              <a:t>,</a:t>
            </a:r>
          </a:p>
          <a:p>
            <a:pPr>
              <a:buFont typeface="Arial" pitchFamily="34" charset="0"/>
              <a:buChar char="•"/>
            </a:pPr>
            <a:r>
              <a:rPr lang="en-US" sz="1600" dirty="0" err="1" smtClean="0">
                <a:latin typeface="Times New Roman" pitchFamily="18" charset="0"/>
                <a:cs typeface="Times New Roman" pitchFamily="18" charset="0"/>
              </a:rPr>
              <a:t>Enseignants</a:t>
            </a:r>
            <a:r>
              <a:rPr lang="en-US" sz="1600" dirty="0" smtClean="0">
                <a:latin typeface="Times New Roman" pitchFamily="18" charset="0"/>
                <a:cs typeface="Times New Roman" pitchFamily="18" charset="0"/>
              </a:rPr>
              <a:t> </a:t>
            </a:r>
          </a:p>
          <a:p>
            <a:pPr>
              <a:buFont typeface="Arial" pitchFamily="34" charset="0"/>
              <a:buChar char="•"/>
            </a:pP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Etudiants</a:t>
            </a:r>
            <a:endParaRPr lang="fr-FR" sz="1600" dirty="0">
              <a:latin typeface="Times New Roman" pitchFamily="18" charset="0"/>
              <a:cs typeface="Times New Roman" pitchFamily="18" charset="0"/>
            </a:endParaRPr>
          </a:p>
        </p:txBody>
      </p:sp>
      <p:sp>
        <p:nvSpPr>
          <p:cNvPr id="25" name="Rectangle 24"/>
          <p:cNvSpPr/>
          <p:nvPr/>
        </p:nvSpPr>
        <p:spPr>
          <a:xfrm>
            <a:off x="6143636" y="1"/>
            <a:ext cx="2928926" cy="166199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sz="1700" dirty="0" smtClean="0">
                <a:latin typeface="Times New Roman" pitchFamily="18" charset="0"/>
                <a:cs typeface="Times New Roman" pitchFamily="18" charset="0"/>
              </a:rPr>
              <a:t>- </a:t>
            </a:r>
            <a:r>
              <a:rPr lang="en-US" sz="1700" b="1" dirty="0" smtClean="0">
                <a:latin typeface="Times New Roman" pitchFamily="18" charset="0"/>
                <a:cs typeface="Times New Roman" pitchFamily="18" charset="0"/>
              </a:rPr>
              <a:t>La </a:t>
            </a:r>
            <a:r>
              <a:rPr lang="en-US" sz="1700" b="1" dirty="0" err="1" smtClean="0">
                <a:latin typeface="Times New Roman" pitchFamily="18" charset="0"/>
                <a:cs typeface="Times New Roman" pitchFamily="18" charset="0"/>
              </a:rPr>
              <a:t>communauté</a:t>
            </a:r>
            <a:r>
              <a:rPr lang="en-US" sz="1700" b="1" dirty="0" smtClean="0">
                <a:latin typeface="Times New Roman" pitchFamily="18" charset="0"/>
                <a:cs typeface="Times New Roman" pitchFamily="18" charset="0"/>
              </a:rPr>
              <a:t> </a:t>
            </a:r>
            <a:r>
              <a:rPr lang="en-US" sz="1700" b="1" dirty="0" err="1" smtClean="0">
                <a:latin typeface="Times New Roman" pitchFamily="18" charset="0"/>
                <a:cs typeface="Times New Roman" pitchFamily="18" charset="0"/>
              </a:rPr>
              <a:t>scientifique</a:t>
            </a:r>
            <a:r>
              <a:rPr lang="en-US" sz="1700" b="1" dirty="0" smtClean="0">
                <a:latin typeface="Times New Roman" pitchFamily="18" charset="0"/>
                <a:cs typeface="Times New Roman" pitchFamily="18" charset="0"/>
              </a:rPr>
              <a:t> </a:t>
            </a:r>
          </a:p>
          <a:p>
            <a:pPr>
              <a:buFont typeface="Arial" pitchFamily="34" charset="0"/>
              <a:buChar char="•"/>
            </a:pPr>
            <a:r>
              <a:rPr lang="en-US" sz="1700" dirty="0" smtClean="0">
                <a:latin typeface="Times New Roman" pitchFamily="18" charset="0"/>
                <a:cs typeface="Times New Roman" pitchFamily="18" charset="0"/>
              </a:rPr>
              <a:t> </a:t>
            </a:r>
            <a:r>
              <a:rPr lang="en-US" sz="1700" dirty="0" err="1" smtClean="0">
                <a:latin typeface="Times New Roman" pitchFamily="18" charset="0"/>
                <a:cs typeface="Times New Roman" pitchFamily="18" charset="0"/>
              </a:rPr>
              <a:t>Scientifiques</a:t>
            </a:r>
            <a:r>
              <a:rPr lang="en-US" sz="1700" dirty="0" smtClean="0">
                <a:latin typeface="Times New Roman" pitchFamily="18" charset="0"/>
                <a:cs typeface="Times New Roman" pitchFamily="18" charset="0"/>
              </a:rPr>
              <a:t>, </a:t>
            </a:r>
          </a:p>
          <a:p>
            <a:pPr>
              <a:buFont typeface="Arial" pitchFamily="34" charset="0"/>
              <a:buChar char="•"/>
            </a:pPr>
            <a:r>
              <a:rPr lang="en-US" sz="1700" dirty="0" smtClean="0">
                <a:latin typeface="Times New Roman" pitchFamily="18" charset="0"/>
                <a:cs typeface="Times New Roman" pitchFamily="18" charset="0"/>
              </a:rPr>
              <a:t>-</a:t>
            </a:r>
            <a:r>
              <a:rPr lang="en-US" sz="1700" dirty="0" err="1" smtClean="0">
                <a:latin typeface="Times New Roman" pitchFamily="18" charset="0"/>
                <a:cs typeface="Times New Roman" pitchFamily="18" charset="0"/>
              </a:rPr>
              <a:t>Chercheurs</a:t>
            </a:r>
            <a:r>
              <a:rPr lang="en-US" sz="1700" dirty="0" smtClean="0">
                <a:latin typeface="Times New Roman" pitchFamily="18" charset="0"/>
                <a:cs typeface="Times New Roman" pitchFamily="18" charset="0"/>
              </a:rPr>
              <a:t>, </a:t>
            </a:r>
          </a:p>
          <a:p>
            <a:pPr>
              <a:buFont typeface="Arial" pitchFamily="34" charset="0"/>
              <a:buChar char="•"/>
            </a:pPr>
            <a:r>
              <a:rPr lang="en-US" sz="1700" dirty="0" smtClean="0">
                <a:latin typeface="Times New Roman" pitchFamily="18" charset="0"/>
                <a:cs typeface="Times New Roman" pitchFamily="18" charset="0"/>
              </a:rPr>
              <a:t>-</a:t>
            </a:r>
            <a:r>
              <a:rPr lang="en-US" sz="1700" dirty="0" err="1" smtClean="0">
                <a:latin typeface="Times New Roman" pitchFamily="18" charset="0"/>
                <a:cs typeface="Times New Roman" pitchFamily="18" charset="0"/>
              </a:rPr>
              <a:t>Spécialistes</a:t>
            </a:r>
            <a:r>
              <a:rPr lang="en-US" sz="1700" dirty="0" smtClean="0">
                <a:latin typeface="Times New Roman" pitchFamily="18" charset="0"/>
                <a:cs typeface="Times New Roman" pitchFamily="18" charset="0"/>
              </a:rPr>
              <a:t> du </a:t>
            </a:r>
            <a:r>
              <a:rPr lang="en-US" sz="1700" dirty="0" err="1" smtClean="0">
                <a:latin typeface="Times New Roman" pitchFamily="18" charset="0"/>
                <a:cs typeface="Times New Roman" pitchFamily="18" charset="0"/>
              </a:rPr>
              <a:t>domaine</a:t>
            </a:r>
            <a:r>
              <a:rPr lang="en-US" sz="1700" dirty="0" smtClean="0">
                <a:latin typeface="Times New Roman" pitchFamily="18" charset="0"/>
                <a:cs typeface="Times New Roman" pitchFamily="18" charset="0"/>
              </a:rPr>
              <a:t>,</a:t>
            </a:r>
          </a:p>
          <a:p>
            <a:pPr>
              <a:buFont typeface="Arial" pitchFamily="34" charset="0"/>
              <a:buChar char="•"/>
            </a:pPr>
            <a:r>
              <a:rPr lang="en-US" sz="1700" dirty="0" err="1" smtClean="0">
                <a:latin typeface="Times New Roman" pitchFamily="18" charset="0"/>
                <a:cs typeface="Times New Roman" pitchFamily="18" charset="0"/>
              </a:rPr>
              <a:t>Enseignants</a:t>
            </a:r>
            <a:r>
              <a:rPr lang="en-US" sz="1700" dirty="0" smtClean="0">
                <a:latin typeface="Times New Roman" pitchFamily="18" charset="0"/>
                <a:cs typeface="Times New Roman" pitchFamily="18" charset="0"/>
              </a:rPr>
              <a:t>  </a:t>
            </a:r>
          </a:p>
          <a:p>
            <a:pPr>
              <a:buFont typeface="Arial" pitchFamily="34" charset="0"/>
              <a:buChar char="•"/>
            </a:pPr>
            <a:r>
              <a:rPr lang="en-US" sz="1700" dirty="0" smtClean="0">
                <a:latin typeface="Times New Roman" pitchFamily="18" charset="0"/>
                <a:cs typeface="Times New Roman" pitchFamily="18" charset="0"/>
              </a:rPr>
              <a:t> </a:t>
            </a:r>
            <a:r>
              <a:rPr lang="en-US" sz="1700" dirty="0" err="1" smtClean="0">
                <a:latin typeface="Times New Roman" pitchFamily="18" charset="0"/>
                <a:cs typeface="Times New Roman" pitchFamily="18" charset="0"/>
              </a:rPr>
              <a:t>Etudiants</a:t>
            </a:r>
            <a:endParaRPr lang="fr-FR" sz="1700" dirty="0">
              <a:latin typeface="Times New Roman" pitchFamily="18" charset="0"/>
              <a:cs typeface="Times New Roman" pitchFamily="18" charset="0"/>
            </a:endParaRPr>
          </a:p>
        </p:txBody>
      </p:sp>
      <p:sp>
        <p:nvSpPr>
          <p:cNvPr id="27" name="Rectangle 26"/>
          <p:cNvSpPr/>
          <p:nvPr/>
        </p:nvSpPr>
        <p:spPr>
          <a:xfrm>
            <a:off x="600490" y="2285992"/>
            <a:ext cx="1244251" cy="369332"/>
          </a:xfrm>
          <a:prstGeom prst="rect">
            <a:avLst/>
          </a:prstGeom>
        </p:spPr>
        <p:txBody>
          <a:bodyPr wrap="none">
            <a:spAutoFit/>
          </a:bodyPr>
          <a:lstStyle/>
          <a:p>
            <a:r>
              <a:rPr lang="en-US" b="1" dirty="0" smtClean="0">
                <a:solidFill>
                  <a:srgbClr val="FF0000"/>
                </a:solidFill>
              </a:rPr>
              <a:t>qui </a:t>
            </a:r>
            <a:r>
              <a:rPr lang="en-US" b="1" dirty="0" err="1" smtClean="0">
                <a:solidFill>
                  <a:srgbClr val="FF0000"/>
                </a:solidFill>
              </a:rPr>
              <a:t>parle</a:t>
            </a:r>
            <a:r>
              <a:rPr lang="en-US" b="1" dirty="0" smtClean="0">
                <a:solidFill>
                  <a:srgbClr val="FF0000"/>
                </a:solidFill>
              </a:rPr>
              <a:t> ? </a:t>
            </a:r>
            <a:endParaRPr lang="fr-FR" b="1" dirty="0">
              <a:solidFill>
                <a:srgbClr val="FF0000"/>
              </a:solidFill>
            </a:endParaRPr>
          </a:p>
        </p:txBody>
      </p:sp>
      <p:sp>
        <p:nvSpPr>
          <p:cNvPr id="28" name="Rectangle 27"/>
          <p:cNvSpPr/>
          <p:nvPr/>
        </p:nvSpPr>
        <p:spPr>
          <a:xfrm>
            <a:off x="3600886" y="2285992"/>
            <a:ext cx="2044149" cy="369332"/>
          </a:xfrm>
          <a:prstGeom prst="rect">
            <a:avLst/>
          </a:prstGeom>
        </p:spPr>
        <p:txBody>
          <a:bodyPr wrap="none">
            <a:spAutoFit/>
          </a:bodyPr>
          <a:lstStyle/>
          <a:p>
            <a:r>
              <a:rPr lang="en-US" b="1" dirty="0" smtClean="0">
                <a:solidFill>
                  <a:srgbClr val="FF0000"/>
                </a:solidFill>
              </a:rPr>
              <a:t>De quoi </a:t>
            </a:r>
            <a:r>
              <a:rPr lang="en-US" b="1" dirty="0" err="1" smtClean="0">
                <a:solidFill>
                  <a:srgbClr val="FF0000"/>
                </a:solidFill>
              </a:rPr>
              <a:t>parle</a:t>
            </a:r>
            <a:r>
              <a:rPr lang="en-US" b="1" dirty="0" smtClean="0">
                <a:solidFill>
                  <a:srgbClr val="FF0000"/>
                </a:solidFill>
              </a:rPr>
              <a:t>-t-on?</a:t>
            </a:r>
            <a:endParaRPr lang="fr-FR" b="1" dirty="0">
              <a:solidFill>
                <a:srgbClr val="FF0000"/>
              </a:solidFill>
            </a:endParaRPr>
          </a:p>
        </p:txBody>
      </p:sp>
      <p:sp>
        <p:nvSpPr>
          <p:cNvPr id="29" name="Rectangle 28"/>
          <p:cNvSpPr/>
          <p:nvPr/>
        </p:nvSpPr>
        <p:spPr>
          <a:xfrm>
            <a:off x="7971707" y="1928802"/>
            <a:ext cx="867545" cy="369332"/>
          </a:xfrm>
          <a:prstGeom prst="rect">
            <a:avLst/>
          </a:prstGeom>
        </p:spPr>
        <p:txBody>
          <a:bodyPr wrap="none">
            <a:spAutoFit/>
          </a:bodyPr>
          <a:lstStyle/>
          <a:p>
            <a:r>
              <a:rPr lang="en-US" b="1" dirty="0" smtClean="0">
                <a:solidFill>
                  <a:srgbClr val="FF0000"/>
                </a:solidFill>
              </a:rPr>
              <a:t>à qui ? </a:t>
            </a:r>
            <a:endParaRPr lang="fr-FR" b="1" dirty="0">
              <a:solidFill>
                <a:srgbClr val="FF0000"/>
              </a:solidFill>
            </a:endParaRPr>
          </a:p>
        </p:txBody>
      </p:sp>
      <p:sp>
        <p:nvSpPr>
          <p:cNvPr id="30" name="Rectangle 29"/>
          <p:cNvSpPr/>
          <p:nvPr/>
        </p:nvSpPr>
        <p:spPr>
          <a:xfrm>
            <a:off x="6555629" y="2631040"/>
            <a:ext cx="2389757" cy="369332"/>
          </a:xfrm>
          <a:prstGeom prst="rect">
            <a:avLst/>
          </a:prstGeom>
        </p:spPr>
        <p:txBody>
          <a:bodyPr wrap="none">
            <a:spAutoFit/>
          </a:bodyPr>
          <a:lstStyle/>
          <a:p>
            <a:r>
              <a:rPr lang="en-US" b="1" dirty="0" err="1" smtClean="0">
                <a:solidFill>
                  <a:srgbClr val="FF0000"/>
                </a:solidFill>
              </a:rPr>
              <a:t>Dans</a:t>
            </a:r>
            <a:r>
              <a:rPr lang="en-US" b="1" dirty="0" smtClean="0">
                <a:solidFill>
                  <a:srgbClr val="FF0000"/>
                </a:solidFill>
              </a:rPr>
              <a:t> </a:t>
            </a:r>
            <a:r>
              <a:rPr lang="en-US" b="1" dirty="0" err="1" smtClean="0">
                <a:solidFill>
                  <a:srgbClr val="FF0000"/>
                </a:solidFill>
              </a:rPr>
              <a:t>quelle</a:t>
            </a:r>
            <a:r>
              <a:rPr lang="en-US" b="1" dirty="0" smtClean="0">
                <a:solidFill>
                  <a:srgbClr val="FF0000"/>
                </a:solidFill>
              </a:rPr>
              <a:t> intention ?</a:t>
            </a:r>
            <a:endParaRPr lang="fr-FR" b="1" dirty="0">
              <a:solidFill>
                <a:srgbClr val="FF0000"/>
              </a:solidFill>
            </a:endParaRPr>
          </a:p>
        </p:txBody>
      </p:sp>
      <p:sp>
        <p:nvSpPr>
          <p:cNvPr id="31" name="Rectangle 30"/>
          <p:cNvSpPr/>
          <p:nvPr/>
        </p:nvSpPr>
        <p:spPr>
          <a:xfrm>
            <a:off x="3989998" y="3429000"/>
            <a:ext cx="724878" cy="369332"/>
          </a:xfrm>
          <a:prstGeom prst="rect">
            <a:avLst/>
          </a:prstGeom>
        </p:spPr>
        <p:txBody>
          <a:bodyPr wrap="none">
            <a:spAutoFit/>
          </a:bodyPr>
          <a:lstStyle/>
          <a:p>
            <a:r>
              <a:rPr lang="en-US" b="1" dirty="0" err="1" smtClean="0">
                <a:solidFill>
                  <a:srgbClr val="FF0000"/>
                </a:solidFill>
              </a:rPr>
              <a:t>Où</a:t>
            </a:r>
            <a:r>
              <a:rPr lang="en-US" b="1" dirty="0" smtClean="0">
                <a:solidFill>
                  <a:srgbClr val="FF0000"/>
                </a:solidFill>
              </a:rPr>
              <a:t> ?  </a:t>
            </a:r>
            <a:endParaRPr lang="fr-FR" b="1" dirty="0">
              <a:solidFill>
                <a:srgbClr val="FF0000"/>
              </a:solidFill>
            </a:endParaRPr>
          </a:p>
        </p:txBody>
      </p:sp>
      <p:sp>
        <p:nvSpPr>
          <p:cNvPr id="32" name="Rectangle 31"/>
          <p:cNvSpPr/>
          <p:nvPr/>
        </p:nvSpPr>
        <p:spPr>
          <a:xfrm>
            <a:off x="785786" y="3286124"/>
            <a:ext cx="987771" cy="369332"/>
          </a:xfrm>
          <a:prstGeom prst="rect">
            <a:avLst/>
          </a:prstGeom>
        </p:spPr>
        <p:txBody>
          <a:bodyPr wrap="none">
            <a:spAutoFit/>
          </a:bodyPr>
          <a:lstStyle/>
          <a:p>
            <a:r>
              <a:rPr lang="en-US" b="1" dirty="0" err="1" smtClean="0">
                <a:solidFill>
                  <a:srgbClr val="FF0000"/>
                </a:solidFill>
              </a:rPr>
              <a:t>Quand</a:t>
            </a:r>
            <a:r>
              <a:rPr lang="en-US" b="1" dirty="0" smtClean="0">
                <a:solidFill>
                  <a:srgbClr val="FF0000"/>
                </a:solidFill>
              </a:rPr>
              <a:t> ?</a:t>
            </a:r>
            <a:endParaRPr lang="fr-FR" b="1" dirty="0">
              <a:solidFill>
                <a:srgbClr val="FF0000"/>
              </a:solidFill>
            </a:endParaRPr>
          </a:p>
        </p:txBody>
      </p:sp>
      <p:cxnSp>
        <p:nvCxnSpPr>
          <p:cNvPr id="34" name="Forme 33"/>
          <p:cNvCxnSpPr>
            <a:endCxn id="10" idx="1"/>
          </p:cNvCxnSpPr>
          <p:nvPr/>
        </p:nvCxnSpPr>
        <p:spPr>
          <a:xfrm rot="5400000" flipH="1" flipV="1">
            <a:off x="5065799" y="3405619"/>
            <a:ext cx="2315664" cy="1874502"/>
          </a:xfrm>
          <a:prstGeom prst="bentConnector2">
            <a:avLst/>
          </a:prstGeom>
          <a:ln>
            <a:tailEnd type="arrow"/>
          </a:ln>
        </p:spPr>
        <p:style>
          <a:lnRef idx="3">
            <a:schemeClr val="accent1"/>
          </a:lnRef>
          <a:fillRef idx="0">
            <a:schemeClr val="accent1"/>
          </a:fillRef>
          <a:effectRef idx="2">
            <a:schemeClr val="accent1"/>
          </a:effectRef>
          <a:fontRef idx="minor">
            <a:schemeClr val="tx1"/>
          </a:fontRef>
        </p:style>
      </p:cxnSp>
      <p:cxnSp>
        <p:nvCxnSpPr>
          <p:cNvPr id="38" name="Forme 37"/>
          <p:cNvCxnSpPr>
            <a:endCxn id="8" idx="3"/>
          </p:cNvCxnSpPr>
          <p:nvPr/>
        </p:nvCxnSpPr>
        <p:spPr>
          <a:xfrm rot="16200000" flipV="1">
            <a:off x="1271028" y="3485614"/>
            <a:ext cx="2387102" cy="1643074"/>
          </a:xfrm>
          <a:prstGeom prst="bentConnector2">
            <a:avLst/>
          </a:prstGeom>
          <a:ln>
            <a:tailEnd type="arrow"/>
          </a:ln>
        </p:spPr>
        <p:style>
          <a:lnRef idx="3">
            <a:schemeClr val="accent1"/>
          </a:lnRef>
          <a:fillRef idx="0">
            <a:schemeClr val="accent1"/>
          </a:fillRef>
          <a:effectRef idx="2">
            <a:schemeClr val="accent1"/>
          </a:effectRef>
          <a:fontRef idx="minor">
            <a:schemeClr val="tx1"/>
          </a:fontRef>
        </p:style>
      </p:cxnSp>
      <p:cxnSp>
        <p:nvCxnSpPr>
          <p:cNvPr id="40" name="Connecteur droit avec flèche 39"/>
          <p:cNvCxnSpPr/>
          <p:nvPr/>
        </p:nvCxnSpPr>
        <p:spPr>
          <a:xfrm rot="5400000" flipH="1" flipV="1">
            <a:off x="3393274" y="4679165"/>
            <a:ext cx="1643075" cy="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42" name="ZoneTexte 41"/>
          <p:cNvSpPr txBox="1"/>
          <p:nvPr/>
        </p:nvSpPr>
        <p:spPr>
          <a:xfrm>
            <a:off x="0" y="6286520"/>
            <a:ext cx="564357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I. Le cadre énonciatif d’un texte scientifique </a:t>
            </a:r>
            <a:endParaRPr lang="fr-FR" sz="20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box(in)">
                                      <p:cBhvr>
                                        <p:cTn id="10" dur="5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box(in)">
                                      <p:cBhvr>
                                        <p:cTn id="15" dur="500"/>
                                        <p:tgtEl>
                                          <p:spTgt spid="12"/>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box(in)">
                                      <p:cBhvr>
                                        <p:cTn id="18" dur="500"/>
                                        <p:tgtEl>
                                          <p:spTgt spid="5"/>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box(in)">
                                      <p:cBhvr>
                                        <p:cTn id="21" dur="500"/>
                                        <p:tgtEl>
                                          <p:spTgt spid="21"/>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box(in)">
                                      <p:cBhvr>
                                        <p:cTn id="26" dur="500"/>
                                        <p:tgtEl>
                                          <p:spTgt spid="14"/>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box(in)">
                                      <p:cBhvr>
                                        <p:cTn id="29" dur="500"/>
                                        <p:tgtEl>
                                          <p:spTgt spid="6"/>
                                        </p:tgtEl>
                                      </p:cBhvr>
                                    </p:animEffect>
                                  </p:childTnLst>
                                </p:cTn>
                              </p:par>
                              <p:par>
                                <p:cTn id="30" presetID="4" presetClass="entr" presetSubtype="16" fill="hold" grpId="0" nodeType="with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box(in)">
                                      <p:cBhvr>
                                        <p:cTn id="32" dur="500"/>
                                        <p:tgtEl>
                                          <p:spTgt spid="25"/>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box(in)">
                                      <p:cBhvr>
                                        <p:cTn id="37" dur="500"/>
                                        <p:tgtEl>
                                          <p:spTgt spid="18"/>
                                        </p:tgtEl>
                                      </p:cBhvr>
                                    </p:animEffect>
                                  </p:childTnLst>
                                </p:cTn>
                              </p:par>
                              <p:par>
                                <p:cTn id="38" presetID="4" presetClass="entr" presetSubtype="16" fill="hold" nodeType="with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box(in)">
                                      <p:cBhvr>
                                        <p:cTn id="40" dur="500"/>
                                        <p:tgtEl>
                                          <p:spTgt spid="16"/>
                                        </p:tgtEl>
                                      </p:cBhvr>
                                    </p:animEffect>
                                  </p:childTnLst>
                                </p:cTn>
                              </p:par>
                              <p:par>
                                <p:cTn id="41" presetID="4" presetClass="entr" presetSubtype="16" fill="hold" grpId="0" nodeType="with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box(in)">
                                      <p:cBhvr>
                                        <p:cTn id="43" dur="500"/>
                                        <p:tgtEl>
                                          <p:spTgt spid="7"/>
                                        </p:tgtEl>
                                      </p:cBhvr>
                                    </p:animEffect>
                                  </p:childTnLst>
                                </p:cTn>
                              </p:par>
                            </p:childTnLst>
                          </p:cTn>
                        </p:par>
                      </p:childTnLst>
                    </p:cTn>
                  </p:par>
                  <p:par>
                    <p:cTn id="44" fill="hold">
                      <p:stCondLst>
                        <p:cond delay="indefinite"/>
                      </p:stCondLst>
                      <p:childTnLst>
                        <p:par>
                          <p:cTn id="45" fill="hold">
                            <p:stCondLst>
                              <p:cond delay="0"/>
                            </p:stCondLst>
                            <p:childTnLst>
                              <p:par>
                                <p:cTn id="46" presetID="4" presetClass="entr" presetSubtype="16" fill="hold" nodeType="clickEffect">
                                  <p:stCondLst>
                                    <p:cond delay="0"/>
                                  </p:stCondLst>
                                  <p:childTnLst>
                                    <p:set>
                                      <p:cBhvr>
                                        <p:cTn id="47" dur="1" fill="hold">
                                          <p:stCondLst>
                                            <p:cond delay="0"/>
                                          </p:stCondLst>
                                        </p:cTn>
                                        <p:tgtEl>
                                          <p:spTgt spid="38"/>
                                        </p:tgtEl>
                                        <p:attrNameLst>
                                          <p:attrName>style.visibility</p:attrName>
                                        </p:attrNameLst>
                                      </p:cBhvr>
                                      <p:to>
                                        <p:strVal val="visible"/>
                                      </p:to>
                                    </p:set>
                                    <p:animEffect transition="in" filter="box(in)">
                                      <p:cBhvr>
                                        <p:cTn id="48" dur="500"/>
                                        <p:tgtEl>
                                          <p:spTgt spid="38"/>
                                        </p:tgtEl>
                                      </p:cBhvr>
                                    </p:animEffect>
                                  </p:childTnLst>
                                </p:cTn>
                              </p:par>
                              <p:par>
                                <p:cTn id="49" presetID="4" presetClass="entr" presetSubtype="16" fill="hold" nodeType="withEffect">
                                  <p:stCondLst>
                                    <p:cond delay="0"/>
                                  </p:stCondLst>
                                  <p:childTnLst>
                                    <p:set>
                                      <p:cBhvr>
                                        <p:cTn id="50" dur="1" fill="hold">
                                          <p:stCondLst>
                                            <p:cond delay="0"/>
                                          </p:stCondLst>
                                        </p:cTn>
                                        <p:tgtEl>
                                          <p:spTgt spid="40"/>
                                        </p:tgtEl>
                                        <p:attrNameLst>
                                          <p:attrName>style.visibility</p:attrName>
                                        </p:attrNameLst>
                                      </p:cBhvr>
                                      <p:to>
                                        <p:strVal val="visible"/>
                                      </p:to>
                                    </p:set>
                                    <p:animEffect transition="in" filter="box(in)">
                                      <p:cBhvr>
                                        <p:cTn id="51" dur="500"/>
                                        <p:tgtEl>
                                          <p:spTgt spid="40"/>
                                        </p:tgtEl>
                                      </p:cBhvr>
                                    </p:animEffect>
                                  </p:childTnLst>
                                </p:cTn>
                              </p:par>
                              <p:par>
                                <p:cTn id="52" presetID="4" presetClass="entr" presetSubtype="16" fill="hold" nodeType="withEffect">
                                  <p:stCondLst>
                                    <p:cond delay="0"/>
                                  </p:stCondLst>
                                  <p:childTnLst>
                                    <p:set>
                                      <p:cBhvr>
                                        <p:cTn id="53" dur="1" fill="hold">
                                          <p:stCondLst>
                                            <p:cond delay="0"/>
                                          </p:stCondLst>
                                        </p:cTn>
                                        <p:tgtEl>
                                          <p:spTgt spid="34"/>
                                        </p:tgtEl>
                                        <p:attrNameLst>
                                          <p:attrName>style.visibility</p:attrName>
                                        </p:attrNameLst>
                                      </p:cBhvr>
                                      <p:to>
                                        <p:strVal val="visible"/>
                                      </p:to>
                                    </p:set>
                                    <p:animEffect transition="in" filter="box(in)">
                                      <p:cBhvr>
                                        <p:cTn id="54" dur="500"/>
                                        <p:tgtEl>
                                          <p:spTgt spid="34"/>
                                        </p:tgtEl>
                                      </p:cBhvr>
                                    </p:animEffect>
                                  </p:childTnLst>
                                </p:cTn>
                              </p:par>
                              <p:par>
                                <p:cTn id="55" presetID="4" presetClass="entr" presetSubtype="16" fill="hold" grpId="0" nodeType="withEffect">
                                  <p:stCondLst>
                                    <p:cond delay="0"/>
                                  </p:stCondLst>
                                  <p:childTnLst>
                                    <p:set>
                                      <p:cBhvr>
                                        <p:cTn id="56" dur="1" fill="hold">
                                          <p:stCondLst>
                                            <p:cond delay="0"/>
                                          </p:stCondLst>
                                        </p:cTn>
                                        <p:tgtEl>
                                          <p:spTgt spid="8"/>
                                        </p:tgtEl>
                                        <p:attrNameLst>
                                          <p:attrName>style.visibility</p:attrName>
                                        </p:attrNameLst>
                                      </p:cBhvr>
                                      <p:to>
                                        <p:strVal val="visible"/>
                                      </p:to>
                                    </p:set>
                                    <p:animEffect transition="in" filter="box(in)">
                                      <p:cBhvr>
                                        <p:cTn id="57" dur="500"/>
                                        <p:tgtEl>
                                          <p:spTgt spid="8"/>
                                        </p:tgtEl>
                                      </p:cBhvr>
                                    </p:animEffect>
                                  </p:childTnLst>
                                </p:cTn>
                              </p:par>
                              <p:par>
                                <p:cTn id="58" presetID="4" presetClass="entr" presetSubtype="16" fill="hold" grpId="0" nodeType="withEffect">
                                  <p:stCondLst>
                                    <p:cond delay="0"/>
                                  </p:stCondLst>
                                  <p:childTnLst>
                                    <p:set>
                                      <p:cBhvr>
                                        <p:cTn id="59" dur="1" fill="hold">
                                          <p:stCondLst>
                                            <p:cond delay="0"/>
                                          </p:stCondLst>
                                        </p:cTn>
                                        <p:tgtEl>
                                          <p:spTgt spid="9"/>
                                        </p:tgtEl>
                                        <p:attrNameLst>
                                          <p:attrName>style.visibility</p:attrName>
                                        </p:attrNameLst>
                                      </p:cBhvr>
                                      <p:to>
                                        <p:strVal val="visible"/>
                                      </p:to>
                                    </p:set>
                                    <p:animEffect transition="in" filter="box(in)">
                                      <p:cBhvr>
                                        <p:cTn id="60" dur="500"/>
                                        <p:tgtEl>
                                          <p:spTgt spid="9"/>
                                        </p:tgtEl>
                                      </p:cBhvr>
                                    </p:animEffect>
                                  </p:childTnLst>
                                </p:cTn>
                              </p:par>
                              <p:par>
                                <p:cTn id="61" presetID="4" presetClass="entr" presetSubtype="16" fill="hold" grpId="0" nodeType="withEffect">
                                  <p:stCondLst>
                                    <p:cond delay="0"/>
                                  </p:stCondLst>
                                  <p:childTnLst>
                                    <p:set>
                                      <p:cBhvr>
                                        <p:cTn id="62" dur="1" fill="hold">
                                          <p:stCondLst>
                                            <p:cond delay="0"/>
                                          </p:stCondLst>
                                        </p:cTn>
                                        <p:tgtEl>
                                          <p:spTgt spid="10"/>
                                        </p:tgtEl>
                                        <p:attrNameLst>
                                          <p:attrName>style.visibility</p:attrName>
                                        </p:attrNameLst>
                                      </p:cBhvr>
                                      <p:to>
                                        <p:strVal val="visible"/>
                                      </p:to>
                                    </p:set>
                                    <p:animEffect transition="in" filter="box(in)">
                                      <p:cBhvr>
                                        <p:cTn id="63" dur="500"/>
                                        <p:tgtEl>
                                          <p:spTgt spid="10"/>
                                        </p:tgtEl>
                                      </p:cBhvr>
                                    </p:animEffect>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27"/>
                                        </p:tgtEl>
                                        <p:attrNameLst>
                                          <p:attrName>style.visibility</p:attrName>
                                        </p:attrNameLst>
                                      </p:cBhvr>
                                      <p:to>
                                        <p:strVal val="visible"/>
                                      </p:to>
                                    </p:set>
                                    <p:anim calcmode="lin" valueType="num">
                                      <p:cBhvr additive="base">
                                        <p:cTn id="68" dur="1000" fill="hold"/>
                                        <p:tgtEl>
                                          <p:spTgt spid="27"/>
                                        </p:tgtEl>
                                        <p:attrNameLst>
                                          <p:attrName>ppt_x</p:attrName>
                                        </p:attrNameLst>
                                      </p:cBhvr>
                                      <p:tavLst>
                                        <p:tav tm="0">
                                          <p:val>
                                            <p:strVal val="#ppt_x"/>
                                          </p:val>
                                        </p:tav>
                                        <p:tav tm="100000">
                                          <p:val>
                                            <p:strVal val="#ppt_x"/>
                                          </p:val>
                                        </p:tav>
                                      </p:tavLst>
                                    </p:anim>
                                    <p:anim calcmode="lin" valueType="num">
                                      <p:cBhvr additive="base">
                                        <p:cTn id="69" dur="1000" fill="hold"/>
                                        <p:tgtEl>
                                          <p:spTgt spid="27"/>
                                        </p:tgtEl>
                                        <p:attrNameLst>
                                          <p:attrName>ppt_y</p:attrName>
                                        </p:attrNameLst>
                                      </p:cBhvr>
                                      <p:tavLst>
                                        <p:tav tm="0">
                                          <p:val>
                                            <p:strVal val="1+#ppt_h/2"/>
                                          </p:val>
                                        </p:tav>
                                        <p:tav tm="100000">
                                          <p:val>
                                            <p:strVal val="#ppt_y"/>
                                          </p:val>
                                        </p:tav>
                                      </p:tavLst>
                                    </p:anim>
                                  </p:childTnLst>
                                </p:cTn>
                              </p:par>
                              <p:par>
                                <p:cTn id="70" presetID="2" presetClass="entr" presetSubtype="4" fill="hold" grpId="0" nodeType="withEffect">
                                  <p:stCondLst>
                                    <p:cond delay="0"/>
                                  </p:stCondLst>
                                  <p:childTnLst>
                                    <p:set>
                                      <p:cBhvr>
                                        <p:cTn id="71" dur="1" fill="hold">
                                          <p:stCondLst>
                                            <p:cond delay="0"/>
                                          </p:stCondLst>
                                        </p:cTn>
                                        <p:tgtEl>
                                          <p:spTgt spid="28"/>
                                        </p:tgtEl>
                                        <p:attrNameLst>
                                          <p:attrName>style.visibility</p:attrName>
                                        </p:attrNameLst>
                                      </p:cBhvr>
                                      <p:to>
                                        <p:strVal val="visible"/>
                                      </p:to>
                                    </p:set>
                                    <p:anim calcmode="lin" valueType="num">
                                      <p:cBhvr additive="base">
                                        <p:cTn id="72" dur="1000" fill="hold"/>
                                        <p:tgtEl>
                                          <p:spTgt spid="28"/>
                                        </p:tgtEl>
                                        <p:attrNameLst>
                                          <p:attrName>ppt_x</p:attrName>
                                        </p:attrNameLst>
                                      </p:cBhvr>
                                      <p:tavLst>
                                        <p:tav tm="0">
                                          <p:val>
                                            <p:strVal val="#ppt_x"/>
                                          </p:val>
                                        </p:tav>
                                        <p:tav tm="100000">
                                          <p:val>
                                            <p:strVal val="#ppt_x"/>
                                          </p:val>
                                        </p:tav>
                                      </p:tavLst>
                                    </p:anim>
                                    <p:anim calcmode="lin" valueType="num">
                                      <p:cBhvr additive="base">
                                        <p:cTn id="73" dur="1000" fill="hold"/>
                                        <p:tgtEl>
                                          <p:spTgt spid="28"/>
                                        </p:tgtEl>
                                        <p:attrNameLst>
                                          <p:attrName>ppt_y</p:attrName>
                                        </p:attrNameLst>
                                      </p:cBhvr>
                                      <p:tavLst>
                                        <p:tav tm="0">
                                          <p:val>
                                            <p:strVal val="1+#ppt_h/2"/>
                                          </p:val>
                                        </p:tav>
                                        <p:tav tm="100000">
                                          <p:val>
                                            <p:strVal val="#ppt_y"/>
                                          </p:val>
                                        </p:tav>
                                      </p:tavLst>
                                    </p:anim>
                                  </p:childTnLst>
                                </p:cTn>
                              </p:par>
                              <p:par>
                                <p:cTn id="74" presetID="2" presetClass="entr" presetSubtype="4" fill="hold" grpId="0" nodeType="withEffect">
                                  <p:stCondLst>
                                    <p:cond delay="0"/>
                                  </p:stCondLst>
                                  <p:childTnLst>
                                    <p:set>
                                      <p:cBhvr>
                                        <p:cTn id="75" dur="1" fill="hold">
                                          <p:stCondLst>
                                            <p:cond delay="0"/>
                                          </p:stCondLst>
                                        </p:cTn>
                                        <p:tgtEl>
                                          <p:spTgt spid="29"/>
                                        </p:tgtEl>
                                        <p:attrNameLst>
                                          <p:attrName>style.visibility</p:attrName>
                                        </p:attrNameLst>
                                      </p:cBhvr>
                                      <p:to>
                                        <p:strVal val="visible"/>
                                      </p:to>
                                    </p:set>
                                    <p:anim calcmode="lin" valueType="num">
                                      <p:cBhvr additive="base">
                                        <p:cTn id="76" dur="1000" fill="hold"/>
                                        <p:tgtEl>
                                          <p:spTgt spid="29"/>
                                        </p:tgtEl>
                                        <p:attrNameLst>
                                          <p:attrName>ppt_x</p:attrName>
                                        </p:attrNameLst>
                                      </p:cBhvr>
                                      <p:tavLst>
                                        <p:tav tm="0">
                                          <p:val>
                                            <p:strVal val="#ppt_x"/>
                                          </p:val>
                                        </p:tav>
                                        <p:tav tm="100000">
                                          <p:val>
                                            <p:strVal val="#ppt_x"/>
                                          </p:val>
                                        </p:tav>
                                      </p:tavLst>
                                    </p:anim>
                                    <p:anim calcmode="lin" valueType="num">
                                      <p:cBhvr additive="base">
                                        <p:cTn id="77" dur="1000" fill="hold"/>
                                        <p:tgtEl>
                                          <p:spTgt spid="29"/>
                                        </p:tgtEl>
                                        <p:attrNameLst>
                                          <p:attrName>ppt_y</p:attrName>
                                        </p:attrNameLst>
                                      </p:cBhvr>
                                      <p:tavLst>
                                        <p:tav tm="0">
                                          <p:val>
                                            <p:strVal val="1+#ppt_h/2"/>
                                          </p:val>
                                        </p:tav>
                                        <p:tav tm="100000">
                                          <p:val>
                                            <p:strVal val="#ppt_y"/>
                                          </p:val>
                                        </p:tav>
                                      </p:tavLst>
                                    </p:anim>
                                  </p:childTnLst>
                                </p:cTn>
                              </p:par>
                              <p:par>
                                <p:cTn id="78" presetID="2" presetClass="entr" presetSubtype="4" fill="hold" grpId="0" nodeType="withEffect">
                                  <p:stCondLst>
                                    <p:cond delay="0"/>
                                  </p:stCondLst>
                                  <p:childTnLst>
                                    <p:set>
                                      <p:cBhvr>
                                        <p:cTn id="79" dur="1" fill="hold">
                                          <p:stCondLst>
                                            <p:cond delay="0"/>
                                          </p:stCondLst>
                                        </p:cTn>
                                        <p:tgtEl>
                                          <p:spTgt spid="30"/>
                                        </p:tgtEl>
                                        <p:attrNameLst>
                                          <p:attrName>style.visibility</p:attrName>
                                        </p:attrNameLst>
                                      </p:cBhvr>
                                      <p:to>
                                        <p:strVal val="visible"/>
                                      </p:to>
                                    </p:set>
                                    <p:anim calcmode="lin" valueType="num">
                                      <p:cBhvr additive="base">
                                        <p:cTn id="80" dur="1000" fill="hold"/>
                                        <p:tgtEl>
                                          <p:spTgt spid="30"/>
                                        </p:tgtEl>
                                        <p:attrNameLst>
                                          <p:attrName>ppt_x</p:attrName>
                                        </p:attrNameLst>
                                      </p:cBhvr>
                                      <p:tavLst>
                                        <p:tav tm="0">
                                          <p:val>
                                            <p:strVal val="#ppt_x"/>
                                          </p:val>
                                        </p:tav>
                                        <p:tav tm="100000">
                                          <p:val>
                                            <p:strVal val="#ppt_x"/>
                                          </p:val>
                                        </p:tav>
                                      </p:tavLst>
                                    </p:anim>
                                    <p:anim calcmode="lin" valueType="num">
                                      <p:cBhvr additive="base">
                                        <p:cTn id="81" dur="1000" fill="hold"/>
                                        <p:tgtEl>
                                          <p:spTgt spid="30"/>
                                        </p:tgtEl>
                                        <p:attrNameLst>
                                          <p:attrName>ppt_y</p:attrName>
                                        </p:attrNameLst>
                                      </p:cBhvr>
                                      <p:tavLst>
                                        <p:tav tm="0">
                                          <p:val>
                                            <p:strVal val="1+#ppt_h/2"/>
                                          </p:val>
                                        </p:tav>
                                        <p:tav tm="100000">
                                          <p:val>
                                            <p:strVal val="#ppt_y"/>
                                          </p:val>
                                        </p:tav>
                                      </p:tavLst>
                                    </p:anim>
                                  </p:childTnLst>
                                </p:cTn>
                              </p:par>
                              <p:par>
                                <p:cTn id="82" presetID="2" presetClass="entr" presetSubtype="4" fill="hold" grpId="0" nodeType="withEffect">
                                  <p:stCondLst>
                                    <p:cond delay="0"/>
                                  </p:stCondLst>
                                  <p:childTnLst>
                                    <p:set>
                                      <p:cBhvr>
                                        <p:cTn id="83" dur="1" fill="hold">
                                          <p:stCondLst>
                                            <p:cond delay="0"/>
                                          </p:stCondLst>
                                        </p:cTn>
                                        <p:tgtEl>
                                          <p:spTgt spid="31"/>
                                        </p:tgtEl>
                                        <p:attrNameLst>
                                          <p:attrName>style.visibility</p:attrName>
                                        </p:attrNameLst>
                                      </p:cBhvr>
                                      <p:to>
                                        <p:strVal val="visible"/>
                                      </p:to>
                                    </p:set>
                                    <p:anim calcmode="lin" valueType="num">
                                      <p:cBhvr additive="base">
                                        <p:cTn id="84" dur="1000" fill="hold"/>
                                        <p:tgtEl>
                                          <p:spTgt spid="31"/>
                                        </p:tgtEl>
                                        <p:attrNameLst>
                                          <p:attrName>ppt_x</p:attrName>
                                        </p:attrNameLst>
                                      </p:cBhvr>
                                      <p:tavLst>
                                        <p:tav tm="0">
                                          <p:val>
                                            <p:strVal val="#ppt_x"/>
                                          </p:val>
                                        </p:tav>
                                        <p:tav tm="100000">
                                          <p:val>
                                            <p:strVal val="#ppt_x"/>
                                          </p:val>
                                        </p:tav>
                                      </p:tavLst>
                                    </p:anim>
                                    <p:anim calcmode="lin" valueType="num">
                                      <p:cBhvr additive="base">
                                        <p:cTn id="85" dur="1000" fill="hold"/>
                                        <p:tgtEl>
                                          <p:spTgt spid="31"/>
                                        </p:tgtEl>
                                        <p:attrNameLst>
                                          <p:attrName>ppt_y</p:attrName>
                                        </p:attrNameLst>
                                      </p:cBhvr>
                                      <p:tavLst>
                                        <p:tav tm="0">
                                          <p:val>
                                            <p:strVal val="1+#ppt_h/2"/>
                                          </p:val>
                                        </p:tav>
                                        <p:tav tm="100000">
                                          <p:val>
                                            <p:strVal val="#ppt_y"/>
                                          </p:val>
                                        </p:tav>
                                      </p:tavLst>
                                    </p:anim>
                                  </p:childTnLst>
                                </p:cTn>
                              </p:par>
                              <p:par>
                                <p:cTn id="86" presetID="2" presetClass="entr" presetSubtype="4" fill="hold" grpId="0" nodeType="withEffect">
                                  <p:stCondLst>
                                    <p:cond delay="0"/>
                                  </p:stCondLst>
                                  <p:childTnLst>
                                    <p:set>
                                      <p:cBhvr>
                                        <p:cTn id="87" dur="1" fill="hold">
                                          <p:stCondLst>
                                            <p:cond delay="0"/>
                                          </p:stCondLst>
                                        </p:cTn>
                                        <p:tgtEl>
                                          <p:spTgt spid="32"/>
                                        </p:tgtEl>
                                        <p:attrNameLst>
                                          <p:attrName>style.visibility</p:attrName>
                                        </p:attrNameLst>
                                      </p:cBhvr>
                                      <p:to>
                                        <p:strVal val="visible"/>
                                      </p:to>
                                    </p:set>
                                    <p:anim calcmode="lin" valueType="num">
                                      <p:cBhvr additive="base">
                                        <p:cTn id="88" dur="1000" fill="hold"/>
                                        <p:tgtEl>
                                          <p:spTgt spid="32"/>
                                        </p:tgtEl>
                                        <p:attrNameLst>
                                          <p:attrName>ppt_x</p:attrName>
                                        </p:attrNameLst>
                                      </p:cBhvr>
                                      <p:tavLst>
                                        <p:tav tm="0">
                                          <p:val>
                                            <p:strVal val="#ppt_x"/>
                                          </p:val>
                                        </p:tav>
                                        <p:tav tm="100000">
                                          <p:val>
                                            <p:strVal val="#ppt_x"/>
                                          </p:val>
                                        </p:tav>
                                      </p:tavLst>
                                    </p:anim>
                                    <p:anim calcmode="lin" valueType="num">
                                      <p:cBhvr additive="base">
                                        <p:cTn id="89" dur="1000" fill="hold"/>
                                        <p:tgtEl>
                                          <p:spTgt spid="32"/>
                                        </p:tgtEl>
                                        <p:attrNameLst>
                                          <p:attrName>ppt_y</p:attrName>
                                        </p:attrNameLst>
                                      </p:cBhvr>
                                      <p:tavLst>
                                        <p:tav tm="0">
                                          <p:val>
                                            <p:strVal val="1+#ppt_h/2"/>
                                          </p:val>
                                        </p:tav>
                                        <p:tav tm="100000">
                                          <p:val>
                                            <p:strVal val="#ppt_y"/>
                                          </p:val>
                                        </p:tav>
                                      </p:tavLst>
                                    </p:anim>
                                  </p:childTnLst>
                                </p:cTn>
                              </p:par>
                              <p:par>
                                <p:cTn id="90" presetID="2" presetClass="entr" presetSubtype="4" fill="hold" grpId="0" nodeType="withEffect">
                                  <p:stCondLst>
                                    <p:cond delay="0"/>
                                  </p:stCondLst>
                                  <p:childTnLst>
                                    <p:set>
                                      <p:cBhvr>
                                        <p:cTn id="91" dur="1" fill="hold">
                                          <p:stCondLst>
                                            <p:cond delay="0"/>
                                          </p:stCondLst>
                                        </p:cTn>
                                        <p:tgtEl>
                                          <p:spTgt spid="29697"/>
                                        </p:tgtEl>
                                        <p:attrNameLst>
                                          <p:attrName>style.visibility</p:attrName>
                                        </p:attrNameLst>
                                      </p:cBhvr>
                                      <p:to>
                                        <p:strVal val="visible"/>
                                      </p:to>
                                    </p:set>
                                    <p:anim calcmode="lin" valueType="num">
                                      <p:cBhvr additive="base">
                                        <p:cTn id="92" dur="1000" fill="hold"/>
                                        <p:tgtEl>
                                          <p:spTgt spid="29697"/>
                                        </p:tgtEl>
                                        <p:attrNameLst>
                                          <p:attrName>ppt_x</p:attrName>
                                        </p:attrNameLst>
                                      </p:cBhvr>
                                      <p:tavLst>
                                        <p:tav tm="0">
                                          <p:val>
                                            <p:strVal val="#ppt_x"/>
                                          </p:val>
                                        </p:tav>
                                        <p:tav tm="100000">
                                          <p:val>
                                            <p:strVal val="#ppt_x"/>
                                          </p:val>
                                        </p:tav>
                                      </p:tavLst>
                                    </p:anim>
                                    <p:anim calcmode="lin" valueType="num">
                                      <p:cBhvr additive="base">
                                        <p:cTn id="93" dur="1000" fill="hold"/>
                                        <p:tgtEl>
                                          <p:spTgt spid="2969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29697" grpId="0" animBg="1"/>
      <p:bldP spid="21" grpId="0" animBg="1"/>
      <p:bldP spid="24" grpId="0" animBg="1"/>
      <p:bldP spid="25" grpId="0" animBg="1"/>
      <p:bldP spid="27" grpId="0"/>
      <p:bldP spid="28" grpId="0"/>
      <p:bldP spid="29" grpId="0"/>
      <p:bldP spid="30" grpId="0"/>
      <p:bldP spid="31" grpId="0"/>
      <p:bldP spid="3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71414"/>
            <a:ext cx="8329642" cy="1928802"/>
          </a:xfrm>
        </p:spPr>
        <p:txBody>
          <a:bodyPr>
            <a:normAutofit fontScale="90000"/>
          </a:bodyPr>
          <a:lstStyle/>
          <a:p>
            <a:r>
              <a:rPr lang="fr-FR" sz="4000" b="1" u="sng" dirty="0" smtClean="0">
                <a:solidFill>
                  <a:srgbClr val="FF0000"/>
                </a:solidFill>
                <a:latin typeface="Times New Roman" pitchFamily="18" charset="0"/>
                <a:cs typeface="Times New Roman" pitchFamily="18" charset="0"/>
                <a:hlinkClick r:id="rId2"/>
              </a:rPr>
              <a:t>Intitulé du cours : Introduction au discours scientifique </a:t>
            </a:r>
            <a:r>
              <a:rPr lang="fr-FR" sz="4000" b="1" u="sng" dirty="0" smtClean="0">
                <a:hlinkClick r:id="rId2"/>
              </a:rPr>
              <a:t/>
            </a:r>
            <a:br>
              <a:rPr lang="fr-FR" sz="4000" b="1" u="sng" dirty="0" smtClean="0">
                <a:hlinkClick r:id="rId2"/>
              </a:rPr>
            </a:br>
            <a:r>
              <a:rPr lang="fr-FR" b="1" dirty="0"/>
              <a:t/>
            </a:r>
            <a:br>
              <a:rPr lang="fr-FR" b="1" dirty="0"/>
            </a:br>
            <a:endParaRPr lang="fr-FR" dirty="0"/>
          </a:p>
        </p:txBody>
      </p:sp>
      <p:sp>
        <p:nvSpPr>
          <p:cNvPr id="3" name="Espace réservé du contenu 2"/>
          <p:cNvSpPr>
            <a:spLocks noGrp="1"/>
          </p:cNvSpPr>
          <p:nvPr>
            <p:ph idx="1"/>
          </p:nvPr>
        </p:nvSpPr>
        <p:spPr>
          <a:xfrm>
            <a:off x="142844" y="928670"/>
            <a:ext cx="8786874" cy="5715016"/>
          </a:xfrm>
        </p:spPr>
        <p:txBody>
          <a:bodyPr>
            <a:noAutofit/>
          </a:bodyPr>
          <a:lstStyle/>
          <a:p>
            <a:pPr algn="just">
              <a:buNone/>
            </a:pPr>
            <a:r>
              <a:rPr lang="fr-FR" sz="2800" b="1" u="sng" dirty="0" smtClean="0">
                <a:latin typeface="Times New Roman" pitchFamily="18" charset="0"/>
                <a:cs typeface="Times New Roman" pitchFamily="18" charset="0"/>
                <a:hlinkClick r:id="rId2"/>
              </a:rPr>
              <a:t>Objectifs du cours</a:t>
            </a:r>
            <a:endParaRPr lang="fr-FR" sz="2800" dirty="0" smtClean="0">
              <a:latin typeface="Times New Roman" pitchFamily="18" charset="0"/>
              <a:cs typeface="Times New Roman" pitchFamily="18" charset="0"/>
            </a:endParaRPr>
          </a:p>
          <a:p>
            <a:pPr algn="just"/>
            <a:r>
              <a:rPr lang="fr-FR" sz="2800" dirty="0" smtClean="0">
                <a:latin typeface="Times New Roman" pitchFamily="18" charset="0"/>
                <a:cs typeface="Times New Roman" pitchFamily="18" charset="0"/>
              </a:rPr>
              <a:t>Le </a:t>
            </a:r>
            <a:r>
              <a:rPr lang="fr-FR" sz="2800" dirty="0">
                <a:latin typeface="Times New Roman" pitchFamily="18" charset="0"/>
                <a:cs typeface="Times New Roman" pitchFamily="18" charset="0"/>
              </a:rPr>
              <a:t>présent cours  permet à l’apprenant de </a:t>
            </a:r>
            <a:r>
              <a:rPr lang="fr-FR" sz="2800" dirty="0" smtClean="0">
                <a:latin typeface="Times New Roman" pitchFamily="18" charset="0"/>
                <a:cs typeface="Times New Roman" pitchFamily="18" charset="0"/>
              </a:rPr>
              <a:t>:</a:t>
            </a:r>
          </a:p>
          <a:p>
            <a:pPr algn="just">
              <a:buNone/>
            </a:pPr>
            <a:endParaRPr lang="fr-FR" sz="2800" dirty="0">
              <a:latin typeface="Times New Roman" pitchFamily="18" charset="0"/>
              <a:cs typeface="Times New Roman" pitchFamily="18" charset="0"/>
            </a:endParaRPr>
          </a:p>
          <a:p>
            <a:pPr algn="just"/>
            <a:r>
              <a:rPr lang="fr-FR" sz="2800" dirty="0">
                <a:latin typeface="Times New Roman" pitchFamily="18" charset="0"/>
                <a:cs typeface="Times New Roman" pitchFamily="18" charset="0"/>
              </a:rPr>
              <a:t>-</a:t>
            </a:r>
            <a:r>
              <a:rPr lang="fr-FR" sz="2800" b="1" dirty="0">
                <a:latin typeface="Times New Roman" pitchFamily="18" charset="0"/>
                <a:cs typeface="Times New Roman" pitchFamily="18" charset="0"/>
              </a:rPr>
              <a:t>Connaître </a:t>
            </a:r>
            <a:r>
              <a:rPr lang="fr-FR" sz="2800" dirty="0">
                <a:latin typeface="Times New Roman" pitchFamily="18" charset="0"/>
                <a:cs typeface="Times New Roman" pitchFamily="18" charset="0"/>
              </a:rPr>
              <a:t>les principales caractéristiques d'un discours </a:t>
            </a:r>
            <a:r>
              <a:rPr lang="fr-FR" sz="2800" dirty="0" smtClean="0">
                <a:latin typeface="Times New Roman" pitchFamily="18" charset="0"/>
                <a:cs typeface="Times New Roman" pitchFamily="18" charset="0"/>
              </a:rPr>
              <a:t>scientifiques.</a:t>
            </a:r>
          </a:p>
          <a:p>
            <a:pPr algn="just">
              <a:buNone/>
            </a:pPr>
            <a:endParaRPr lang="fr-FR" sz="2800" dirty="0">
              <a:latin typeface="Times New Roman" pitchFamily="18" charset="0"/>
              <a:cs typeface="Times New Roman" pitchFamily="18" charset="0"/>
            </a:endParaRPr>
          </a:p>
          <a:p>
            <a:pPr algn="just"/>
            <a:r>
              <a:rPr lang="fr-FR" sz="2800" dirty="0">
                <a:latin typeface="Times New Roman" pitchFamily="18" charset="0"/>
                <a:cs typeface="Times New Roman" pitchFamily="18" charset="0"/>
              </a:rPr>
              <a:t>-</a:t>
            </a:r>
            <a:r>
              <a:rPr lang="fr-FR" sz="2800" b="1" dirty="0">
                <a:latin typeface="Times New Roman" pitchFamily="18" charset="0"/>
                <a:cs typeface="Times New Roman" pitchFamily="18" charset="0"/>
              </a:rPr>
              <a:t>Repérer</a:t>
            </a:r>
            <a:r>
              <a:rPr lang="fr-FR" sz="2800" dirty="0">
                <a:latin typeface="Times New Roman" pitchFamily="18" charset="0"/>
                <a:cs typeface="Times New Roman" pitchFamily="18" charset="0"/>
              </a:rPr>
              <a:t> les traits </a:t>
            </a:r>
            <a:r>
              <a:rPr lang="fr-FR" sz="2800" dirty="0" smtClean="0">
                <a:latin typeface="Times New Roman" pitchFamily="18" charset="0"/>
                <a:cs typeface="Times New Roman" pitchFamily="18" charset="0"/>
              </a:rPr>
              <a:t>discursifs, </a:t>
            </a:r>
            <a:r>
              <a:rPr lang="fr-FR" sz="2800" dirty="0">
                <a:latin typeface="Times New Roman" pitchFamily="18" charset="0"/>
                <a:cs typeface="Times New Roman" pitchFamily="18" charset="0"/>
              </a:rPr>
              <a:t>textuels et linguistiques à partir des supports écrits</a:t>
            </a:r>
            <a:r>
              <a:rPr lang="fr-FR" sz="2800" dirty="0" smtClean="0">
                <a:latin typeface="Times New Roman" pitchFamily="18" charset="0"/>
                <a:cs typeface="Times New Roman" pitchFamily="18" charset="0"/>
              </a:rPr>
              <a:t>.</a:t>
            </a:r>
          </a:p>
          <a:p>
            <a:pPr algn="just">
              <a:buNone/>
            </a:pPr>
            <a:endParaRPr lang="fr-FR" sz="2800" dirty="0">
              <a:latin typeface="Times New Roman" pitchFamily="18" charset="0"/>
              <a:cs typeface="Times New Roman" pitchFamily="18" charset="0"/>
            </a:endParaRPr>
          </a:p>
          <a:p>
            <a:pPr algn="just"/>
            <a:r>
              <a:rPr lang="fr-FR" sz="2800" dirty="0">
                <a:latin typeface="Times New Roman" pitchFamily="18" charset="0"/>
                <a:cs typeface="Times New Roman" pitchFamily="18" charset="0"/>
              </a:rPr>
              <a:t>-</a:t>
            </a:r>
            <a:r>
              <a:rPr lang="fr-FR" sz="2800" b="1" dirty="0">
                <a:latin typeface="Times New Roman" pitchFamily="18" charset="0"/>
                <a:cs typeface="Times New Roman" pitchFamily="18" charset="0"/>
              </a:rPr>
              <a:t>Appliquer </a:t>
            </a:r>
            <a:r>
              <a:rPr lang="fr-FR" sz="2800" dirty="0">
                <a:latin typeface="Times New Roman" pitchFamily="18" charset="0"/>
                <a:cs typeface="Times New Roman" pitchFamily="18" charset="0"/>
              </a:rPr>
              <a:t>les stratégies discursives, textuelles et linguistiques lors des activités de rédactions scientifiques. </a:t>
            </a:r>
          </a:p>
          <a:p>
            <a:pPr>
              <a:buNone/>
            </a:pPr>
            <a:r>
              <a:rPr lang="fr-FR" sz="2800" dirty="0" smtClean="0"/>
              <a:t/>
            </a:r>
            <a:br>
              <a:rPr lang="fr-FR" sz="2800" dirty="0" smtClean="0"/>
            </a:br>
            <a:endParaRPr lang="fr-FR"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fr-FR" b="1" dirty="0" smtClean="0">
                <a:latin typeface="Times New Roman" pitchFamily="18" charset="0"/>
                <a:cs typeface="Times New Roman" pitchFamily="18" charset="0"/>
              </a:rPr>
              <a:t>2. L’objectivité de l’information</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214282" y="1000108"/>
            <a:ext cx="8643998" cy="2071702"/>
          </a:xfrm>
        </p:spPr>
        <p:txBody>
          <a:bodyPr>
            <a:noAutofit/>
          </a:bodyPr>
          <a:lstStyle/>
          <a:p>
            <a:pPr algn="just"/>
            <a:r>
              <a:rPr lang="en-US" sz="2400" dirty="0" smtClean="0">
                <a:solidFill>
                  <a:srgbClr val="000000"/>
                </a:solidFill>
                <a:latin typeface="Times New Roman" pitchFamily="18" charset="0"/>
                <a:ea typeface="Calibri" pitchFamily="34" charset="0"/>
                <a:cs typeface="Times New Roman" pitchFamily="18" charset="0"/>
              </a:rPr>
              <a:t>Le </a:t>
            </a:r>
            <a:r>
              <a:rPr lang="en-US" sz="2400" dirty="0" err="1" smtClean="0">
                <a:solidFill>
                  <a:srgbClr val="000000"/>
                </a:solidFill>
                <a:latin typeface="Times New Roman" pitchFamily="18" charset="0"/>
                <a:ea typeface="Calibri" pitchFamily="34" charset="0"/>
                <a:cs typeface="Times New Roman" pitchFamily="18" charset="0"/>
              </a:rPr>
              <a:t>texte</a:t>
            </a:r>
            <a:r>
              <a:rPr lang="en-US" sz="2400" dirty="0" smtClean="0">
                <a:solidFill>
                  <a:srgbClr val="000000"/>
                </a:solidFill>
                <a:latin typeface="Times New Roman" pitchFamily="18" charset="0"/>
                <a:ea typeface="Calibri" pitchFamily="34" charset="0"/>
                <a:cs typeface="Times New Roman" pitchFamily="18" charset="0"/>
              </a:rPr>
              <a:t> </a:t>
            </a:r>
            <a:r>
              <a:rPr lang="en-US" sz="2400" dirty="0" err="1" smtClean="0">
                <a:solidFill>
                  <a:srgbClr val="000000"/>
                </a:solidFill>
                <a:latin typeface="Times New Roman" pitchFamily="18" charset="0"/>
                <a:ea typeface="Calibri" pitchFamily="34" charset="0"/>
                <a:cs typeface="Times New Roman" pitchFamily="18" charset="0"/>
              </a:rPr>
              <a:t>scientifique</a:t>
            </a:r>
            <a:r>
              <a:rPr lang="en-US" sz="2400" dirty="0" smtClean="0">
                <a:solidFill>
                  <a:srgbClr val="000000"/>
                </a:solidFill>
                <a:latin typeface="Times New Roman" pitchFamily="18" charset="0"/>
                <a:ea typeface="Calibri" pitchFamily="34" charset="0"/>
                <a:cs typeface="Times New Roman" pitchFamily="18" charset="0"/>
              </a:rPr>
              <a:t> </a:t>
            </a:r>
            <a:r>
              <a:rPr lang="en-US" sz="2400" dirty="0" err="1" smtClean="0">
                <a:solidFill>
                  <a:srgbClr val="000000"/>
                </a:solidFill>
                <a:latin typeface="Times New Roman" pitchFamily="18" charset="0"/>
                <a:ea typeface="Calibri" pitchFamily="34" charset="0"/>
                <a:cs typeface="Times New Roman" pitchFamily="18" charset="0"/>
              </a:rPr>
              <a:t>doit</a:t>
            </a:r>
            <a:r>
              <a:rPr lang="en-US" sz="2400" dirty="0" smtClean="0">
                <a:solidFill>
                  <a:srgbClr val="000000"/>
                </a:solidFill>
                <a:latin typeface="Times New Roman" pitchFamily="18" charset="0"/>
                <a:ea typeface="Calibri" pitchFamily="34" charset="0"/>
                <a:cs typeface="Times New Roman" pitchFamily="18" charset="0"/>
              </a:rPr>
              <a:t> </a:t>
            </a:r>
            <a:r>
              <a:rPr lang="en-US" sz="2400" dirty="0" err="1" smtClean="0">
                <a:solidFill>
                  <a:srgbClr val="000000"/>
                </a:solidFill>
                <a:latin typeface="Times New Roman" pitchFamily="18" charset="0"/>
                <a:ea typeface="Calibri" pitchFamily="34" charset="0"/>
                <a:cs typeface="Times New Roman" pitchFamily="18" charset="0"/>
              </a:rPr>
              <a:t>être</a:t>
            </a:r>
            <a:r>
              <a:rPr lang="en-US" sz="2400" dirty="0" smtClean="0">
                <a:solidFill>
                  <a:srgbClr val="000000"/>
                </a:solidFill>
                <a:latin typeface="Times New Roman" pitchFamily="18" charset="0"/>
                <a:ea typeface="Calibri" pitchFamily="34" charset="0"/>
                <a:cs typeface="Times New Roman" pitchFamily="18" charset="0"/>
              </a:rPr>
              <a:t> </a:t>
            </a:r>
            <a:r>
              <a:rPr lang="en-US" sz="2400" b="1" u="sng" dirty="0" err="1" smtClean="0">
                <a:solidFill>
                  <a:srgbClr val="000000"/>
                </a:solidFill>
                <a:latin typeface="Times New Roman" pitchFamily="18" charset="0"/>
                <a:ea typeface="Calibri" pitchFamily="34" charset="0"/>
                <a:cs typeface="Times New Roman" pitchFamily="18" charset="0"/>
              </a:rPr>
              <a:t>dépourvu</a:t>
            </a:r>
            <a:r>
              <a:rPr lang="en-US" sz="2400" dirty="0" smtClean="0">
                <a:solidFill>
                  <a:srgbClr val="000000"/>
                </a:solidFill>
                <a:latin typeface="Times New Roman" pitchFamily="18" charset="0"/>
                <a:ea typeface="Calibri" pitchFamily="34" charset="0"/>
                <a:cs typeface="Times New Roman" pitchFamily="18" charset="0"/>
              </a:rPr>
              <a:t> de </a:t>
            </a:r>
            <a:r>
              <a:rPr lang="en-US" sz="2400" b="1" dirty="0" err="1" smtClean="0">
                <a:solidFill>
                  <a:srgbClr val="FF0000"/>
                </a:solidFill>
                <a:latin typeface="Times New Roman" pitchFamily="18" charset="0"/>
                <a:ea typeface="Calibri" pitchFamily="34" charset="0"/>
                <a:cs typeface="Times New Roman" pitchFamily="18" charset="0"/>
              </a:rPr>
              <a:t>subjectivité</a:t>
            </a:r>
            <a:r>
              <a:rPr lang="en-US" sz="2400" dirty="0" smtClean="0">
                <a:solidFill>
                  <a:srgbClr val="000000"/>
                </a:solidFill>
                <a:latin typeface="Times New Roman" pitchFamily="18" charset="0"/>
                <a:ea typeface="Calibri" pitchFamily="34" charset="0"/>
                <a:cs typeface="Times New Roman" pitchFamily="18" charset="0"/>
              </a:rPr>
              <a:t>. </a:t>
            </a:r>
            <a:r>
              <a:rPr lang="en-US" sz="2400" dirty="0" err="1" smtClean="0">
                <a:solidFill>
                  <a:srgbClr val="000000"/>
                </a:solidFill>
                <a:latin typeface="Times New Roman" pitchFamily="18" charset="0"/>
                <a:ea typeface="Calibri" pitchFamily="34" charset="0"/>
                <a:cs typeface="Times New Roman" pitchFamily="18" charset="0"/>
              </a:rPr>
              <a:t>L’auteur</a:t>
            </a:r>
            <a:r>
              <a:rPr lang="en-US" sz="2400" dirty="0" smtClean="0">
                <a:solidFill>
                  <a:srgbClr val="000000"/>
                </a:solidFill>
                <a:latin typeface="Times New Roman" pitchFamily="18" charset="0"/>
                <a:ea typeface="Calibri" pitchFamily="34" charset="0"/>
                <a:cs typeface="Times New Roman" pitchFamily="18" charset="0"/>
              </a:rPr>
              <a:t> </a:t>
            </a:r>
            <a:r>
              <a:rPr lang="en-US" sz="2400" dirty="0" err="1" smtClean="0">
                <a:solidFill>
                  <a:srgbClr val="000000"/>
                </a:solidFill>
                <a:latin typeface="Times New Roman" pitchFamily="18" charset="0"/>
                <a:ea typeface="Calibri" pitchFamily="34" charset="0"/>
                <a:cs typeface="Times New Roman" pitchFamily="18" charset="0"/>
              </a:rPr>
              <a:t>doit</a:t>
            </a:r>
            <a:r>
              <a:rPr lang="en-US" sz="2400" dirty="0" smtClean="0">
                <a:solidFill>
                  <a:srgbClr val="000000"/>
                </a:solidFill>
                <a:latin typeface="Times New Roman" pitchFamily="18" charset="0"/>
                <a:ea typeface="Calibri" pitchFamily="34" charset="0"/>
                <a:cs typeface="Times New Roman" pitchFamily="18" charset="0"/>
              </a:rPr>
              <a:t> faire </a:t>
            </a:r>
            <a:r>
              <a:rPr lang="en-US" sz="2400" dirty="0" err="1" smtClean="0">
                <a:solidFill>
                  <a:srgbClr val="000000"/>
                </a:solidFill>
                <a:latin typeface="Times New Roman" pitchFamily="18" charset="0"/>
                <a:ea typeface="Calibri" pitchFamily="34" charset="0"/>
                <a:cs typeface="Times New Roman" pitchFamily="18" charset="0"/>
              </a:rPr>
              <a:t>preuve</a:t>
            </a:r>
            <a:r>
              <a:rPr lang="en-US" sz="2400" dirty="0" smtClean="0">
                <a:solidFill>
                  <a:srgbClr val="000000"/>
                </a:solidFill>
                <a:latin typeface="Times New Roman" pitchFamily="18" charset="0"/>
                <a:ea typeface="Calibri" pitchFamily="34" charset="0"/>
                <a:cs typeface="Times New Roman" pitchFamily="18" charset="0"/>
              </a:rPr>
              <a:t> de </a:t>
            </a:r>
            <a:r>
              <a:rPr lang="en-US" sz="2400" b="1" dirty="0" err="1" smtClean="0">
                <a:solidFill>
                  <a:srgbClr val="000000"/>
                </a:solidFill>
                <a:latin typeface="Times New Roman" pitchFamily="18" charset="0"/>
                <a:ea typeface="Calibri" pitchFamily="34" charset="0"/>
                <a:cs typeface="Times New Roman" pitchFamily="18" charset="0"/>
              </a:rPr>
              <a:t>neutralité</a:t>
            </a:r>
            <a:r>
              <a:rPr lang="en-US" sz="2400" dirty="0" smtClean="0">
                <a:solidFill>
                  <a:srgbClr val="000000"/>
                </a:solidFill>
                <a:latin typeface="Times New Roman" pitchFamily="18" charset="0"/>
                <a:ea typeface="Calibri" pitchFamily="34" charset="0"/>
                <a:cs typeface="Times New Roman" pitchFamily="18" charset="0"/>
              </a:rPr>
              <a:t> </a:t>
            </a:r>
            <a:r>
              <a:rPr lang="en-US" sz="2400" dirty="0" err="1" smtClean="0">
                <a:solidFill>
                  <a:srgbClr val="000000"/>
                </a:solidFill>
                <a:latin typeface="Times New Roman" pitchFamily="18" charset="0"/>
                <a:ea typeface="Calibri" pitchFamily="34" charset="0"/>
                <a:cs typeface="Times New Roman" pitchFamily="18" charset="0"/>
              </a:rPr>
              <a:t>dans</a:t>
            </a:r>
            <a:r>
              <a:rPr lang="en-US" sz="2400" dirty="0" smtClean="0">
                <a:solidFill>
                  <a:srgbClr val="000000"/>
                </a:solidFill>
                <a:latin typeface="Times New Roman" pitchFamily="18" charset="0"/>
                <a:ea typeface="Calibri" pitchFamily="34" charset="0"/>
                <a:cs typeface="Times New Roman" pitchFamily="18" charset="0"/>
              </a:rPr>
              <a:t> la </a:t>
            </a:r>
            <a:r>
              <a:rPr lang="en-US" sz="2400" dirty="0" err="1" smtClean="0">
                <a:solidFill>
                  <a:srgbClr val="000000"/>
                </a:solidFill>
                <a:latin typeface="Times New Roman" pitchFamily="18" charset="0"/>
                <a:ea typeface="Calibri" pitchFamily="34" charset="0"/>
                <a:cs typeface="Times New Roman" pitchFamily="18" charset="0"/>
              </a:rPr>
              <a:t>rédaction</a:t>
            </a:r>
            <a:r>
              <a:rPr lang="en-US" sz="2400" dirty="0" smtClean="0">
                <a:solidFill>
                  <a:srgbClr val="000000"/>
                </a:solidFill>
                <a:latin typeface="Times New Roman" pitchFamily="18" charset="0"/>
                <a:ea typeface="Calibri" pitchFamily="34" charset="0"/>
                <a:cs typeface="Times New Roman" pitchFamily="18" charset="0"/>
              </a:rPr>
              <a:t> </a:t>
            </a:r>
            <a:r>
              <a:rPr lang="en-US" sz="2400" dirty="0" err="1" smtClean="0">
                <a:solidFill>
                  <a:srgbClr val="000000"/>
                </a:solidFill>
                <a:latin typeface="Times New Roman" pitchFamily="18" charset="0"/>
                <a:ea typeface="Calibri" pitchFamily="34" charset="0"/>
                <a:cs typeface="Times New Roman" pitchFamily="18" charset="0"/>
              </a:rPr>
              <a:t>scientifique</a:t>
            </a:r>
            <a:r>
              <a:rPr lang="en-US" sz="2400" dirty="0" smtClean="0">
                <a:solidFill>
                  <a:srgbClr val="000000"/>
                </a:solidFill>
                <a:latin typeface="Times New Roman" pitchFamily="18" charset="0"/>
                <a:ea typeface="Calibri" pitchFamily="34" charset="0"/>
                <a:cs typeface="Times New Roman" pitchFamily="18" charset="0"/>
              </a:rPr>
              <a:t> de </a:t>
            </a:r>
            <a:r>
              <a:rPr lang="en-US" sz="2400" dirty="0" err="1" smtClean="0">
                <a:solidFill>
                  <a:srgbClr val="000000"/>
                </a:solidFill>
                <a:latin typeface="Times New Roman" pitchFamily="18" charset="0"/>
                <a:ea typeface="Calibri" pitchFamily="34" charset="0"/>
                <a:cs typeface="Times New Roman" pitchFamily="18" charset="0"/>
              </a:rPr>
              <a:t>sorte</a:t>
            </a:r>
            <a:r>
              <a:rPr lang="en-US" sz="2400" dirty="0" smtClean="0">
                <a:solidFill>
                  <a:srgbClr val="000000"/>
                </a:solidFill>
                <a:latin typeface="Times New Roman" pitchFamily="18" charset="0"/>
                <a:ea typeface="Calibri" pitchFamily="34" charset="0"/>
                <a:cs typeface="Times New Roman" pitchFamily="18" charset="0"/>
              </a:rPr>
              <a:t> </a:t>
            </a:r>
            <a:r>
              <a:rPr lang="en-US" sz="2400" dirty="0" err="1" smtClean="0">
                <a:solidFill>
                  <a:srgbClr val="000000"/>
                </a:solidFill>
                <a:latin typeface="Times New Roman" pitchFamily="18" charset="0"/>
                <a:ea typeface="Calibri" pitchFamily="34" charset="0"/>
                <a:cs typeface="Times New Roman" pitchFamily="18" charset="0"/>
              </a:rPr>
              <a:t>qu’il</a:t>
            </a:r>
            <a:r>
              <a:rPr lang="en-US" sz="2400" dirty="0" smtClean="0">
                <a:solidFill>
                  <a:srgbClr val="000000"/>
                </a:solidFill>
                <a:latin typeface="Times New Roman" pitchFamily="18" charset="0"/>
                <a:ea typeface="Calibri" pitchFamily="34" charset="0"/>
                <a:cs typeface="Times New Roman" pitchFamily="18" charset="0"/>
              </a:rPr>
              <a:t> </a:t>
            </a:r>
            <a:r>
              <a:rPr lang="en-US" sz="2400" dirty="0" err="1" smtClean="0">
                <a:solidFill>
                  <a:srgbClr val="000000"/>
                </a:solidFill>
                <a:latin typeface="Times New Roman" pitchFamily="18" charset="0"/>
                <a:ea typeface="Calibri" pitchFamily="34" charset="0"/>
                <a:cs typeface="Times New Roman" pitchFamily="18" charset="0"/>
              </a:rPr>
              <a:t>n’implique</a:t>
            </a:r>
            <a:r>
              <a:rPr lang="en-US" sz="2400" dirty="0" smtClean="0">
                <a:solidFill>
                  <a:srgbClr val="000000"/>
                </a:solidFill>
                <a:latin typeface="Times New Roman" pitchFamily="18" charset="0"/>
                <a:ea typeface="Calibri" pitchFamily="34" charset="0"/>
                <a:cs typeface="Times New Roman" pitchFamily="18" charset="0"/>
              </a:rPr>
              <a:t> pas </a:t>
            </a:r>
            <a:r>
              <a:rPr lang="en-US" sz="2400" dirty="0" err="1" smtClean="0">
                <a:solidFill>
                  <a:srgbClr val="000000"/>
                </a:solidFill>
                <a:latin typeface="Times New Roman" pitchFamily="18" charset="0"/>
                <a:ea typeface="Calibri" pitchFamily="34" charset="0"/>
                <a:cs typeface="Times New Roman" pitchFamily="18" charset="0"/>
              </a:rPr>
              <a:t>ses</a:t>
            </a:r>
            <a:r>
              <a:rPr lang="en-US" sz="2400" dirty="0" smtClean="0">
                <a:solidFill>
                  <a:srgbClr val="000000"/>
                </a:solidFill>
                <a:latin typeface="Times New Roman" pitchFamily="18" charset="0"/>
                <a:ea typeface="Calibri" pitchFamily="34" charset="0"/>
                <a:cs typeface="Times New Roman" pitchFamily="18" charset="0"/>
              </a:rPr>
              <a:t> </a:t>
            </a:r>
            <a:r>
              <a:rPr lang="en-US" sz="2400" dirty="0" err="1" smtClean="0">
                <a:solidFill>
                  <a:srgbClr val="000000"/>
                </a:solidFill>
                <a:latin typeface="Times New Roman" pitchFamily="18" charset="0"/>
                <a:ea typeface="Calibri" pitchFamily="34" charset="0"/>
                <a:cs typeface="Times New Roman" pitchFamily="18" charset="0"/>
              </a:rPr>
              <a:t>émotions</a:t>
            </a:r>
            <a:r>
              <a:rPr lang="en-US" sz="2400" dirty="0" smtClean="0">
                <a:solidFill>
                  <a:srgbClr val="000000"/>
                </a:solidFill>
                <a:latin typeface="Times New Roman" pitchFamily="18" charset="0"/>
                <a:ea typeface="Calibri" pitchFamily="34" charset="0"/>
                <a:cs typeface="Times New Roman" pitchFamily="18" charset="0"/>
              </a:rPr>
              <a:t>, son </a:t>
            </a:r>
            <a:r>
              <a:rPr lang="en-US" sz="2400" dirty="0" err="1" smtClean="0">
                <a:solidFill>
                  <a:srgbClr val="000000"/>
                </a:solidFill>
                <a:latin typeface="Times New Roman" pitchFamily="18" charset="0"/>
                <a:ea typeface="Calibri" pitchFamily="34" charset="0"/>
                <a:cs typeface="Times New Roman" pitchFamily="18" charset="0"/>
              </a:rPr>
              <a:t>idéologie</a:t>
            </a:r>
            <a:r>
              <a:rPr lang="en-US" sz="2400" dirty="0" smtClean="0">
                <a:solidFill>
                  <a:srgbClr val="000000"/>
                </a:solidFill>
                <a:latin typeface="Times New Roman" pitchFamily="18" charset="0"/>
                <a:ea typeface="Calibri" pitchFamily="34" charset="0"/>
                <a:cs typeface="Times New Roman" pitchFamily="18" charset="0"/>
              </a:rPr>
              <a:t>, son </a:t>
            </a:r>
            <a:r>
              <a:rPr lang="en-US" sz="2400" dirty="0" err="1" smtClean="0">
                <a:solidFill>
                  <a:srgbClr val="000000"/>
                </a:solidFill>
                <a:latin typeface="Times New Roman" pitchFamily="18" charset="0"/>
                <a:ea typeface="Calibri" pitchFamily="34" charset="0"/>
                <a:cs typeface="Times New Roman" pitchFamily="18" charset="0"/>
              </a:rPr>
              <a:t>identité</a:t>
            </a:r>
            <a:r>
              <a:rPr lang="en-US" sz="2400" dirty="0" smtClean="0">
                <a:solidFill>
                  <a:srgbClr val="000000"/>
                </a:solidFill>
                <a:latin typeface="Times New Roman" pitchFamily="18" charset="0"/>
                <a:ea typeface="Calibri" pitchFamily="34" charset="0"/>
                <a:cs typeface="Times New Roman" pitchFamily="18" charset="0"/>
              </a:rPr>
              <a:t> </a:t>
            </a:r>
            <a:r>
              <a:rPr lang="en-US" sz="2400" dirty="0" err="1" smtClean="0">
                <a:solidFill>
                  <a:srgbClr val="000000"/>
                </a:solidFill>
                <a:latin typeface="Times New Roman" pitchFamily="18" charset="0"/>
                <a:ea typeface="Calibri" pitchFamily="34" charset="0"/>
                <a:cs typeface="Times New Roman" pitchFamily="18" charset="0"/>
              </a:rPr>
              <a:t>dans</a:t>
            </a:r>
            <a:r>
              <a:rPr lang="en-US" sz="2400" dirty="0" smtClean="0">
                <a:solidFill>
                  <a:srgbClr val="000000"/>
                </a:solidFill>
                <a:latin typeface="Times New Roman" pitchFamily="18" charset="0"/>
                <a:ea typeface="Calibri" pitchFamily="34" charset="0"/>
                <a:cs typeface="Times New Roman" pitchFamily="18" charset="0"/>
              </a:rPr>
              <a:t> </a:t>
            </a:r>
            <a:r>
              <a:rPr lang="en-US" sz="2400" dirty="0" err="1" smtClean="0">
                <a:solidFill>
                  <a:srgbClr val="000000"/>
                </a:solidFill>
                <a:latin typeface="Times New Roman" pitchFamily="18" charset="0"/>
                <a:ea typeface="Calibri" pitchFamily="34" charset="0"/>
                <a:cs typeface="Times New Roman" pitchFamily="18" charset="0"/>
              </a:rPr>
              <a:t>l’objet</a:t>
            </a:r>
            <a:r>
              <a:rPr lang="en-US" sz="2400" dirty="0" smtClean="0">
                <a:solidFill>
                  <a:srgbClr val="000000"/>
                </a:solidFill>
                <a:latin typeface="Times New Roman" pitchFamily="18" charset="0"/>
                <a:ea typeface="Calibri" pitchFamily="34" charset="0"/>
                <a:cs typeface="Times New Roman" pitchFamily="18" charset="0"/>
              </a:rPr>
              <a:t> </a:t>
            </a:r>
            <a:r>
              <a:rPr lang="en-US" sz="2400" dirty="0" err="1" smtClean="0">
                <a:solidFill>
                  <a:srgbClr val="000000"/>
                </a:solidFill>
                <a:latin typeface="Times New Roman" pitchFamily="18" charset="0"/>
                <a:ea typeface="Calibri" pitchFamily="34" charset="0"/>
                <a:cs typeface="Times New Roman" pitchFamily="18" charset="0"/>
              </a:rPr>
              <a:t>étudié</a:t>
            </a:r>
            <a:r>
              <a:rPr lang="en-US" sz="2400" dirty="0" smtClean="0">
                <a:solidFill>
                  <a:srgbClr val="000000"/>
                </a:solidFill>
                <a:latin typeface="Times New Roman" pitchFamily="18" charset="0"/>
                <a:ea typeface="Calibri" pitchFamily="34" charset="0"/>
                <a:cs typeface="Times New Roman" pitchFamily="18" charset="0"/>
              </a:rPr>
              <a:t>, </a:t>
            </a:r>
            <a:r>
              <a:rPr lang="en-US" sz="2400" dirty="0" err="1" smtClean="0">
                <a:solidFill>
                  <a:srgbClr val="000000"/>
                </a:solidFill>
                <a:latin typeface="Times New Roman" pitchFamily="18" charset="0"/>
                <a:ea typeface="Calibri" pitchFamily="34" charset="0"/>
                <a:cs typeface="Times New Roman" pitchFamily="18" charset="0"/>
              </a:rPr>
              <a:t>comme</a:t>
            </a:r>
            <a:r>
              <a:rPr lang="en-US" sz="2400" dirty="0" smtClean="0">
                <a:solidFill>
                  <a:srgbClr val="000000"/>
                </a:solidFill>
                <a:latin typeface="Times New Roman" pitchFamily="18" charset="0"/>
                <a:ea typeface="Calibri" pitchFamily="34" charset="0"/>
                <a:cs typeface="Times New Roman" pitchFamily="18" charset="0"/>
              </a:rPr>
              <a:t> </a:t>
            </a:r>
            <a:r>
              <a:rPr lang="en-US" sz="2400" dirty="0" err="1" smtClean="0">
                <a:solidFill>
                  <a:srgbClr val="000000"/>
                </a:solidFill>
                <a:latin typeface="Times New Roman" pitchFamily="18" charset="0"/>
                <a:ea typeface="Calibri" pitchFamily="34" charset="0"/>
                <a:cs typeface="Times New Roman" pitchFamily="18" charset="0"/>
              </a:rPr>
              <a:t>c’est</a:t>
            </a:r>
            <a:r>
              <a:rPr lang="en-US" sz="2400" dirty="0" smtClean="0">
                <a:solidFill>
                  <a:srgbClr val="000000"/>
                </a:solidFill>
                <a:latin typeface="Times New Roman" pitchFamily="18" charset="0"/>
                <a:ea typeface="Calibri" pitchFamily="34" charset="0"/>
                <a:cs typeface="Times New Roman" pitchFamily="18" charset="0"/>
              </a:rPr>
              <a:t> le </a:t>
            </a:r>
            <a:r>
              <a:rPr lang="en-US" sz="2400" dirty="0" err="1" smtClean="0">
                <a:solidFill>
                  <a:srgbClr val="000000"/>
                </a:solidFill>
                <a:latin typeface="Times New Roman" pitchFamily="18" charset="0"/>
                <a:ea typeface="Calibri" pitchFamily="34" charset="0"/>
                <a:cs typeface="Times New Roman" pitchFamily="18" charset="0"/>
              </a:rPr>
              <a:t>cas</a:t>
            </a:r>
            <a:r>
              <a:rPr lang="en-US" sz="2400" dirty="0" smtClean="0">
                <a:solidFill>
                  <a:srgbClr val="000000"/>
                </a:solidFill>
                <a:latin typeface="Times New Roman" pitchFamily="18" charset="0"/>
                <a:ea typeface="Calibri" pitchFamily="34" charset="0"/>
                <a:cs typeface="Times New Roman" pitchFamily="18" charset="0"/>
              </a:rPr>
              <a:t> </a:t>
            </a:r>
            <a:r>
              <a:rPr lang="en-US" sz="2400" dirty="0" err="1" smtClean="0">
                <a:solidFill>
                  <a:srgbClr val="000000"/>
                </a:solidFill>
                <a:latin typeface="Times New Roman" pitchFamily="18" charset="0"/>
                <a:ea typeface="Calibri" pitchFamily="34" charset="0"/>
                <a:cs typeface="Times New Roman" pitchFamily="18" charset="0"/>
              </a:rPr>
              <a:t>dans</a:t>
            </a:r>
            <a:r>
              <a:rPr lang="en-US" sz="2400" dirty="0" smtClean="0">
                <a:solidFill>
                  <a:srgbClr val="000000"/>
                </a:solidFill>
                <a:latin typeface="Times New Roman" pitchFamily="18" charset="0"/>
                <a:ea typeface="Calibri" pitchFamily="34" charset="0"/>
                <a:cs typeface="Times New Roman" pitchFamily="18" charset="0"/>
              </a:rPr>
              <a:t> les </a:t>
            </a:r>
            <a:r>
              <a:rPr lang="en-US" sz="2400" dirty="0" err="1" smtClean="0">
                <a:solidFill>
                  <a:srgbClr val="000000"/>
                </a:solidFill>
                <a:latin typeface="Times New Roman" pitchFamily="18" charset="0"/>
                <a:ea typeface="Calibri" pitchFamily="34" charset="0"/>
                <a:cs typeface="Times New Roman" pitchFamily="18" charset="0"/>
              </a:rPr>
              <a:t>textes</a:t>
            </a:r>
            <a:r>
              <a:rPr lang="en-US" sz="2400" dirty="0" smtClean="0">
                <a:solidFill>
                  <a:srgbClr val="000000"/>
                </a:solidFill>
                <a:latin typeface="Times New Roman" pitchFamily="18" charset="0"/>
                <a:ea typeface="Calibri" pitchFamily="34" charset="0"/>
                <a:cs typeface="Times New Roman" pitchFamily="18" charset="0"/>
              </a:rPr>
              <a:t> </a:t>
            </a:r>
            <a:r>
              <a:rPr lang="en-US" sz="2400" dirty="0" err="1" smtClean="0">
                <a:solidFill>
                  <a:srgbClr val="000000"/>
                </a:solidFill>
                <a:latin typeface="Times New Roman" pitchFamily="18" charset="0"/>
                <a:ea typeface="Calibri" pitchFamily="34" charset="0"/>
                <a:cs typeface="Times New Roman" pitchFamily="18" charset="0"/>
              </a:rPr>
              <a:t>littéraires</a:t>
            </a:r>
            <a:endParaRPr lang="fr-FR" sz="2400" dirty="0">
              <a:solidFill>
                <a:srgbClr val="000000"/>
              </a:solidFill>
              <a:latin typeface="Times New Roman" pitchFamily="18" charset="0"/>
              <a:ea typeface="Calibri" pitchFamily="34" charset="0"/>
              <a:cs typeface="Times New Roman" pitchFamily="18" charset="0"/>
            </a:endParaRPr>
          </a:p>
        </p:txBody>
      </p:sp>
      <p:sp>
        <p:nvSpPr>
          <p:cNvPr id="31745" name="Rectangle 1"/>
          <p:cNvSpPr>
            <a:spLocks noChangeArrowheads="1"/>
          </p:cNvSpPr>
          <p:nvPr/>
        </p:nvSpPr>
        <p:spPr bwMode="auto">
          <a:xfrm>
            <a:off x="214346" y="3071810"/>
            <a:ext cx="8715372"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C00000"/>
                </a:solidFill>
                <a:effectLst>
                  <a:outerShdw blurRad="38100" dist="38100" dir="2700000" algn="tl">
                    <a:srgbClr val="000000">
                      <a:alpha val="43137"/>
                    </a:srgbClr>
                  </a:outerShdw>
                </a:effectLst>
                <a:latin typeface="Times New Roman" pitchFamily="18" charset="0"/>
                <a:ea typeface="Times New Roman" pitchFamily="18" charset="0"/>
                <a:cs typeface="Times New Roman" pitchFamily="18" charset="0"/>
              </a:rPr>
              <a:t>L’objectivité</a:t>
            </a:r>
            <a:r>
              <a:rPr kumimoji="0" lang="fr-FR" sz="2400" b="0" i="0" u="none" strike="noStrike" cap="none" normalizeH="0" baseline="0" dirty="0" smtClean="0">
                <a:ln>
                  <a:noFill/>
                </a:ln>
                <a:solidFill>
                  <a:srgbClr val="000000"/>
                </a:solidFill>
                <a:effectLst>
                  <a:outerShdw blurRad="38100" dist="38100" dir="2700000" algn="tl">
                    <a:srgbClr val="000000">
                      <a:alpha val="43137"/>
                    </a:srgbClr>
                  </a:outerShdw>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est assurée à travers : </a:t>
            </a:r>
            <a:endPar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l’Absence</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de la 1</a:t>
            </a:r>
            <a:r>
              <a:rPr kumimoji="0" lang="fr-FR" sz="2400" b="1" i="0" u="none" strike="noStrike" cap="none" normalizeH="0" baseline="30000" dirty="0" smtClean="0">
                <a:ln>
                  <a:noFill/>
                </a:ln>
                <a:solidFill>
                  <a:srgbClr val="000000"/>
                </a:solidFill>
                <a:effectLst/>
                <a:latin typeface="Times New Roman" pitchFamily="18" charset="0"/>
                <a:ea typeface="Calibri" pitchFamily="34" charset="0"/>
                <a:cs typeface="Times New Roman" pitchFamily="18" charset="0"/>
              </a:rPr>
              <a:t>re</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personne </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du singulier.</a:t>
            </a:r>
            <a:endPar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Dépersonnalisation</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et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distanciation</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de l’auteur : prédominances du pronom impersonnel </a:t>
            </a:r>
            <a:r>
              <a:rPr kumimoji="0" lang="fr-FR" sz="2400" b="1" i="0" u="none" strike="noStrike" cap="none" normalizeH="0" baseline="0" dirty="0" smtClean="0">
                <a:ln>
                  <a:noFill/>
                </a:ln>
                <a:solidFill>
                  <a:srgbClr val="000000"/>
                </a:solidFill>
                <a:latin typeface="Times New Roman" pitchFamily="18" charset="0"/>
                <a:ea typeface="Calibri" pitchFamily="34" charset="0"/>
                <a:cs typeface="Times New Roman" pitchFamily="18" charset="0"/>
              </a:rPr>
              <a:t>« il ». </a:t>
            </a:r>
            <a:endParaRPr kumimoji="0" lang="fr-FR" sz="2400" b="1" i="0" u="none" strike="noStrike" cap="none" normalizeH="0" baseline="0" dirty="0" smtClean="0">
              <a:ln>
                <a:noFill/>
              </a:ln>
              <a:solidFill>
                <a:schemeClr val="tx1"/>
              </a:solidFill>
              <a:latin typeface="Times New Roman" pitchFamily="18" charset="0"/>
              <a:ea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Utilisation du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nous » de modestie </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qui implique soit l’auteur et la communauté scientifique (Ex:</a:t>
            </a:r>
            <a:r>
              <a:rPr kumimoji="0" lang="fr-FR" sz="2400" b="0" i="0" u="none" strike="noStrike" cap="none" normalizeH="0" dirty="0" smtClean="0">
                <a:ln>
                  <a:noFill/>
                </a:ln>
                <a:solidFill>
                  <a:srgbClr val="000000"/>
                </a:solidFill>
                <a:effectLst/>
                <a:latin typeface="Times New Roman" pitchFamily="18" charset="0"/>
                <a:ea typeface="Calibri" pitchFamily="34" charset="0"/>
                <a:cs typeface="Times New Roman" pitchFamily="18" charset="0"/>
              </a:rPr>
              <a:t> </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nous avons constaté que, nous avons conclu que…) soit l’auteur et le lecteur (comme nous l’avons vu dans le chapitre précédent…) </a:t>
            </a:r>
            <a:endPar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Emploi du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on » indéfini.</a:t>
            </a:r>
            <a:endParaRPr kumimoji="0" lang="fr-FR" sz="36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1745"/>
                                        </p:tgtEl>
                                        <p:attrNameLst>
                                          <p:attrName>style.visibility</p:attrName>
                                        </p:attrNameLst>
                                      </p:cBhvr>
                                      <p:to>
                                        <p:strVal val="visible"/>
                                      </p:to>
                                    </p:set>
                                    <p:animEffect transition="in" filter="checkerboard(across)">
                                      <p:cBhvr>
                                        <p:cTn id="7" dur="500"/>
                                        <p:tgtEl>
                                          <p:spTgt spid="317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2594"/>
          </a:xfrm>
        </p:spPr>
        <p:txBody>
          <a:bodyPr>
            <a:normAutofit fontScale="90000"/>
          </a:bodyPr>
          <a:lstStyle/>
          <a:p>
            <a:r>
              <a:rPr lang="fr-FR" b="1" dirty="0" smtClean="0">
                <a:latin typeface="Times New Roman" pitchFamily="18" charset="0"/>
                <a:cs typeface="Times New Roman" pitchFamily="18" charset="0"/>
              </a:rPr>
              <a:t>II. Caractéristiques linguistiques</a:t>
            </a:r>
            <a:endParaRPr lang="fr-FR" b="1"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928670"/>
            <a:ext cx="8186766" cy="5715040"/>
          </a:xfrm>
        </p:spPr>
        <p:txBody>
          <a:bodyPr>
            <a:normAutofit fontScale="92500" lnSpcReduction="10000"/>
          </a:bodyPr>
          <a:lstStyle/>
          <a:p>
            <a:pPr algn="just"/>
            <a:r>
              <a:rPr lang="fr-FR" sz="3400" dirty="0" smtClean="0">
                <a:latin typeface="Times New Roman" pitchFamily="18" charset="0"/>
                <a:cs typeface="Times New Roman" pitchFamily="18" charset="0"/>
              </a:rPr>
              <a:t>Il est conseillé au scripteur, au cours de sa rédaction scientifiques,  de respecter les règles linguistiques suivantes :</a:t>
            </a:r>
          </a:p>
          <a:p>
            <a:pPr lvl="0" algn="just"/>
            <a:r>
              <a:rPr lang="fr-FR" sz="3400" b="1" dirty="0" smtClean="0">
                <a:latin typeface="Times New Roman" pitchFamily="18" charset="0"/>
                <a:cs typeface="Times New Roman" pitchFamily="18" charset="0"/>
              </a:rPr>
              <a:t>Types de phrases : prédominance de la phrase déclarative (par opposition aux phrases interrogatives, impératives et exclamatives)</a:t>
            </a:r>
            <a:endParaRPr lang="fr-FR" sz="3400" dirty="0" smtClean="0">
              <a:latin typeface="Times New Roman" pitchFamily="18" charset="0"/>
              <a:cs typeface="Times New Roman" pitchFamily="18" charset="0"/>
            </a:endParaRPr>
          </a:p>
          <a:p>
            <a:pPr algn="just"/>
            <a:r>
              <a:rPr lang="fr-FR" sz="3400" dirty="0" smtClean="0">
                <a:latin typeface="Times New Roman" pitchFamily="18" charset="0"/>
                <a:cs typeface="Times New Roman" pitchFamily="18" charset="0"/>
              </a:rPr>
              <a:t>- Emploi de </a:t>
            </a:r>
            <a:r>
              <a:rPr lang="fr-FR" sz="3400" b="1" dirty="0" smtClean="0">
                <a:latin typeface="Times New Roman" pitchFamily="18" charset="0"/>
                <a:cs typeface="Times New Roman" pitchFamily="18" charset="0"/>
              </a:rPr>
              <a:t>phrases déclaratives</a:t>
            </a:r>
            <a:r>
              <a:rPr lang="fr-FR" sz="3400" dirty="0" smtClean="0">
                <a:latin typeface="Times New Roman" pitchFamily="18" charset="0"/>
                <a:cs typeface="Times New Roman" pitchFamily="18" charset="0"/>
              </a:rPr>
              <a:t> pour décrire un phénomène, énoncer un fait, introduire des données, rapporter les écrits d’un auteur, formuler sa thèse, exposer une antithèse, formuler une hypothèse, une conclusion, etc.</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7"/>
            <a:ext cx="8229600" cy="2786082"/>
          </a:xfrm>
        </p:spPr>
        <p:txBody>
          <a:bodyPr/>
          <a:lstStyle/>
          <a:p>
            <a:pPr algn="just">
              <a:buNone/>
            </a:pPr>
            <a:r>
              <a:rPr lang="fr-FR" dirty="0" smtClean="0">
                <a:latin typeface="Times New Roman" pitchFamily="18" charset="0"/>
                <a:cs typeface="Times New Roman" pitchFamily="18" charset="0"/>
              </a:rPr>
              <a:t>- Emploi occasionnel de la </a:t>
            </a:r>
            <a:r>
              <a:rPr lang="fr-FR" b="1" dirty="0" smtClean="0">
                <a:latin typeface="Times New Roman" pitchFamily="18" charset="0"/>
                <a:cs typeface="Times New Roman" pitchFamily="18" charset="0"/>
              </a:rPr>
              <a:t>phrase interrogative</a:t>
            </a:r>
            <a:r>
              <a:rPr lang="fr-FR" dirty="0" smtClean="0">
                <a:latin typeface="Times New Roman" pitchFamily="18" charset="0"/>
                <a:cs typeface="Times New Roman" pitchFamily="18" charset="0"/>
              </a:rPr>
              <a:t> (ses emplois sont réservés à la formulation de la question principale et à certaines questions soulevées lors de la recherche).</a:t>
            </a:r>
          </a:p>
          <a:p>
            <a:pPr algn="just">
              <a:buNone/>
            </a:pPr>
            <a:endParaRPr lang="fr-FR" dirty="0" smtClean="0"/>
          </a:p>
          <a:p>
            <a:pPr>
              <a:buNone/>
            </a:pPr>
            <a:endParaRPr lang="fr-FR" dirty="0"/>
          </a:p>
        </p:txBody>
      </p:sp>
      <p:sp>
        <p:nvSpPr>
          <p:cNvPr id="4" name="ZoneTexte 3"/>
          <p:cNvSpPr txBox="1"/>
          <p:nvPr/>
        </p:nvSpPr>
        <p:spPr>
          <a:xfrm>
            <a:off x="571472" y="3000372"/>
            <a:ext cx="8215370" cy="3046988"/>
          </a:xfrm>
          <a:prstGeom prst="rect">
            <a:avLst/>
          </a:prstGeom>
          <a:noFill/>
        </p:spPr>
        <p:txBody>
          <a:bodyPr wrap="square" rtlCol="0">
            <a:spAutoFit/>
          </a:bodyPr>
          <a:lstStyle/>
          <a:p>
            <a:pPr algn="just"/>
            <a:r>
              <a:rPr lang="fr-FR" sz="3200" dirty="0" smtClean="0">
                <a:latin typeface="Times New Roman" pitchFamily="18" charset="0"/>
                <a:cs typeface="Times New Roman" pitchFamily="18" charset="0"/>
              </a:rPr>
              <a:t>- Emploi occasionnel de </a:t>
            </a:r>
            <a:r>
              <a:rPr lang="fr-FR" sz="3200" b="1" dirty="0" smtClean="0">
                <a:latin typeface="Times New Roman" pitchFamily="18" charset="0"/>
                <a:cs typeface="Times New Roman" pitchFamily="18" charset="0"/>
              </a:rPr>
              <a:t>phrases impératives</a:t>
            </a:r>
            <a:r>
              <a:rPr lang="fr-FR" sz="3200" dirty="0" smtClean="0">
                <a:latin typeface="Times New Roman" pitchFamily="18" charset="0"/>
                <a:cs typeface="Times New Roman" pitchFamily="18" charset="0"/>
              </a:rPr>
              <a:t> pour établir des liens avec le destinataire potentiel (le </a:t>
            </a:r>
            <a:r>
              <a:rPr lang="fr-FR" sz="3200" b="1" dirty="0" smtClean="0">
                <a:latin typeface="Times New Roman" pitchFamily="18" charset="0"/>
                <a:cs typeface="Times New Roman" pitchFamily="18" charset="0"/>
              </a:rPr>
              <a:t>verbe</a:t>
            </a:r>
            <a:r>
              <a:rPr lang="fr-FR" sz="3200" dirty="0" smtClean="0">
                <a:latin typeface="Times New Roman" pitchFamily="18" charset="0"/>
                <a:cs typeface="Times New Roman" pitchFamily="18" charset="0"/>
              </a:rPr>
              <a:t> est alors à la </a:t>
            </a:r>
            <a:r>
              <a:rPr lang="fr-FR" sz="3200" b="1" dirty="0" smtClean="0">
                <a:latin typeface="Times New Roman" pitchFamily="18" charset="0"/>
                <a:cs typeface="Times New Roman" pitchFamily="18" charset="0"/>
              </a:rPr>
              <a:t>1</a:t>
            </a:r>
            <a:r>
              <a:rPr lang="fr-FR" sz="3200" b="1" baseline="30000" dirty="0" smtClean="0">
                <a:latin typeface="Times New Roman" pitchFamily="18" charset="0"/>
                <a:cs typeface="Times New Roman" pitchFamily="18" charset="0"/>
              </a:rPr>
              <a:t>re </a:t>
            </a:r>
            <a:r>
              <a:rPr lang="fr-FR" sz="3200" b="1" dirty="0" smtClean="0">
                <a:latin typeface="Times New Roman" pitchFamily="18" charset="0"/>
                <a:cs typeface="Times New Roman" pitchFamily="18" charset="0"/>
              </a:rPr>
              <a:t>pers. du </a:t>
            </a:r>
            <a:r>
              <a:rPr lang="fr-FR" sz="3200" b="1" dirty="0" err="1" smtClean="0">
                <a:latin typeface="Times New Roman" pitchFamily="18" charset="0"/>
                <a:cs typeface="Times New Roman" pitchFamily="18" charset="0"/>
              </a:rPr>
              <a:t>plur</a:t>
            </a:r>
            <a:r>
              <a:rPr lang="fr-FR" sz="3200" dirty="0" smtClean="0">
                <a:latin typeface="Times New Roman" pitchFamily="18" charset="0"/>
                <a:cs typeface="Times New Roman" pitchFamily="18" charset="0"/>
              </a:rPr>
              <a:t>.).</a:t>
            </a:r>
          </a:p>
          <a:p>
            <a:pPr algn="just"/>
            <a:r>
              <a:rPr lang="fr-FR" sz="3200" dirty="0" smtClean="0">
                <a:latin typeface="Times New Roman" pitchFamily="18" charset="0"/>
                <a:cs typeface="Times New Roman" pitchFamily="18" charset="0"/>
              </a:rPr>
              <a:t>Ex. : </a:t>
            </a:r>
            <a:r>
              <a:rPr lang="fr-FR" sz="3200" b="1" dirty="0" smtClean="0">
                <a:latin typeface="Times New Roman" pitchFamily="18" charset="0"/>
                <a:cs typeface="Times New Roman" pitchFamily="18" charset="0"/>
              </a:rPr>
              <a:t>Notons</a:t>
            </a:r>
            <a:r>
              <a:rPr lang="fr-FR" sz="3200" dirty="0" smtClean="0">
                <a:latin typeface="Times New Roman" pitchFamily="18" charset="0"/>
                <a:cs typeface="Times New Roman" pitchFamily="18" charset="0"/>
              </a:rPr>
              <a:t> que, </a:t>
            </a:r>
            <a:r>
              <a:rPr lang="fr-FR" sz="3200" b="1" dirty="0" smtClean="0">
                <a:latin typeface="Times New Roman" pitchFamily="18" charset="0"/>
                <a:cs typeface="Times New Roman" pitchFamily="18" charset="0"/>
              </a:rPr>
              <a:t>Rappelons</a:t>
            </a:r>
            <a:r>
              <a:rPr lang="fr-FR" sz="3200" dirty="0" smtClean="0">
                <a:latin typeface="Times New Roman" pitchFamily="18" charset="0"/>
                <a:cs typeface="Times New Roman" pitchFamily="18" charset="0"/>
              </a:rPr>
              <a:t> que  </a:t>
            </a:r>
          </a:p>
          <a:p>
            <a:pPr algn="just"/>
            <a:endParaRPr lang="fr-FR" sz="3200" dirty="0"/>
          </a:p>
        </p:txBody>
      </p:sp>
      <p:sp>
        <p:nvSpPr>
          <p:cNvPr id="5" name="ZoneTexte 4"/>
          <p:cNvSpPr txBox="1"/>
          <p:nvPr/>
        </p:nvSpPr>
        <p:spPr>
          <a:xfrm>
            <a:off x="357158" y="6000768"/>
            <a:ext cx="8358246" cy="584775"/>
          </a:xfrm>
          <a:prstGeom prst="rect">
            <a:avLst/>
          </a:prstGeom>
          <a:noFill/>
        </p:spPr>
        <p:txBody>
          <a:bodyPr wrap="square" rtlCol="0">
            <a:spAutoFit/>
          </a:bodyPr>
          <a:lstStyle/>
          <a:p>
            <a:r>
              <a:rPr lang="fr-FR" sz="3200" dirty="0" smtClean="0">
                <a:latin typeface="Times New Roman" pitchFamily="18" charset="0"/>
                <a:cs typeface="Times New Roman" pitchFamily="18" charset="0"/>
              </a:rPr>
              <a:t>- Absence de phrases exclamatives.</a:t>
            </a:r>
            <a:endParaRPr lang="fr-F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ppt_x"/>
                                          </p:val>
                                        </p:tav>
                                        <p:tav tm="100000">
                                          <p:val>
                                            <p:strVal val="#ppt_x"/>
                                          </p:val>
                                        </p:tav>
                                      </p:tavLst>
                                    </p:anim>
                                    <p:anim calcmode="lin" valueType="num">
                                      <p:cBhvr additive="base">
                                        <p:cTn id="8" dur="1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heckerboard(across)">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515352" cy="2143140"/>
          </a:xfrm>
        </p:spPr>
        <p:txBody>
          <a:bodyPr>
            <a:normAutofit fontScale="70000" lnSpcReduction="20000"/>
          </a:bodyPr>
          <a:lstStyle/>
          <a:p>
            <a:pPr lvl="0" algn="just"/>
            <a:r>
              <a:rPr lang="fr-FR" sz="3400" b="1" dirty="0" smtClean="0">
                <a:latin typeface="Times New Roman" pitchFamily="18" charset="0"/>
                <a:cs typeface="Times New Roman" pitchFamily="18" charset="0"/>
              </a:rPr>
              <a:t>Choix du mot juste, approprié et correct</a:t>
            </a:r>
            <a:endParaRPr lang="fr-FR" sz="3400" dirty="0" smtClean="0">
              <a:latin typeface="Times New Roman" pitchFamily="18" charset="0"/>
              <a:cs typeface="Times New Roman" pitchFamily="18" charset="0"/>
            </a:endParaRPr>
          </a:p>
          <a:p>
            <a:pPr algn="just">
              <a:buFontTx/>
              <a:buChar char="-"/>
            </a:pPr>
            <a:r>
              <a:rPr lang="fr-FR" sz="3400" dirty="0" smtClean="0">
                <a:latin typeface="Times New Roman" pitchFamily="18" charset="0"/>
                <a:cs typeface="Times New Roman" pitchFamily="18" charset="0"/>
              </a:rPr>
              <a:t>Evitez l’emprunt à l’anglais quand son équivalent en français existe</a:t>
            </a:r>
            <a:r>
              <a:rPr lang="fr-FR" sz="3400" cap="all" dirty="0" smtClean="0">
                <a:latin typeface="Times New Roman" pitchFamily="18" charset="0"/>
                <a:cs typeface="Times New Roman" pitchFamily="18" charset="0"/>
              </a:rPr>
              <a:t>  ex: code </a:t>
            </a:r>
            <a:r>
              <a:rPr lang="fr-FR" sz="3400" cap="all" dirty="0" err="1" smtClean="0">
                <a:latin typeface="Times New Roman" pitchFamily="18" charset="0"/>
                <a:cs typeface="Times New Roman" pitchFamily="18" charset="0"/>
              </a:rPr>
              <a:t>switching</a:t>
            </a:r>
            <a:r>
              <a:rPr lang="fr-FR" sz="3400" cap="all" dirty="0" smtClean="0">
                <a:latin typeface="Times New Roman" pitchFamily="18" charset="0"/>
                <a:cs typeface="Times New Roman" pitchFamily="18" charset="0"/>
              </a:rPr>
              <a:t>  </a:t>
            </a:r>
          </a:p>
          <a:p>
            <a:pPr algn="just">
              <a:buFontTx/>
              <a:buChar char="-"/>
            </a:pPr>
            <a:r>
              <a:rPr lang="fr-FR" sz="3600" dirty="0" smtClean="0">
                <a:latin typeface="Times New Roman" pitchFamily="18" charset="0"/>
                <a:cs typeface="Times New Roman" pitchFamily="18" charset="0"/>
              </a:rPr>
              <a:t>Les mots </a:t>
            </a:r>
            <a:r>
              <a:rPr lang="fr-FR" sz="3600" b="1" dirty="0" smtClean="0">
                <a:latin typeface="Times New Roman" pitchFamily="18" charset="0"/>
                <a:cs typeface="Times New Roman" pitchFamily="18" charset="0"/>
              </a:rPr>
              <a:t>courts</a:t>
            </a:r>
            <a:r>
              <a:rPr lang="fr-FR" sz="3600" dirty="0" smtClean="0">
                <a:latin typeface="Times New Roman" pitchFamily="18" charset="0"/>
                <a:cs typeface="Times New Roman" pitchFamily="18" charset="0"/>
              </a:rPr>
              <a:t> sont mieux compris et se retiennent facilement</a:t>
            </a:r>
            <a:r>
              <a:rPr lang="fr-FR" sz="3600" b="1" dirty="0" smtClean="0">
                <a:latin typeface="Times New Roman" pitchFamily="18" charset="0"/>
                <a:cs typeface="Times New Roman" pitchFamily="18" charset="0"/>
              </a:rPr>
              <a:t>. Ex: </a:t>
            </a:r>
            <a:r>
              <a:rPr lang="fr-FR" sz="3600" dirty="0" smtClean="0">
                <a:latin typeface="Times New Roman" pitchFamily="18" charset="0"/>
                <a:cs typeface="Times New Roman" pitchFamily="18" charset="0"/>
              </a:rPr>
              <a:t> </a:t>
            </a:r>
            <a:r>
              <a:rPr lang="fr-FR" sz="3600" b="1" dirty="0" smtClean="0">
                <a:latin typeface="Times New Roman" pitchFamily="18" charset="0"/>
                <a:cs typeface="Times New Roman" pitchFamily="18" charset="0"/>
              </a:rPr>
              <a:t>étudier</a:t>
            </a:r>
            <a:r>
              <a:rPr lang="fr-FR" sz="3600" dirty="0" smtClean="0">
                <a:latin typeface="Times New Roman" pitchFamily="18" charset="0"/>
                <a:cs typeface="Times New Roman" pitchFamily="18" charset="0"/>
              </a:rPr>
              <a:t> plutôt que </a:t>
            </a:r>
            <a:r>
              <a:rPr lang="fr-FR" sz="3600" b="1" i="1" u="sng" dirty="0" smtClean="0">
                <a:latin typeface="Times New Roman" pitchFamily="18" charset="0"/>
                <a:cs typeface="Times New Roman" pitchFamily="18" charset="0"/>
              </a:rPr>
              <a:t>entreprendre une étude</a:t>
            </a:r>
            <a:r>
              <a:rPr lang="fr-FR" sz="3600" dirty="0" smtClean="0">
                <a:latin typeface="Times New Roman" pitchFamily="18" charset="0"/>
                <a:cs typeface="Times New Roman" pitchFamily="18" charset="0"/>
              </a:rPr>
              <a:t>.</a:t>
            </a:r>
            <a:endParaRPr lang="fr-FR" sz="3400" dirty="0" smtClean="0">
              <a:latin typeface="Times New Roman" pitchFamily="18" charset="0"/>
              <a:cs typeface="Times New Roman" pitchFamily="18" charset="0"/>
            </a:endParaRPr>
          </a:p>
          <a:p>
            <a:pPr lvl="0" algn="just">
              <a:buNone/>
            </a:pPr>
            <a:endParaRPr lang="fr-FR" sz="3400" b="1" dirty="0" smtClean="0">
              <a:latin typeface="Times New Roman" pitchFamily="18" charset="0"/>
              <a:cs typeface="Times New Roman" pitchFamily="18" charset="0"/>
            </a:endParaRPr>
          </a:p>
        </p:txBody>
      </p:sp>
      <p:sp>
        <p:nvSpPr>
          <p:cNvPr id="4" name="ZoneTexte 3"/>
          <p:cNvSpPr txBox="1"/>
          <p:nvPr/>
        </p:nvSpPr>
        <p:spPr>
          <a:xfrm>
            <a:off x="214282" y="2071678"/>
            <a:ext cx="8715436" cy="2585323"/>
          </a:xfrm>
          <a:prstGeom prst="rect">
            <a:avLst/>
          </a:prstGeom>
          <a:noFill/>
        </p:spPr>
        <p:txBody>
          <a:bodyPr wrap="square" rtlCol="0">
            <a:spAutoFit/>
          </a:bodyPr>
          <a:lstStyle/>
          <a:p>
            <a:pPr lvl="0" algn="just">
              <a:buFont typeface="Arial" pitchFamily="34" charset="0"/>
              <a:buChar char="•"/>
            </a:pPr>
            <a:r>
              <a:rPr lang="fr-FR" sz="2400" b="1" dirty="0" smtClean="0">
                <a:latin typeface="Times New Roman" pitchFamily="18" charset="0"/>
                <a:cs typeface="Times New Roman" pitchFamily="18" charset="0"/>
              </a:rPr>
              <a:t>La précision et l’objectivité dans le choix des mots</a:t>
            </a:r>
            <a:endParaRPr lang="fr-FR" sz="2400" dirty="0" smtClean="0">
              <a:latin typeface="Times New Roman" pitchFamily="18" charset="0"/>
              <a:cs typeface="Times New Roman" pitchFamily="18" charset="0"/>
            </a:endParaRPr>
          </a:p>
          <a:p>
            <a:pPr algn="just">
              <a:buNone/>
            </a:pPr>
            <a:r>
              <a:rPr lang="fr-FR" sz="2400" dirty="0" smtClean="0">
                <a:latin typeface="Times New Roman" pitchFamily="18" charset="0"/>
                <a:cs typeface="Times New Roman" pitchFamily="18" charset="0"/>
              </a:rPr>
              <a:t>- Absence de mots vagues, peu d’expressions figées ou imagées de la langue courante. </a:t>
            </a:r>
          </a:p>
          <a:p>
            <a:pPr algn="just">
              <a:buNone/>
            </a:pPr>
            <a:r>
              <a:rPr lang="fr-FR" sz="2400" dirty="0" smtClean="0">
                <a:latin typeface="Times New Roman" pitchFamily="18" charset="0"/>
                <a:cs typeface="Times New Roman" pitchFamily="18" charset="0"/>
              </a:rPr>
              <a:t>Les verbes </a:t>
            </a:r>
            <a:r>
              <a:rPr lang="fr-FR" sz="2400" i="1" dirty="0" smtClean="0">
                <a:latin typeface="Times New Roman" pitchFamily="18" charset="0"/>
                <a:cs typeface="Times New Roman" pitchFamily="18" charset="0"/>
              </a:rPr>
              <a:t>changer</a:t>
            </a:r>
            <a:r>
              <a:rPr lang="fr-FR" sz="2400" dirty="0" smtClean="0">
                <a:latin typeface="Times New Roman" pitchFamily="18" charset="0"/>
                <a:cs typeface="Times New Roman" pitchFamily="18" charset="0"/>
              </a:rPr>
              <a:t>, </a:t>
            </a:r>
            <a:r>
              <a:rPr lang="fr-FR" sz="2400" i="1" dirty="0" smtClean="0">
                <a:latin typeface="Times New Roman" pitchFamily="18" charset="0"/>
                <a:cs typeface="Times New Roman" pitchFamily="18" charset="0"/>
              </a:rPr>
              <a:t>évoluer </a:t>
            </a:r>
            <a:r>
              <a:rPr lang="fr-FR" sz="2400" dirty="0" smtClean="0">
                <a:latin typeface="Times New Roman" pitchFamily="18" charset="0"/>
                <a:cs typeface="Times New Roman" pitchFamily="18" charset="0"/>
              </a:rPr>
              <a:t>peuvent être remplacés par des verbes plus précis : augmenter, s’améliorer, croitre, monter, réduire, baisser, diminuer, se dégrader, se stabiliser…</a:t>
            </a:r>
          </a:p>
          <a:p>
            <a:endParaRPr lang="fr-FR" dirty="0"/>
          </a:p>
        </p:txBody>
      </p:sp>
      <p:sp>
        <p:nvSpPr>
          <p:cNvPr id="5" name="Rectangle 4"/>
          <p:cNvSpPr/>
          <p:nvPr/>
        </p:nvSpPr>
        <p:spPr>
          <a:xfrm>
            <a:off x="142844" y="4643446"/>
            <a:ext cx="8643998" cy="2308324"/>
          </a:xfrm>
          <a:prstGeom prst="rect">
            <a:avLst/>
          </a:prstGeom>
        </p:spPr>
        <p:txBody>
          <a:bodyPr wrap="square">
            <a:spAutoFit/>
          </a:bodyPr>
          <a:lstStyle/>
          <a:p>
            <a:pPr algn="just">
              <a:buNone/>
            </a:pPr>
            <a:r>
              <a:rPr lang="fr-FR"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L</a:t>
            </a:r>
            <a:r>
              <a:rPr lang="fr-FR" sz="3200" dirty="0" smtClean="0">
                <a:latin typeface="Times New Roman" pitchFamily="18" charset="0"/>
                <a:cs typeface="Times New Roman" pitchFamily="18" charset="0"/>
              </a:rPr>
              <a:t>e </a:t>
            </a:r>
            <a:r>
              <a:rPr lang="fr-FR" sz="2800" dirty="0" smtClean="0">
                <a:latin typeface="Times New Roman" pitchFamily="18" charset="0"/>
                <a:cs typeface="Times New Roman" pitchFamily="18" charset="0"/>
              </a:rPr>
              <a:t>recours au </a:t>
            </a:r>
            <a:r>
              <a:rPr lang="fr-FR" sz="2800" b="1" dirty="0" smtClean="0">
                <a:latin typeface="Times New Roman" pitchFamily="18" charset="0"/>
                <a:cs typeface="Times New Roman" pitchFamily="18" charset="0"/>
              </a:rPr>
              <a:t>sens</a:t>
            </a:r>
            <a:r>
              <a:rPr lang="fr-FR" sz="2800"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propre</a:t>
            </a:r>
            <a:r>
              <a:rPr lang="fr-FR" sz="2800" dirty="0" smtClean="0">
                <a:latin typeface="Times New Roman" pitchFamily="18" charset="0"/>
                <a:cs typeface="Times New Roman" pitchFamily="18" charset="0"/>
              </a:rPr>
              <a:t> des mots.</a:t>
            </a:r>
          </a:p>
          <a:p>
            <a:pPr algn="just">
              <a:buNone/>
            </a:pPr>
            <a:r>
              <a:rPr lang="fr-FR" sz="2800" i="1" dirty="0" smtClean="0">
                <a:latin typeface="Times New Roman" pitchFamily="18" charset="0"/>
                <a:cs typeface="Times New Roman" pitchFamily="18" charset="0"/>
              </a:rPr>
              <a:t>Aurélia </a:t>
            </a:r>
            <a:r>
              <a:rPr lang="fr-FR" sz="2800" i="1" dirty="0" err="1" smtClean="0">
                <a:latin typeface="Times New Roman" pitchFamily="18" charset="0"/>
                <a:cs typeface="Times New Roman" pitchFamily="18" charset="0"/>
              </a:rPr>
              <a:t>Dejond</a:t>
            </a:r>
            <a:r>
              <a:rPr lang="fr-FR" sz="2800" i="1" dirty="0" smtClean="0">
                <a:latin typeface="Times New Roman" pitchFamily="18" charset="0"/>
                <a:cs typeface="Times New Roman" pitchFamily="18" charset="0"/>
              </a:rPr>
              <a:t> </a:t>
            </a:r>
            <a:r>
              <a:rPr lang="fr-FR" sz="2800" i="1" dirty="0" smtClean="0">
                <a:solidFill>
                  <a:srgbClr val="FF0000"/>
                </a:solidFill>
                <a:latin typeface="Times New Roman" pitchFamily="18" charset="0"/>
                <a:cs typeface="Times New Roman" pitchFamily="18" charset="0"/>
              </a:rPr>
              <a:t>a fait  </a:t>
            </a:r>
            <a:r>
              <a:rPr lang="fr-FR" sz="2800" i="1" dirty="0" smtClean="0">
                <a:latin typeface="Times New Roman" pitchFamily="18" charset="0"/>
                <a:cs typeface="Times New Roman" pitchFamily="18" charset="0"/>
              </a:rPr>
              <a:t>une étude </a:t>
            </a:r>
            <a:r>
              <a:rPr lang="fr-FR" sz="2800" i="1" dirty="0" smtClean="0">
                <a:solidFill>
                  <a:srgbClr val="FF0000"/>
                </a:solidFill>
                <a:latin typeface="Times New Roman" pitchFamily="18" charset="0"/>
                <a:cs typeface="Times New Roman" pitchFamily="18" charset="0"/>
              </a:rPr>
              <a:t>brillante</a:t>
            </a:r>
            <a:r>
              <a:rPr lang="fr-FR" sz="2800" i="1" dirty="0" smtClean="0">
                <a:latin typeface="Times New Roman" pitchFamily="18" charset="0"/>
                <a:cs typeface="Times New Roman" pitchFamily="18" charset="0"/>
              </a:rPr>
              <a:t> sur le langage des jeunes./ </a:t>
            </a:r>
            <a:r>
              <a:rPr lang="fr-FR" sz="2800" b="1" i="1" dirty="0" smtClean="0">
                <a:latin typeface="Times New Roman" pitchFamily="18" charset="0"/>
                <a:cs typeface="Times New Roman" pitchFamily="18" charset="0"/>
              </a:rPr>
              <a:t>a mené</a:t>
            </a:r>
            <a:r>
              <a:rPr lang="fr-FR" sz="2800" i="1" dirty="0" smtClean="0">
                <a:latin typeface="Times New Roman" pitchFamily="18" charset="0"/>
                <a:cs typeface="Times New Roman" pitchFamily="18" charset="0"/>
              </a:rPr>
              <a:t>/ </a:t>
            </a:r>
            <a:r>
              <a:rPr lang="fr-FR" sz="2800" b="1" i="1" dirty="0" smtClean="0">
                <a:latin typeface="Times New Roman" pitchFamily="18" charset="0"/>
                <a:cs typeface="Times New Roman" pitchFamily="18" charset="0"/>
              </a:rPr>
              <a:t>réalisé</a:t>
            </a:r>
            <a:r>
              <a:rPr lang="fr-FR" sz="2800" i="1" dirty="0" smtClean="0">
                <a:latin typeface="Times New Roman" pitchFamily="18" charset="0"/>
                <a:cs typeface="Times New Roman" pitchFamily="18" charset="0"/>
              </a:rPr>
              <a:t> une étude </a:t>
            </a:r>
            <a:r>
              <a:rPr lang="fr-FR" sz="2800" b="1" i="1" u="sng" dirty="0" smtClean="0">
                <a:latin typeface="Times New Roman" pitchFamily="18" charset="0"/>
                <a:cs typeface="Times New Roman" pitchFamily="18" charset="0"/>
              </a:rPr>
              <a:t>pertinente/ intéressante  </a:t>
            </a:r>
            <a:endParaRPr lang="fr-FR" sz="2800" b="1" dirty="0" smtClean="0">
              <a:latin typeface="Times New Roman" pitchFamily="18" charset="0"/>
              <a:cs typeface="Times New Roman" pitchFamily="18" charset="0"/>
            </a:endParaRPr>
          </a:p>
          <a:p>
            <a:pPr lvl="0" algn="just">
              <a:buNone/>
            </a:pPr>
            <a:endParaRPr lang="fr-FR"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checkerboard(across)">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diamond(in)">
                                      <p:cBhvr>
                                        <p:cTn id="2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785926"/>
            <a:ext cx="8929718" cy="2625725"/>
          </a:xfrm>
        </p:spPr>
        <p:txBody>
          <a:bodyPr>
            <a:normAutofit fontScale="85000" lnSpcReduction="20000"/>
          </a:bodyPr>
          <a:lstStyle/>
          <a:p>
            <a:pPr lvl="0" algn="just"/>
            <a:r>
              <a:rPr lang="fr-FR" b="1" dirty="0" smtClean="0"/>
              <a:t> </a:t>
            </a:r>
            <a:r>
              <a:rPr lang="fr-FR" b="1" dirty="0" smtClean="0">
                <a:latin typeface="Times New Roman" pitchFamily="18" charset="0"/>
                <a:cs typeface="Times New Roman" pitchFamily="18" charset="0"/>
              </a:rPr>
              <a:t>Choix du temps approprié </a:t>
            </a:r>
            <a:endParaRPr lang="fr-FR" dirty="0" smtClean="0">
              <a:latin typeface="Times New Roman" pitchFamily="18" charset="0"/>
              <a:cs typeface="Times New Roman" pitchFamily="18" charset="0"/>
            </a:endParaRPr>
          </a:p>
          <a:p>
            <a:pPr algn="just">
              <a:buNone/>
            </a:pPr>
            <a:r>
              <a:rPr lang="fr-FR" dirty="0" smtClean="0">
                <a:latin typeface="Times New Roman" pitchFamily="18" charset="0"/>
                <a:cs typeface="Times New Roman" pitchFamily="18" charset="0"/>
              </a:rPr>
              <a:t>- Prédominance du </a:t>
            </a:r>
            <a:r>
              <a:rPr lang="fr-FR" b="1" dirty="0" smtClean="0">
                <a:latin typeface="Times New Roman" pitchFamily="18" charset="0"/>
                <a:cs typeface="Times New Roman" pitchFamily="18" charset="0"/>
              </a:rPr>
              <a:t>présent de l'indicatif</a:t>
            </a:r>
            <a:r>
              <a:rPr lang="fr-FR" dirty="0" smtClean="0">
                <a:latin typeface="Times New Roman" pitchFamily="18" charset="0"/>
                <a:cs typeface="Times New Roman" pitchFamily="18" charset="0"/>
              </a:rPr>
              <a:t> notamment en phase d’analyse et  interprétation des résultats </a:t>
            </a:r>
          </a:p>
          <a:p>
            <a:pPr algn="just">
              <a:buNone/>
            </a:pPr>
            <a:r>
              <a:rPr lang="fr-FR" dirty="0" smtClean="0">
                <a:latin typeface="Times New Roman" pitchFamily="18" charset="0"/>
                <a:cs typeface="Times New Roman" pitchFamily="18" charset="0"/>
              </a:rPr>
              <a:t>- Emploi occasionnel du </a:t>
            </a:r>
            <a:r>
              <a:rPr lang="fr-FR" b="1" dirty="0" smtClean="0">
                <a:latin typeface="Times New Roman" pitchFamily="18" charset="0"/>
                <a:cs typeface="Times New Roman" pitchFamily="18" charset="0"/>
              </a:rPr>
              <a:t>passé composé</a:t>
            </a:r>
            <a:r>
              <a:rPr lang="fr-FR" dirty="0" smtClean="0">
                <a:latin typeface="Times New Roman" pitchFamily="18" charset="0"/>
                <a:cs typeface="Times New Roman" pitchFamily="18" charset="0"/>
              </a:rPr>
              <a:t> et du </a:t>
            </a:r>
            <a:r>
              <a:rPr lang="fr-FR" b="1" dirty="0" smtClean="0">
                <a:latin typeface="Times New Roman" pitchFamily="18" charset="0"/>
                <a:cs typeface="Times New Roman" pitchFamily="18" charset="0"/>
              </a:rPr>
              <a:t>futur</a:t>
            </a:r>
            <a:r>
              <a:rPr lang="fr-FR" dirty="0" smtClean="0">
                <a:latin typeface="Times New Roman" pitchFamily="18" charset="0"/>
                <a:cs typeface="Times New Roman" pitchFamily="18" charset="0"/>
              </a:rPr>
              <a:t>, notamment dans les débuts de chapitres et les conclusions partielles de manière à faire des liens</a:t>
            </a:r>
            <a:r>
              <a:rPr lang="fr-FR" b="1"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entre les paragraphes ou les différentes partie du travail.</a:t>
            </a:r>
          </a:p>
          <a:p>
            <a:endParaRPr lang="fr-FR" dirty="0" smtClean="0"/>
          </a:p>
          <a:p>
            <a:endParaRPr lang="fr-FR" dirty="0"/>
          </a:p>
        </p:txBody>
      </p:sp>
      <p:sp>
        <p:nvSpPr>
          <p:cNvPr id="4" name="Rectangle 3"/>
          <p:cNvSpPr/>
          <p:nvPr/>
        </p:nvSpPr>
        <p:spPr>
          <a:xfrm>
            <a:off x="214282" y="428604"/>
            <a:ext cx="8643998" cy="1200329"/>
          </a:xfrm>
          <a:prstGeom prst="rect">
            <a:avLst/>
          </a:prstGeom>
        </p:spPr>
        <p:txBody>
          <a:bodyPr wrap="square">
            <a:spAutoFit/>
          </a:bodyPr>
          <a:lstStyle/>
          <a:p>
            <a:pPr algn="just"/>
            <a:r>
              <a:rPr lang="fr-FR" sz="2400" dirty="0" smtClean="0">
                <a:latin typeface="Times New Roman" pitchFamily="18" charset="0"/>
                <a:cs typeface="Times New Roman" pitchFamily="18" charset="0"/>
              </a:rPr>
              <a:t>- Emploi des </a:t>
            </a:r>
            <a:r>
              <a:rPr lang="fr-FR" sz="2400" b="1" dirty="0" smtClean="0">
                <a:latin typeface="Times New Roman" pitchFamily="18" charset="0"/>
                <a:cs typeface="Times New Roman" pitchFamily="18" charset="0"/>
              </a:rPr>
              <a:t>lexiques spécialisés</a:t>
            </a:r>
            <a:r>
              <a:rPr lang="fr-FR" sz="2400" dirty="0" smtClean="0">
                <a:latin typeface="Times New Roman" pitchFamily="18" charset="0"/>
                <a:cs typeface="Times New Roman" pitchFamily="18" charset="0"/>
              </a:rPr>
              <a:t> (propres à un domaine particulier) (mot signe linguistique (linguistique) morphème en morphologie, son (phone/ phonème</a:t>
            </a:r>
            <a:r>
              <a:rPr lang="fr-FR" sz="2400" dirty="0" smtClean="0"/>
              <a:t>) </a:t>
            </a:r>
            <a:endParaRPr lang="fr-FR" sz="2400" dirty="0"/>
          </a:p>
        </p:txBody>
      </p:sp>
      <p:sp>
        <p:nvSpPr>
          <p:cNvPr id="6" name="ZoneTexte 5"/>
          <p:cNvSpPr txBox="1"/>
          <p:nvPr/>
        </p:nvSpPr>
        <p:spPr>
          <a:xfrm>
            <a:off x="0" y="4642009"/>
            <a:ext cx="8786842" cy="2215991"/>
          </a:xfrm>
          <a:prstGeom prst="rect">
            <a:avLst/>
          </a:prstGeom>
          <a:noFill/>
        </p:spPr>
        <p:txBody>
          <a:bodyPr wrap="square" rtlCol="0">
            <a:spAutoFit/>
          </a:bodyPr>
          <a:lstStyle/>
          <a:p>
            <a:pPr lvl="0" algn="just">
              <a:buFont typeface="Arial" pitchFamily="34" charset="0"/>
              <a:buChar char="•"/>
            </a:pPr>
            <a:r>
              <a:rPr lang="fr-FR" sz="2400" b="1" dirty="0" smtClean="0">
                <a:latin typeface="Times New Roman" pitchFamily="18" charset="0"/>
                <a:cs typeface="Times New Roman" pitchFamily="18" charset="0"/>
              </a:rPr>
              <a:t>La concision</a:t>
            </a:r>
          </a:p>
          <a:p>
            <a:pPr algn="just">
              <a:buNone/>
            </a:pPr>
            <a:r>
              <a:rPr lang="fr-FR" sz="2400" dirty="0" smtClean="0">
                <a:latin typeface="Times New Roman" pitchFamily="18" charset="0"/>
                <a:cs typeface="Times New Roman" pitchFamily="18" charset="0"/>
              </a:rPr>
              <a:t>- Emploi d'abréviations, de sigles, de langages symboliques.</a:t>
            </a:r>
          </a:p>
          <a:p>
            <a:pPr algn="just">
              <a:buNone/>
            </a:pPr>
            <a:r>
              <a:rPr lang="fr-FR" sz="2400" dirty="0" smtClean="0">
                <a:latin typeface="Times New Roman" pitchFamily="18" charset="0"/>
                <a:cs typeface="Times New Roman" pitchFamily="18" charset="0"/>
              </a:rPr>
              <a:t>- Emploi les symboles des unités de mesure et les symboles mathématiques dans les descriptions statistiques. </a:t>
            </a:r>
          </a:p>
          <a:p>
            <a:pPr lvl="0" algn="just">
              <a:buFont typeface="Arial" pitchFamily="34" charset="0"/>
              <a:buChar char="•"/>
            </a:pPr>
            <a:r>
              <a:rPr lang="fr-FR" sz="2400" b="1" dirty="0" smtClean="0">
                <a:latin typeface="Times New Roman" pitchFamily="18" charset="0"/>
                <a:cs typeface="Times New Roman" pitchFamily="18" charset="0"/>
              </a:rPr>
              <a:t>Respect de la syntaxe du français et de son orthographe.</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additive="base">
                                        <p:cTn id="22" dur="1000" fill="hold"/>
                                        <p:tgtEl>
                                          <p:spTgt spid="6"/>
                                        </p:tgtEl>
                                        <p:attrNameLst>
                                          <p:attrName>ppt_x</p:attrName>
                                        </p:attrNameLst>
                                      </p:cBhvr>
                                      <p:tavLst>
                                        <p:tav tm="0">
                                          <p:val>
                                            <p:strVal val="#ppt_x"/>
                                          </p:val>
                                        </p:tav>
                                        <p:tav tm="100000">
                                          <p:val>
                                            <p:strVal val="#ppt_x"/>
                                          </p:val>
                                        </p:tav>
                                      </p:tavLst>
                                    </p:anim>
                                    <p:anim calcmode="lin" valueType="num">
                                      <p:cBhvr additive="base">
                                        <p:cTn id="23" dur="10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latin typeface="Times New Roman" pitchFamily="18" charset="0"/>
                <a:cs typeface="Times New Roman" pitchFamily="18" charset="0"/>
              </a:rPr>
              <a:t>L’organisation du cours</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fontScale="77500" lnSpcReduction="20000"/>
          </a:bodyPr>
          <a:lstStyle/>
          <a:p>
            <a:pPr algn="just">
              <a:lnSpc>
                <a:spcPct val="200000"/>
              </a:lnSpc>
            </a:pPr>
            <a:r>
              <a:rPr lang="fr-FR" b="1" dirty="0" smtClean="0">
                <a:latin typeface="Times New Roman" pitchFamily="18" charset="0"/>
                <a:cs typeface="Times New Roman" pitchFamily="18" charset="0"/>
              </a:rPr>
              <a:t>Introduction</a:t>
            </a:r>
            <a:endParaRPr lang="fr-FR" dirty="0">
              <a:latin typeface="Times New Roman" pitchFamily="18" charset="0"/>
              <a:cs typeface="Times New Roman" pitchFamily="18" charset="0"/>
            </a:endParaRPr>
          </a:p>
          <a:p>
            <a:pPr algn="just">
              <a:lnSpc>
                <a:spcPct val="200000"/>
              </a:lnSpc>
            </a:pPr>
            <a:r>
              <a:rPr lang="fr-FR" b="1" dirty="0">
                <a:latin typeface="Times New Roman" pitchFamily="18" charset="0"/>
                <a:cs typeface="Times New Roman" pitchFamily="18" charset="0"/>
                <a:hlinkClick r:id="rId2" tooltip="Chapitre I"/>
              </a:rPr>
              <a:t>Chapitre I</a:t>
            </a:r>
            <a:r>
              <a:rPr lang="fr-FR" dirty="0">
                <a:latin typeface="Times New Roman" pitchFamily="18" charset="0"/>
                <a:cs typeface="Times New Roman" pitchFamily="18" charset="0"/>
              </a:rPr>
              <a:t>: les caractéristiques </a:t>
            </a:r>
            <a:r>
              <a:rPr lang="fr-FR" dirty="0" smtClean="0">
                <a:latin typeface="Times New Roman" pitchFamily="18" charset="0"/>
                <a:cs typeface="Times New Roman" pitchFamily="18" charset="0"/>
              </a:rPr>
              <a:t>discursives </a:t>
            </a:r>
            <a:r>
              <a:rPr lang="fr-FR" dirty="0">
                <a:latin typeface="Times New Roman" pitchFamily="18" charset="0"/>
                <a:cs typeface="Times New Roman" pitchFamily="18" charset="0"/>
              </a:rPr>
              <a:t>et linguistiques  des écrits scientifiques</a:t>
            </a:r>
          </a:p>
          <a:p>
            <a:pPr algn="just">
              <a:lnSpc>
                <a:spcPct val="200000"/>
              </a:lnSpc>
            </a:pPr>
            <a:r>
              <a:rPr lang="fr-FR" b="1" u="sng" dirty="0">
                <a:latin typeface="Times New Roman" pitchFamily="18" charset="0"/>
                <a:cs typeface="Times New Roman" pitchFamily="18" charset="0"/>
                <a:hlinkClick r:id="rId3" tooltip="Chapitre II"/>
              </a:rPr>
              <a:t>Chapitre II</a:t>
            </a:r>
            <a:r>
              <a:rPr lang="fr-FR" dirty="0">
                <a:latin typeface="Times New Roman" pitchFamily="18" charset="0"/>
                <a:cs typeface="Times New Roman" pitchFamily="18" charset="0"/>
              </a:rPr>
              <a:t>: les caractéristiques textuelles des écrits scientifiques</a:t>
            </a:r>
          </a:p>
          <a:p>
            <a:pPr algn="just">
              <a:lnSpc>
                <a:spcPct val="200000"/>
              </a:lnSpc>
            </a:pPr>
            <a:r>
              <a:rPr lang="fr-FR" b="1" dirty="0">
                <a:latin typeface="Times New Roman" pitchFamily="18" charset="0"/>
                <a:cs typeface="Times New Roman" pitchFamily="18" charset="0"/>
              </a:rPr>
              <a:t>Conclusion</a:t>
            </a:r>
            <a:endParaRPr lang="fr-FR" dirty="0">
              <a:latin typeface="Times New Roman" pitchFamily="18" charset="0"/>
              <a:cs typeface="Times New Roman" pitchFamily="18" charset="0"/>
            </a:endParaRPr>
          </a:p>
          <a:p>
            <a:pPr>
              <a:buNone/>
            </a:pP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latin typeface="Times New Roman" pitchFamily="18" charset="0"/>
                <a:cs typeface="Times New Roman" pitchFamily="18" charset="0"/>
                <a:hlinkClick r:id="rId2"/>
              </a:rPr>
              <a:t>Unité d'apprentissage N°01</a:t>
            </a:r>
            <a:r>
              <a:rPr lang="fr-FR" b="1" dirty="0">
                <a:latin typeface="Times New Roman" pitchFamily="18" charset="0"/>
                <a:cs typeface="Times New Roman" pitchFamily="18" charset="0"/>
              </a:rPr>
              <a:t/>
            </a:r>
            <a:br>
              <a:rPr lang="fr-FR" b="1" dirty="0">
                <a:latin typeface="Times New Roman" pitchFamily="18" charset="0"/>
                <a:cs typeface="Times New Roman" pitchFamily="18" charset="0"/>
              </a:rPr>
            </a:br>
            <a:r>
              <a:rPr lang="fr-FR" dirty="0">
                <a:latin typeface="Times New Roman" pitchFamily="18" charset="0"/>
                <a:cs typeface="Times New Roman" pitchFamily="18" charset="0"/>
              </a:rPr>
              <a:t/>
            </a:r>
            <a:br>
              <a:rPr lang="fr-FR" dirty="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285720" y="857232"/>
            <a:ext cx="8401080" cy="5786478"/>
          </a:xfrm>
        </p:spPr>
        <p:txBody>
          <a:bodyPr>
            <a:normAutofit fontScale="92500" lnSpcReduction="20000"/>
          </a:bodyPr>
          <a:lstStyle/>
          <a:p>
            <a:pPr algn="just"/>
            <a:r>
              <a:rPr lang="fr-FR" dirty="0">
                <a:latin typeface="Times New Roman" pitchFamily="18" charset="0"/>
                <a:cs typeface="Times New Roman" pitchFamily="18" charset="0"/>
              </a:rPr>
              <a:t>A travers le présent chapitre, l'apprenant sera capable de </a:t>
            </a:r>
            <a:r>
              <a:rPr lang="fr-FR" dirty="0" smtClean="0">
                <a:latin typeface="Times New Roman" pitchFamily="18" charset="0"/>
                <a:cs typeface="Times New Roman" pitchFamily="18" charset="0"/>
              </a:rPr>
              <a:t>:</a:t>
            </a:r>
            <a:endParaRPr lang="fr-FR" dirty="0">
              <a:latin typeface="Times New Roman" pitchFamily="18" charset="0"/>
              <a:cs typeface="Times New Roman" pitchFamily="18" charset="0"/>
            </a:endParaRPr>
          </a:p>
          <a:p>
            <a:pPr algn="just"/>
            <a:r>
              <a:rPr lang="fr-FR" dirty="0">
                <a:latin typeface="Times New Roman" pitchFamily="18" charset="0"/>
                <a:cs typeface="Times New Roman" pitchFamily="18" charset="0"/>
              </a:rPr>
              <a:t>- </a:t>
            </a:r>
            <a:r>
              <a:rPr lang="fr-FR" b="1" dirty="0">
                <a:latin typeface="Times New Roman" pitchFamily="18" charset="0"/>
                <a:cs typeface="Times New Roman" pitchFamily="18" charset="0"/>
              </a:rPr>
              <a:t>Distinguer</a:t>
            </a:r>
            <a:r>
              <a:rPr lang="fr-FR" dirty="0">
                <a:latin typeface="Times New Roman" pitchFamily="18" charset="0"/>
                <a:cs typeface="Times New Roman" pitchFamily="18" charset="0"/>
              </a:rPr>
              <a:t> un texte scientifique d'un texte ordinaire.</a:t>
            </a:r>
          </a:p>
          <a:p>
            <a:pPr algn="just"/>
            <a:r>
              <a:rPr lang="fr-FR" dirty="0">
                <a:latin typeface="Times New Roman" pitchFamily="18" charset="0"/>
                <a:cs typeface="Times New Roman" pitchFamily="18" charset="0"/>
              </a:rPr>
              <a:t>- </a:t>
            </a:r>
            <a:r>
              <a:rPr lang="fr-FR" b="1" dirty="0">
                <a:latin typeface="Times New Roman" pitchFamily="18" charset="0"/>
                <a:cs typeface="Times New Roman" pitchFamily="18" charset="0"/>
              </a:rPr>
              <a:t>Délimiter</a:t>
            </a:r>
            <a:r>
              <a:rPr lang="fr-FR" dirty="0">
                <a:latin typeface="Times New Roman" pitchFamily="18" charset="0"/>
                <a:cs typeface="Times New Roman" pitchFamily="18" charset="0"/>
              </a:rPr>
              <a:t> le cadre énonciatif d'un texte scientifique suivant le schéma d'énonciation lors des activités de lecture.</a:t>
            </a:r>
          </a:p>
          <a:p>
            <a:pPr algn="just"/>
            <a:r>
              <a:rPr lang="fr-FR" dirty="0">
                <a:latin typeface="Times New Roman" pitchFamily="18" charset="0"/>
                <a:cs typeface="Times New Roman" pitchFamily="18" charset="0"/>
              </a:rPr>
              <a:t>- </a:t>
            </a:r>
            <a:r>
              <a:rPr lang="fr-FR" b="1" dirty="0">
                <a:latin typeface="Times New Roman" pitchFamily="18" charset="0"/>
                <a:cs typeface="Times New Roman" pitchFamily="18" charset="0"/>
              </a:rPr>
              <a:t>Mesurer</a:t>
            </a:r>
            <a:r>
              <a:rPr lang="fr-FR" dirty="0">
                <a:latin typeface="Times New Roman" pitchFamily="18" charset="0"/>
                <a:cs typeface="Times New Roman" pitchFamily="18" charset="0"/>
              </a:rPr>
              <a:t> l'importance de « l'objectivité » lors de la rédaction.</a:t>
            </a:r>
          </a:p>
          <a:p>
            <a:pPr algn="just"/>
            <a:r>
              <a:rPr lang="fr-FR" dirty="0">
                <a:latin typeface="Times New Roman" pitchFamily="18" charset="0"/>
                <a:cs typeface="Times New Roman" pitchFamily="18" charset="0"/>
              </a:rPr>
              <a:t>- </a:t>
            </a:r>
            <a:r>
              <a:rPr lang="fr-FR" b="1" dirty="0">
                <a:latin typeface="Times New Roman" pitchFamily="18" charset="0"/>
                <a:cs typeface="Times New Roman" pitchFamily="18" charset="0"/>
              </a:rPr>
              <a:t>Assurer</a:t>
            </a:r>
            <a:r>
              <a:rPr lang="fr-FR" dirty="0">
                <a:latin typeface="Times New Roman" pitchFamily="18" charset="0"/>
                <a:cs typeface="Times New Roman" pitchFamily="18" charset="0"/>
              </a:rPr>
              <a:t> l'acte d'énonciation lors des activités de rédaction</a:t>
            </a:r>
          </a:p>
          <a:p>
            <a:pPr algn="just"/>
            <a:r>
              <a:rPr lang="fr-FR" dirty="0">
                <a:latin typeface="Times New Roman" pitchFamily="18" charset="0"/>
                <a:cs typeface="Times New Roman" pitchFamily="18" charset="0"/>
              </a:rPr>
              <a:t>- </a:t>
            </a:r>
            <a:r>
              <a:rPr lang="fr-FR" b="1" dirty="0">
                <a:latin typeface="Times New Roman" pitchFamily="18" charset="0"/>
                <a:cs typeface="Times New Roman" pitchFamily="18" charset="0"/>
              </a:rPr>
              <a:t>Respecter</a:t>
            </a:r>
            <a:r>
              <a:rPr lang="fr-FR" dirty="0">
                <a:latin typeface="Times New Roman" pitchFamily="18" charset="0"/>
                <a:cs typeface="Times New Roman" pitchFamily="18" charset="0"/>
              </a:rPr>
              <a:t> les normes linguistiques d'un texte scientifique en phase de rédaction.</a:t>
            </a:r>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effectLst>
                  <a:outerShdw blurRad="38100" dist="38100" dir="2700000" algn="tl">
                    <a:srgbClr val="000000">
                      <a:alpha val="43137"/>
                    </a:srgbClr>
                  </a:outerShdw>
                </a:effectLst>
                <a:latin typeface="Times New Roman" pitchFamily="18" charset="0"/>
                <a:cs typeface="Times New Roman" pitchFamily="18" charset="0"/>
              </a:rPr>
              <a:t>Partie N°01 du cours </a:t>
            </a:r>
            <a:endParaRPr lang="fr-FR"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285860"/>
            <a:ext cx="8329642" cy="5143536"/>
          </a:xfrm>
        </p:spPr>
        <p:txBody>
          <a:bodyPr>
            <a:normAutofit lnSpcReduction="10000"/>
          </a:bodyPr>
          <a:lstStyle/>
          <a:p>
            <a:pPr algn="just"/>
            <a:r>
              <a:rPr lang="fr-FR" dirty="0" smtClean="0">
                <a:latin typeface="Times New Roman" pitchFamily="18" charset="0"/>
                <a:cs typeface="Times New Roman" pitchFamily="18" charset="0"/>
              </a:rPr>
              <a:t>Cette partie vise</a:t>
            </a:r>
            <a:r>
              <a:rPr lang="fr-FR" dirty="0">
                <a:latin typeface="Times New Roman" pitchFamily="18" charset="0"/>
                <a:cs typeface="Times New Roman" pitchFamily="18" charset="0"/>
              </a:rPr>
              <a:t>, d’abord, à mettre en évidence les écrits scientifiques en les opposant aux écrits ordinaires. Ensuite, nous dresserons les particularités énonciatives et linguistiques. Dans cette partie, nous insisterons, d’un coté, sur l’importance du cadre énonciatif ainsi que  le principe de </a:t>
            </a:r>
            <a:r>
              <a:rPr lang="fr-FR" i="1" dirty="0">
                <a:latin typeface="Times New Roman" pitchFamily="18" charset="0"/>
                <a:cs typeface="Times New Roman" pitchFamily="18" charset="0"/>
              </a:rPr>
              <a:t>« l’objectivité  de l’information</a:t>
            </a:r>
            <a:r>
              <a:rPr lang="fr-FR" dirty="0">
                <a:latin typeface="Times New Roman" pitchFamily="18" charset="0"/>
                <a:cs typeface="Times New Roman" pitchFamily="18" charset="0"/>
              </a:rPr>
              <a:t> ». D’un autre, nous présenterons les différentes particularités linguistiques qui marquent le texte scientifique, entre autres : le vocabulaire et les constructions phrastiques.</a:t>
            </a:r>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u="sng" dirty="0" err="1">
                <a:effectLst>
                  <a:outerShdw blurRad="38100" dist="38100" dir="2700000" algn="tl">
                    <a:srgbClr val="000000">
                      <a:alpha val="43137"/>
                    </a:srgbClr>
                  </a:outerShdw>
                </a:effectLst>
                <a:latin typeface="Times New Roman" pitchFamily="18" charset="0"/>
                <a:cs typeface="Times New Roman" pitchFamily="18" charset="0"/>
                <a:hlinkClick r:id="rId2"/>
              </a:rPr>
              <a:t>Prérequis</a:t>
            </a:r>
            <a:r>
              <a:rPr lang="fr-FR" b="1" dirty="0">
                <a:effectLst>
                  <a:outerShdw blurRad="38100" dist="38100" dir="2700000" algn="tl">
                    <a:srgbClr val="000000">
                      <a:alpha val="43137"/>
                    </a:srgbClr>
                  </a:outerShdw>
                </a:effectLst>
                <a:latin typeface="Times New Roman" pitchFamily="18" charset="0"/>
                <a:cs typeface="Times New Roman" pitchFamily="18" charset="0"/>
              </a:rPr>
              <a:t/>
            </a:r>
            <a:br>
              <a:rPr lang="fr-FR" b="1" dirty="0">
                <a:effectLst>
                  <a:outerShdw blurRad="38100" dist="38100" dir="2700000" algn="tl">
                    <a:srgbClr val="000000">
                      <a:alpha val="43137"/>
                    </a:srgbClr>
                  </a:outerShdw>
                </a:effectLst>
                <a:latin typeface="Times New Roman" pitchFamily="18" charset="0"/>
                <a:cs typeface="Times New Roman" pitchFamily="18" charset="0"/>
              </a:rPr>
            </a:br>
            <a:endParaRPr lang="fr-FR"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Espace réservé du contenu 2"/>
          <p:cNvSpPr>
            <a:spLocks noGrp="1"/>
          </p:cNvSpPr>
          <p:nvPr>
            <p:ph idx="1"/>
          </p:nvPr>
        </p:nvSpPr>
        <p:spPr>
          <a:xfrm>
            <a:off x="357158" y="1000108"/>
            <a:ext cx="8329642" cy="5126055"/>
          </a:xfrm>
        </p:spPr>
        <p:txBody>
          <a:bodyPr>
            <a:normAutofit/>
          </a:bodyPr>
          <a:lstStyle/>
          <a:p>
            <a:pPr algn="just"/>
            <a:r>
              <a:rPr lang="fr-FR" dirty="0">
                <a:latin typeface="Times New Roman" pitchFamily="18" charset="0"/>
                <a:cs typeface="Times New Roman" pitchFamily="18" charset="0"/>
              </a:rPr>
              <a:t>Afin d'atteindre les objectifs visés par le présent cours, l’étudiant est amené à avoir certains pré-requis. Il doit connaître:</a:t>
            </a:r>
          </a:p>
          <a:p>
            <a:pPr algn="just"/>
            <a:r>
              <a:rPr lang="fr-FR"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Les types de textes.</a:t>
            </a:r>
          </a:p>
          <a:p>
            <a:pPr algn="just"/>
            <a:r>
              <a:rPr lang="fr-FR"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Le schéma de communication de Jacobson</a:t>
            </a:r>
            <a:r>
              <a:rPr lang="fr-FR"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a:t>
            </a:r>
          </a:p>
          <a:p>
            <a:pPr algn="just">
              <a:buNone/>
            </a:pPr>
            <a:endParaRPr lang="fr-FR" dirty="0">
              <a:latin typeface="Times New Roman" pitchFamily="18" charset="0"/>
              <a:cs typeface="Times New Roman" pitchFamily="18" charset="0"/>
            </a:endParaRPr>
          </a:p>
          <a:p>
            <a:pPr algn="just">
              <a:buNone/>
            </a:pPr>
            <a:r>
              <a:rPr lang="fr-FR" dirty="0" smtClean="0">
                <a:latin typeface="Times New Roman" pitchFamily="18" charset="0"/>
                <a:cs typeface="Times New Roman" pitchFamily="18" charset="0"/>
              </a:rPr>
              <a:t>Pour vérifier </a:t>
            </a:r>
            <a:r>
              <a:rPr lang="fr-FR" dirty="0">
                <a:latin typeface="Times New Roman" pitchFamily="18" charset="0"/>
                <a:cs typeface="Times New Roman" pitchFamily="18" charset="0"/>
              </a:rPr>
              <a:t>la maitrise des points cités </a:t>
            </a:r>
            <a:r>
              <a:rPr lang="fr-FR" dirty="0" smtClean="0">
                <a:latin typeface="Times New Roman" pitchFamily="18" charset="0"/>
                <a:cs typeface="Times New Roman" pitchFamily="18" charset="0"/>
              </a:rPr>
              <a:t>supra, nous </a:t>
            </a:r>
            <a:r>
              <a:rPr lang="fr-FR" dirty="0">
                <a:latin typeface="Times New Roman" pitchFamily="18" charset="0"/>
                <a:cs typeface="Times New Roman" pitchFamily="18" charset="0"/>
              </a:rPr>
              <a:t>sollicitons </a:t>
            </a:r>
            <a:r>
              <a:rPr lang="fr-FR" dirty="0" smtClean="0">
                <a:latin typeface="Times New Roman" pitchFamily="18" charset="0"/>
                <a:cs typeface="Times New Roman" pitchFamily="18" charset="0"/>
              </a:rPr>
              <a:t>les apprenants pour </a:t>
            </a:r>
            <a:r>
              <a:rPr lang="fr-FR" dirty="0">
                <a:latin typeface="Times New Roman" pitchFamily="18" charset="0"/>
                <a:cs typeface="Times New Roman" pitchFamily="18" charset="0"/>
              </a:rPr>
              <a:t>répondre à </a:t>
            </a:r>
            <a:r>
              <a:rPr lang="fr-FR" dirty="0" smtClean="0">
                <a:latin typeface="Times New Roman" pitchFamily="18" charset="0"/>
                <a:cs typeface="Times New Roman" pitchFamily="18" charset="0"/>
              </a:rPr>
              <a:t>2 questions </a:t>
            </a:r>
            <a:r>
              <a:rPr lang="fr-FR" dirty="0">
                <a:latin typeface="Times New Roman" pitchFamily="18" charset="0"/>
                <a:cs typeface="Times New Roman" pitchFamily="18" charset="0"/>
              </a:rPr>
              <a:t>fondamentales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Test des pré-requis N°01 </a:t>
            </a:r>
            <a:endParaRPr lang="fr-FR"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Espace réservé du contenu 2"/>
          <p:cNvSpPr>
            <a:spLocks noGrp="1"/>
          </p:cNvSpPr>
          <p:nvPr>
            <p:ph idx="1"/>
          </p:nvPr>
        </p:nvSpPr>
        <p:spPr>
          <a:xfrm>
            <a:off x="428596" y="1428736"/>
            <a:ext cx="8258204" cy="4697427"/>
          </a:xfrm>
        </p:spPr>
        <p:txBody>
          <a:bodyPr/>
          <a:lstStyle/>
          <a:p>
            <a:pPr>
              <a:buNone/>
            </a:pPr>
            <a:endParaRPr lang="en-US" b="1" dirty="0" smtClean="0"/>
          </a:p>
          <a:p>
            <a:pPr>
              <a:buNone/>
            </a:pPr>
            <a:r>
              <a:rPr lang="en-US" sz="4000" b="1" dirty="0">
                <a:effectLst>
                  <a:outerShdw blurRad="38100" dist="38100" dir="2700000" algn="tl">
                    <a:srgbClr val="000000">
                      <a:alpha val="43137"/>
                    </a:srgbClr>
                  </a:outerShdw>
                </a:effectLst>
              </a:rPr>
              <a:t> </a:t>
            </a:r>
            <a:endParaRPr lang="en-US" sz="4000" b="1" dirty="0" smtClean="0">
              <a:effectLst>
                <a:outerShdw blurRad="38100" dist="38100" dir="2700000" algn="tl">
                  <a:srgbClr val="000000">
                    <a:alpha val="43137"/>
                  </a:srgbClr>
                </a:outerShdw>
              </a:effectLst>
            </a:endParaRPr>
          </a:p>
          <a:p>
            <a:pPr algn="ctr">
              <a:buNone/>
            </a:pPr>
            <a:r>
              <a:rPr lang="en-US" sz="4800" b="1" dirty="0" err="1" smtClean="0">
                <a:effectLst>
                  <a:outerShdw blurRad="38100" dist="38100" dir="2700000" algn="tl">
                    <a:srgbClr val="000000">
                      <a:alpha val="43137"/>
                    </a:srgbClr>
                  </a:outerShdw>
                </a:effectLst>
              </a:rPr>
              <a:t>Quels</a:t>
            </a:r>
            <a:r>
              <a:rPr lang="en-US" sz="4800" b="1" dirty="0" smtClean="0">
                <a:effectLst>
                  <a:outerShdw blurRad="38100" dist="38100" dir="2700000" algn="tl">
                    <a:srgbClr val="000000">
                      <a:alpha val="43137"/>
                    </a:srgbClr>
                  </a:outerShdw>
                </a:effectLst>
              </a:rPr>
              <a:t> </a:t>
            </a:r>
            <a:r>
              <a:rPr lang="en-US" sz="4800" b="1" dirty="0" err="1">
                <a:effectLst>
                  <a:outerShdw blurRad="38100" dist="38100" dir="2700000" algn="tl">
                    <a:srgbClr val="000000">
                      <a:alpha val="43137"/>
                    </a:srgbClr>
                  </a:outerShdw>
                </a:effectLst>
              </a:rPr>
              <a:t>sont</a:t>
            </a:r>
            <a:r>
              <a:rPr lang="en-US" sz="4800" b="1" dirty="0">
                <a:effectLst>
                  <a:outerShdw blurRad="38100" dist="38100" dir="2700000" algn="tl">
                    <a:srgbClr val="000000">
                      <a:alpha val="43137"/>
                    </a:srgbClr>
                  </a:outerShdw>
                </a:effectLst>
              </a:rPr>
              <a:t> les types de </a:t>
            </a:r>
            <a:r>
              <a:rPr lang="en-US" sz="4800" b="1" dirty="0" err="1" smtClean="0">
                <a:effectLst>
                  <a:outerShdw blurRad="38100" dist="38100" dir="2700000" algn="tl">
                    <a:srgbClr val="000000">
                      <a:alpha val="43137"/>
                    </a:srgbClr>
                  </a:outerShdw>
                </a:effectLst>
              </a:rPr>
              <a:t>texte</a:t>
            </a:r>
            <a:r>
              <a:rPr lang="en-US" sz="4800" b="1" dirty="0">
                <a:effectLst>
                  <a:outerShdw blurRad="38100" dist="38100" dir="2700000" algn="tl">
                    <a:srgbClr val="000000">
                      <a:alpha val="43137"/>
                    </a:srgbClr>
                  </a:outerShdw>
                </a:effectLst>
              </a:rPr>
              <a:t> ?</a:t>
            </a:r>
            <a:endParaRPr lang="fr-FR" sz="48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071570"/>
          </a:xfrm>
        </p:spPr>
        <p:txBody>
          <a:bodyPr>
            <a:normAutofit fontScale="90000"/>
          </a:bodyPr>
          <a:lstStyle/>
          <a:p>
            <a:pPr algn="l"/>
            <a:r>
              <a:rPr lang="fr-FR" sz="2700" dirty="0">
                <a:latin typeface="Times New Roman" pitchFamily="18" charset="0"/>
                <a:cs typeface="Times New Roman" pitchFamily="18" charset="0"/>
              </a:rPr>
              <a:t>Il existe </a:t>
            </a:r>
            <a:r>
              <a:rPr lang="fr-FR" sz="2700" b="1" dirty="0">
                <a:latin typeface="Times New Roman" pitchFamily="18" charset="0"/>
                <a:cs typeface="Times New Roman" pitchFamily="18" charset="0"/>
              </a:rPr>
              <a:t>7 types </a:t>
            </a:r>
            <a:r>
              <a:rPr lang="fr-FR" sz="2700" dirty="0">
                <a:latin typeface="Times New Roman" pitchFamily="18" charset="0"/>
                <a:cs typeface="Times New Roman" pitchFamily="18" charset="0"/>
              </a:rPr>
              <a:t>de discours (ou textes) : </a:t>
            </a:r>
            <a:r>
              <a:rPr lang="fr-FR" sz="2700" i="1" dirty="0">
                <a:latin typeface="Times New Roman" pitchFamily="18" charset="0"/>
                <a:cs typeface="Times New Roman" pitchFamily="18" charset="0"/>
              </a:rPr>
              <a:t>narratif, descriptif, argumentatif, explicatif, injonctif, poétique, conversationnel</a:t>
            </a:r>
            <a:r>
              <a:rPr lang="fr-FR" i="1" dirty="0" smtClean="0">
                <a:latin typeface="Times New Roman" pitchFamily="18" charset="0"/>
                <a:cs typeface="Times New Roman" pitchFamily="18" charset="0"/>
              </a:rPr>
              <a:t>.</a:t>
            </a:r>
            <a:endParaRPr lang="fr-FR" i="1" dirty="0">
              <a:latin typeface="Times New Roman" pitchFamily="18" charset="0"/>
              <a:cs typeface="Times New Roman" pitchFamily="18" charset="0"/>
            </a:endParaRPr>
          </a:p>
        </p:txBody>
      </p:sp>
      <p:sp>
        <p:nvSpPr>
          <p:cNvPr id="4" name="Titre 1"/>
          <p:cNvSpPr txBox="1">
            <a:spLocks/>
          </p:cNvSpPr>
          <p:nvPr/>
        </p:nvSpPr>
        <p:spPr>
          <a:xfrm>
            <a:off x="0" y="1285860"/>
            <a:ext cx="9144000" cy="5572140"/>
          </a:xfrm>
          <a:prstGeom prst="rect">
            <a:avLst/>
          </a:prstGeom>
        </p:spPr>
        <p:txBody>
          <a:bodyPr vert="horz" lIns="91440" tIns="45720" rIns="91440" bIns="45720" rtlCol="0" anchor="ctr">
            <a:normAutofit fontScale="85000" lnSpcReduction="20000"/>
          </a:bodyPr>
          <a:lstStyle/>
          <a:p>
            <a:r>
              <a:rPr lang="fr-FR" sz="4400" b="1" dirty="0"/>
              <a:t>➤</a:t>
            </a:r>
            <a:r>
              <a:rPr lang="fr-FR" sz="4400" b="1" dirty="0">
                <a:latin typeface="Times New Roman" pitchFamily="18" charset="0"/>
                <a:cs typeface="Times New Roman" pitchFamily="18" charset="0"/>
              </a:rPr>
              <a:t>LE TEXTE </a:t>
            </a:r>
            <a:r>
              <a:rPr lang="fr-FR" sz="4400" b="1" dirty="0" smtClean="0">
                <a:latin typeface="Times New Roman" pitchFamily="18" charset="0"/>
                <a:cs typeface="Times New Roman" pitchFamily="18" charset="0"/>
              </a:rPr>
              <a:t>NARRATIF </a:t>
            </a:r>
            <a:r>
              <a:rPr lang="fr-FR" sz="4400" dirty="0" smtClean="0">
                <a:latin typeface="Times New Roman" pitchFamily="18" charset="0"/>
                <a:cs typeface="Times New Roman" pitchFamily="18" charset="0"/>
              </a:rPr>
              <a:t>sert </a:t>
            </a:r>
            <a:r>
              <a:rPr lang="fr-FR" sz="4400" dirty="0">
                <a:latin typeface="Times New Roman" pitchFamily="18" charset="0"/>
                <a:cs typeface="Times New Roman" pitchFamily="18" charset="0"/>
              </a:rPr>
              <a:t>à :</a:t>
            </a:r>
          </a:p>
          <a:p>
            <a:r>
              <a:rPr lang="fr-FR" sz="4400" dirty="0">
                <a:latin typeface="Times New Roman" pitchFamily="18" charset="0"/>
                <a:cs typeface="Times New Roman" pitchFamily="18" charset="0"/>
              </a:rPr>
              <a:t>• </a:t>
            </a:r>
            <a:r>
              <a:rPr lang="fr-FR" sz="4400" b="1" u="sng" dirty="0" smtClean="0">
                <a:latin typeface="Times New Roman" pitchFamily="18" charset="0"/>
                <a:cs typeface="Times New Roman" pitchFamily="18" charset="0"/>
              </a:rPr>
              <a:t>Raconter</a:t>
            </a:r>
            <a:r>
              <a:rPr lang="fr-FR" sz="4400" dirty="0" smtClean="0">
                <a:latin typeface="Times New Roman" pitchFamily="18" charset="0"/>
                <a:cs typeface="Times New Roman" pitchFamily="18" charset="0"/>
              </a:rPr>
              <a:t> </a:t>
            </a:r>
            <a:r>
              <a:rPr lang="fr-FR" sz="4400" dirty="0">
                <a:latin typeface="Times New Roman" pitchFamily="18" charset="0"/>
                <a:cs typeface="Times New Roman" pitchFamily="18" charset="0"/>
              </a:rPr>
              <a:t>une histoire ou des événements imaginaires, réels ou documentaires.</a:t>
            </a:r>
          </a:p>
          <a:p>
            <a:r>
              <a:rPr lang="fr-FR" sz="4400" b="1" dirty="0">
                <a:latin typeface="Times New Roman" pitchFamily="18" charset="0"/>
                <a:cs typeface="Times New Roman" pitchFamily="18" charset="0"/>
              </a:rPr>
              <a:t>➥Principales caractéristiques</a:t>
            </a:r>
            <a:endParaRPr lang="fr-FR" sz="4400" dirty="0">
              <a:latin typeface="Times New Roman" pitchFamily="18" charset="0"/>
              <a:cs typeface="Times New Roman" pitchFamily="18" charset="0"/>
            </a:endParaRPr>
          </a:p>
          <a:p>
            <a:r>
              <a:rPr lang="fr-FR" sz="4400" dirty="0" smtClean="0">
                <a:latin typeface="Times New Roman" pitchFamily="18" charset="0"/>
                <a:cs typeface="Times New Roman" pitchFamily="18" charset="0"/>
              </a:rPr>
              <a:t>• Une </a:t>
            </a:r>
            <a:r>
              <a:rPr lang="fr-FR" sz="4400" dirty="0">
                <a:latin typeface="Times New Roman" pitchFamily="18" charset="0"/>
                <a:cs typeface="Times New Roman" pitchFamily="18" charset="0"/>
              </a:rPr>
              <a:t>narration à la 1re personne ou à la 3e personne;</a:t>
            </a:r>
          </a:p>
          <a:p>
            <a:r>
              <a:rPr lang="fr-FR" sz="4400" dirty="0">
                <a:latin typeface="Times New Roman" pitchFamily="18" charset="0"/>
                <a:cs typeface="Times New Roman" pitchFamily="18" charset="0"/>
              </a:rPr>
              <a:t>• </a:t>
            </a:r>
            <a:r>
              <a:rPr lang="fr-FR" sz="4400" dirty="0" smtClean="0">
                <a:latin typeface="Times New Roman" pitchFamily="18" charset="0"/>
                <a:cs typeface="Times New Roman" pitchFamily="18" charset="0"/>
              </a:rPr>
              <a:t>Un </a:t>
            </a:r>
            <a:r>
              <a:rPr lang="fr-FR" sz="4400" dirty="0">
                <a:latin typeface="Times New Roman" pitchFamily="18" charset="0"/>
                <a:cs typeface="Times New Roman" pitchFamily="18" charset="0"/>
              </a:rPr>
              <a:t>narrateur qui conte l'histoire ou le </a:t>
            </a:r>
            <a:r>
              <a:rPr lang="fr-FR" sz="4400" dirty="0" smtClean="0">
                <a:latin typeface="Times New Roman" pitchFamily="18" charset="0"/>
                <a:cs typeface="Times New Roman" pitchFamily="18" charset="0"/>
              </a:rPr>
              <a:t>récit</a:t>
            </a:r>
            <a:r>
              <a:rPr lang="fr-FR" sz="4400" dirty="0">
                <a:latin typeface="Times New Roman" pitchFamily="18" charset="0"/>
                <a:cs typeface="Times New Roman" pitchFamily="18" charset="0"/>
              </a:rPr>
              <a:t>.</a:t>
            </a:r>
          </a:p>
          <a:p>
            <a:r>
              <a:rPr lang="fr-FR" sz="4400" dirty="0">
                <a:latin typeface="Times New Roman" pitchFamily="18" charset="0"/>
                <a:cs typeface="Times New Roman" pitchFamily="18" charset="0"/>
              </a:rPr>
              <a:t>• </a:t>
            </a:r>
            <a:r>
              <a:rPr lang="fr-FR" sz="4400" dirty="0" smtClean="0">
                <a:latin typeface="Times New Roman" pitchFamily="18" charset="0"/>
                <a:cs typeface="Times New Roman" pitchFamily="18" charset="0"/>
              </a:rPr>
              <a:t>Des </a:t>
            </a:r>
            <a:r>
              <a:rPr lang="fr-FR" sz="4400" dirty="0">
                <a:latin typeface="Times New Roman" pitchFamily="18" charset="0"/>
                <a:cs typeface="Times New Roman" pitchFamily="18" charset="0"/>
              </a:rPr>
              <a:t>personnages;</a:t>
            </a:r>
          </a:p>
          <a:p>
            <a:r>
              <a:rPr lang="fr-FR" sz="4400" dirty="0">
                <a:latin typeface="Times New Roman" pitchFamily="18" charset="0"/>
                <a:cs typeface="Times New Roman" pitchFamily="18" charset="0"/>
              </a:rPr>
              <a:t>• </a:t>
            </a:r>
            <a:r>
              <a:rPr lang="fr-FR" sz="4400" dirty="0" smtClean="0">
                <a:latin typeface="Times New Roman" pitchFamily="18" charset="0"/>
                <a:cs typeface="Times New Roman" pitchFamily="18" charset="0"/>
              </a:rPr>
              <a:t>Des </a:t>
            </a:r>
            <a:r>
              <a:rPr lang="fr-FR" sz="4400" dirty="0">
                <a:latin typeface="Times New Roman" pitchFamily="18" charset="0"/>
                <a:cs typeface="Times New Roman" pitchFamily="18" charset="0"/>
              </a:rPr>
              <a:t>événements, des actions, </a:t>
            </a:r>
            <a:r>
              <a:rPr lang="fr-FR" sz="4400" dirty="0" smtClean="0">
                <a:latin typeface="Times New Roman" pitchFamily="18" charset="0"/>
                <a:cs typeface="Times New Roman" pitchFamily="18" charset="0"/>
              </a:rPr>
              <a:t>situés </a:t>
            </a:r>
            <a:r>
              <a:rPr lang="fr-FR" sz="4400" dirty="0">
                <a:latin typeface="Times New Roman" pitchFamily="18" charset="0"/>
                <a:cs typeface="Times New Roman" pitchFamily="18" charset="0"/>
              </a:rPr>
              <a:t>dans un lieu et dans le temps</a:t>
            </a:r>
            <a:r>
              <a:rPr lang="fr-FR" sz="4400" dirty="0" smtClean="0">
                <a:latin typeface="Times New Roman" pitchFamily="18" charset="0"/>
                <a:cs typeface="Times New Roman" pitchFamily="18" charset="0"/>
              </a:rPr>
              <a:t>;</a:t>
            </a:r>
          </a:p>
          <a:p>
            <a:r>
              <a:rPr lang="fr-FR" sz="4400" b="1" i="1" dirty="0" smtClean="0">
                <a:latin typeface="Times New Roman" pitchFamily="18" charset="0"/>
                <a:cs typeface="Times New Roman" pitchFamily="18" charset="0"/>
              </a:rPr>
              <a:t>Exemple</a:t>
            </a:r>
            <a:r>
              <a:rPr lang="fr-FR" sz="4400" dirty="0" smtClean="0">
                <a:latin typeface="Times New Roman" pitchFamily="18" charset="0"/>
                <a:cs typeface="Times New Roman" pitchFamily="18" charset="0"/>
              </a:rPr>
              <a:t>; récit, roman, mémoires, contes, fables, légendes….</a:t>
            </a:r>
            <a:endParaRPr lang="fr-FR" sz="4400" dirty="0">
              <a:latin typeface="Times New Roman" pitchFamily="18" charset="0"/>
              <a:cs typeface="Times New Roman" pitchFamily="18" charset="0"/>
            </a:endParaRPr>
          </a:p>
          <a:p>
            <a:endParaRPr kumimoji="0" lang="fr-FR" sz="4400" b="0" i="1"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74638"/>
            <a:ext cx="8543956" cy="6440510"/>
          </a:xfrm>
        </p:spPr>
        <p:txBody>
          <a:bodyPr>
            <a:normAutofit fontScale="90000"/>
          </a:bodyPr>
          <a:lstStyle/>
          <a:p>
            <a:pPr algn="l"/>
            <a:r>
              <a:rPr lang="fr-FR" sz="2700" b="1" dirty="0">
                <a:latin typeface="Times New Roman" pitchFamily="18" charset="0"/>
                <a:cs typeface="Times New Roman" pitchFamily="18" charset="0"/>
              </a:rPr>
              <a:t>➤LE TEXTE POÉTIQUE</a:t>
            </a:r>
            <a:r>
              <a:rPr lang="fr-FR" sz="2700" dirty="0">
                <a:latin typeface="Times New Roman" pitchFamily="18" charset="0"/>
                <a:cs typeface="Times New Roman" pitchFamily="18" charset="0"/>
              </a:rPr>
              <a:t/>
            </a:r>
            <a:br>
              <a:rPr lang="fr-FR" sz="2700" dirty="0">
                <a:latin typeface="Times New Roman" pitchFamily="18" charset="0"/>
                <a:cs typeface="Times New Roman" pitchFamily="18" charset="0"/>
              </a:rPr>
            </a:br>
            <a:r>
              <a:rPr lang="fr-FR" sz="2700" dirty="0">
                <a:latin typeface="Times New Roman" pitchFamily="18" charset="0"/>
                <a:cs typeface="Times New Roman" pitchFamily="18" charset="0"/>
              </a:rPr>
              <a:t>Les textes </a:t>
            </a:r>
            <a:r>
              <a:rPr lang="fr-FR" sz="2700" dirty="0" smtClean="0">
                <a:latin typeface="Times New Roman" pitchFamily="18" charset="0"/>
                <a:cs typeface="Times New Roman" pitchFamily="18" charset="0"/>
              </a:rPr>
              <a:t>utilisent un langage </a:t>
            </a:r>
            <a:r>
              <a:rPr lang="fr-FR" sz="2700" dirty="0">
                <a:latin typeface="Times New Roman" pitchFamily="18" charset="0"/>
                <a:cs typeface="Times New Roman" pitchFamily="18" charset="0"/>
              </a:rPr>
              <a:t>poétique </a:t>
            </a:r>
            <a:r>
              <a:rPr lang="fr-FR" sz="2700" dirty="0" smtClean="0">
                <a:latin typeface="Times New Roman" pitchFamily="18" charset="0"/>
                <a:cs typeface="Times New Roman" pitchFamily="18" charset="0"/>
              </a:rPr>
              <a:t>et insistent sur le </a:t>
            </a:r>
            <a:r>
              <a:rPr lang="fr-FR" sz="2700" dirty="0">
                <a:latin typeface="Times New Roman" pitchFamily="18" charset="0"/>
                <a:cs typeface="Times New Roman" pitchFamily="18" charset="0"/>
              </a:rPr>
              <a:t>choix de mots, d'images et de sonorités, </a:t>
            </a:r>
            <a:r>
              <a:rPr lang="fr-FR" sz="2700" dirty="0" smtClean="0">
                <a:latin typeface="Times New Roman" pitchFamily="18" charset="0"/>
                <a:cs typeface="Times New Roman" pitchFamily="18" charset="0"/>
              </a:rPr>
              <a:t>il sert généralement  </a:t>
            </a:r>
            <a:r>
              <a:rPr lang="fr-FR" sz="2700" dirty="0">
                <a:latin typeface="Times New Roman" pitchFamily="18" charset="0"/>
                <a:cs typeface="Times New Roman" pitchFamily="18" charset="0"/>
              </a:rPr>
              <a:t>à :</a:t>
            </a:r>
            <a:br>
              <a:rPr lang="fr-FR" sz="2700" dirty="0">
                <a:latin typeface="Times New Roman" pitchFamily="18" charset="0"/>
                <a:cs typeface="Times New Roman" pitchFamily="18" charset="0"/>
              </a:rPr>
            </a:br>
            <a:r>
              <a:rPr lang="fr-FR" sz="2700" dirty="0">
                <a:latin typeface="Times New Roman" pitchFamily="18" charset="0"/>
                <a:cs typeface="Times New Roman" pitchFamily="18" charset="0"/>
              </a:rPr>
              <a:t>• </a:t>
            </a:r>
            <a:r>
              <a:rPr lang="fr-FR" sz="2700" b="1" dirty="0" smtClean="0">
                <a:latin typeface="Times New Roman" pitchFamily="18" charset="0"/>
                <a:cs typeface="Times New Roman" pitchFamily="18" charset="0"/>
              </a:rPr>
              <a:t>exprimer </a:t>
            </a:r>
            <a:r>
              <a:rPr lang="fr-FR" sz="2700" dirty="0" smtClean="0">
                <a:latin typeface="Times New Roman" pitchFamily="18" charset="0"/>
                <a:cs typeface="Times New Roman" pitchFamily="18" charset="0"/>
              </a:rPr>
              <a:t>des </a:t>
            </a:r>
            <a:r>
              <a:rPr lang="fr-FR" sz="2700" dirty="0">
                <a:latin typeface="Times New Roman" pitchFamily="18" charset="0"/>
                <a:cs typeface="Times New Roman" pitchFamily="18" charset="0"/>
              </a:rPr>
              <a:t>sentiments et des émotions;</a:t>
            </a:r>
            <a:br>
              <a:rPr lang="fr-FR" sz="2700" dirty="0">
                <a:latin typeface="Times New Roman" pitchFamily="18" charset="0"/>
                <a:cs typeface="Times New Roman" pitchFamily="18" charset="0"/>
              </a:rPr>
            </a:br>
            <a:r>
              <a:rPr lang="fr-FR" sz="2700" dirty="0">
                <a:latin typeface="Times New Roman" pitchFamily="18" charset="0"/>
                <a:cs typeface="Times New Roman" pitchFamily="18" charset="0"/>
              </a:rPr>
              <a:t>• </a:t>
            </a:r>
            <a:r>
              <a:rPr lang="fr-FR" sz="2700" b="1" dirty="0" smtClean="0">
                <a:latin typeface="Times New Roman" pitchFamily="18" charset="0"/>
                <a:cs typeface="Times New Roman" pitchFamily="18" charset="0"/>
              </a:rPr>
              <a:t>Jouer</a:t>
            </a:r>
            <a:r>
              <a:rPr lang="fr-FR" sz="2700" dirty="0" smtClean="0">
                <a:latin typeface="Times New Roman" pitchFamily="18" charset="0"/>
                <a:cs typeface="Times New Roman" pitchFamily="18" charset="0"/>
              </a:rPr>
              <a:t> </a:t>
            </a:r>
            <a:r>
              <a:rPr lang="fr-FR" sz="2700" dirty="0">
                <a:latin typeface="Times New Roman" pitchFamily="18" charset="0"/>
                <a:cs typeface="Times New Roman" pitchFamily="18" charset="0"/>
              </a:rPr>
              <a:t>avec la langue</a:t>
            </a:r>
            <a:r>
              <a:rPr lang="fr-FR" sz="2700" dirty="0" smtClean="0">
                <a:latin typeface="Times New Roman" pitchFamily="18" charset="0"/>
                <a:cs typeface="Times New Roman" pitchFamily="18" charset="0"/>
              </a:rPr>
              <a:t>;</a:t>
            </a:r>
            <a:br>
              <a:rPr lang="fr-FR" sz="2700" dirty="0" smtClean="0">
                <a:latin typeface="Times New Roman" pitchFamily="18" charset="0"/>
                <a:cs typeface="Times New Roman" pitchFamily="18" charset="0"/>
              </a:rPr>
            </a:br>
            <a:r>
              <a:rPr lang="fr-FR" sz="2700" dirty="0">
                <a:latin typeface="Times New Roman" pitchFamily="18" charset="0"/>
                <a:cs typeface="Times New Roman" pitchFamily="18" charset="0"/>
              </a:rPr>
              <a:t/>
            </a:r>
            <a:br>
              <a:rPr lang="fr-FR" sz="2700" dirty="0">
                <a:latin typeface="Times New Roman" pitchFamily="18" charset="0"/>
                <a:cs typeface="Times New Roman" pitchFamily="18" charset="0"/>
              </a:rPr>
            </a:br>
            <a:r>
              <a:rPr lang="fr-FR" sz="2700" b="1" dirty="0">
                <a:latin typeface="Times New Roman" pitchFamily="18" charset="0"/>
                <a:cs typeface="Times New Roman" pitchFamily="18" charset="0"/>
              </a:rPr>
              <a:t>➥Principales caractéristiques :</a:t>
            </a:r>
            <a:r>
              <a:rPr lang="fr-FR" sz="2700" dirty="0">
                <a:latin typeface="Times New Roman" pitchFamily="18" charset="0"/>
                <a:cs typeface="Times New Roman" pitchFamily="18" charset="0"/>
              </a:rPr>
              <a:t/>
            </a:r>
            <a:br>
              <a:rPr lang="fr-FR" sz="2700" dirty="0">
                <a:latin typeface="Times New Roman" pitchFamily="18" charset="0"/>
                <a:cs typeface="Times New Roman" pitchFamily="18" charset="0"/>
              </a:rPr>
            </a:br>
            <a:r>
              <a:rPr lang="fr-FR" sz="2700" dirty="0">
                <a:latin typeface="Times New Roman" pitchFamily="18" charset="0"/>
                <a:cs typeface="Times New Roman" pitchFamily="18" charset="0"/>
              </a:rPr>
              <a:t>Ce type de texte peut comprendre :</a:t>
            </a:r>
            <a:br>
              <a:rPr lang="fr-FR" sz="2700" dirty="0">
                <a:latin typeface="Times New Roman" pitchFamily="18" charset="0"/>
                <a:cs typeface="Times New Roman" pitchFamily="18" charset="0"/>
              </a:rPr>
            </a:br>
            <a:r>
              <a:rPr lang="fr-FR" sz="2700" dirty="0">
                <a:latin typeface="Times New Roman" pitchFamily="18" charset="0"/>
                <a:cs typeface="Times New Roman" pitchFamily="18" charset="0"/>
              </a:rPr>
              <a:t>• la présence de refrains ou de couplets;</a:t>
            </a:r>
            <a:br>
              <a:rPr lang="fr-FR" sz="2700" dirty="0">
                <a:latin typeface="Times New Roman" pitchFamily="18" charset="0"/>
                <a:cs typeface="Times New Roman" pitchFamily="18" charset="0"/>
              </a:rPr>
            </a:br>
            <a:r>
              <a:rPr lang="fr-FR" sz="2700" dirty="0">
                <a:latin typeface="Times New Roman" pitchFamily="18" charset="0"/>
                <a:cs typeface="Times New Roman" pitchFamily="18" charset="0"/>
              </a:rPr>
              <a:t>• des </a:t>
            </a:r>
            <a:r>
              <a:rPr lang="fr-FR" sz="2700" dirty="0" smtClean="0">
                <a:latin typeface="Times New Roman" pitchFamily="18" charset="0"/>
                <a:cs typeface="Times New Roman" pitchFamily="18" charset="0"/>
              </a:rPr>
              <a:t>vers; des rimes ou des strophes</a:t>
            </a:r>
            <a:r>
              <a:rPr lang="fr-FR" sz="2700" dirty="0">
                <a:latin typeface="Times New Roman" pitchFamily="18" charset="0"/>
                <a:cs typeface="Times New Roman" pitchFamily="18" charset="0"/>
              </a:rPr>
              <a:t/>
            </a:r>
            <a:br>
              <a:rPr lang="fr-FR" sz="2700" dirty="0">
                <a:latin typeface="Times New Roman" pitchFamily="18" charset="0"/>
                <a:cs typeface="Times New Roman" pitchFamily="18" charset="0"/>
              </a:rPr>
            </a:br>
            <a:r>
              <a:rPr lang="fr-FR" sz="2700" dirty="0">
                <a:latin typeface="Times New Roman" pitchFamily="18" charset="0"/>
                <a:cs typeface="Times New Roman" pitchFamily="18" charset="0"/>
              </a:rPr>
              <a:t>• l'utilisation du rythme, des sonorités ou de la musicalité;</a:t>
            </a:r>
            <a:br>
              <a:rPr lang="fr-FR" sz="2700" dirty="0">
                <a:latin typeface="Times New Roman" pitchFamily="18" charset="0"/>
                <a:cs typeface="Times New Roman" pitchFamily="18" charset="0"/>
              </a:rPr>
            </a:br>
            <a:r>
              <a:rPr lang="fr-FR" sz="2700" dirty="0">
                <a:latin typeface="Times New Roman" pitchFamily="18" charset="0"/>
                <a:cs typeface="Times New Roman" pitchFamily="18" charset="0"/>
              </a:rPr>
              <a:t>• l'utilisation du sens figuré des mots</a:t>
            </a:r>
            <a:r>
              <a:rPr lang="fr-FR" sz="2700" dirty="0" smtClean="0">
                <a:latin typeface="Times New Roman" pitchFamily="18" charset="0"/>
                <a:cs typeface="Times New Roman" pitchFamily="18" charset="0"/>
              </a:rPr>
              <a:t>;</a:t>
            </a:r>
            <a:br>
              <a:rPr lang="fr-FR" sz="2700" dirty="0" smtClean="0">
                <a:latin typeface="Times New Roman" pitchFamily="18" charset="0"/>
                <a:cs typeface="Times New Roman" pitchFamily="18" charset="0"/>
              </a:rPr>
            </a:br>
            <a:r>
              <a:rPr lang="fr-FR" sz="2700" dirty="0">
                <a:latin typeface="Times New Roman" pitchFamily="18" charset="0"/>
                <a:cs typeface="Times New Roman" pitchFamily="18" charset="0"/>
              </a:rPr>
              <a:t/>
            </a:r>
            <a:br>
              <a:rPr lang="fr-FR" sz="2700" dirty="0">
                <a:latin typeface="Times New Roman" pitchFamily="18" charset="0"/>
                <a:cs typeface="Times New Roman" pitchFamily="18" charset="0"/>
              </a:rPr>
            </a:br>
            <a:r>
              <a:rPr lang="fr-FR" sz="2700" b="1" dirty="0">
                <a:latin typeface="Times New Roman" pitchFamily="18" charset="0"/>
                <a:cs typeface="Times New Roman" pitchFamily="18" charset="0"/>
              </a:rPr>
              <a:t>➥Exemples de textes poétiques :</a:t>
            </a:r>
            <a:r>
              <a:rPr lang="fr-FR" sz="2700" dirty="0">
                <a:latin typeface="Times New Roman" pitchFamily="18" charset="0"/>
                <a:cs typeface="Times New Roman" pitchFamily="18" charset="0"/>
              </a:rPr>
              <a:t/>
            </a:r>
            <a:br>
              <a:rPr lang="fr-FR" sz="2700" dirty="0">
                <a:latin typeface="Times New Roman" pitchFamily="18" charset="0"/>
                <a:cs typeface="Times New Roman" pitchFamily="18" charset="0"/>
              </a:rPr>
            </a:br>
            <a:r>
              <a:rPr lang="fr-FR" sz="2700" dirty="0">
                <a:latin typeface="Times New Roman" pitchFamily="18" charset="0"/>
                <a:cs typeface="Times New Roman" pitchFamily="18" charset="0"/>
              </a:rPr>
              <a:t>• poème en prose; • chanson; </a:t>
            </a:r>
            <a:r>
              <a:rPr lang="fr-FR" sz="2700" dirty="0" smtClean="0">
                <a:latin typeface="Times New Roman" pitchFamily="18" charset="0"/>
                <a:cs typeface="Times New Roman" pitchFamily="18" charset="0"/>
              </a:rPr>
              <a:t>• proverbe; </a:t>
            </a:r>
            <a:r>
              <a:rPr lang="fr-FR" sz="2700" dirty="0">
                <a:latin typeface="Times New Roman" pitchFamily="18" charset="0"/>
                <a:cs typeface="Times New Roman" pitchFamily="18" charset="0"/>
              </a:rPr>
              <a:t>• expression drôle; • devinette; • dicton; </a:t>
            </a:r>
            <a:r>
              <a:rPr lang="fr-FR" sz="2700" dirty="0" smtClean="0">
                <a:latin typeface="Times New Roman" pitchFamily="18" charset="0"/>
                <a:cs typeface="Times New Roman" pitchFamily="18" charset="0"/>
              </a:rPr>
              <a:t>etc.</a:t>
            </a:r>
            <a:r>
              <a:rPr lang="fr-FR" dirty="0">
                <a:latin typeface="Times New Roman" pitchFamily="18" charset="0"/>
                <a:cs typeface="Times New Roman" pitchFamily="18" charset="0"/>
              </a:rPr>
              <a:t/>
            </a:r>
            <a:br>
              <a:rPr lang="fr-FR" dirty="0">
                <a:latin typeface="Times New Roman" pitchFamily="18" charset="0"/>
                <a:cs typeface="Times New Roman" pitchFamily="18" charset="0"/>
              </a:rPr>
            </a:b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1429</Words>
  <Application>Microsoft Office PowerPoint</Application>
  <PresentationFormat>Affichage à l'écran (4:3)</PresentationFormat>
  <Paragraphs>189</Paragraphs>
  <Slides>24</Slides>
  <Notes>0</Notes>
  <HiddenSlides>0</HiddenSlides>
  <MMClips>0</MMClips>
  <ScaleCrop>false</ScaleCrop>
  <HeadingPairs>
    <vt:vector size="4" baseType="variant">
      <vt:variant>
        <vt:lpstr>Thème</vt:lpstr>
      </vt:variant>
      <vt:variant>
        <vt:i4>1</vt:i4>
      </vt:variant>
      <vt:variant>
        <vt:lpstr>Titres des diapositives</vt:lpstr>
      </vt:variant>
      <vt:variant>
        <vt:i4>24</vt:i4>
      </vt:variant>
    </vt:vector>
  </HeadingPairs>
  <TitlesOfParts>
    <vt:vector size="25" baseType="lpstr">
      <vt:lpstr>Thème Office</vt:lpstr>
      <vt:lpstr>Fiche-contact </vt:lpstr>
      <vt:lpstr>Intitulé du cours : Introduction au discours scientifique   </vt:lpstr>
      <vt:lpstr>L’organisation du cours</vt:lpstr>
      <vt:lpstr>Unité d'apprentissage N°01  </vt:lpstr>
      <vt:lpstr>Partie N°01 du cours </vt:lpstr>
      <vt:lpstr>Prérequis </vt:lpstr>
      <vt:lpstr>Test des pré-requis N°01 </vt:lpstr>
      <vt:lpstr>Il existe 7 types de discours (ou textes) : narratif, descriptif, argumentatif, explicatif, injonctif, poétique, conversationnel.</vt:lpstr>
      <vt:lpstr>➤LE TEXTE POÉTIQUE Les textes utilisent un langage poétique et insistent sur le choix de mots, d'images et de sonorités, il sert généralement  à : • exprimer des sentiments et des émotions; • Jouer avec la langue;  ➥Principales caractéristiques : Ce type de texte peut comprendre : • la présence de refrains ou de couplets; • des vers; des rimes ou des strophes • l'utilisation du rythme, des sonorités ou de la musicalité; • l'utilisation du sens figuré des mots;  ➥Exemples de textes poétiques : • poème en prose; • chanson; • proverbe; • expression drôle; • devinette; • dicton; etc. </vt:lpstr>
      <vt:lpstr>➤LE TEXTE DESCRIPTIF Les textes qui décrivent des êtres, des choses et des lieux, des événements.  Le texte à dominante descriptive sert à : • fournir les caractéristiques de l’objet décrit. • permettre au lecteur ou à l'interlocuteur de visualiser ou d'imaginer ce qui est décrit;  ➥Principales caractéristiques : Ce type de texte comprend : • un sujet ou un thème (l'élément principal à caractériser); • des aspects (les idées principales en catégories, en parties ou en subdivisions);  ➥Exemples de textes à dominante descriptive : • portait; • guide touristique; • publicité; • petite annonce; • fiche technique; • dépliant; • ouvrage scientifique; • itinéraire;  </vt:lpstr>
      <vt:lpstr>Diapositive 11</vt:lpstr>
      <vt:lpstr>Diapositive 12</vt:lpstr>
      <vt:lpstr>Diapositive 13</vt:lpstr>
      <vt:lpstr>Diapositive 14</vt:lpstr>
      <vt:lpstr>Diapositive 15</vt:lpstr>
      <vt:lpstr>Test n°02: Quel est le schéma de communication de JAKOBSON? </vt:lpstr>
      <vt:lpstr>Qu’est-ce qu’un discours scientifique </vt:lpstr>
      <vt:lpstr>Caractéristiques de l’écriture scientifique </vt:lpstr>
      <vt:lpstr>Diapositive 19</vt:lpstr>
      <vt:lpstr>2. L’objectivité de l’information </vt:lpstr>
      <vt:lpstr>II. Caractéristiques linguistiques</vt:lpstr>
      <vt:lpstr>Diapositive 22</vt:lpstr>
      <vt:lpstr>Diapositive 23</vt:lpstr>
      <vt:lpstr>Diapositive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Fiche-contact </dc:title>
  <dc:creator>mr</dc:creator>
  <cp:lastModifiedBy>mr</cp:lastModifiedBy>
  <cp:revision>2</cp:revision>
  <dcterms:created xsi:type="dcterms:W3CDTF">2021-11-10T09:38:59Z</dcterms:created>
  <dcterms:modified xsi:type="dcterms:W3CDTF">2021-11-10T09:41:24Z</dcterms:modified>
</cp:coreProperties>
</file>